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Economica"/>
      <p:regular r:id="rId51"/>
      <p:bold r:id="rId52"/>
      <p:italic r:id="rId53"/>
      <p:boldItalic r:id="rId54"/>
    </p:embeddedFont>
    <p:embeddedFont>
      <p:font typeface="Nuni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3F5697-31D6-43D9-8BEE-6FA89EB8F0E7}">
  <a:tblStyle styleId="{773F5697-31D6-43D9-8BEE-6FA89EB8F0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penSans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Economica-regular.fntdata"/><Relationship Id="rId50" Type="http://schemas.openxmlformats.org/officeDocument/2006/relationships/slide" Target="slides/slide44.xml"/><Relationship Id="rId53" Type="http://schemas.openxmlformats.org/officeDocument/2006/relationships/font" Target="fonts/Economica-italic.fntdata"/><Relationship Id="rId52" Type="http://schemas.openxmlformats.org/officeDocument/2006/relationships/font" Target="fonts/Economica-bold.fntdata"/><Relationship Id="rId11" Type="http://schemas.openxmlformats.org/officeDocument/2006/relationships/slide" Target="slides/slide5.xml"/><Relationship Id="rId55" Type="http://schemas.openxmlformats.org/officeDocument/2006/relationships/font" Target="fonts/Nunito-regular.fntdata"/><Relationship Id="rId10" Type="http://schemas.openxmlformats.org/officeDocument/2006/relationships/slide" Target="slides/slide4.xml"/><Relationship Id="rId54" Type="http://schemas.openxmlformats.org/officeDocument/2006/relationships/font" Target="fonts/Economica-boldItalic.fntdata"/><Relationship Id="rId13" Type="http://schemas.openxmlformats.org/officeDocument/2006/relationships/slide" Target="slides/slide7.xml"/><Relationship Id="rId57" Type="http://schemas.openxmlformats.org/officeDocument/2006/relationships/font" Target="fonts/Nunito-italic.fntdata"/><Relationship Id="rId12" Type="http://schemas.openxmlformats.org/officeDocument/2006/relationships/slide" Target="slides/slide6.xml"/><Relationship Id="rId56" Type="http://schemas.openxmlformats.org/officeDocument/2006/relationships/font" Target="fonts/Nunito-bold.fntdata"/><Relationship Id="rId15" Type="http://schemas.openxmlformats.org/officeDocument/2006/relationships/slide" Target="slides/slide9.xml"/><Relationship Id="rId59" Type="http://schemas.openxmlformats.org/officeDocument/2006/relationships/font" Target="fonts/OpenSans-regular.fntdata"/><Relationship Id="rId14" Type="http://schemas.openxmlformats.org/officeDocument/2006/relationships/slide" Target="slides/slide8.xml"/><Relationship Id="rId58" Type="http://schemas.openxmlformats.org/officeDocument/2006/relationships/font" Target="fonts/Nuni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ba7db16b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ba7db16b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ba7db16b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ba7db16b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ba7db16b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ba7db16b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ba7db16b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ba7db16b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ba7db16b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ba7db16b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ba7db16b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5ba7db16b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ba7db16b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ba7db16b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ba7db16b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5ba7db16b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ba7db16b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ba7db16b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ba7db16b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ba7db16b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ba4469f66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ba4469f66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ba7db16b5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ba7db16b5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ba7db16b5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ba7db16b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ba7db16b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ba7db16b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ba7db16b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5ba7db16b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5ba7db16b5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5ba7db16b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bde3802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5bde3802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5bde3802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5bde3802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5bde38024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5bde38024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5bde38024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5bde38024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5c82c147f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5c82c147f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ba4469f66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ba4469f66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5c82c147f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5c82c147f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5ba7db16b5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5ba7db16b5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5ba7db16b5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5ba7db16b5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5ba7db16b5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5ba7db16b5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5ba7db16b5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5ba7db16b5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5ba7db16b5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5ba7db16b5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5ba7db16b5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5ba7db16b5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ba7db16b5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ba7db16b5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5ba7db16b5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5ba7db16b5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5ba7db16b5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5ba7db16b5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ba7db16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ba7db16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5ba7db16b5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5ba7db16b5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5ba7db16b5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5ba7db16b5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5c82c147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5c82c147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5c82c147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5c82c147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ba7db16b5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5ba7db16b5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ba7db16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ba7db16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ba7db16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ba7db16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ba7db16b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ba7db16b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ba7db16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ba7db16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ba7db16b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ba7db16b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youtube.com/watch?v=XB4MIexjvY0" TargetMode="External"/><Relationship Id="rId4" Type="http://schemas.openxmlformats.org/officeDocument/2006/relationships/hyperlink" Target="https://www.youtube.com/watch?v=FtN3BYH2Z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755"/>
              <a:t>Algorithms</a:t>
            </a:r>
            <a:endParaRPr sz="3622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Mushtari Sadia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Negative Weight Cycle</a:t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1569175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3657800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2384750" y="16970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4663475" y="16970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5920600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22"/>
          <p:cNvCxnSpPr>
            <a:stCxn id="137" idx="6"/>
            <a:endCxn id="138" idx="2"/>
          </p:cNvCxnSpPr>
          <p:nvPr/>
        </p:nvCxnSpPr>
        <p:spPr>
          <a:xfrm>
            <a:off x="2258275" y="3375950"/>
            <a:ext cx="139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2"/>
          <p:cNvCxnSpPr>
            <a:stCxn id="138" idx="0"/>
            <a:endCxn id="139" idx="5"/>
          </p:cNvCxnSpPr>
          <p:nvPr/>
        </p:nvCxnSpPr>
        <p:spPr>
          <a:xfrm rot="10800000">
            <a:off x="2973050" y="2264600"/>
            <a:ext cx="1029300" cy="77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2"/>
          <p:cNvCxnSpPr>
            <a:endCxn id="140" idx="2"/>
          </p:cNvCxnSpPr>
          <p:nvPr/>
        </p:nvCxnSpPr>
        <p:spPr>
          <a:xfrm>
            <a:off x="3073775" y="2029600"/>
            <a:ext cx="158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2"/>
          <p:cNvCxnSpPr>
            <a:endCxn id="138" idx="7"/>
          </p:cNvCxnSpPr>
          <p:nvPr/>
        </p:nvCxnSpPr>
        <p:spPr>
          <a:xfrm flipH="1">
            <a:off x="4245984" y="2362002"/>
            <a:ext cx="728400" cy="77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2"/>
          <p:cNvCxnSpPr>
            <a:stCxn id="138" idx="6"/>
            <a:endCxn id="141" idx="2"/>
          </p:cNvCxnSpPr>
          <p:nvPr/>
        </p:nvCxnSpPr>
        <p:spPr>
          <a:xfrm>
            <a:off x="4346900" y="3375950"/>
            <a:ext cx="1573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2"/>
          <p:cNvSpPr txBox="1"/>
          <p:nvPr/>
        </p:nvSpPr>
        <p:spPr>
          <a:xfrm>
            <a:off x="2626250" y="33759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4909950" y="33759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548300" y="1150900"/>
            <a:ext cx="56181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Suppose the graph has more vertices like these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1569175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5920600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4737663" y="26553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3644850" y="16021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2973038" y="25717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-6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Negative Weight Cycle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1569175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3657800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2384750" y="16970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4663475" y="16970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5920600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3"/>
          <p:cNvCxnSpPr>
            <a:stCxn id="160" idx="6"/>
            <a:endCxn id="161" idx="2"/>
          </p:cNvCxnSpPr>
          <p:nvPr/>
        </p:nvCxnSpPr>
        <p:spPr>
          <a:xfrm>
            <a:off x="2258275" y="3375950"/>
            <a:ext cx="139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3"/>
          <p:cNvCxnSpPr>
            <a:stCxn id="161" idx="0"/>
            <a:endCxn id="162" idx="5"/>
          </p:cNvCxnSpPr>
          <p:nvPr/>
        </p:nvCxnSpPr>
        <p:spPr>
          <a:xfrm rot="10800000">
            <a:off x="2973050" y="2264600"/>
            <a:ext cx="1029300" cy="77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3"/>
          <p:cNvCxnSpPr>
            <a:endCxn id="163" idx="2"/>
          </p:cNvCxnSpPr>
          <p:nvPr/>
        </p:nvCxnSpPr>
        <p:spPr>
          <a:xfrm>
            <a:off x="3073775" y="2029600"/>
            <a:ext cx="158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3"/>
          <p:cNvCxnSpPr>
            <a:endCxn id="161" idx="7"/>
          </p:cNvCxnSpPr>
          <p:nvPr/>
        </p:nvCxnSpPr>
        <p:spPr>
          <a:xfrm flipH="1">
            <a:off x="4245984" y="2362002"/>
            <a:ext cx="728400" cy="77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3"/>
          <p:cNvCxnSpPr>
            <a:stCxn id="161" idx="6"/>
            <a:endCxn id="164" idx="2"/>
          </p:cNvCxnSpPr>
          <p:nvPr/>
        </p:nvCxnSpPr>
        <p:spPr>
          <a:xfrm>
            <a:off x="4346900" y="3375950"/>
            <a:ext cx="1573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3"/>
          <p:cNvSpPr txBox="1"/>
          <p:nvPr/>
        </p:nvSpPr>
        <p:spPr>
          <a:xfrm>
            <a:off x="2626250" y="33759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4909950" y="33759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548300" y="1150900"/>
            <a:ext cx="56181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Suppose the graph has more vertices like these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1569175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5920600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4737663" y="26553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3644850" y="16021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2973038" y="25717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-6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8" name="Google Shape;178;p23"/>
          <p:cNvCxnSpPr/>
          <p:nvPr/>
        </p:nvCxnSpPr>
        <p:spPr>
          <a:xfrm>
            <a:off x="4346900" y="3375950"/>
            <a:ext cx="1573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 txBox="1"/>
          <p:nvPr/>
        </p:nvSpPr>
        <p:spPr>
          <a:xfrm>
            <a:off x="2626250" y="33759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820825" y="4124400"/>
            <a:ext cx="4335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Distance = 1+3 =4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1" name="Google Shape;181;p23"/>
          <p:cNvCxnSpPr/>
          <p:nvPr/>
        </p:nvCxnSpPr>
        <p:spPr>
          <a:xfrm>
            <a:off x="2258275" y="3375950"/>
            <a:ext cx="13995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82" name="Google Shape;182;p23"/>
          <p:cNvGraphicFramePr/>
          <p:nvPr/>
        </p:nvGraphicFramePr>
        <p:xfrm>
          <a:off x="7077150" y="104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{773F5697-31D6-43D9-8BEE-6FA89EB8F0E7}</a:tableStyleId>
              </a:tblPr>
              <a:tblGrid>
                <a:gridCol w="911175"/>
                <a:gridCol w="911175"/>
              </a:tblGrid>
              <a:tr h="61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path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distance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1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Negative Weight Cycle</a:t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1569175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3657800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2384750" y="16970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4663475" y="16970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5920600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4"/>
          <p:cNvCxnSpPr>
            <a:endCxn id="191" idx="2"/>
          </p:cNvCxnSpPr>
          <p:nvPr/>
        </p:nvCxnSpPr>
        <p:spPr>
          <a:xfrm>
            <a:off x="3073775" y="2029600"/>
            <a:ext cx="15897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4"/>
          <p:cNvCxnSpPr>
            <a:endCxn id="189" idx="7"/>
          </p:cNvCxnSpPr>
          <p:nvPr/>
        </p:nvCxnSpPr>
        <p:spPr>
          <a:xfrm flipH="1">
            <a:off x="4245984" y="2362002"/>
            <a:ext cx="728400" cy="778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4"/>
          <p:cNvCxnSpPr>
            <a:stCxn id="189" idx="6"/>
            <a:endCxn id="192" idx="2"/>
          </p:cNvCxnSpPr>
          <p:nvPr/>
        </p:nvCxnSpPr>
        <p:spPr>
          <a:xfrm>
            <a:off x="4346900" y="3375950"/>
            <a:ext cx="1573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4"/>
          <p:cNvSpPr txBox="1"/>
          <p:nvPr/>
        </p:nvSpPr>
        <p:spPr>
          <a:xfrm>
            <a:off x="2626250" y="33759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4909950" y="33759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548300" y="1150900"/>
            <a:ext cx="56181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Suppose the graph has more vertices like these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1569175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5920600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4737663" y="26553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3644850" y="16021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2973038" y="25717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-6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2626250" y="33759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820825" y="4124400"/>
            <a:ext cx="4335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Distance = 1-6+3+2+3 = 3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6" name="Google Shape;206;p24"/>
          <p:cNvCxnSpPr/>
          <p:nvPr/>
        </p:nvCxnSpPr>
        <p:spPr>
          <a:xfrm>
            <a:off x="2288875" y="3375950"/>
            <a:ext cx="13995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4"/>
          <p:cNvCxnSpPr>
            <a:stCxn id="189" idx="0"/>
          </p:cNvCxnSpPr>
          <p:nvPr/>
        </p:nvCxnSpPr>
        <p:spPr>
          <a:xfrm rot="10800000">
            <a:off x="2973050" y="2246300"/>
            <a:ext cx="1029300" cy="797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8" name="Google Shape;208;p24"/>
          <p:cNvGraphicFramePr/>
          <p:nvPr/>
        </p:nvGraphicFramePr>
        <p:xfrm>
          <a:off x="7077150" y="104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{773F5697-31D6-43D9-8BEE-6FA89EB8F0E7}</a:tableStyleId>
              </a:tblPr>
              <a:tblGrid>
                <a:gridCol w="911175"/>
                <a:gridCol w="911175"/>
              </a:tblGrid>
              <a:tr h="61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path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distance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1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Negative Weight Cycle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1569175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3657800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2384750" y="16970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4663475" y="16970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5920600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5"/>
          <p:cNvCxnSpPr>
            <a:endCxn id="217" idx="2"/>
          </p:cNvCxnSpPr>
          <p:nvPr/>
        </p:nvCxnSpPr>
        <p:spPr>
          <a:xfrm>
            <a:off x="3073775" y="2029600"/>
            <a:ext cx="15897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5"/>
          <p:cNvCxnSpPr>
            <a:endCxn id="215" idx="7"/>
          </p:cNvCxnSpPr>
          <p:nvPr/>
        </p:nvCxnSpPr>
        <p:spPr>
          <a:xfrm flipH="1">
            <a:off x="4245984" y="2362002"/>
            <a:ext cx="728400" cy="778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5"/>
          <p:cNvSpPr txBox="1"/>
          <p:nvPr/>
        </p:nvSpPr>
        <p:spPr>
          <a:xfrm>
            <a:off x="2626250" y="33759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4909950" y="33759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548300" y="1150900"/>
            <a:ext cx="56181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Suppose the graph has more vertices like these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1569175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5920600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4737663" y="26553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3644850" y="16021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2973038" y="25717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-6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2626250" y="33759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820825" y="4124400"/>
            <a:ext cx="4335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Distance = 1-6+3+2</a:t>
            </a:r>
            <a:r>
              <a:rPr b="1"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-6+3+2</a:t>
            </a: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+3 = 2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1" name="Google Shape;231;p25"/>
          <p:cNvCxnSpPr/>
          <p:nvPr/>
        </p:nvCxnSpPr>
        <p:spPr>
          <a:xfrm>
            <a:off x="2288875" y="3375950"/>
            <a:ext cx="13995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5"/>
          <p:cNvCxnSpPr>
            <a:stCxn id="215" idx="0"/>
          </p:cNvCxnSpPr>
          <p:nvPr/>
        </p:nvCxnSpPr>
        <p:spPr>
          <a:xfrm rot="10800000">
            <a:off x="2973050" y="2246300"/>
            <a:ext cx="1029300" cy="797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33" name="Google Shape;233;p25"/>
          <p:cNvGraphicFramePr/>
          <p:nvPr/>
        </p:nvGraphicFramePr>
        <p:xfrm>
          <a:off x="7077150" y="104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{773F5697-31D6-43D9-8BEE-6FA89EB8F0E7}</a:tableStyleId>
              </a:tblPr>
              <a:tblGrid>
                <a:gridCol w="911175"/>
                <a:gridCol w="911175"/>
              </a:tblGrid>
              <a:tr h="61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path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distance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1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34" name="Google Shape;234;p25"/>
          <p:cNvCxnSpPr>
            <a:stCxn id="215" idx="1"/>
            <a:endCxn id="216" idx="4"/>
          </p:cNvCxnSpPr>
          <p:nvPr/>
        </p:nvCxnSpPr>
        <p:spPr>
          <a:xfrm rot="10800000">
            <a:off x="2729416" y="2362002"/>
            <a:ext cx="1029300" cy="7788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5"/>
          <p:cNvCxnSpPr/>
          <p:nvPr/>
        </p:nvCxnSpPr>
        <p:spPr>
          <a:xfrm>
            <a:off x="2804525" y="1714613"/>
            <a:ext cx="2090700" cy="45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5"/>
          <p:cNvCxnSpPr>
            <a:stCxn id="217" idx="5"/>
            <a:endCxn id="215" idx="6"/>
          </p:cNvCxnSpPr>
          <p:nvPr/>
        </p:nvCxnSpPr>
        <p:spPr>
          <a:xfrm flipH="1">
            <a:off x="4346859" y="2264748"/>
            <a:ext cx="904800" cy="11112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5"/>
          <p:cNvCxnSpPr>
            <a:endCxn id="225" idx="2"/>
          </p:cNvCxnSpPr>
          <p:nvPr/>
        </p:nvCxnSpPr>
        <p:spPr>
          <a:xfrm>
            <a:off x="4308400" y="3375950"/>
            <a:ext cx="16122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5"/>
          <p:cNvSpPr txBox="1"/>
          <p:nvPr/>
        </p:nvSpPr>
        <p:spPr>
          <a:xfrm>
            <a:off x="6439425" y="3969975"/>
            <a:ext cx="24471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Will keep </a:t>
            </a: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going</a:t>
            </a: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 reducing the distance, therefore shortest path cannot be found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Relaxation</a:t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225" y="1085800"/>
            <a:ext cx="6021554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/>
        </p:nvSpPr>
        <p:spPr>
          <a:xfrm>
            <a:off x="511925" y="3459175"/>
            <a:ext cx="1449300" cy="12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5+2 = 7 &lt; 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Update distance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f v to 7 from 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7235325" y="1344775"/>
            <a:ext cx="1449300" cy="1366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&lt;Distance from source&gt;</a:t>
            </a:r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6603700" y="3278975"/>
            <a:ext cx="1449300" cy="12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5+2 = 7 &gt; 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So, do not update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7"/>
          <p:cNvPicPr preferRelativeResize="0"/>
          <p:nvPr/>
        </p:nvPicPr>
        <p:blipFill rotWithShape="1">
          <a:blip r:embed="rId3">
            <a:alphaModFix/>
          </a:blip>
          <a:srcRect b="9614" l="0" r="0" t="8905"/>
          <a:stretch/>
        </p:blipFill>
        <p:spPr>
          <a:xfrm>
            <a:off x="929588" y="145025"/>
            <a:ext cx="7284823" cy="45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4">
            <a:alphaModFix/>
          </a:blip>
          <a:srcRect b="22591" l="0" r="0" t="4202"/>
          <a:stretch/>
        </p:blipFill>
        <p:spPr>
          <a:xfrm>
            <a:off x="5094900" y="679550"/>
            <a:ext cx="2532499" cy="29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7"/>
          <p:cNvSpPr/>
          <p:nvPr/>
        </p:nvSpPr>
        <p:spPr>
          <a:xfrm>
            <a:off x="4823925" y="1748650"/>
            <a:ext cx="142500" cy="486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64081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348" y="1138325"/>
            <a:ext cx="3133576" cy="2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64081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348" y="1138325"/>
            <a:ext cx="3133576" cy="2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64081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348" y="1138325"/>
            <a:ext cx="3133576" cy="2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64081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348" y="1138325"/>
            <a:ext cx="3133576" cy="2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Shortest Path Algorithms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Dijkstra, Bellman-Ford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64081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348" y="1138325"/>
            <a:ext cx="3133576" cy="2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4396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/>
          <p:nvPr/>
        </p:nvSpPr>
        <p:spPr>
          <a:xfrm>
            <a:off x="215000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>
            <a:off x="2303625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/>
              <a:t>∞</a:t>
            </a:r>
            <a:endParaRPr b="1" sz="3400"/>
          </a:p>
        </p:txBody>
      </p:sp>
      <p:sp>
        <p:nvSpPr>
          <p:cNvPr id="296" name="Google Shape;296;p34"/>
          <p:cNvSpPr/>
          <p:nvPr/>
        </p:nvSpPr>
        <p:spPr>
          <a:xfrm>
            <a:off x="1030575" y="14119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chemeClr val="dk1"/>
                </a:solidFill>
              </a:rPr>
              <a:t>∞</a:t>
            </a:r>
            <a:endParaRPr b="1" sz="3400"/>
          </a:p>
        </p:txBody>
      </p:sp>
      <p:sp>
        <p:nvSpPr>
          <p:cNvPr id="297" name="Google Shape;297;p34"/>
          <p:cNvSpPr/>
          <p:nvPr/>
        </p:nvSpPr>
        <p:spPr>
          <a:xfrm>
            <a:off x="3309300" y="14119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400">
                <a:solidFill>
                  <a:schemeClr val="dk1"/>
                </a:solidFill>
              </a:rPr>
              <a:t>∞</a:t>
            </a:r>
            <a:endParaRPr b="1" sz="3400"/>
          </a:p>
        </p:txBody>
      </p:sp>
      <p:sp>
        <p:nvSpPr>
          <p:cNvPr id="298" name="Google Shape;298;p34"/>
          <p:cNvSpPr/>
          <p:nvPr/>
        </p:nvSpPr>
        <p:spPr>
          <a:xfrm>
            <a:off x="4566425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4"/>
          <p:cNvCxnSpPr>
            <a:stCxn id="294" idx="6"/>
            <a:endCxn id="295" idx="2"/>
          </p:cNvCxnSpPr>
          <p:nvPr/>
        </p:nvCxnSpPr>
        <p:spPr>
          <a:xfrm>
            <a:off x="904100" y="3090850"/>
            <a:ext cx="139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4"/>
          <p:cNvCxnSpPr>
            <a:stCxn id="295" idx="0"/>
            <a:endCxn id="296" idx="5"/>
          </p:cNvCxnSpPr>
          <p:nvPr/>
        </p:nvCxnSpPr>
        <p:spPr>
          <a:xfrm rot="10800000">
            <a:off x="1618875" y="1979500"/>
            <a:ext cx="1029300" cy="77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4"/>
          <p:cNvCxnSpPr>
            <a:endCxn id="297" idx="2"/>
          </p:cNvCxnSpPr>
          <p:nvPr/>
        </p:nvCxnSpPr>
        <p:spPr>
          <a:xfrm>
            <a:off x="1719600" y="1744500"/>
            <a:ext cx="158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4"/>
          <p:cNvCxnSpPr>
            <a:endCxn id="295" idx="7"/>
          </p:cNvCxnSpPr>
          <p:nvPr/>
        </p:nvCxnSpPr>
        <p:spPr>
          <a:xfrm flipH="1">
            <a:off x="2891809" y="2076902"/>
            <a:ext cx="728400" cy="77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4"/>
          <p:cNvCxnSpPr>
            <a:stCxn id="295" idx="6"/>
            <a:endCxn id="298" idx="2"/>
          </p:cNvCxnSpPr>
          <p:nvPr/>
        </p:nvCxnSpPr>
        <p:spPr>
          <a:xfrm>
            <a:off x="2992725" y="3090850"/>
            <a:ext cx="1573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4"/>
          <p:cNvSpPr txBox="1"/>
          <p:nvPr/>
        </p:nvSpPr>
        <p:spPr>
          <a:xfrm>
            <a:off x="1272075" y="30908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3555775" y="30908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34"/>
          <p:cNvSpPr/>
          <p:nvPr/>
        </p:nvSpPr>
        <p:spPr>
          <a:xfrm>
            <a:off x="215000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/>
              <a:t>0</a:t>
            </a:r>
            <a:endParaRPr b="1" sz="3400"/>
          </a:p>
        </p:txBody>
      </p:sp>
      <p:sp>
        <p:nvSpPr>
          <p:cNvPr id="307" name="Google Shape;307;p34"/>
          <p:cNvSpPr/>
          <p:nvPr/>
        </p:nvSpPr>
        <p:spPr>
          <a:xfrm>
            <a:off x="4566425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400">
                <a:solidFill>
                  <a:schemeClr val="dk1"/>
                </a:solidFill>
              </a:rPr>
              <a:t>∞</a:t>
            </a:r>
            <a:endParaRPr b="1" sz="3400"/>
          </a:p>
        </p:txBody>
      </p:sp>
      <p:sp>
        <p:nvSpPr>
          <p:cNvPr id="308" name="Google Shape;308;p34"/>
          <p:cNvSpPr txBox="1"/>
          <p:nvPr/>
        </p:nvSpPr>
        <p:spPr>
          <a:xfrm>
            <a:off x="3383488" y="23702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34"/>
          <p:cNvSpPr txBox="1"/>
          <p:nvPr/>
        </p:nvSpPr>
        <p:spPr>
          <a:xfrm>
            <a:off x="2290675" y="13170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1618863" y="22866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-6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1" name="Google Shape;3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23" y="1019400"/>
            <a:ext cx="3133576" cy="24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4"/>
          <p:cNvSpPr txBox="1"/>
          <p:nvPr/>
        </p:nvSpPr>
        <p:spPr>
          <a:xfrm>
            <a:off x="2444200" y="3542325"/>
            <a:ext cx="44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4687175" y="3542325"/>
            <a:ext cx="44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v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/>
          <p:nvPr/>
        </p:nvSpPr>
        <p:spPr>
          <a:xfrm>
            <a:off x="215000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2303625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/>
              <a:t>1</a:t>
            </a:r>
            <a:endParaRPr b="1" sz="3400"/>
          </a:p>
        </p:txBody>
      </p:sp>
      <p:sp>
        <p:nvSpPr>
          <p:cNvPr id="320" name="Google Shape;320;p35"/>
          <p:cNvSpPr/>
          <p:nvPr/>
        </p:nvSpPr>
        <p:spPr>
          <a:xfrm>
            <a:off x="1030575" y="14119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chemeClr val="dk1"/>
                </a:solidFill>
              </a:rPr>
              <a:t>∞</a:t>
            </a:r>
            <a:endParaRPr b="1" sz="3400"/>
          </a:p>
        </p:txBody>
      </p:sp>
      <p:sp>
        <p:nvSpPr>
          <p:cNvPr id="321" name="Google Shape;321;p35"/>
          <p:cNvSpPr/>
          <p:nvPr/>
        </p:nvSpPr>
        <p:spPr>
          <a:xfrm>
            <a:off x="3309300" y="14119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chemeClr val="dk1"/>
                </a:solidFill>
              </a:rPr>
              <a:t>∞</a:t>
            </a:r>
            <a:endParaRPr b="1" sz="3400"/>
          </a:p>
        </p:txBody>
      </p:sp>
      <p:sp>
        <p:nvSpPr>
          <p:cNvPr id="322" name="Google Shape;322;p35"/>
          <p:cNvSpPr/>
          <p:nvPr/>
        </p:nvSpPr>
        <p:spPr>
          <a:xfrm>
            <a:off x="4566425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35"/>
          <p:cNvCxnSpPr>
            <a:stCxn id="318" idx="6"/>
            <a:endCxn id="319" idx="2"/>
          </p:cNvCxnSpPr>
          <p:nvPr/>
        </p:nvCxnSpPr>
        <p:spPr>
          <a:xfrm>
            <a:off x="904100" y="3090850"/>
            <a:ext cx="139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5"/>
          <p:cNvCxnSpPr>
            <a:stCxn id="319" idx="0"/>
            <a:endCxn id="320" idx="5"/>
          </p:cNvCxnSpPr>
          <p:nvPr/>
        </p:nvCxnSpPr>
        <p:spPr>
          <a:xfrm rot="10800000">
            <a:off x="1618875" y="1979500"/>
            <a:ext cx="1029300" cy="77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5"/>
          <p:cNvCxnSpPr>
            <a:endCxn id="321" idx="2"/>
          </p:cNvCxnSpPr>
          <p:nvPr/>
        </p:nvCxnSpPr>
        <p:spPr>
          <a:xfrm>
            <a:off x="1719600" y="1744500"/>
            <a:ext cx="158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5"/>
          <p:cNvCxnSpPr>
            <a:endCxn id="319" idx="7"/>
          </p:cNvCxnSpPr>
          <p:nvPr/>
        </p:nvCxnSpPr>
        <p:spPr>
          <a:xfrm flipH="1">
            <a:off x="2891809" y="2076902"/>
            <a:ext cx="728400" cy="77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5"/>
          <p:cNvCxnSpPr>
            <a:stCxn id="319" idx="6"/>
            <a:endCxn id="322" idx="2"/>
          </p:cNvCxnSpPr>
          <p:nvPr/>
        </p:nvCxnSpPr>
        <p:spPr>
          <a:xfrm>
            <a:off x="2992725" y="3090850"/>
            <a:ext cx="1573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35"/>
          <p:cNvSpPr txBox="1"/>
          <p:nvPr/>
        </p:nvSpPr>
        <p:spPr>
          <a:xfrm>
            <a:off x="1272075" y="30908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35"/>
          <p:cNvSpPr txBox="1"/>
          <p:nvPr/>
        </p:nvSpPr>
        <p:spPr>
          <a:xfrm>
            <a:off x="3555775" y="30908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35"/>
          <p:cNvSpPr/>
          <p:nvPr/>
        </p:nvSpPr>
        <p:spPr>
          <a:xfrm>
            <a:off x="215000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/>
              <a:t>0</a:t>
            </a:r>
            <a:endParaRPr b="1" sz="3400"/>
          </a:p>
        </p:txBody>
      </p:sp>
      <p:sp>
        <p:nvSpPr>
          <p:cNvPr id="331" name="Google Shape;331;p35"/>
          <p:cNvSpPr/>
          <p:nvPr/>
        </p:nvSpPr>
        <p:spPr>
          <a:xfrm>
            <a:off x="4566425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chemeClr val="dk1"/>
                </a:solidFill>
              </a:rPr>
              <a:t>∞</a:t>
            </a:r>
            <a:endParaRPr b="1" sz="3400"/>
          </a:p>
        </p:txBody>
      </p:sp>
      <p:sp>
        <p:nvSpPr>
          <p:cNvPr id="332" name="Google Shape;332;p35"/>
          <p:cNvSpPr txBox="1"/>
          <p:nvPr/>
        </p:nvSpPr>
        <p:spPr>
          <a:xfrm>
            <a:off x="3383488" y="23702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2290675" y="13170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1618863" y="22866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-6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5" name="Google Shape;3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23" y="1019400"/>
            <a:ext cx="3133576" cy="24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5"/>
          <p:cNvSpPr txBox="1"/>
          <p:nvPr/>
        </p:nvSpPr>
        <p:spPr>
          <a:xfrm>
            <a:off x="2444200" y="3542325"/>
            <a:ext cx="44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35"/>
          <p:cNvSpPr txBox="1"/>
          <p:nvPr/>
        </p:nvSpPr>
        <p:spPr>
          <a:xfrm>
            <a:off x="4687175" y="3542325"/>
            <a:ext cx="44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v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702000" y="382575"/>
            <a:ext cx="44328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1 pass complete out of 4 passes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|v|-1 = 5-1 = 4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/>
          <p:nvPr/>
        </p:nvSpPr>
        <p:spPr>
          <a:xfrm>
            <a:off x="215000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6"/>
          <p:cNvSpPr/>
          <p:nvPr/>
        </p:nvSpPr>
        <p:spPr>
          <a:xfrm>
            <a:off x="2303625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/>
              <a:t>1</a:t>
            </a:r>
            <a:endParaRPr b="1" sz="3400"/>
          </a:p>
        </p:txBody>
      </p:sp>
      <p:sp>
        <p:nvSpPr>
          <p:cNvPr id="345" name="Google Shape;345;p36"/>
          <p:cNvSpPr/>
          <p:nvPr/>
        </p:nvSpPr>
        <p:spPr>
          <a:xfrm>
            <a:off x="1030575" y="14119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</a:rPr>
              <a:t>-5</a:t>
            </a:r>
            <a:endParaRPr b="1" sz="2100"/>
          </a:p>
        </p:txBody>
      </p:sp>
      <p:sp>
        <p:nvSpPr>
          <p:cNvPr id="346" name="Google Shape;346;p36"/>
          <p:cNvSpPr/>
          <p:nvPr/>
        </p:nvSpPr>
        <p:spPr>
          <a:xfrm>
            <a:off x="3309300" y="14119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chemeClr val="dk1"/>
                </a:solidFill>
              </a:rPr>
              <a:t>∞</a:t>
            </a:r>
            <a:endParaRPr b="1" sz="3400"/>
          </a:p>
        </p:txBody>
      </p:sp>
      <p:sp>
        <p:nvSpPr>
          <p:cNvPr id="347" name="Google Shape;347;p36"/>
          <p:cNvSpPr/>
          <p:nvPr/>
        </p:nvSpPr>
        <p:spPr>
          <a:xfrm>
            <a:off x="4566425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36"/>
          <p:cNvCxnSpPr>
            <a:stCxn id="343" idx="6"/>
            <a:endCxn id="344" idx="2"/>
          </p:cNvCxnSpPr>
          <p:nvPr/>
        </p:nvCxnSpPr>
        <p:spPr>
          <a:xfrm>
            <a:off x="904100" y="3090850"/>
            <a:ext cx="139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6"/>
          <p:cNvCxnSpPr>
            <a:stCxn id="344" idx="0"/>
            <a:endCxn id="345" idx="5"/>
          </p:cNvCxnSpPr>
          <p:nvPr/>
        </p:nvCxnSpPr>
        <p:spPr>
          <a:xfrm rot="10800000">
            <a:off x="1618875" y="1979500"/>
            <a:ext cx="1029300" cy="77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36"/>
          <p:cNvCxnSpPr>
            <a:endCxn id="346" idx="2"/>
          </p:cNvCxnSpPr>
          <p:nvPr/>
        </p:nvCxnSpPr>
        <p:spPr>
          <a:xfrm>
            <a:off x="1719600" y="1744500"/>
            <a:ext cx="158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36"/>
          <p:cNvCxnSpPr>
            <a:endCxn id="344" idx="7"/>
          </p:cNvCxnSpPr>
          <p:nvPr/>
        </p:nvCxnSpPr>
        <p:spPr>
          <a:xfrm flipH="1">
            <a:off x="2891809" y="2076902"/>
            <a:ext cx="728400" cy="77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6"/>
          <p:cNvCxnSpPr>
            <a:stCxn id="344" idx="6"/>
            <a:endCxn id="347" idx="2"/>
          </p:cNvCxnSpPr>
          <p:nvPr/>
        </p:nvCxnSpPr>
        <p:spPr>
          <a:xfrm>
            <a:off x="2992725" y="3090850"/>
            <a:ext cx="1573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6"/>
          <p:cNvSpPr txBox="1"/>
          <p:nvPr/>
        </p:nvSpPr>
        <p:spPr>
          <a:xfrm>
            <a:off x="1272075" y="30908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36"/>
          <p:cNvSpPr txBox="1"/>
          <p:nvPr/>
        </p:nvSpPr>
        <p:spPr>
          <a:xfrm>
            <a:off x="3555775" y="30908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36"/>
          <p:cNvSpPr/>
          <p:nvPr/>
        </p:nvSpPr>
        <p:spPr>
          <a:xfrm>
            <a:off x="215000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/>
              <a:t>0</a:t>
            </a:r>
            <a:endParaRPr b="1" sz="3400"/>
          </a:p>
        </p:txBody>
      </p:sp>
      <p:sp>
        <p:nvSpPr>
          <p:cNvPr id="356" name="Google Shape;356;p36"/>
          <p:cNvSpPr/>
          <p:nvPr/>
        </p:nvSpPr>
        <p:spPr>
          <a:xfrm>
            <a:off x="4566425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chemeClr val="dk1"/>
                </a:solidFill>
              </a:rPr>
              <a:t>∞</a:t>
            </a:r>
            <a:endParaRPr b="1" sz="3400"/>
          </a:p>
        </p:txBody>
      </p:sp>
      <p:sp>
        <p:nvSpPr>
          <p:cNvPr id="357" name="Google Shape;357;p36"/>
          <p:cNvSpPr txBox="1"/>
          <p:nvPr/>
        </p:nvSpPr>
        <p:spPr>
          <a:xfrm>
            <a:off x="3383488" y="23702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36"/>
          <p:cNvSpPr txBox="1"/>
          <p:nvPr/>
        </p:nvSpPr>
        <p:spPr>
          <a:xfrm>
            <a:off x="2290675" y="13170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36"/>
          <p:cNvSpPr txBox="1"/>
          <p:nvPr/>
        </p:nvSpPr>
        <p:spPr>
          <a:xfrm>
            <a:off x="1618863" y="22866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-6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0" name="Google Shape;3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23" y="1019400"/>
            <a:ext cx="3133576" cy="24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6"/>
          <p:cNvSpPr txBox="1"/>
          <p:nvPr/>
        </p:nvSpPr>
        <p:spPr>
          <a:xfrm>
            <a:off x="2444200" y="3542325"/>
            <a:ext cx="44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36"/>
          <p:cNvSpPr txBox="1"/>
          <p:nvPr/>
        </p:nvSpPr>
        <p:spPr>
          <a:xfrm>
            <a:off x="4687175" y="3542325"/>
            <a:ext cx="44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v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/>
          <p:nvPr/>
        </p:nvSpPr>
        <p:spPr>
          <a:xfrm>
            <a:off x="215000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2303625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/>
              <a:t>1</a:t>
            </a:r>
            <a:endParaRPr b="1" sz="3400"/>
          </a:p>
        </p:txBody>
      </p:sp>
      <p:sp>
        <p:nvSpPr>
          <p:cNvPr id="369" name="Google Shape;369;p37"/>
          <p:cNvSpPr/>
          <p:nvPr/>
        </p:nvSpPr>
        <p:spPr>
          <a:xfrm>
            <a:off x="1030575" y="14119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</a:rPr>
              <a:t>-5</a:t>
            </a:r>
            <a:endParaRPr b="1" sz="2100"/>
          </a:p>
        </p:txBody>
      </p:sp>
      <p:sp>
        <p:nvSpPr>
          <p:cNvPr id="370" name="Google Shape;370;p37"/>
          <p:cNvSpPr/>
          <p:nvPr/>
        </p:nvSpPr>
        <p:spPr>
          <a:xfrm>
            <a:off x="3309300" y="14119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chemeClr val="dk1"/>
                </a:solidFill>
              </a:rPr>
              <a:t>∞</a:t>
            </a:r>
            <a:endParaRPr b="1" sz="3400"/>
          </a:p>
        </p:txBody>
      </p:sp>
      <p:sp>
        <p:nvSpPr>
          <p:cNvPr id="371" name="Google Shape;371;p37"/>
          <p:cNvSpPr/>
          <p:nvPr/>
        </p:nvSpPr>
        <p:spPr>
          <a:xfrm>
            <a:off x="4566425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37"/>
          <p:cNvCxnSpPr>
            <a:stCxn id="367" idx="6"/>
            <a:endCxn id="368" idx="2"/>
          </p:cNvCxnSpPr>
          <p:nvPr/>
        </p:nvCxnSpPr>
        <p:spPr>
          <a:xfrm>
            <a:off x="904100" y="3090850"/>
            <a:ext cx="139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7"/>
          <p:cNvCxnSpPr>
            <a:stCxn id="368" idx="0"/>
            <a:endCxn id="369" idx="5"/>
          </p:cNvCxnSpPr>
          <p:nvPr/>
        </p:nvCxnSpPr>
        <p:spPr>
          <a:xfrm rot="10800000">
            <a:off x="1618875" y="1979500"/>
            <a:ext cx="1029300" cy="77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7"/>
          <p:cNvCxnSpPr>
            <a:endCxn id="370" idx="2"/>
          </p:cNvCxnSpPr>
          <p:nvPr/>
        </p:nvCxnSpPr>
        <p:spPr>
          <a:xfrm>
            <a:off x="1719600" y="1744500"/>
            <a:ext cx="158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7"/>
          <p:cNvCxnSpPr>
            <a:endCxn id="368" idx="7"/>
          </p:cNvCxnSpPr>
          <p:nvPr/>
        </p:nvCxnSpPr>
        <p:spPr>
          <a:xfrm flipH="1">
            <a:off x="2891809" y="2076902"/>
            <a:ext cx="728400" cy="77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7"/>
          <p:cNvCxnSpPr>
            <a:stCxn id="368" idx="6"/>
            <a:endCxn id="371" idx="2"/>
          </p:cNvCxnSpPr>
          <p:nvPr/>
        </p:nvCxnSpPr>
        <p:spPr>
          <a:xfrm>
            <a:off x="2992725" y="3090850"/>
            <a:ext cx="1573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7"/>
          <p:cNvSpPr txBox="1"/>
          <p:nvPr/>
        </p:nvSpPr>
        <p:spPr>
          <a:xfrm>
            <a:off x="1272075" y="30908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3555775" y="30908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37"/>
          <p:cNvSpPr/>
          <p:nvPr/>
        </p:nvSpPr>
        <p:spPr>
          <a:xfrm>
            <a:off x="215000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/>
              <a:t>0</a:t>
            </a:r>
            <a:endParaRPr b="1" sz="3400"/>
          </a:p>
        </p:txBody>
      </p:sp>
      <p:sp>
        <p:nvSpPr>
          <p:cNvPr id="380" name="Google Shape;380;p37"/>
          <p:cNvSpPr/>
          <p:nvPr/>
        </p:nvSpPr>
        <p:spPr>
          <a:xfrm>
            <a:off x="4566425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chemeClr val="dk1"/>
                </a:solidFill>
              </a:rPr>
              <a:t>4</a:t>
            </a:r>
            <a:endParaRPr b="1" sz="3400"/>
          </a:p>
        </p:txBody>
      </p:sp>
      <p:sp>
        <p:nvSpPr>
          <p:cNvPr id="381" name="Google Shape;381;p37"/>
          <p:cNvSpPr txBox="1"/>
          <p:nvPr/>
        </p:nvSpPr>
        <p:spPr>
          <a:xfrm>
            <a:off x="3383488" y="23702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2290675" y="13170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37"/>
          <p:cNvSpPr txBox="1"/>
          <p:nvPr/>
        </p:nvSpPr>
        <p:spPr>
          <a:xfrm>
            <a:off x="1618863" y="22866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-6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4" name="Google Shape;3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23" y="1019400"/>
            <a:ext cx="3133576" cy="24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7"/>
          <p:cNvSpPr txBox="1"/>
          <p:nvPr/>
        </p:nvSpPr>
        <p:spPr>
          <a:xfrm>
            <a:off x="2444200" y="3542325"/>
            <a:ext cx="44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37"/>
          <p:cNvSpPr txBox="1"/>
          <p:nvPr/>
        </p:nvSpPr>
        <p:spPr>
          <a:xfrm>
            <a:off x="4687175" y="3542325"/>
            <a:ext cx="44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v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37"/>
          <p:cNvSpPr txBox="1"/>
          <p:nvPr/>
        </p:nvSpPr>
        <p:spPr>
          <a:xfrm>
            <a:off x="702000" y="382575"/>
            <a:ext cx="44328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2 passes </a:t>
            </a: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complete out of 4 passes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|v|-1 = 5-1 = 4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/>
          <p:nvPr/>
        </p:nvSpPr>
        <p:spPr>
          <a:xfrm>
            <a:off x="215000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2303625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/>
              <a:t>1</a:t>
            </a:r>
            <a:endParaRPr b="1" sz="3400"/>
          </a:p>
        </p:txBody>
      </p:sp>
      <p:sp>
        <p:nvSpPr>
          <p:cNvPr id="394" name="Google Shape;394;p38"/>
          <p:cNvSpPr/>
          <p:nvPr/>
        </p:nvSpPr>
        <p:spPr>
          <a:xfrm>
            <a:off x="1030575" y="14119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</a:rPr>
              <a:t>-5</a:t>
            </a:r>
            <a:endParaRPr b="1" sz="2100"/>
          </a:p>
        </p:txBody>
      </p:sp>
      <p:sp>
        <p:nvSpPr>
          <p:cNvPr id="395" name="Google Shape;395;p38"/>
          <p:cNvSpPr/>
          <p:nvPr/>
        </p:nvSpPr>
        <p:spPr>
          <a:xfrm>
            <a:off x="3309300" y="14119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</a:rPr>
              <a:t>-2</a:t>
            </a:r>
            <a:endParaRPr b="1" sz="2300"/>
          </a:p>
        </p:txBody>
      </p:sp>
      <p:sp>
        <p:nvSpPr>
          <p:cNvPr id="396" name="Google Shape;396;p38"/>
          <p:cNvSpPr/>
          <p:nvPr/>
        </p:nvSpPr>
        <p:spPr>
          <a:xfrm>
            <a:off x="4566425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38"/>
          <p:cNvCxnSpPr>
            <a:stCxn id="392" idx="6"/>
            <a:endCxn id="393" idx="2"/>
          </p:cNvCxnSpPr>
          <p:nvPr/>
        </p:nvCxnSpPr>
        <p:spPr>
          <a:xfrm>
            <a:off x="904100" y="3090850"/>
            <a:ext cx="139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38"/>
          <p:cNvCxnSpPr>
            <a:stCxn id="393" idx="0"/>
            <a:endCxn id="394" idx="5"/>
          </p:cNvCxnSpPr>
          <p:nvPr/>
        </p:nvCxnSpPr>
        <p:spPr>
          <a:xfrm rot="10800000">
            <a:off x="1618875" y="1979500"/>
            <a:ext cx="1029300" cy="77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38"/>
          <p:cNvCxnSpPr>
            <a:endCxn id="395" idx="2"/>
          </p:cNvCxnSpPr>
          <p:nvPr/>
        </p:nvCxnSpPr>
        <p:spPr>
          <a:xfrm>
            <a:off x="1719600" y="1744500"/>
            <a:ext cx="158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38"/>
          <p:cNvCxnSpPr>
            <a:endCxn id="393" idx="7"/>
          </p:cNvCxnSpPr>
          <p:nvPr/>
        </p:nvCxnSpPr>
        <p:spPr>
          <a:xfrm flipH="1">
            <a:off x="2891809" y="2076902"/>
            <a:ext cx="728400" cy="77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8"/>
          <p:cNvCxnSpPr>
            <a:stCxn id="393" idx="6"/>
            <a:endCxn id="396" idx="2"/>
          </p:cNvCxnSpPr>
          <p:nvPr/>
        </p:nvCxnSpPr>
        <p:spPr>
          <a:xfrm>
            <a:off x="2992725" y="3090850"/>
            <a:ext cx="1573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8"/>
          <p:cNvSpPr txBox="1"/>
          <p:nvPr/>
        </p:nvSpPr>
        <p:spPr>
          <a:xfrm>
            <a:off x="1272075" y="30908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3" name="Google Shape;403;p38"/>
          <p:cNvSpPr txBox="1"/>
          <p:nvPr/>
        </p:nvSpPr>
        <p:spPr>
          <a:xfrm>
            <a:off x="3555775" y="30908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215000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/>
              <a:t>0</a:t>
            </a:r>
            <a:endParaRPr b="1" sz="3400"/>
          </a:p>
        </p:txBody>
      </p:sp>
      <p:sp>
        <p:nvSpPr>
          <p:cNvPr id="405" name="Google Shape;405;p38"/>
          <p:cNvSpPr/>
          <p:nvPr/>
        </p:nvSpPr>
        <p:spPr>
          <a:xfrm>
            <a:off x="4566425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chemeClr val="dk1"/>
                </a:solidFill>
              </a:rPr>
              <a:t>4</a:t>
            </a:r>
            <a:endParaRPr b="1" sz="3400"/>
          </a:p>
        </p:txBody>
      </p:sp>
      <p:sp>
        <p:nvSpPr>
          <p:cNvPr id="406" name="Google Shape;406;p38"/>
          <p:cNvSpPr txBox="1"/>
          <p:nvPr/>
        </p:nvSpPr>
        <p:spPr>
          <a:xfrm>
            <a:off x="3383488" y="23702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38"/>
          <p:cNvSpPr txBox="1"/>
          <p:nvPr/>
        </p:nvSpPr>
        <p:spPr>
          <a:xfrm>
            <a:off x="2290675" y="13170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38"/>
          <p:cNvSpPr txBox="1"/>
          <p:nvPr/>
        </p:nvSpPr>
        <p:spPr>
          <a:xfrm>
            <a:off x="1618863" y="22866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-6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9" name="Google Shape;4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23" y="1019400"/>
            <a:ext cx="3133576" cy="24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8"/>
          <p:cNvSpPr txBox="1"/>
          <p:nvPr/>
        </p:nvSpPr>
        <p:spPr>
          <a:xfrm>
            <a:off x="2444200" y="3542325"/>
            <a:ext cx="44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38"/>
          <p:cNvSpPr txBox="1"/>
          <p:nvPr/>
        </p:nvSpPr>
        <p:spPr>
          <a:xfrm>
            <a:off x="4687175" y="3542325"/>
            <a:ext cx="44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v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38"/>
          <p:cNvSpPr txBox="1"/>
          <p:nvPr/>
        </p:nvSpPr>
        <p:spPr>
          <a:xfrm>
            <a:off x="702000" y="382575"/>
            <a:ext cx="44328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 passes complete out of 4 passes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/>
          <p:nvPr/>
        </p:nvSpPr>
        <p:spPr>
          <a:xfrm>
            <a:off x="215000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9"/>
          <p:cNvSpPr/>
          <p:nvPr/>
        </p:nvSpPr>
        <p:spPr>
          <a:xfrm>
            <a:off x="2303625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/>
              <a:t>0</a:t>
            </a:r>
            <a:endParaRPr b="1" sz="3400"/>
          </a:p>
        </p:txBody>
      </p:sp>
      <p:sp>
        <p:nvSpPr>
          <p:cNvPr id="419" name="Google Shape;419;p39"/>
          <p:cNvSpPr/>
          <p:nvPr/>
        </p:nvSpPr>
        <p:spPr>
          <a:xfrm>
            <a:off x="1030575" y="14119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</a:rPr>
              <a:t>-5</a:t>
            </a:r>
            <a:endParaRPr b="1" sz="2100"/>
          </a:p>
        </p:txBody>
      </p:sp>
      <p:sp>
        <p:nvSpPr>
          <p:cNvPr id="420" name="Google Shape;420;p39"/>
          <p:cNvSpPr/>
          <p:nvPr/>
        </p:nvSpPr>
        <p:spPr>
          <a:xfrm>
            <a:off x="3309300" y="14119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</a:rPr>
              <a:t>-2</a:t>
            </a:r>
            <a:endParaRPr b="1" sz="2300"/>
          </a:p>
        </p:txBody>
      </p:sp>
      <p:sp>
        <p:nvSpPr>
          <p:cNvPr id="421" name="Google Shape;421;p39"/>
          <p:cNvSpPr/>
          <p:nvPr/>
        </p:nvSpPr>
        <p:spPr>
          <a:xfrm>
            <a:off x="4566425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2" name="Google Shape;422;p39"/>
          <p:cNvCxnSpPr>
            <a:stCxn id="417" idx="6"/>
            <a:endCxn id="418" idx="2"/>
          </p:cNvCxnSpPr>
          <p:nvPr/>
        </p:nvCxnSpPr>
        <p:spPr>
          <a:xfrm>
            <a:off x="904100" y="3090850"/>
            <a:ext cx="139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39"/>
          <p:cNvCxnSpPr>
            <a:stCxn id="418" idx="0"/>
            <a:endCxn id="419" idx="5"/>
          </p:cNvCxnSpPr>
          <p:nvPr/>
        </p:nvCxnSpPr>
        <p:spPr>
          <a:xfrm rot="10800000">
            <a:off x="1618875" y="1979500"/>
            <a:ext cx="1029300" cy="77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39"/>
          <p:cNvCxnSpPr>
            <a:endCxn id="420" idx="2"/>
          </p:cNvCxnSpPr>
          <p:nvPr/>
        </p:nvCxnSpPr>
        <p:spPr>
          <a:xfrm>
            <a:off x="1719600" y="1744500"/>
            <a:ext cx="158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39"/>
          <p:cNvCxnSpPr>
            <a:endCxn id="418" idx="7"/>
          </p:cNvCxnSpPr>
          <p:nvPr/>
        </p:nvCxnSpPr>
        <p:spPr>
          <a:xfrm flipH="1">
            <a:off x="2891809" y="2076902"/>
            <a:ext cx="728400" cy="77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39"/>
          <p:cNvCxnSpPr>
            <a:stCxn id="418" idx="6"/>
            <a:endCxn id="421" idx="2"/>
          </p:cNvCxnSpPr>
          <p:nvPr/>
        </p:nvCxnSpPr>
        <p:spPr>
          <a:xfrm>
            <a:off x="2992725" y="3090850"/>
            <a:ext cx="1573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p39"/>
          <p:cNvSpPr txBox="1"/>
          <p:nvPr/>
        </p:nvSpPr>
        <p:spPr>
          <a:xfrm>
            <a:off x="1272075" y="30908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39"/>
          <p:cNvSpPr txBox="1"/>
          <p:nvPr/>
        </p:nvSpPr>
        <p:spPr>
          <a:xfrm>
            <a:off x="3555775" y="30908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39"/>
          <p:cNvSpPr/>
          <p:nvPr/>
        </p:nvSpPr>
        <p:spPr>
          <a:xfrm>
            <a:off x="215000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/>
              <a:t>0</a:t>
            </a:r>
            <a:endParaRPr b="1" sz="3400"/>
          </a:p>
        </p:txBody>
      </p:sp>
      <p:sp>
        <p:nvSpPr>
          <p:cNvPr id="430" name="Google Shape;430;p39"/>
          <p:cNvSpPr/>
          <p:nvPr/>
        </p:nvSpPr>
        <p:spPr>
          <a:xfrm>
            <a:off x="4566425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chemeClr val="dk1"/>
                </a:solidFill>
              </a:rPr>
              <a:t>4</a:t>
            </a:r>
            <a:endParaRPr b="1" sz="3400"/>
          </a:p>
        </p:txBody>
      </p:sp>
      <p:sp>
        <p:nvSpPr>
          <p:cNvPr id="431" name="Google Shape;431;p39"/>
          <p:cNvSpPr txBox="1"/>
          <p:nvPr/>
        </p:nvSpPr>
        <p:spPr>
          <a:xfrm>
            <a:off x="3383488" y="23702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2290675" y="13170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3" name="Google Shape;433;p39"/>
          <p:cNvSpPr txBox="1"/>
          <p:nvPr/>
        </p:nvSpPr>
        <p:spPr>
          <a:xfrm>
            <a:off x="1618863" y="22866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-6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4" name="Google Shape;4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23" y="1019400"/>
            <a:ext cx="3133576" cy="24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9"/>
          <p:cNvSpPr txBox="1"/>
          <p:nvPr/>
        </p:nvSpPr>
        <p:spPr>
          <a:xfrm>
            <a:off x="2444200" y="3542325"/>
            <a:ext cx="44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39"/>
          <p:cNvSpPr txBox="1"/>
          <p:nvPr/>
        </p:nvSpPr>
        <p:spPr>
          <a:xfrm>
            <a:off x="4687175" y="3542325"/>
            <a:ext cx="44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v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39"/>
          <p:cNvSpPr txBox="1"/>
          <p:nvPr/>
        </p:nvSpPr>
        <p:spPr>
          <a:xfrm>
            <a:off x="702000" y="382575"/>
            <a:ext cx="44328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4 </a:t>
            </a: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passes complete out of 4 passes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/>
          <p:nvPr/>
        </p:nvSpPr>
        <p:spPr>
          <a:xfrm>
            <a:off x="215000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0"/>
          <p:cNvSpPr/>
          <p:nvPr/>
        </p:nvSpPr>
        <p:spPr>
          <a:xfrm>
            <a:off x="2303625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/>
              <a:t>0</a:t>
            </a:r>
            <a:endParaRPr b="1" sz="3400"/>
          </a:p>
        </p:txBody>
      </p:sp>
      <p:sp>
        <p:nvSpPr>
          <p:cNvPr id="444" name="Google Shape;444;p40"/>
          <p:cNvSpPr/>
          <p:nvPr/>
        </p:nvSpPr>
        <p:spPr>
          <a:xfrm>
            <a:off x="1030575" y="14119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</a:rPr>
              <a:t>-5</a:t>
            </a:r>
            <a:endParaRPr b="1" sz="2100"/>
          </a:p>
        </p:txBody>
      </p:sp>
      <p:sp>
        <p:nvSpPr>
          <p:cNvPr id="445" name="Google Shape;445;p40"/>
          <p:cNvSpPr/>
          <p:nvPr/>
        </p:nvSpPr>
        <p:spPr>
          <a:xfrm>
            <a:off x="3309300" y="141195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</a:rPr>
              <a:t>-2</a:t>
            </a:r>
            <a:endParaRPr b="1" sz="2300"/>
          </a:p>
        </p:txBody>
      </p:sp>
      <p:sp>
        <p:nvSpPr>
          <p:cNvPr id="446" name="Google Shape;446;p40"/>
          <p:cNvSpPr/>
          <p:nvPr/>
        </p:nvSpPr>
        <p:spPr>
          <a:xfrm>
            <a:off x="4566425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7" name="Google Shape;447;p40"/>
          <p:cNvCxnSpPr>
            <a:stCxn id="442" idx="6"/>
            <a:endCxn id="443" idx="2"/>
          </p:cNvCxnSpPr>
          <p:nvPr/>
        </p:nvCxnSpPr>
        <p:spPr>
          <a:xfrm>
            <a:off x="904100" y="3090850"/>
            <a:ext cx="139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40"/>
          <p:cNvCxnSpPr>
            <a:stCxn id="443" idx="0"/>
            <a:endCxn id="444" idx="5"/>
          </p:cNvCxnSpPr>
          <p:nvPr/>
        </p:nvCxnSpPr>
        <p:spPr>
          <a:xfrm rot="10800000">
            <a:off x="1618875" y="1979500"/>
            <a:ext cx="1029300" cy="77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40"/>
          <p:cNvCxnSpPr>
            <a:endCxn id="445" idx="2"/>
          </p:cNvCxnSpPr>
          <p:nvPr/>
        </p:nvCxnSpPr>
        <p:spPr>
          <a:xfrm>
            <a:off x="1719600" y="1744500"/>
            <a:ext cx="158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40"/>
          <p:cNvCxnSpPr>
            <a:endCxn id="443" idx="7"/>
          </p:cNvCxnSpPr>
          <p:nvPr/>
        </p:nvCxnSpPr>
        <p:spPr>
          <a:xfrm flipH="1">
            <a:off x="2891809" y="2076902"/>
            <a:ext cx="728400" cy="77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40"/>
          <p:cNvCxnSpPr>
            <a:stCxn id="443" idx="6"/>
            <a:endCxn id="446" idx="2"/>
          </p:cNvCxnSpPr>
          <p:nvPr/>
        </p:nvCxnSpPr>
        <p:spPr>
          <a:xfrm>
            <a:off x="2992725" y="3090850"/>
            <a:ext cx="1573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40"/>
          <p:cNvSpPr txBox="1"/>
          <p:nvPr/>
        </p:nvSpPr>
        <p:spPr>
          <a:xfrm>
            <a:off x="1272075" y="30908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3" name="Google Shape;453;p40"/>
          <p:cNvSpPr txBox="1"/>
          <p:nvPr/>
        </p:nvSpPr>
        <p:spPr>
          <a:xfrm>
            <a:off x="3555775" y="30908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215000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/>
              <a:t>0</a:t>
            </a:r>
            <a:endParaRPr b="1" sz="3400"/>
          </a:p>
        </p:txBody>
      </p:sp>
      <p:sp>
        <p:nvSpPr>
          <p:cNvPr id="455" name="Google Shape;455;p40"/>
          <p:cNvSpPr/>
          <p:nvPr/>
        </p:nvSpPr>
        <p:spPr>
          <a:xfrm>
            <a:off x="4566425" y="27583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chemeClr val="dk1"/>
                </a:solidFill>
              </a:rPr>
              <a:t>4</a:t>
            </a:r>
            <a:endParaRPr b="1" sz="3400"/>
          </a:p>
        </p:txBody>
      </p:sp>
      <p:sp>
        <p:nvSpPr>
          <p:cNvPr id="456" name="Google Shape;456;p40"/>
          <p:cNvSpPr txBox="1"/>
          <p:nvPr/>
        </p:nvSpPr>
        <p:spPr>
          <a:xfrm>
            <a:off x="3383488" y="23702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40"/>
          <p:cNvSpPr txBox="1"/>
          <p:nvPr/>
        </p:nvSpPr>
        <p:spPr>
          <a:xfrm>
            <a:off x="2290675" y="131700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1618863" y="22866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-6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9" name="Google Shape;4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23" y="1019400"/>
            <a:ext cx="3133576" cy="24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0"/>
          <p:cNvSpPr txBox="1"/>
          <p:nvPr/>
        </p:nvSpPr>
        <p:spPr>
          <a:xfrm>
            <a:off x="2444200" y="3542325"/>
            <a:ext cx="44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p40"/>
          <p:cNvSpPr txBox="1"/>
          <p:nvPr/>
        </p:nvSpPr>
        <p:spPr>
          <a:xfrm>
            <a:off x="4687175" y="3542325"/>
            <a:ext cx="44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v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Google Shape;462;p40"/>
          <p:cNvSpPr/>
          <p:nvPr/>
        </p:nvSpPr>
        <p:spPr>
          <a:xfrm rot="-2699147">
            <a:off x="1622819" y="874464"/>
            <a:ext cx="855104" cy="3183678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0"/>
          <p:cNvSpPr/>
          <p:nvPr/>
        </p:nvSpPr>
        <p:spPr>
          <a:xfrm>
            <a:off x="5976150" y="2615800"/>
            <a:ext cx="2856000" cy="9264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0"/>
          <p:cNvSpPr txBox="1"/>
          <p:nvPr/>
        </p:nvSpPr>
        <p:spPr>
          <a:xfrm>
            <a:off x="6344400" y="3894150"/>
            <a:ext cx="1496700" cy="42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-6=-6 &lt; -5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/>
          <p:nvPr/>
        </p:nvSpPr>
        <p:spPr>
          <a:xfrm>
            <a:off x="71275" y="237575"/>
            <a:ext cx="8613300" cy="427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def bellman_ford(graph, start):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distances = {vertex: float('infinity') for vertex in graph}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distances[start] = 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for _ in range(len(graph) - 1):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    for vertex in graph: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        for neighbor, weight in graph[vertex].items():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            distance = distances[vertex] + weight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            if distance &lt; distances[neighbor]: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                distances[neighbor] = distance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# Check for negative weight cycles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for vertex in graph: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    for neighbor, weight in graph[vertex].items():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        if distances[vertex] + weight &lt; distances[neighbor]: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            raise ValueError("Graph contains negative weight cycle")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return distances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Weighted Graph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525" y="1252125"/>
            <a:ext cx="681037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 txBox="1"/>
          <p:nvPr/>
        </p:nvSpPr>
        <p:spPr>
          <a:xfrm>
            <a:off x="558275" y="1057225"/>
            <a:ext cx="5584200" cy="277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graph = {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'A': {'B': 1, 'C': 4},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'B': {'C': 2, 'D': 5},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'C': {'D': 1},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'D': {'B': -10}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}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start_vertex = 'A'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result = bellman_ford(graph, start_vertex)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print(result)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# Output: {'A': 0, 'B': -9, 'C': -8, 'D': -7}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5" name="Google Shape;475;p42"/>
          <p:cNvSpPr txBox="1"/>
          <p:nvPr/>
        </p:nvSpPr>
        <p:spPr>
          <a:xfrm>
            <a:off x="178175" y="427650"/>
            <a:ext cx="53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usage of Bellman-Ford algorithm: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3800"/>
            <a:ext cx="8839200" cy="3139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600" y="223675"/>
            <a:ext cx="74927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4"/>
          <p:cNvSpPr txBox="1"/>
          <p:nvPr/>
        </p:nvSpPr>
        <p:spPr>
          <a:xfrm>
            <a:off x="6498850" y="1142825"/>
            <a:ext cx="2268900" cy="137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Open Sans"/>
                <a:ea typeface="Open Sans"/>
                <a:cs typeface="Open Sans"/>
                <a:sym typeface="Open Sans"/>
              </a:rPr>
              <a:t>Very similar to BFS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Instead of regular Queue, we use Min Heap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64081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199" y="1173975"/>
            <a:ext cx="2947175" cy="22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64081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199" y="1173975"/>
            <a:ext cx="2947175" cy="22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64081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199" y="1173975"/>
            <a:ext cx="2947175" cy="22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64081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199" y="1173975"/>
            <a:ext cx="2947175" cy="22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64081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199" y="1173975"/>
            <a:ext cx="2947175" cy="22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64081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199" y="1173975"/>
            <a:ext cx="2947175" cy="22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64081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199" y="1173975"/>
            <a:ext cx="2947175" cy="22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Weighted Graph and Shortest Path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29755" l="0" r="0" t="0"/>
          <a:stretch/>
        </p:blipFill>
        <p:spPr>
          <a:xfrm>
            <a:off x="615675" y="1301850"/>
            <a:ext cx="4053875" cy="33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67376"/>
          <a:stretch/>
        </p:blipFill>
        <p:spPr>
          <a:xfrm>
            <a:off x="4778425" y="1950575"/>
            <a:ext cx="4053875" cy="155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963" y="93000"/>
            <a:ext cx="6264081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963" y="81125"/>
            <a:ext cx="6264081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4"/>
          <p:cNvSpPr txBox="1"/>
          <p:nvPr/>
        </p:nvSpPr>
        <p:spPr>
          <a:xfrm>
            <a:off x="237575" y="109050"/>
            <a:ext cx="6688800" cy="492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import heapq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def dijkstra(graph, start):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distances = {vertex: float('infinity') for vertex in graph}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distances[start] = 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priority_queue = [(0, start)]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while priority_queue: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    current_distance, current_vertex = heapq.heappop(priority_queue)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    if current_distance &gt; distances[current_vertex]: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        continue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    for neighbor, weight in graph[current_vertex].items():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        distance = current_distance + weight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        if distance &lt; distances[neighbor]: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            distances[neighbor] = distance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            heapq.heappush(priority_queue, (distance, neighbor))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return distances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4" name="Google Shape;544;p54"/>
          <p:cNvSpPr txBox="1"/>
          <p:nvPr>
            <p:ph type="title"/>
          </p:nvPr>
        </p:nvSpPr>
        <p:spPr>
          <a:xfrm rot="5400000">
            <a:off x="6356300" y="1860150"/>
            <a:ext cx="3219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Dijkstra Code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5"/>
          <p:cNvSpPr txBox="1"/>
          <p:nvPr/>
        </p:nvSpPr>
        <p:spPr>
          <a:xfrm>
            <a:off x="249450" y="1080975"/>
            <a:ext cx="6083100" cy="277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graph = {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'A': {'B': 1, 'C': 4},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'B': {'A': 1, 'C': 2, 'D': 5},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'C': {'A': 4, 'B': 2, 'D': 1},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    'D': {'B': 5, 'C': 1}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}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start_vertex = 'A'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result = dijkstra(graph, start_vertex)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print(result)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# Output: {'A': 0, 'B': 1, 'C': 3, 'D': 4}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0" name="Google Shape;550;p55"/>
          <p:cNvSpPr txBox="1"/>
          <p:nvPr/>
        </p:nvSpPr>
        <p:spPr>
          <a:xfrm>
            <a:off x="249450" y="392000"/>
            <a:ext cx="56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usage of Dijkstra's algorithm: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556" name="Google Shape;556;p5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3.6 Dijkstra Algorithm - Single Source Shortest Path - Greedy Method - YouTube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4.4 Bellman Ford Algorithm - Single Source Shortest Path - Dynamic Programming - YouTube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Shortest Path Problem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5594821" cy="5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00" y="1887450"/>
            <a:ext cx="5509649" cy="308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Single-Source </a:t>
            </a:r>
            <a:r>
              <a:rPr lang="en-GB"/>
              <a:t>Shortest Path Problem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198" cy="2921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9225" y="382575"/>
            <a:ext cx="2292375" cy="1888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/>
          <p:nvPr/>
        </p:nvCxnSpPr>
        <p:spPr>
          <a:xfrm flipH="1" rot="10800000">
            <a:off x="5940550" y="2734450"/>
            <a:ext cx="2494500" cy="12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8"/>
          <p:cNvSpPr/>
          <p:nvPr/>
        </p:nvSpPr>
        <p:spPr>
          <a:xfrm rot="-537436">
            <a:off x="8494513" y="1629841"/>
            <a:ext cx="480913" cy="1116579"/>
          </a:xfrm>
          <a:custGeom>
            <a:rect b="b" l="l" r="r" t="t"/>
            <a:pathLst>
              <a:path extrusionOk="0" h="59483" w="39670">
                <a:moveTo>
                  <a:pt x="0" y="58919"/>
                </a:moveTo>
                <a:cubicBezTo>
                  <a:pt x="5623" y="58444"/>
                  <a:pt x="27242" y="61770"/>
                  <a:pt x="33736" y="56068"/>
                </a:cubicBezTo>
                <a:cubicBezTo>
                  <a:pt x="40230" y="50366"/>
                  <a:pt x="40229" y="34053"/>
                  <a:pt x="38962" y="24708"/>
                </a:cubicBezTo>
                <a:cubicBezTo>
                  <a:pt x="37695" y="15363"/>
                  <a:pt x="28271" y="4118"/>
                  <a:pt x="26133" y="0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Shortest Path Properties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375" y="1147225"/>
            <a:ext cx="6395695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Negative Weight Cycle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1569175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657800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5920600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endParaRPr/>
          </a:p>
        </p:txBody>
      </p:sp>
      <p:cxnSp>
        <p:nvCxnSpPr>
          <p:cNvPr id="113" name="Google Shape;113;p20"/>
          <p:cNvCxnSpPr>
            <a:stCxn id="110" idx="6"/>
            <a:endCxn id="111" idx="2"/>
          </p:cNvCxnSpPr>
          <p:nvPr/>
        </p:nvCxnSpPr>
        <p:spPr>
          <a:xfrm>
            <a:off x="2258275" y="3375950"/>
            <a:ext cx="139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20"/>
          <p:cNvCxnSpPr>
            <a:stCxn id="111" idx="6"/>
            <a:endCxn id="112" idx="2"/>
          </p:cNvCxnSpPr>
          <p:nvPr/>
        </p:nvCxnSpPr>
        <p:spPr>
          <a:xfrm>
            <a:off x="4346900" y="3375950"/>
            <a:ext cx="1573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0"/>
          <p:cNvSpPr txBox="1"/>
          <p:nvPr/>
        </p:nvSpPr>
        <p:spPr>
          <a:xfrm>
            <a:off x="2626250" y="33759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909950" y="33759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773300" y="1249725"/>
            <a:ext cx="37986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Find the shortest path from S to 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Negative Weight Cycle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1569175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3657800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5920600" y="3043400"/>
            <a:ext cx="689100" cy="6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endParaRPr/>
          </a:p>
        </p:txBody>
      </p:sp>
      <p:cxnSp>
        <p:nvCxnSpPr>
          <p:cNvPr id="126" name="Google Shape;126;p21"/>
          <p:cNvCxnSpPr>
            <a:stCxn id="123" idx="6"/>
            <a:endCxn id="124" idx="2"/>
          </p:cNvCxnSpPr>
          <p:nvPr/>
        </p:nvCxnSpPr>
        <p:spPr>
          <a:xfrm>
            <a:off x="2258275" y="3375950"/>
            <a:ext cx="13995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1"/>
          <p:cNvCxnSpPr>
            <a:stCxn id="124" idx="6"/>
            <a:endCxn id="125" idx="2"/>
          </p:cNvCxnSpPr>
          <p:nvPr/>
        </p:nvCxnSpPr>
        <p:spPr>
          <a:xfrm>
            <a:off x="4346900" y="3375950"/>
            <a:ext cx="1573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1"/>
          <p:cNvSpPr txBox="1"/>
          <p:nvPr/>
        </p:nvSpPr>
        <p:spPr>
          <a:xfrm>
            <a:off x="2626250" y="33759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4909950" y="3375950"/>
            <a:ext cx="447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773300" y="1249725"/>
            <a:ext cx="37986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Find the shortest path from S to 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820825" y="4124400"/>
            <a:ext cx="4335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Distance = 1+3 =4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