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Economica"/>
      <p:regular r:id="rId65"/>
      <p:bold r:id="rId66"/>
      <p:italic r:id="rId67"/>
      <p:boldItalic r:id="rId68"/>
    </p:embeddedFont>
    <p:embeddedFont>
      <p:font typeface="Open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152616-E5F9-4B08-AF2D-4BF478BE4296}">
  <a:tblStyle styleId="{46152616-E5F9-4B08-AF2D-4BF478BE4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OpenSans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italic.fntdata"/><Relationship Id="rId70" Type="http://schemas.openxmlformats.org/officeDocument/2006/relationships/font" Target="fonts/OpenSans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Economica-bold.fntdata"/><Relationship Id="rId21" Type="http://schemas.openxmlformats.org/officeDocument/2006/relationships/slide" Target="slides/slide15.xml"/><Relationship Id="rId65" Type="http://schemas.openxmlformats.org/officeDocument/2006/relationships/font" Target="fonts/Economica-regular.fntdata"/><Relationship Id="rId24" Type="http://schemas.openxmlformats.org/officeDocument/2006/relationships/slide" Target="slides/slide18.xml"/><Relationship Id="rId68" Type="http://schemas.openxmlformats.org/officeDocument/2006/relationships/font" Target="fonts/Economica-boldItalic.fntdata"/><Relationship Id="rId23" Type="http://schemas.openxmlformats.org/officeDocument/2006/relationships/slide" Target="slides/slide17.xml"/><Relationship Id="rId67" Type="http://schemas.openxmlformats.org/officeDocument/2006/relationships/font" Target="fonts/Economica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ba4469f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ba4469f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ba4469f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ba4469f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a4469f6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ba4469f6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ba4469f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ba4469f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ba4469f6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ba4469f6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ba4469f6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ba4469f6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ba4469f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ba4469f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ba4469f6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ba4469f6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a4469f6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a4469f6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ba4469f6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ba4469f6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87ba7d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87ba7d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ba4469f6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ba4469f6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ba4469f6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ba4469f6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ba4469f6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ba4469f6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ba4469f6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ba4469f6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ba4469f6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ba4469f6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ba4469f6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ba4469f6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ba4469f6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ba4469f6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ba4469f6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ba4469f6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ba4469f6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ba4469f6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ba4469f6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ba4469f6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a4469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a4469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ba4469f66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5ba4469f66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5ba4469f66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5ba4469f66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ba4469f66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5ba4469f66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5ba4469f6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5ba4469f6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ba4469f66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ba4469f66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ba4469f6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5ba4469f6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5ba4469f6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5ba4469f6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ba4469f66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ba4469f66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5ba4469f66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5ba4469f66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ba4469f66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ba4469f66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a4469f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a4469f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5ba4469f66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5ba4469f66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ba4469f66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ba4469f66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ba4469f6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5ba4469f6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ba4469f66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ba4469f6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ba4469f66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5ba4469f66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ba4469f66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ba4469f66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5ba4469f66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5ba4469f66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5ba4469f66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5ba4469f66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ba4469f66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ba4469f66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5ba4469f66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5ba4469f66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ba4469f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ba4469f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5ba4469f6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5ba4469f6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5ba4469f6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5ba4469f6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5ba4469f66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5ba4469f66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ba4469f66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ba4469f66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5ba4469f66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5ba4469f66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5ba4469f66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5ba4469f66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5ba4469f66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5ba4469f66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5ba4469f66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5ba4469f66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5ba4469f66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5ba4469f66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ba446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ba446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ba4469f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ba4469f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a4469f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a4469f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ba4469f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ba4469f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fficientcodeblog.wordpress.com/2017/11/28/topological-sort-dfs-bfs-and-dag/#:~:text=Topological%20Sort%20by%20BFS%3A&amp;text=In%20BFS%20implementation%20of%20the,order%20of%20the%20topological%20ordering." TargetMode="External"/><Relationship Id="rId4" Type="http://schemas.openxmlformats.org/officeDocument/2006/relationships/hyperlink" Target="https://iq.opengenus.org/topological-sort-bfs/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179375" y="133125"/>
            <a:ext cx="12117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Open Sans"/>
                <a:ea typeface="Open Sans"/>
                <a:cs typeface="Open Sans"/>
                <a:sym typeface="Open Sans"/>
              </a:rPr>
              <a:t>Step 1: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Open Sans"/>
                <a:ea typeface="Open Sans"/>
                <a:cs typeface="Open Sans"/>
                <a:sym typeface="Open Sans"/>
              </a:rPr>
              <a:t>Run DFS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258150" y="1806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258150" y="1806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367225" y="10834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258150" y="1806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7651100" y="36591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5273300" y="7033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5273300" y="7033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6233450" y="3808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55"/>
              <a:t>Topological Sorting</a:t>
            </a:r>
            <a:endParaRPr sz="362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5273300" y="7033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5489000" y="23166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6496675" y="24690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5489000" y="23166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8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4976175" y="35774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9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39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7651100" y="597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40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7651100" y="597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40"/>
          <p:cNvSpPr txBox="1"/>
          <p:nvPr/>
        </p:nvSpPr>
        <p:spPr>
          <a:xfrm>
            <a:off x="2718225" y="3094325"/>
            <a:ext cx="5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41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7651100" y="597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2718225" y="309432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20/21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7651100" y="180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DAG -&gt; Directed Acyclic Graph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topological sort of a dag G = (V,E) is a </a:t>
            </a:r>
            <a:r>
              <a:rPr b="1" lang="en-GB"/>
              <a:t>linear ordering</a:t>
            </a:r>
            <a:r>
              <a:rPr lang="en-GB"/>
              <a:t> of all its vertices such that if G contains an edge (u,v) , </a:t>
            </a:r>
            <a:r>
              <a:rPr b="1" lang="en-GB"/>
              <a:t>then u appears before in the ordering</a:t>
            </a:r>
            <a:r>
              <a:rPr lang="en-GB"/>
              <a:t>. (If the graph contains a cycle, then no linear ordering is possible.)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 txBox="1"/>
          <p:nvPr/>
        </p:nvSpPr>
        <p:spPr>
          <a:xfrm>
            <a:off x="4574500" y="222380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1/22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42"/>
          <p:cNvSpPr txBox="1"/>
          <p:nvPr/>
        </p:nvSpPr>
        <p:spPr>
          <a:xfrm>
            <a:off x="7651100" y="4658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7651100" y="4175838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42"/>
          <p:cNvSpPr txBox="1"/>
          <p:nvPr/>
        </p:nvSpPr>
        <p:spPr>
          <a:xfrm>
            <a:off x="7651100" y="36927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7651100" y="32096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7651100" y="27799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42"/>
          <p:cNvSpPr txBox="1"/>
          <p:nvPr/>
        </p:nvSpPr>
        <p:spPr>
          <a:xfrm>
            <a:off x="7651100" y="23502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42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42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7651100" y="19205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7651100" y="14909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7651100" y="10612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42"/>
          <p:cNvSpPr txBox="1"/>
          <p:nvPr/>
        </p:nvSpPr>
        <p:spPr>
          <a:xfrm>
            <a:off x="2718225" y="309432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20/21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7651100" y="6439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7651100" y="2959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4574500" y="222380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1/22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7651100" y="4658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43"/>
          <p:cNvSpPr txBox="1"/>
          <p:nvPr/>
        </p:nvSpPr>
        <p:spPr>
          <a:xfrm>
            <a:off x="7651100" y="4310938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43"/>
          <p:cNvSpPr txBox="1"/>
          <p:nvPr/>
        </p:nvSpPr>
        <p:spPr>
          <a:xfrm>
            <a:off x="7651100" y="38932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43"/>
          <p:cNvSpPr txBox="1"/>
          <p:nvPr/>
        </p:nvSpPr>
        <p:spPr>
          <a:xfrm>
            <a:off x="7651075" y="3475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43"/>
          <p:cNvSpPr txBox="1"/>
          <p:nvPr/>
        </p:nvSpPr>
        <p:spPr>
          <a:xfrm>
            <a:off x="7651075" y="3005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43"/>
          <p:cNvSpPr txBox="1"/>
          <p:nvPr/>
        </p:nvSpPr>
        <p:spPr>
          <a:xfrm>
            <a:off x="7651100" y="2513288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7651075" y="21194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43"/>
          <p:cNvSpPr txBox="1"/>
          <p:nvPr/>
        </p:nvSpPr>
        <p:spPr>
          <a:xfrm>
            <a:off x="7651075" y="16153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43"/>
          <p:cNvSpPr txBox="1"/>
          <p:nvPr/>
        </p:nvSpPr>
        <p:spPr>
          <a:xfrm>
            <a:off x="7651075" y="11893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2718225" y="309432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20/21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7651075" y="7633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7651075" y="3808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3515400" y="46067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23/24</a:t>
            </a:r>
            <a:endParaRPr b="1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7173775" y="41550"/>
            <a:ext cx="17364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Linear Algebra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 txBox="1"/>
          <p:nvPr/>
        </p:nvSpPr>
        <p:spPr>
          <a:xfrm>
            <a:off x="3587254" y="4631931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44"/>
          <p:cNvSpPr txBox="1"/>
          <p:nvPr/>
        </p:nvSpPr>
        <p:spPr>
          <a:xfrm>
            <a:off x="3587279" y="4257300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3587267" y="3882669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3587267" y="3451261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587267" y="3019854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3587267" y="2588435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3587267" y="2157038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3587267" y="1725631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3587267" y="1294223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44"/>
          <p:cNvSpPr txBox="1"/>
          <p:nvPr/>
        </p:nvSpPr>
        <p:spPr>
          <a:xfrm>
            <a:off x="3587267" y="862804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44"/>
          <p:cNvSpPr txBox="1"/>
          <p:nvPr/>
        </p:nvSpPr>
        <p:spPr>
          <a:xfrm>
            <a:off x="3587267" y="431408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3384450" y="0"/>
            <a:ext cx="14757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Linear Algebra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44"/>
          <p:cNvSpPr txBox="1"/>
          <p:nvPr/>
        </p:nvSpPr>
        <p:spPr>
          <a:xfrm>
            <a:off x="179375" y="133125"/>
            <a:ext cx="20193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Open Sans"/>
                <a:ea typeface="Open Sans"/>
                <a:cs typeface="Open Sans"/>
                <a:sym typeface="Open Sans"/>
              </a:rPr>
              <a:t>Acceptable Order of Courses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pic>
        <p:nvPicPr>
          <p:cNvPr id="512" name="Google Shape;5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13" y="315925"/>
            <a:ext cx="519697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518" name="Google Shape;5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500" y="315925"/>
            <a:ext cx="6144525" cy="4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type="title"/>
          </p:nvPr>
        </p:nvSpPr>
        <p:spPr>
          <a:xfrm>
            <a:off x="0" y="2002700"/>
            <a:ext cx="1011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sp>
        <p:nvSpPr>
          <p:cNvPr id="524" name="Google Shape;524;p47"/>
          <p:cNvSpPr txBox="1"/>
          <p:nvPr/>
        </p:nvSpPr>
        <p:spPr>
          <a:xfrm>
            <a:off x="1239375" y="256525"/>
            <a:ext cx="43449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sorted_nodes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neighbor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sorted_nodes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sorted_nodes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topological_sort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num_nodes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num_nodes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sorted_nodes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num_nodes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sorted_nodes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sorted_nodes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5714875" y="256525"/>
            <a:ext cx="3319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Example usage: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Sample graph represented as an adjacency list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graph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topological_sort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Output: [0, 2, 1, 3, 4]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55"/>
              <a:t>Strongly Connected</a:t>
            </a:r>
            <a:endParaRPr sz="4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55"/>
              <a:t>Components</a:t>
            </a:r>
            <a:endParaRPr sz="4755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sp>
        <p:nvSpPr>
          <p:cNvPr id="536" name="Google Shape;536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now consider a classic application of depth-first search: decomposing a directed graph into its strongly connected components.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 will see how to do so using two depth-first searches.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542" name="Google Shape;5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5" y="1889550"/>
            <a:ext cx="8839199" cy="13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0"/>
          <p:cNvSpPr/>
          <p:nvPr/>
        </p:nvSpPr>
        <p:spPr>
          <a:xfrm>
            <a:off x="3647950" y="1855550"/>
            <a:ext cx="142500" cy="4275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0"/>
          <p:cNvSpPr/>
          <p:nvPr/>
        </p:nvSpPr>
        <p:spPr>
          <a:xfrm>
            <a:off x="3255950" y="2853375"/>
            <a:ext cx="47400" cy="4275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550" name="Google Shape;5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00" y="1287750"/>
            <a:ext cx="8839199" cy="3122587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1"/>
          <p:cNvSpPr txBox="1"/>
          <p:nvPr/>
        </p:nvSpPr>
        <p:spPr>
          <a:xfrm>
            <a:off x="570175" y="4410325"/>
            <a:ext cx="77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shaded region is a strongly connected component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Topological Sort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00" y="1085825"/>
            <a:ext cx="728168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557" name="Google Shape;5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244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563" name="Google Shape;563;p53"/>
          <p:cNvPicPr preferRelativeResize="0"/>
          <p:nvPr/>
        </p:nvPicPr>
        <p:blipFill rotWithShape="1">
          <a:blip r:embed="rId3">
            <a:alphaModFix/>
          </a:blip>
          <a:srcRect b="54946" l="16163" r="79536" t="31944"/>
          <a:stretch/>
        </p:blipFill>
        <p:spPr>
          <a:xfrm>
            <a:off x="6403825" y="1249752"/>
            <a:ext cx="748374" cy="6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3"/>
          <p:cNvPicPr preferRelativeResize="0"/>
          <p:nvPr/>
        </p:nvPicPr>
        <p:blipFill rotWithShape="1">
          <a:blip r:embed="rId3">
            <a:alphaModFix/>
          </a:blip>
          <a:srcRect b="67083" l="17505" r="79806" t="17864"/>
          <a:stretch/>
        </p:blipFill>
        <p:spPr>
          <a:xfrm>
            <a:off x="1497900" y="1249738"/>
            <a:ext cx="473510" cy="7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3"/>
          <p:cNvPicPr preferRelativeResize="0"/>
          <p:nvPr/>
        </p:nvPicPr>
        <p:blipFill rotWithShape="1">
          <a:blip r:embed="rId4">
            <a:alphaModFix/>
          </a:blip>
          <a:srcRect b="10450" l="0" r="49297" t="0"/>
          <a:stretch/>
        </p:blipFill>
        <p:spPr>
          <a:xfrm>
            <a:off x="259300" y="1881175"/>
            <a:ext cx="3733124" cy="2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3"/>
          <p:cNvPicPr preferRelativeResize="0"/>
          <p:nvPr/>
        </p:nvPicPr>
        <p:blipFill rotWithShape="1">
          <a:blip r:embed="rId4">
            <a:alphaModFix/>
          </a:blip>
          <a:srcRect b="13020" l="52019" r="0" t="0"/>
          <a:stretch/>
        </p:blipFill>
        <p:spPr>
          <a:xfrm>
            <a:off x="5011688" y="1983700"/>
            <a:ext cx="3532651" cy="23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3"/>
          <p:cNvSpPr txBox="1"/>
          <p:nvPr/>
        </p:nvSpPr>
        <p:spPr>
          <a:xfrm>
            <a:off x="259300" y="4228825"/>
            <a:ext cx="88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Transpose of a directed graph G is another directed graph on the same set of vertices with all of the edges reversed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573" name="Google Shape;5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579" name="Google Shape;5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5"/>
          <p:cNvSpPr/>
          <p:nvPr/>
        </p:nvSpPr>
        <p:spPr>
          <a:xfrm>
            <a:off x="34579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5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55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p55"/>
          <p:cNvSpPr/>
          <p:nvPr/>
        </p:nvSpPr>
        <p:spPr>
          <a:xfrm>
            <a:off x="3481650" y="127350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5"/>
          <p:cNvSpPr txBox="1"/>
          <p:nvPr/>
        </p:nvSpPr>
        <p:spPr>
          <a:xfrm>
            <a:off x="1189050" y="2710850"/>
            <a:ext cx="2661000" cy="36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Starting DFS from here →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590" name="Google Shape;5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6"/>
          <p:cNvSpPr/>
          <p:nvPr/>
        </p:nvSpPr>
        <p:spPr>
          <a:xfrm>
            <a:off x="34579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6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56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3481650" y="127350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6"/>
          <p:cNvSpPr/>
          <p:nvPr/>
        </p:nvSpPr>
        <p:spPr>
          <a:xfrm>
            <a:off x="24937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01" name="Google Shape;6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7"/>
          <p:cNvSpPr/>
          <p:nvPr/>
        </p:nvSpPr>
        <p:spPr>
          <a:xfrm>
            <a:off x="34579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7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57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57"/>
          <p:cNvSpPr/>
          <p:nvPr/>
        </p:nvSpPr>
        <p:spPr>
          <a:xfrm>
            <a:off x="3481650" y="127350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7"/>
          <p:cNvSpPr/>
          <p:nvPr/>
        </p:nvSpPr>
        <p:spPr>
          <a:xfrm>
            <a:off x="2493700" y="29721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7"/>
          <p:cNvSpPr/>
          <p:nvPr/>
        </p:nvSpPr>
        <p:spPr>
          <a:xfrm>
            <a:off x="2493700" y="3801650"/>
            <a:ext cx="7839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13" name="Google Shape;6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8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58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58"/>
          <p:cNvSpPr/>
          <p:nvPr/>
        </p:nvSpPr>
        <p:spPr>
          <a:xfrm>
            <a:off x="3481650" y="127350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8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8" name="Google Shape;618;p58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24" name="Google Shape;6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9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59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9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9" name="Google Shape;629;p59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9"/>
          <p:cNvSpPr/>
          <p:nvPr/>
        </p:nvSpPr>
        <p:spPr>
          <a:xfrm>
            <a:off x="4348800" y="29484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9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37" name="Google Shape;6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60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60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0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2" name="Google Shape;642;p60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0"/>
          <p:cNvSpPr/>
          <p:nvPr/>
        </p:nvSpPr>
        <p:spPr>
          <a:xfrm>
            <a:off x="4348800" y="29484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0"/>
          <p:cNvSpPr/>
          <p:nvPr/>
        </p:nvSpPr>
        <p:spPr>
          <a:xfrm>
            <a:off x="5406100" y="29484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0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51" name="Google Shape;6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1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61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p61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1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6" name="Google Shape;656;p61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1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1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61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Topological Sort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00" y="1085825"/>
            <a:ext cx="7281687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253800" y="3364125"/>
            <a:ext cx="36111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pen Sans"/>
                <a:ea typeface="Open Sans"/>
                <a:cs typeface="Open Sans"/>
                <a:sym typeface="Open Sans"/>
              </a:rPr>
              <a:t>Unacceptable topologically sorted order: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Open Sans"/>
                <a:ea typeface="Open Sans"/>
                <a:cs typeface="Open Sans"/>
                <a:sym typeface="Open Sans"/>
              </a:rPr>
              <a:t>1 6 3 2 5 0 4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287225" y="3922450"/>
            <a:ext cx="344400" cy="5226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986050" y="3922450"/>
            <a:ext cx="344400" cy="5226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2032125">
            <a:off x="1632581" y="2560324"/>
            <a:ext cx="2081134" cy="1006203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982750" y="3886825"/>
            <a:ext cx="13305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As 0 should come before 2</a:t>
            </a:r>
            <a:endParaRPr b="1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65" name="Google Shape;6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2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62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62"/>
          <p:cNvSpPr/>
          <p:nvPr/>
        </p:nvSpPr>
        <p:spPr>
          <a:xfrm>
            <a:off x="4396325" y="12735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2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" name="Google Shape;670;p62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2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2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3" name="Google Shape;673;p62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79" name="Google Shape;6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3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63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63"/>
          <p:cNvSpPr/>
          <p:nvPr/>
        </p:nvSpPr>
        <p:spPr>
          <a:xfrm>
            <a:off x="4396325" y="2095375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3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Google Shape;684;p63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3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3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63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8" name="Google Shape;688;p63"/>
          <p:cNvSpPr/>
          <p:nvPr/>
        </p:nvSpPr>
        <p:spPr>
          <a:xfrm>
            <a:off x="4277525" y="3708625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3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g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695" name="Google Shape;6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64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64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p64"/>
          <p:cNvSpPr/>
          <p:nvPr/>
        </p:nvSpPr>
        <p:spPr>
          <a:xfrm>
            <a:off x="4396325" y="2095375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4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0" name="Google Shape;700;p64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4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4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64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4" name="Google Shape;704;p64"/>
          <p:cNvSpPr/>
          <p:nvPr/>
        </p:nvSpPr>
        <p:spPr>
          <a:xfrm>
            <a:off x="4277525" y="3708625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4"/>
          <p:cNvSpPr/>
          <p:nvPr/>
        </p:nvSpPr>
        <p:spPr>
          <a:xfrm>
            <a:off x="3256025" y="37660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4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712" name="Google Shape;7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5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p65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65"/>
          <p:cNvSpPr/>
          <p:nvPr/>
        </p:nvSpPr>
        <p:spPr>
          <a:xfrm>
            <a:off x="4396325" y="2095375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5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7" name="Google Shape;717;p65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5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5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65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Google Shape;721;p65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65"/>
          <p:cNvSpPr/>
          <p:nvPr/>
        </p:nvSpPr>
        <p:spPr>
          <a:xfrm>
            <a:off x="6938300" y="28640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5"/>
          <p:cNvSpPr/>
          <p:nvPr/>
        </p:nvSpPr>
        <p:spPr>
          <a:xfrm>
            <a:off x="3433966" y="3751104"/>
            <a:ext cx="1758225" cy="852600"/>
          </a:xfrm>
          <a:custGeom>
            <a:rect b="b" l="l" r="r" t="t"/>
            <a:pathLst>
              <a:path extrusionOk="0" h="34104" w="70329">
                <a:moveTo>
                  <a:pt x="70329" y="21584"/>
                </a:moveTo>
                <a:cubicBezTo>
                  <a:pt x="58662" y="29361"/>
                  <a:pt x="43346" y="29580"/>
                  <a:pt x="29466" y="31562"/>
                </a:cubicBezTo>
                <a:cubicBezTo>
                  <a:pt x="21934" y="32638"/>
                  <a:pt x="13465" y="35914"/>
                  <a:pt x="6659" y="32512"/>
                </a:cubicBezTo>
                <a:cubicBezTo>
                  <a:pt x="1370" y="29868"/>
                  <a:pt x="-952" y="21619"/>
                  <a:pt x="482" y="15882"/>
                </a:cubicBezTo>
                <a:cubicBezTo>
                  <a:pt x="3665" y="3151"/>
                  <a:pt x="23470" y="202"/>
                  <a:pt x="36593" y="202"/>
                </a:cubicBezTo>
                <a:cubicBezTo>
                  <a:pt x="45553" y="202"/>
                  <a:pt x="55518" y="-605"/>
                  <a:pt x="63202" y="4003"/>
                </a:cubicBezTo>
                <a:cubicBezTo>
                  <a:pt x="68878" y="7407"/>
                  <a:pt x="70329" y="15916"/>
                  <a:pt x="70329" y="22534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729" name="Google Shape;7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6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66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66"/>
          <p:cNvSpPr/>
          <p:nvPr/>
        </p:nvSpPr>
        <p:spPr>
          <a:xfrm>
            <a:off x="5358500" y="20337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6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4" name="Google Shape;734;p66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6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6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66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8" name="Google Shape;738;p66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66"/>
          <p:cNvSpPr/>
          <p:nvPr/>
        </p:nvSpPr>
        <p:spPr>
          <a:xfrm>
            <a:off x="6938300" y="28640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6"/>
          <p:cNvSpPr/>
          <p:nvPr/>
        </p:nvSpPr>
        <p:spPr>
          <a:xfrm>
            <a:off x="3433966" y="3751104"/>
            <a:ext cx="1758225" cy="852600"/>
          </a:xfrm>
          <a:custGeom>
            <a:rect b="b" l="l" r="r" t="t"/>
            <a:pathLst>
              <a:path extrusionOk="0" h="34104" w="70329">
                <a:moveTo>
                  <a:pt x="70329" y="21584"/>
                </a:moveTo>
                <a:cubicBezTo>
                  <a:pt x="58662" y="29361"/>
                  <a:pt x="43346" y="29580"/>
                  <a:pt x="29466" y="31562"/>
                </a:cubicBezTo>
                <a:cubicBezTo>
                  <a:pt x="21934" y="32638"/>
                  <a:pt x="13465" y="35914"/>
                  <a:pt x="6659" y="32512"/>
                </a:cubicBezTo>
                <a:cubicBezTo>
                  <a:pt x="1370" y="29868"/>
                  <a:pt x="-952" y="21619"/>
                  <a:pt x="482" y="15882"/>
                </a:cubicBezTo>
                <a:cubicBezTo>
                  <a:pt x="3665" y="3151"/>
                  <a:pt x="23470" y="202"/>
                  <a:pt x="36593" y="202"/>
                </a:cubicBezTo>
                <a:cubicBezTo>
                  <a:pt x="45553" y="202"/>
                  <a:pt x="55518" y="-605"/>
                  <a:pt x="63202" y="4003"/>
                </a:cubicBezTo>
                <a:cubicBezTo>
                  <a:pt x="68878" y="7407"/>
                  <a:pt x="70329" y="15916"/>
                  <a:pt x="70329" y="22534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1" name="Google Shape;741;p66"/>
          <p:cNvSpPr/>
          <p:nvPr/>
        </p:nvSpPr>
        <p:spPr>
          <a:xfrm>
            <a:off x="5358500" y="37511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6902550" y="3689225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748" name="Google Shape;74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25" y="1147225"/>
            <a:ext cx="5114747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67"/>
          <p:cNvSpPr txBox="1"/>
          <p:nvPr/>
        </p:nvSpPr>
        <p:spPr>
          <a:xfrm>
            <a:off x="7033400" y="11784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bae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0" name="Google Shape;750;p67"/>
          <p:cNvSpPr txBox="1"/>
          <p:nvPr/>
        </p:nvSpPr>
        <p:spPr>
          <a:xfrm>
            <a:off x="250625" y="1332875"/>
            <a:ext cx="1473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Decreasing order of finishing time: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67"/>
          <p:cNvSpPr/>
          <p:nvPr/>
        </p:nvSpPr>
        <p:spPr>
          <a:xfrm>
            <a:off x="5358500" y="2033750"/>
            <a:ext cx="783900" cy="665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"/>
          <p:cNvSpPr/>
          <p:nvPr/>
        </p:nvSpPr>
        <p:spPr>
          <a:xfrm>
            <a:off x="2025693" y="2853375"/>
            <a:ext cx="2216200" cy="1615825"/>
          </a:xfrm>
          <a:custGeom>
            <a:rect b="b" l="l" r="r" t="t"/>
            <a:pathLst>
              <a:path extrusionOk="0" h="64633" w="88648">
                <a:moveTo>
                  <a:pt x="87698" y="9027"/>
                </a:moveTo>
                <a:cubicBezTo>
                  <a:pt x="72850" y="2746"/>
                  <a:pt x="56305" y="0"/>
                  <a:pt x="40183" y="0"/>
                </a:cubicBezTo>
                <a:cubicBezTo>
                  <a:pt x="30054" y="0"/>
                  <a:pt x="18933" y="13"/>
                  <a:pt x="10248" y="5226"/>
                </a:cubicBezTo>
                <a:cubicBezTo>
                  <a:pt x="-3025" y="13192"/>
                  <a:pt x="-1554" y="37088"/>
                  <a:pt x="4546" y="51316"/>
                </a:cubicBezTo>
                <a:cubicBezTo>
                  <a:pt x="8119" y="59649"/>
                  <a:pt x="19712" y="63670"/>
                  <a:pt x="28779" y="63670"/>
                </a:cubicBezTo>
                <a:cubicBezTo>
                  <a:pt x="33372" y="63670"/>
                  <a:pt x="38450" y="65725"/>
                  <a:pt x="42558" y="63670"/>
                </a:cubicBezTo>
                <a:cubicBezTo>
                  <a:pt x="47393" y="61251"/>
                  <a:pt x="54328" y="60136"/>
                  <a:pt x="56338" y="55117"/>
                </a:cubicBezTo>
                <a:cubicBezTo>
                  <a:pt x="58386" y="50002"/>
                  <a:pt x="58362" y="43920"/>
                  <a:pt x="61564" y="39437"/>
                </a:cubicBezTo>
                <a:cubicBezTo>
                  <a:pt x="66161" y="33002"/>
                  <a:pt x="75928" y="32199"/>
                  <a:pt x="81521" y="26608"/>
                </a:cubicBezTo>
                <a:cubicBezTo>
                  <a:pt x="85890" y="22241"/>
                  <a:pt x="85886" y="15028"/>
                  <a:pt x="88648" y="950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7"/>
          <p:cNvSpPr/>
          <p:nvPr/>
        </p:nvSpPr>
        <p:spPr>
          <a:xfrm>
            <a:off x="6902750" y="1095300"/>
            <a:ext cx="1021500" cy="7602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/>
          <p:nvPr/>
        </p:nvSpPr>
        <p:spPr>
          <a:xfrm>
            <a:off x="6902750" y="196987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 txBox="1"/>
          <p:nvPr/>
        </p:nvSpPr>
        <p:spPr>
          <a:xfrm>
            <a:off x="7033400" y="193865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cd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67"/>
          <p:cNvSpPr/>
          <p:nvPr/>
        </p:nvSpPr>
        <p:spPr>
          <a:xfrm>
            <a:off x="4385778" y="2863991"/>
            <a:ext cx="1987100" cy="844625"/>
          </a:xfrm>
          <a:custGeom>
            <a:rect b="b" l="l" r="r" t="t"/>
            <a:pathLst>
              <a:path extrusionOk="0" h="33785" w="79484">
                <a:moveTo>
                  <a:pt x="5648" y="7177"/>
                </a:moveTo>
                <a:cubicBezTo>
                  <a:pt x="21982" y="-248"/>
                  <a:pt x="42318" y="-2296"/>
                  <a:pt x="59340" y="3376"/>
                </a:cubicBezTo>
                <a:cubicBezTo>
                  <a:pt x="67840" y="6208"/>
                  <a:pt x="83720" y="15213"/>
                  <a:pt x="78346" y="22382"/>
                </a:cubicBezTo>
                <a:cubicBezTo>
                  <a:pt x="70412" y="32967"/>
                  <a:pt x="53563" y="33785"/>
                  <a:pt x="40334" y="33785"/>
                </a:cubicBezTo>
                <a:cubicBezTo>
                  <a:pt x="26558" y="33785"/>
                  <a:pt x="8535" y="32895"/>
                  <a:pt x="897" y="21431"/>
                </a:cubicBezTo>
                <a:cubicBezTo>
                  <a:pt x="-1859" y="17294"/>
                  <a:pt x="3082" y="11165"/>
                  <a:pt x="6599" y="7652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7" name="Google Shape;757;p67"/>
          <p:cNvSpPr txBox="1"/>
          <p:nvPr/>
        </p:nvSpPr>
        <p:spPr>
          <a:xfrm>
            <a:off x="7033400" y="2782000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gf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67"/>
          <p:cNvSpPr/>
          <p:nvPr/>
        </p:nvSpPr>
        <p:spPr>
          <a:xfrm>
            <a:off x="6938300" y="2864000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7"/>
          <p:cNvSpPr/>
          <p:nvPr/>
        </p:nvSpPr>
        <p:spPr>
          <a:xfrm>
            <a:off x="3433966" y="3751104"/>
            <a:ext cx="1758225" cy="852600"/>
          </a:xfrm>
          <a:custGeom>
            <a:rect b="b" l="l" r="r" t="t"/>
            <a:pathLst>
              <a:path extrusionOk="0" h="34104" w="70329">
                <a:moveTo>
                  <a:pt x="70329" y="21584"/>
                </a:moveTo>
                <a:cubicBezTo>
                  <a:pt x="58662" y="29361"/>
                  <a:pt x="43346" y="29580"/>
                  <a:pt x="29466" y="31562"/>
                </a:cubicBezTo>
                <a:cubicBezTo>
                  <a:pt x="21934" y="32638"/>
                  <a:pt x="13465" y="35914"/>
                  <a:pt x="6659" y="32512"/>
                </a:cubicBezTo>
                <a:cubicBezTo>
                  <a:pt x="1370" y="29868"/>
                  <a:pt x="-952" y="21619"/>
                  <a:pt x="482" y="15882"/>
                </a:cubicBezTo>
                <a:cubicBezTo>
                  <a:pt x="3665" y="3151"/>
                  <a:pt x="23470" y="202"/>
                  <a:pt x="36593" y="202"/>
                </a:cubicBezTo>
                <a:cubicBezTo>
                  <a:pt x="45553" y="202"/>
                  <a:pt x="55518" y="-605"/>
                  <a:pt x="63202" y="4003"/>
                </a:cubicBezTo>
                <a:cubicBezTo>
                  <a:pt x="68878" y="7407"/>
                  <a:pt x="70329" y="15916"/>
                  <a:pt x="70329" y="22534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0" name="Google Shape;760;p67"/>
          <p:cNvSpPr/>
          <p:nvPr/>
        </p:nvSpPr>
        <p:spPr>
          <a:xfrm>
            <a:off x="6807725" y="3689225"/>
            <a:ext cx="950400" cy="6651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67"/>
          <p:cNvSpPr txBox="1"/>
          <p:nvPr/>
        </p:nvSpPr>
        <p:spPr>
          <a:xfrm>
            <a:off x="6902550" y="3689225"/>
            <a:ext cx="17937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Open Sans"/>
                <a:ea typeface="Open Sans"/>
                <a:cs typeface="Open Sans"/>
                <a:sym typeface="Open Sans"/>
              </a:rPr>
              <a:t>h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67"/>
          <p:cNvSpPr/>
          <p:nvPr/>
        </p:nvSpPr>
        <p:spPr>
          <a:xfrm>
            <a:off x="5369652" y="3800048"/>
            <a:ext cx="867869" cy="760156"/>
          </a:xfrm>
          <a:custGeom>
            <a:rect b="b" l="l" r="r" t="t"/>
            <a:pathLst>
              <a:path extrusionOk="0" h="35484" w="43617">
                <a:moveTo>
                  <a:pt x="1930" y="14724"/>
                </a:moveTo>
                <a:cubicBezTo>
                  <a:pt x="5292" y="10241"/>
                  <a:pt x="8086" y="4337"/>
                  <a:pt x="13333" y="2370"/>
                </a:cubicBezTo>
                <a:cubicBezTo>
                  <a:pt x="22873" y="-1207"/>
                  <a:pt x="41268" y="-1443"/>
                  <a:pt x="43268" y="8547"/>
                </a:cubicBezTo>
                <a:cubicBezTo>
                  <a:pt x="45338" y="18886"/>
                  <a:pt x="36654" y="34106"/>
                  <a:pt x="26162" y="35155"/>
                </a:cubicBezTo>
                <a:cubicBezTo>
                  <a:pt x="18020" y="35969"/>
                  <a:pt x="7314" y="35524"/>
                  <a:pt x="2405" y="28978"/>
                </a:cubicBezTo>
                <a:cubicBezTo>
                  <a:pt x="-1021" y="24410"/>
                  <a:pt x="-683" y="15911"/>
                  <a:pt x="3355" y="11873"/>
                </a:cubicBezTo>
              </a:path>
            </a:pathLst>
          </a:custGeom>
          <a:noFill/>
          <a:ln cap="flat" cmpd="sng" w="2857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Strongly Connected Components</a:t>
            </a:r>
            <a:endParaRPr/>
          </a:p>
        </p:txBody>
      </p:sp>
      <p:pic>
        <p:nvPicPr>
          <p:cNvPr id="768" name="Google Shape;76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0" y="1147225"/>
            <a:ext cx="5002601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8"/>
          <p:cNvPicPr preferRelativeResize="0"/>
          <p:nvPr/>
        </p:nvPicPr>
        <p:blipFill rotWithShape="1">
          <a:blip r:embed="rId4">
            <a:alphaModFix/>
          </a:blip>
          <a:srcRect b="0" l="20127" r="7287" t="0"/>
          <a:stretch/>
        </p:blipFill>
        <p:spPr>
          <a:xfrm>
            <a:off x="5014025" y="1932475"/>
            <a:ext cx="3818276" cy="16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9"/>
          <p:cNvSpPr txBox="1"/>
          <p:nvPr/>
        </p:nvSpPr>
        <p:spPr>
          <a:xfrm>
            <a:off x="0" y="0"/>
            <a:ext cx="44796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dfs_visit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neighbor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dfs_visit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stack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dfs_scc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neighbor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dfs_scc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transpose_graph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transposed_graph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neighbor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transposed_graph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transposed_graph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69"/>
          <p:cNvSpPr txBox="1"/>
          <p:nvPr/>
        </p:nvSpPr>
        <p:spPr>
          <a:xfrm>
            <a:off x="4396325" y="0"/>
            <a:ext cx="4217100" cy="4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strongly_connected_components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num_nodes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num_nodes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stack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node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num_nodes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dfs_visit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transposed_graph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transpose_graph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visited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num_nodes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strongly_connected_components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lang="en-GB" sz="1050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777777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node </a:t>
            </a:r>
            <a:r>
              <a:rPr lang="en-GB" sz="1050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stack</a:t>
            </a:r>
            <a:r>
              <a:rPr lang="en-GB" sz="1050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GB" sz="1050">
                <a:solidFill>
                  <a:srgbClr val="777777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777777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scc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dfs_scc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transposed_graph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visited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strongly_connected_components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scc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strongly_connected_components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69"/>
          <p:cNvSpPr txBox="1"/>
          <p:nvPr/>
        </p:nvSpPr>
        <p:spPr>
          <a:xfrm>
            <a:off x="7342150" y="441975"/>
            <a:ext cx="1659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The stack is used to store the nodes in reverse order of their finishing time</a:t>
            </a:r>
            <a:endParaRPr b="1" sz="110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7" name="Google Shape;777;p69"/>
          <p:cNvCxnSpPr/>
          <p:nvPr/>
        </p:nvCxnSpPr>
        <p:spPr>
          <a:xfrm rot="10800000">
            <a:off x="5952725" y="834025"/>
            <a:ext cx="1294500" cy="23700"/>
          </a:xfrm>
          <a:prstGeom prst="straightConnector1">
            <a:avLst/>
          </a:prstGeom>
          <a:noFill/>
          <a:ln cap="flat" cmpd="sng" w="19050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69"/>
          <p:cNvSpPr txBox="1"/>
          <p:nvPr>
            <p:ph type="title"/>
          </p:nvPr>
        </p:nvSpPr>
        <p:spPr>
          <a:xfrm>
            <a:off x="7863750" y="2489725"/>
            <a:ext cx="1011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0"/>
          <p:cNvSpPr txBox="1"/>
          <p:nvPr/>
        </p:nvSpPr>
        <p:spPr>
          <a:xfrm>
            <a:off x="142550" y="653350"/>
            <a:ext cx="57504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Example usage: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Sample graph represented as an adjacency list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graph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strongly_connected_components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Output: [[4, 3], [2, 1, 0]]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Topological Sort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76325" y="1190350"/>
            <a:ext cx="8220000" cy="3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Can be done using both BFS and DFS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Usually DFS is preferred [self study: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link1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link2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5" y="2150717"/>
            <a:ext cx="9144000" cy="183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775" y="81125"/>
            <a:ext cx="71366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 rot="-5400000">
            <a:off x="-1734625" y="2163325"/>
            <a:ext cx="4797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Topological Sort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{46152616-E5F9-4B08-AF2D-4BF478BE4296}</a:tableStyleId>
              </a:tblPr>
              <a:tblGrid>
                <a:gridCol w="4526950"/>
                <a:gridCol w="452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Courses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Prerequisites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Python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OOP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Python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OOP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Algo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Database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OOP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HPDS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Database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Security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Networking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ML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Python, Linear Algebra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Linear Algebra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Graphics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Python, Linear Algebra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Graph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Algo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Networking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Python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79375" y="133125"/>
            <a:ext cx="12117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Open Sans"/>
                <a:ea typeface="Open Sans"/>
                <a:cs typeface="Open Sans"/>
                <a:sym typeface="Open Sans"/>
              </a:rPr>
              <a:t>Step 1: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Open Sans"/>
                <a:ea typeface="Open Sans"/>
                <a:cs typeface="Open Sans"/>
                <a:sym typeface="Open Sans"/>
              </a:rPr>
              <a:t>Create Graph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