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66" d="100"/>
          <a:sy n="66" d="100"/>
        </p:scale>
        <p:origin x="18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D4D9E-4F62-7D1B-F7F0-052C9A51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7F4DC-AF79-7A3C-F464-93EFE89D5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0A72C-19C8-9362-D037-F307933E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E3CA-0E1E-46D1-A0EB-9AC0B29CC9A2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30BE42-7FCF-3B1B-DADF-5D43C6D4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87EE5-F943-C5BD-FE5E-5DC3CD1E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E59-7F80-4D7A-9754-F2D35129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74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EAD95-970A-0FC9-70BC-4DE2365A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1F49BD-5100-1AEF-BCCD-318734ACB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82F575-B169-1486-0C26-A6E3E03E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E3CA-0E1E-46D1-A0EB-9AC0B29CC9A2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8EC210-C445-F523-39BD-21A16B25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877276-D543-9C91-54DA-050DFDE3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E59-7F80-4D7A-9754-F2D35129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6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00FB3B-0811-7184-4886-1D8979FC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C74BA2-DA55-A6A7-3F20-D129FB38F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6174B3-7847-3A97-D8C1-6A68C7D7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E3CA-0E1E-46D1-A0EB-9AC0B29CC9A2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3D1C8E-4D2B-7F50-B860-2B396D20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65243-CEA3-B1BA-8AEF-397B4326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E59-7F80-4D7A-9754-F2D35129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9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5D965-F67B-BDF8-B2D5-64CFF4A1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716DC-6A3C-D560-CF2D-4EE425E7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6E328-7B1E-58F5-43F4-3F95487D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E3CA-0E1E-46D1-A0EB-9AC0B29CC9A2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CCDE3-BBAC-D843-DB85-1F0EEA84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E798FF-CB3A-17B2-5A66-931C913D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E59-7F80-4D7A-9754-F2D35129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845F-6BEB-AEDF-0909-BA1147F7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D4398B-45DB-6651-18E2-0ABC299F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9C914-39D6-6E05-79BF-35A3E9DF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E3CA-0E1E-46D1-A0EB-9AC0B29CC9A2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7D1BE-3D7C-9D70-7491-3C56B4CD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24BC4F-FCE2-0349-4193-2DE0357C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E59-7F80-4D7A-9754-F2D35129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46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E91A8-381C-B0A8-6CEB-1DD32E9C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694A6-F4C8-6918-E8ED-DC3AF8ADC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2BA2DD-918E-2C6E-2825-CC9C01F7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FAE84D-4E7A-CB4F-B71B-FDA3025D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E3CA-0E1E-46D1-A0EB-9AC0B29CC9A2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907A2E-4085-FDB2-8F51-368FA7B5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7BBBE3-638E-F67B-6772-E19DADCC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E59-7F80-4D7A-9754-F2D35129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1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3E0BE-DB17-5350-CD9C-6EE396AA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38888F-8083-9B63-8CFD-572D28FDF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04B69B-DD0D-9CA9-76D8-40AA7376F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772496-28F5-E4B5-822C-F4C0CE302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13DC0B-E7FF-7741-BD06-F51901D13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CC55A1-13B4-A24E-9ACE-9CC3F871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E3CA-0E1E-46D1-A0EB-9AC0B29CC9A2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D1A8A2-7526-F172-7FCA-85FABFED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9B70A4-1DF2-A3C4-95B5-F1060316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E59-7F80-4D7A-9754-F2D35129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06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99CD5-7DEB-9928-386D-C2730862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D43B2C-70E3-5BF4-50BF-D33D1D49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E3CA-0E1E-46D1-A0EB-9AC0B29CC9A2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3B0A6F-D36B-D3AA-D8CE-02990D4C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0789A1-FBBE-A741-8866-A8DD798D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E59-7F80-4D7A-9754-F2D35129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51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7AB26D-2ECE-1018-69AE-B8A288A0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E3CA-0E1E-46D1-A0EB-9AC0B29CC9A2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FCB015-08F2-93A7-5F0B-15ACCAE0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4AFB53-0319-662D-C5CE-45762A62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E59-7F80-4D7A-9754-F2D35129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94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74DEC-CF63-52FA-5DF5-ED948A8C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672E2-8C22-79E0-CD13-9A6C1AEF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871D1A-57ED-ABD3-4693-3DF1DB66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F2D478-7027-9895-E114-F8FA0CB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E3CA-0E1E-46D1-A0EB-9AC0B29CC9A2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859EA0-0CCC-A93A-D263-40A225B2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0B60E4-66B6-1D4D-8E61-55AC9E3A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E59-7F80-4D7A-9754-F2D35129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52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2749-B132-B88B-AD9A-6C346D82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8C916C-7562-0FBB-81C6-A40773119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313A4A-3B47-9CB9-A4C7-69558339A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53B53-4EF5-12E7-2C48-08B035E9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E3CA-0E1E-46D1-A0EB-9AC0B29CC9A2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63BBA1-4B4B-E928-EDDF-354C7878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029DA9-F1F5-99B0-B0C6-FE5C1629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E59-7F80-4D7A-9754-F2D35129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48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F4AD65-630A-F101-E482-88C57959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D9BA4E-82DC-03A2-1E34-FC1FB7813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C32D8A-BB71-C900-D98B-9AA60311A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E3CA-0E1E-46D1-A0EB-9AC0B29CC9A2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DF1E32-91B6-C0E3-79EE-F0F5996C7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15A58-B286-A570-3BA1-06D5E1F21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EE59-7F80-4D7A-9754-F2D35129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71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004E3-29C0-F536-A11E-77A6DD65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82"/>
            <a:ext cx="10515600" cy="1325563"/>
          </a:xfrm>
        </p:spPr>
        <p:txBody>
          <a:bodyPr/>
          <a:lstStyle/>
          <a:p>
            <a:r>
              <a:rPr lang="es-ES" u="sng" dirty="0"/>
              <a:t>Esquema de la BD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034E80-104D-0948-11C5-EFC104431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72" y="1150949"/>
            <a:ext cx="9247056" cy="57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004E3-29C0-F536-A11E-77A6DD65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82"/>
            <a:ext cx="10515600" cy="1325563"/>
          </a:xfrm>
        </p:spPr>
        <p:txBody>
          <a:bodyPr/>
          <a:lstStyle/>
          <a:p>
            <a:r>
              <a:rPr lang="es-ES" u="sng" dirty="0" err="1"/>
              <a:t>Descripció</a:t>
            </a:r>
            <a:r>
              <a:rPr lang="es-ES" u="sng" dirty="0"/>
              <a:t> de la BD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513B405-028A-DD61-93C5-A0E14A2994A0}"/>
              </a:ext>
            </a:extLst>
          </p:cNvPr>
          <p:cNvSpPr txBox="1">
            <a:spLocks/>
          </p:cNvSpPr>
          <p:nvPr/>
        </p:nvSpPr>
        <p:spPr>
          <a:xfrm>
            <a:off x="838199" y="1147188"/>
            <a:ext cx="11018855" cy="53942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latin typeface="+mn-lt"/>
              </a:rPr>
              <a:t>La base de Dades de </a:t>
            </a:r>
            <a:r>
              <a:rPr lang="es-ES" sz="1400" dirty="0" err="1">
                <a:latin typeface="+mn-lt"/>
              </a:rPr>
              <a:t>pel-lícules</a:t>
            </a:r>
            <a:r>
              <a:rPr lang="es-ES" sz="1400" dirty="0">
                <a:latin typeface="+mn-lt"/>
              </a:rPr>
              <a:t> consta de 5 </a:t>
            </a:r>
            <a:r>
              <a:rPr lang="es-ES" sz="1400" dirty="0" err="1">
                <a:latin typeface="+mn-lt"/>
              </a:rPr>
              <a:t>taules</a:t>
            </a:r>
            <a:r>
              <a:rPr lang="es-ES" sz="1400" dirty="0">
                <a:latin typeface="+mn-lt"/>
              </a:rPr>
              <a:t> relacionades </a:t>
            </a:r>
            <a:r>
              <a:rPr lang="es-ES" sz="1400" dirty="0" err="1">
                <a:latin typeface="+mn-lt"/>
              </a:rPr>
              <a:t>amb</a:t>
            </a:r>
            <a:r>
              <a:rPr lang="es-ES" sz="1400" dirty="0">
                <a:latin typeface="+mn-lt"/>
              </a:rPr>
              <a:t> les </a:t>
            </a:r>
            <a:r>
              <a:rPr lang="es-ES" sz="1400" dirty="0" err="1">
                <a:latin typeface="+mn-lt"/>
              </a:rPr>
              <a:t>pel-lícules</a:t>
            </a:r>
            <a:r>
              <a:rPr lang="es-ES" sz="1400" dirty="0">
                <a:latin typeface="+mn-lt"/>
              </a:rPr>
              <a:t>, </a:t>
            </a:r>
            <a:r>
              <a:rPr lang="es-ES" sz="1400" dirty="0" err="1">
                <a:latin typeface="+mn-lt"/>
              </a:rPr>
              <a:t>els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géneres</a:t>
            </a:r>
            <a:r>
              <a:rPr lang="es-ES" sz="1400" dirty="0">
                <a:latin typeface="+mn-lt"/>
              </a:rPr>
              <a:t> de les </a:t>
            </a:r>
            <a:r>
              <a:rPr lang="es-ES" sz="1400" dirty="0" err="1">
                <a:latin typeface="+mn-lt"/>
              </a:rPr>
              <a:t>pel-lícules</a:t>
            </a:r>
            <a:r>
              <a:rPr lang="es-ES" sz="1400" dirty="0">
                <a:latin typeface="+mn-lt"/>
              </a:rPr>
              <a:t>, el </a:t>
            </a:r>
            <a:r>
              <a:rPr lang="es-ES" sz="1400" dirty="0" err="1">
                <a:latin typeface="+mn-lt"/>
              </a:rPr>
              <a:t>personatges</a:t>
            </a:r>
            <a:r>
              <a:rPr lang="es-ES" sz="1400" dirty="0">
                <a:latin typeface="+mn-lt"/>
              </a:rPr>
              <a:t> i </a:t>
            </a:r>
            <a:r>
              <a:rPr lang="es-ES" sz="1400" dirty="0" err="1">
                <a:latin typeface="+mn-lt"/>
              </a:rPr>
              <a:t>els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papers</a:t>
            </a:r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interpretats</a:t>
            </a:r>
            <a:r>
              <a:rPr lang="es-ES" sz="1400" dirty="0">
                <a:latin typeface="+mn-lt"/>
              </a:rPr>
              <a:t>.</a:t>
            </a:r>
          </a:p>
          <a:p>
            <a:endParaRPr lang="es-ES" sz="1400" dirty="0">
              <a:latin typeface="+mn-lt"/>
            </a:endParaRP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b="1" u="sng" dirty="0">
                <a:latin typeface="+mn-lt"/>
              </a:rPr>
              <a:t>GENRE:</a:t>
            </a: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genre_id</a:t>
            </a:r>
            <a:r>
              <a:rPr lang="es-ES" sz="1400" dirty="0">
                <a:latin typeface="+mn-lt"/>
              </a:rPr>
              <a:t>         	INTEGER NOT NULL 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Identificador del registre i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clau</a:t>
            </a:r>
            <a:r>
              <a:rPr lang="es-ES" sz="1400" u="sng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primària</a:t>
            </a:r>
            <a:endParaRPr lang="es-ES" sz="1400" u="sng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genre_name</a:t>
            </a:r>
            <a:r>
              <a:rPr lang="es-ES" sz="1400" dirty="0">
                <a:latin typeface="+mn-lt"/>
              </a:rPr>
              <a:t>       	CHARACTER VARYING (40) NOT NULL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nom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del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génere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pel-lícula</a:t>
            </a:r>
            <a:endParaRPr lang="es-ES" sz="1400" dirty="0">
              <a:latin typeface="+mn-lt"/>
            </a:endParaRP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created_by_user</a:t>
            </a:r>
            <a:r>
              <a:rPr lang="es-ES" sz="1400" dirty="0">
                <a:latin typeface="+mn-lt"/>
              </a:rPr>
              <a:t>  	CHARACTER VARYING (10) NOT NULL DEFAULT 'OS_SGAD’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codi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d’usuari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que crea el registre, no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pot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ser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nul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i per 		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defecte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és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‘OS_SGAD’</a:t>
            </a:r>
            <a:endParaRPr lang="es-ES" sz="1400" dirty="0">
              <a:latin typeface="+mn-lt"/>
            </a:endParaRP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created_date</a:t>
            </a:r>
            <a:r>
              <a:rPr lang="es-ES" sz="1400" dirty="0">
                <a:latin typeface="+mn-lt"/>
              </a:rPr>
              <a:t>     	DATE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Data de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creació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del registre</a:t>
            </a:r>
            <a:endParaRPr lang="es-ES" sz="1400" dirty="0">
              <a:latin typeface="+mn-lt"/>
            </a:endParaRP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updated_date</a:t>
            </a:r>
            <a:r>
              <a:rPr lang="es-ES" sz="1400" dirty="0">
                <a:latin typeface="+mn-lt"/>
              </a:rPr>
              <a:t>     	DATE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Data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d’actualització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del registre</a:t>
            </a:r>
            <a:endParaRPr lang="es-ES" sz="1400" dirty="0">
              <a:latin typeface="+mn-lt"/>
            </a:endParaRPr>
          </a:p>
          <a:p>
            <a:r>
              <a:rPr lang="es-ES" sz="1400" dirty="0">
                <a:latin typeface="+mn-lt"/>
              </a:rPr>
              <a:t> </a:t>
            </a: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b="1" u="sng" dirty="0">
                <a:latin typeface="+mn-lt"/>
              </a:rPr>
              <a:t>MOVIE:</a:t>
            </a:r>
          </a:p>
          <a:p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movie_id</a:t>
            </a:r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	INTEGER NOT NULL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Identificador del registre de cada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pel-lícula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i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clau</a:t>
            </a:r>
            <a:r>
              <a:rPr lang="es-ES" sz="1400" u="sng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primària</a:t>
            </a:r>
            <a:endParaRPr lang="es-ES" sz="1400" u="sng" dirty="0">
              <a:solidFill>
                <a:srgbClr val="FF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movie_title</a:t>
            </a:r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	CHARACTER VARYING(100) NOT NULL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Títul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 la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pel-lícula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que no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pot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ser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nul</a:t>
            </a:r>
            <a:endParaRPr lang="es-ES" sz="1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movie_date</a:t>
            </a:r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	DATE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Data de la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pel-lícula</a:t>
            </a:r>
            <a:endParaRPr lang="es-ES" sz="1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movie_format</a:t>
            </a:r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	CHARACTER VARYING(50)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Format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 de la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pel-lícula</a:t>
            </a:r>
            <a:endParaRPr lang="es-ES" sz="1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movie_genre_id</a:t>
            </a:r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	INTEGER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Identifica el genere de la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pel-lícula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corresponent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aquell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registre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com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a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clau</a:t>
            </a:r>
            <a:r>
              <a:rPr lang="es-ES" sz="1400" u="sng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forana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vincula a la taula GENRE</a:t>
            </a:r>
            <a:endParaRPr lang="es-ES" sz="1400" dirty="0">
              <a:solidFill>
                <a:srgbClr val="FF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created_by_user</a:t>
            </a:r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	CHARACTER VARYING(10) NOT NULL DEFAULT 'OS_SGAD’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codi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d’usuari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que crea el registre, no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pot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ser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nul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i per 			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defecte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és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‘OS_SGAD’</a:t>
            </a:r>
            <a:endParaRPr lang="es-ES" sz="1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created_date</a:t>
            </a:r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	DATE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Data de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creació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del registre</a:t>
            </a:r>
            <a:endParaRPr lang="es-ES" sz="1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updated_date</a:t>
            </a:r>
            <a:r>
              <a:rPr lang="es-E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	DATE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Data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d’actualització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del registre</a:t>
            </a:r>
            <a:endParaRPr lang="es-ES" sz="1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b="1" u="sng" dirty="0">
                <a:latin typeface="+mn-lt"/>
              </a:rPr>
              <a:t>ROLE:</a:t>
            </a:r>
          </a:p>
          <a:p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role_id</a:t>
            </a:r>
            <a:r>
              <a:rPr lang="en-US" sz="1400" dirty="0">
                <a:latin typeface="+mn-lt"/>
              </a:rPr>
              <a:t>          	INTEGER NOT NULL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Identificador del registre de cada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tipus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 rol i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clau</a:t>
            </a:r>
            <a:r>
              <a:rPr lang="es-ES" sz="1400" u="sng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primària</a:t>
            </a:r>
            <a:endParaRPr lang="es-ES" sz="1400" u="sng" dirty="0">
              <a:solidFill>
                <a:srgbClr val="FF000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role_name</a:t>
            </a:r>
            <a:r>
              <a:rPr lang="en-US" sz="1400" dirty="0">
                <a:latin typeface="+mn-lt"/>
              </a:rPr>
              <a:t>        	CHARACTER VARYING(60) NOT NULL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Títul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 la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pel-lícula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que no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pot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ser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nul</a:t>
            </a:r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created_by_user</a:t>
            </a:r>
            <a:r>
              <a:rPr lang="en-US" sz="1400" dirty="0">
                <a:latin typeface="+mn-lt"/>
              </a:rPr>
              <a:t>  	CHARACTER VARYING(10) NOT NULL DEFAULT 'OS_SGAD’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codi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d’usuari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que crea el registre, no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pot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ser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nul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i per 			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defecte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és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‘OS_SGAD’</a:t>
            </a:r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created_date</a:t>
            </a:r>
            <a:r>
              <a:rPr lang="en-US" sz="1400" dirty="0">
                <a:latin typeface="+mn-lt"/>
              </a:rPr>
              <a:t>     	DATE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Data de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creació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del registre</a:t>
            </a:r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updated_date</a:t>
            </a:r>
            <a:r>
              <a:rPr lang="en-US" sz="1400" dirty="0">
                <a:latin typeface="+mn-lt"/>
              </a:rPr>
              <a:t>     	DATE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Data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d’actualització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del registre</a:t>
            </a:r>
            <a:endParaRPr lang="en-US" sz="1400" dirty="0">
              <a:latin typeface="+mn-lt"/>
            </a:endParaRPr>
          </a:p>
          <a:p>
            <a:endParaRPr lang="es-ES" sz="1400" dirty="0">
              <a:latin typeface="+mn-lt"/>
            </a:endParaRPr>
          </a:p>
          <a:p>
            <a:endParaRPr lang="es-ES" sz="1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0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004E3-29C0-F536-A11E-77A6DD65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u="sng" dirty="0" err="1"/>
              <a:t>Descripció</a:t>
            </a:r>
            <a:r>
              <a:rPr lang="es-ES" u="sng" dirty="0"/>
              <a:t> de la BD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513B405-028A-DD61-93C5-A0E14A2994A0}"/>
              </a:ext>
            </a:extLst>
          </p:cNvPr>
          <p:cNvSpPr txBox="1">
            <a:spLocks/>
          </p:cNvSpPr>
          <p:nvPr/>
        </p:nvSpPr>
        <p:spPr>
          <a:xfrm>
            <a:off x="838200" y="1016559"/>
            <a:ext cx="10515600" cy="5615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>
                <a:latin typeface="+mn-lt"/>
              </a:rPr>
              <a:t> </a:t>
            </a:r>
            <a:r>
              <a:rPr lang="es-ES" sz="1400" b="1" u="sng" dirty="0">
                <a:latin typeface="+mn-lt"/>
              </a:rPr>
              <a:t>PERSON</a:t>
            </a:r>
            <a:r>
              <a:rPr lang="es-ES" sz="1400" dirty="0">
                <a:latin typeface="+mn-lt"/>
              </a:rPr>
              <a:t>:</a:t>
            </a: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person_id</a:t>
            </a:r>
            <a:r>
              <a:rPr lang="es-ES" sz="1400" dirty="0">
                <a:latin typeface="+mn-lt"/>
              </a:rPr>
              <a:t>        	INTEGER NOT NULL 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Identificador de la persona i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clau</a:t>
            </a:r>
            <a:r>
              <a:rPr lang="es-ES" sz="1400" u="sng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primària</a:t>
            </a:r>
            <a:endParaRPr lang="es-ES" sz="1400" u="sng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person_name</a:t>
            </a:r>
            <a:r>
              <a:rPr lang="es-ES" sz="1400" dirty="0">
                <a:latin typeface="+mn-lt"/>
              </a:rPr>
              <a:t>      	CHARACTER VARYING(100) NOT NULL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Nom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 la persona</a:t>
            </a:r>
            <a:endParaRPr lang="es-ES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person_country</a:t>
            </a:r>
            <a:r>
              <a:rPr lang="es-ES" sz="1400" dirty="0">
                <a:latin typeface="+mn-lt"/>
              </a:rPr>
              <a:t>   	CHARACTER VARYING(40)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País de la persona</a:t>
            </a:r>
            <a:endParaRPr lang="es-ES" sz="1400" dirty="0">
              <a:latin typeface="+mn-lt"/>
            </a:endParaRP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person_dob</a:t>
            </a:r>
            <a:r>
              <a:rPr lang="es-ES" sz="1400" dirty="0">
                <a:latin typeface="+mn-lt"/>
              </a:rPr>
              <a:t>       	DATE NOT NULL 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D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ata de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naixement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, per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això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no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pot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ser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nul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-la</a:t>
            </a: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person_dod</a:t>
            </a:r>
            <a:r>
              <a:rPr lang="es-ES" sz="1400" dirty="0">
                <a:latin typeface="+mn-lt"/>
              </a:rPr>
              <a:t>       	DATE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Data de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mort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 la persona</a:t>
            </a:r>
            <a:endParaRPr lang="es-ES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person_parent_id</a:t>
            </a:r>
            <a:r>
              <a:rPr lang="es-ES" sz="1400" dirty="0">
                <a:latin typeface="+mn-lt"/>
              </a:rPr>
              <a:t> 	INTEGER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Interrelació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recursiva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amb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el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person_id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d’aquesta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mateixa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taula i per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tant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aquesta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variable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és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clau</a:t>
            </a:r>
            <a:r>
              <a:rPr lang="es-ES" sz="1400" u="sng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forana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		vinculada al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person_id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, ja que indica el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person_id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del pare o mare de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person_id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d’aquell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registre.</a:t>
            </a:r>
            <a:endParaRPr lang="es-ES" sz="1400" dirty="0">
              <a:latin typeface="+mn-lt"/>
            </a:endParaRPr>
          </a:p>
          <a:p>
            <a:r>
              <a:rPr lang="es-ES" sz="1400" dirty="0">
                <a:latin typeface="+mn-lt"/>
              </a:rPr>
              <a:t> </a:t>
            </a: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created_by_user</a:t>
            </a:r>
            <a:r>
              <a:rPr lang="es-ES" sz="1400" dirty="0">
                <a:latin typeface="+mn-lt"/>
              </a:rPr>
              <a:t>  	CHARACTER VARYING(10) NOT NULL DEFAULT 'OS_SGAD’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codi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d’usuari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que crea el registre, no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pot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ser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nul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i per 			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defecte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és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‘OS_SGAD’</a:t>
            </a: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created_date</a:t>
            </a:r>
            <a:r>
              <a:rPr lang="es-ES" sz="1400" dirty="0">
                <a:latin typeface="+mn-lt"/>
              </a:rPr>
              <a:t>     	DATE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Data de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creació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del registre</a:t>
            </a:r>
            <a:endParaRPr lang="es-ES" sz="1400" dirty="0">
              <a:latin typeface="+mn-lt"/>
            </a:endParaRP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latin typeface="+mn-lt"/>
              </a:rPr>
              <a:t>updated_date</a:t>
            </a:r>
            <a:r>
              <a:rPr lang="es-ES" sz="1400" dirty="0">
                <a:latin typeface="+mn-lt"/>
              </a:rPr>
              <a:t>     	DATE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Data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d’actualització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del registre</a:t>
            </a:r>
            <a:endParaRPr lang="es-ES" sz="1400" dirty="0">
              <a:latin typeface="+mn-lt"/>
            </a:endParaRPr>
          </a:p>
          <a:p>
            <a:endParaRPr lang="es-ES" sz="1400" dirty="0">
              <a:latin typeface="+mn-lt"/>
            </a:endParaRPr>
          </a:p>
          <a:p>
            <a:endParaRPr lang="es-ES" sz="1400" dirty="0">
              <a:latin typeface="+mn-lt"/>
            </a:endParaRP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b="1" u="sng" dirty="0">
                <a:latin typeface="+mn-lt"/>
              </a:rPr>
              <a:t>MOVIE_PERSON</a:t>
            </a:r>
            <a:r>
              <a:rPr lang="es-ES" sz="1400" dirty="0">
                <a:latin typeface="+mn-lt"/>
              </a:rPr>
              <a:t>:</a:t>
            </a:r>
          </a:p>
          <a:p>
            <a:r>
              <a:rPr lang="es-ES" sz="1400" dirty="0">
                <a:latin typeface="+mn-lt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Aquesta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taula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és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una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entitat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feble ja que la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seva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clau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primària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correspon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a una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combinació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de 3 Claus foranes.</a:t>
            </a:r>
          </a:p>
          <a:p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movie_id</a:t>
            </a:r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	INTEGER NOT NULL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Forma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part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de la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clau</a:t>
            </a:r>
            <a:r>
              <a:rPr lang="es-ES" sz="1400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primaria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i a la vegada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és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clau</a:t>
            </a:r>
            <a:r>
              <a:rPr lang="es-ES" sz="1400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forana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conectada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amb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la taula MOVIE</a:t>
            </a:r>
            <a:endParaRPr lang="es-ES" sz="1400" dirty="0">
              <a:solidFill>
                <a:schemeClr val="accent1">
                  <a:lumMod val="7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person_id</a:t>
            </a:r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	INTEGER NOT NULL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Forma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part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de la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clau</a:t>
            </a:r>
            <a:r>
              <a:rPr lang="es-ES" sz="1400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primaria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i a la vegada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és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clau</a:t>
            </a:r>
            <a:r>
              <a:rPr lang="es-ES" sz="1400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forana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conectada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amb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la taula PERSON</a:t>
            </a:r>
            <a:endParaRPr lang="es-ES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role_id</a:t>
            </a:r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	INTEGER NOT NULL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Forma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part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de la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clau</a:t>
            </a:r>
            <a:r>
              <a:rPr lang="es-ES" sz="1400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primaria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i a la vegada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és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sz="1400" u="sng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clau</a:t>
            </a:r>
            <a:r>
              <a:rPr lang="es-ES" sz="1400" u="sng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forana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conectada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amb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la taula ROLE</a:t>
            </a:r>
            <a:endParaRPr lang="es-ES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movie_award_ind</a:t>
            </a:r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	CHAR(1) NOT NULL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Indica si la persona del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person_id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ha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tingut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algún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premi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per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fer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la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pel-lícula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movie_id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amb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els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		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valors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Y o N.</a:t>
            </a:r>
            <a:endParaRPr lang="es-ES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created_by_user</a:t>
            </a:r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	CHARACTER VARYING(10) NOT NULL DEFAULT 'OS_SGAD'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codi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d’usuari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que crea el registre, no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pot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ser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nul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i per 			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defecte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és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‘OS_SGAD’</a:t>
            </a:r>
            <a:endParaRPr lang="es-ES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created_date</a:t>
            </a:r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	DATE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Data de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creació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del registre</a:t>
            </a:r>
            <a:endParaRPr lang="es-ES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updated_date</a:t>
            </a:r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	DATE 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 Data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d’actualització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 del registre</a:t>
            </a:r>
            <a:endParaRPr lang="es-ES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s-ES" sz="1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70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838</Words>
  <Application>Microsoft Office PowerPoint</Application>
  <PresentationFormat>Panorámica</PresentationFormat>
  <Paragraphs>51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Esquema de la BD</vt:lpstr>
      <vt:lpstr>Descripció de la BD</vt:lpstr>
      <vt:lpstr>Descripció de la BD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García Calleja</dc:creator>
  <cp:lastModifiedBy>Raúl García Calleja</cp:lastModifiedBy>
  <cp:revision>12</cp:revision>
  <dcterms:created xsi:type="dcterms:W3CDTF">2022-07-18T14:48:38Z</dcterms:created>
  <dcterms:modified xsi:type="dcterms:W3CDTF">2022-07-21T00:16:24Z</dcterms:modified>
</cp:coreProperties>
</file>