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ExtraBold" panose="00000900000000000000" pitchFamily="2" charset="0"/>
      <p:regular r:id="rId21"/>
      <p:bold r:id="rId22"/>
      <p:boldItalic r:id="rId23"/>
    </p:embeddedFont>
    <p:embeddedFont>
      <p:font typeface="Poppins Medium" panose="00000600000000000000" pitchFamily="2" charset="0"/>
      <p:regular r:id="rId24"/>
      <p:italic r:id="rId25"/>
    </p:embeddedFont>
    <p:embeddedFont>
      <p:font typeface="Poppins Medium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.cms.gov/provider-summary-by-type-of-service/medicare-inpatient-hospitals/medicare-inpatient-hospitals-by-provider-and-serv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sv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25" b="782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76392" y="7419764"/>
            <a:ext cx="1823236" cy="960487"/>
            <a:chOff x="0" y="0"/>
            <a:chExt cx="480194" cy="2529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194" cy="252968"/>
            </a:xfrm>
            <a:custGeom>
              <a:avLst/>
              <a:gdLst/>
              <a:ahLst/>
              <a:cxnLst/>
              <a:rect l="l" t="t" r="r" b="b"/>
              <a:pathLst>
                <a:path w="480194" h="252968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9151" y="7678428"/>
            <a:ext cx="986790" cy="443158"/>
          </a:xfrm>
          <a:custGeom>
            <a:avLst/>
            <a:gdLst/>
            <a:ahLst/>
            <a:cxnLst/>
            <a:rect l="l" t="t" r="r" b="b"/>
            <a:pathLst>
              <a:path w="986790" h="443158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99038" y="3930506"/>
            <a:ext cx="18419679" cy="220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76"/>
              </a:lnSpc>
            </a:pPr>
            <a:r>
              <a:rPr lang="en-US" sz="7615" spc="-190">
                <a:solidFill>
                  <a:srgbClr val="FFFFFF"/>
                </a:solidFill>
                <a:latin typeface="Poppins ExtraBold"/>
              </a:rPr>
              <a:t>Database  Characterization Report</a:t>
            </a:r>
          </a:p>
          <a:p>
            <a:pPr>
              <a:lnSpc>
                <a:spcPts val="8376"/>
              </a:lnSpc>
            </a:pPr>
            <a:r>
              <a:rPr lang="en-US" sz="7615" spc="-190">
                <a:solidFill>
                  <a:srgbClr val="FFFFFF"/>
                </a:solidFill>
                <a:latin typeface="Poppins ExtraBold"/>
              </a:rPr>
              <a:t>Medicare Inpatient Hospitals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76392" y="1906749"/>
            <a:ext cx="12102271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</a:rPr>
              <a:t>R INTRODUCTION FOR DATA SCIENCE</a:t>
            </a:r>
          </a:p>
          <a:p>
            <a:pPr>
              <a:lnSpc>
                <a:spcPts val="3300"/>
              </a:lnSpc>
            </a:pPr>
            <a:endParaRPr lang="en-US" sz="3000" spc="375">
              <a:solidFill>
                <a:srgbClr val="89FFDB"/>
              </a:solidFill>
              <a:latin typeface="Poppins"/>
            </a:endParaRPr>
          </a:p>
          <a:p>
            <a:pPr>
              <a:lnSpc>
                <a:spcPts val="3300"/>
              </a:lnSpc>
            </a:pPr>
            <a:endParaRPr lang="en-US" sz="3000" spc="375">
              <a:solidFill>
                <a:srgbClr val="89FFDB"/>
              </a:solidFill>
              <a:latin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327" y="9153525"/>
            <a:ext cx="2277219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Raul Vieira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59312" y="4554264"/>
            <a:ext cx="5499692" cy="3851770"/>
          </a:xfrm>
          <a:custGeom>
            <a:avLst/>
            <a:gdLst/>
            <a:ahLst/>
            <a:cxnLst/>
            <a:rect l="l" t="t" r="r" b="b"/>
            <a:pathLst>
              <a:path w="5499692" h="3851770">
                <a:moveTo>
                  <a:pt x="0" y="0"/>
                </a:moveTo>
                <a:lnTo>
                  <a:pt x="5499692" y="0"/>
                </a:lnTo>
                <a:lnTo>
                  <a:pt x="5499692" y="3851770"/>
                </a:lnTo>
                <a:lnTo>
                  <a:pt x="0" y="385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63974" y="702494"/>
            <a:ext cx="5495326" cy="3851770"/>
          </a:xfrm>
          <a:custGeom>
            <a:avLst/>
            <a:gdLst/>
            <a:ahLst/>
            <a:cxnLst/>
            <a:rect l="l" t="t" r="r" b="b"/>
            <a:pathLst>
              <a:path w="5495326" h="3851770">
                <a:moveTo>
                  <a:pt x="0" y="0"/>
                </a:moveTo>
                <a:lnTo>
                  <a:pt x="5495326" y="0"/>
                </a:lnTo>
                <a:lnTo>
                  <a:pt x="5495326" y="3851770"/>
                </a:lnTo>
                <a:lnTo>
                  <a:pt x="0" y="3851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70008" y="5143500"/>
            <a:ext cx="7787932" cy="4436842"/>
          </a:xfrm>
          <a:custGeom>
            <a:avLst/>
            <a:gdLst/>
            <a:ahLst/>
            <a:cxnLst/>
            <a:rect l="l" t="t" r="r" b="b"/>
            <a:pathLst>
              <a:path w="7787932" h="4436842">
                <a:moveTo>
                  <a:pt x="0" y="0"/>
                </a:moveTo>
                <a:lnTo>
                  <a:pt x="7787932" y="0"/>
                </a:lnTo>
                <a:lnTo>
                  <a:pt x="7787932" y="4436842"/>
                </a:lnTo>
                <a:lnTo>
                  <a:pt x="0" y="44368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0888" y="340986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Data Visualization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5697" y="2922871"/>
            <a:ext cx="990976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9"/>
              </a:lnSpc>
            </a:pPr>
            <a:r>
              <a:rPr lang="en-US" sz="4799" spc="-119">
                <a:solidFill>
                  <a:srgbClr val="89FFDB"/>
                </a:solidFill>
                <a:latin typeface="Poppins Medium Bold"/>
              </a:rPr>
              <a:t>Barplots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9938662" y="-1071754"/>
            <a:ext cx="12080440" cy="12080440"/>
          </a:xfrm>
          <a:custGeom>
            <a:avLst/>
            <a:gdLst/>
            <a:ahLst/>
            <a:cxnLst/>
            <a:rect l="l" t="t" r="r" b="b"/>
            <a:pathLst>
              <a:path w="12080440" h="12080440">
                <a:moveTo>
                  <a:pt x="0" y="0"/>
                </a:moveTo>
                <a:lnTo>
                  <a:pt x="12080439" y="0"/>
                </a:lnTo>
                <a:lnTo>
                  <a:pt x="12080439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11847066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Exploring Data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1525" y="2905569"/>
            <a:ext cx="16744950" cy="645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LIVER TRANSPLANT WITH MCC OR INTESTINAL TRANSPLANT is the most expensive service registered, charged in $ 3697459,00;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ALCOHOL, DRUG ABUSE OR DEPENDENCE, LEFT AMA is the cheapest service registered, charged in $ 3340,84;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Grouping the data by Region, South has more number of discharges than the others, and West has less;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South region also has more providers, Northeast has less;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For higher costs of providers services, less discharges are registered. Cheaper treatments are more common.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There is a high positive correlation (+0.81) between charges and </a:t>
            </a:r>
            <a:r>
              <a:rPr lang="en-US" sz="2076" dirty="0" err="1">
                <a:solidFill>
                  <a:srgbClr val="FFFFFF"/>
                </a:solidFill>
                <a:latin typeface="Poppins"/>
              </a:rPr>
              <a:t>medicare</a:t>
            </a:r>
            <a:r>
              <a:rPr lang="en-US" sz="2076" dirty="0">
                <a:solidFill>
                  <a:srgbClr val="FFFFFF"/>
                </a:solidFill>
                <a:latin typeface="Poppins"/>
              </a:rPr>
              <a:t> payments, it means that for higher charges, higher are </a:t>
            </a:r>
            <a:r>
              <a:rPr lang="en-US" sz="2076" dirty="0" err="1">
                <a:solidFill>
                  <a:srgbClr val="FFFFFF"/>
                </a:solidFill>
                <a:latin typeface="Poppins"/>
              </a:rPr>
              <a:t>medicare</a:t>
            </a:r>
            <a:r>
              <a:rPr lang="en-US" sz="2076" dirty="0">
                <a:solidFill>
                  <a:srgbClr val="FFFFFF"/>
                </a:solidFill>
                <a:latin typeface="Poppins"/>
              </a:rPr>
              <a:t> payments;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There is a very high correlation between total and </a:t>
            </a:r>
            <a:r>
              <a:rPr lang="en-US" sz="2076" dirty="0" err="1">
                <a:solidFill>
                  <a:srgbClr val="FFFFFF"/>
                </a:solidFill>
                <a:latin typeface="Poppins"/>
              </a:rPr>
              <a:t>medicare</a:t>
            </a:r>
            <a:r>
              <a:rPr lang="en-US" sz="2076" dirty="0">
                <a:solidFill>
                  <a:srgbClr val="FFFFFF"/>
                </a:solidFill>
                <a:latin typeface="Poppins"/>
              </a:rPr>
              <a:t> payments (+0.98), as expected;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In northeast, Baltimore is the city with more providers, 14 registered;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In south, Houston is the city with more providers, 18 registered;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In </a:t>
            </a:r>
            <a:r>
              <a:rPr lang="en-US" sz="2076" dirty="0" err="1">
                <a:solidFill>
                  <a:srgbClr val="FFFFFF"/>
                </a:solidFill>
                <a:latin typeface="Poppins"/>
              </a:rPr>
              <a:t>midwest</a:t>
            </a:r>
            <a:r>
              <a:rPr lang="en-US" sz="2076" dirty="0">
                <a:solidFill>
                  <a:srgbClr val="FFFFFF"/>
                </a:solidFill>
                <a:latin typeface="Poppins"/>
              </a:rPr>
              <a:t>, Chicago is the city with more providers, 25 registered;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In west, Los Angeles is the city with more providers, 16 registered;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RESPIRATORY INFECTIONS AND INFLAMMATIONS WITH MCC is the most provided service, by 2830 hospitals;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Total number of Hospitals registered in this base: 2979;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There was a 92.29 billion dollars total receipt from all hospitals;</a:t>
            </a:r>
          </a:p>
          <a:p>
            <a:pPr marL="448262" lvl="1" indent="-224131" algn="just">
              <a:lnSpc>
                <a:spcPts val="2906"/>
              </a:lnSpc>
              <a:buFont typeface="Arial"/>
              <a:buChar char="•"/>
            </a:pPr>
            <a:r>
              <a:rPr lang="en-US" sz="2076" dirty="0">
                <a:solidFill>
                  <a:srgbClr val="FFFFFF"/>
                </a:solidFill>
                <a:latin typeface="Poppins"/>
              </a:rPr>
              <a:t>South has the major receipt (over 30 billion dollars), while west has the lowest (over 17 billion dollars)</a:t>
            </a:r>
          </a:p>
          <a:p>
            <a:pPr algn="ctr">
              <a:lnSpc>
                <a:spcPts val="4492"/>
              </a:lnSpc>
            </a:pPr>
            <a:endParaRPr lang="en-US" sz="2076" dirty="0">
              <a:solidFill>
                <a:srgbClr val="FFFFFF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61917" y="1232482"/>
            <a:ext cx="899004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Background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896974"/>
            <a:ext cx="16612995" cy="555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0417" lvl="1" indent="-310209" algn="just">
              <a:lnSpc>
                <a:spcPts val="4023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Poppins"/>
              </a:rPr>
              <a:t>The Centers for Medicare &amp; Medicaid Services (CMS) has prepared a public dataset, the Medicare Inpatient Hospitals;</a:t>
            </a:r>
          </a:p>
          <a:p>
            <a:pPr marL="620417" lvl="1" indent="-310209" algn="just">
              <a:lnSpc>
                <a:spcPts val="4023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Poppins"/>
              </a:rPr>
              <a:t>It has information on services and procedures provided to Medicare beneficiaries by hospital facilities;</a:t>
            </a:r>
          </a:p>
          <a:p>
            <a:pPr marL="620417" lvl="1" indent="-310209" algn="just">
              <a:lnSpc>
                <a:spcPts val="4023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Poppins"/>
              </a:rPr>
              <a:t>Latest data available: 2021</a:t>
            </a:r>
          </a:p>
          <a:p>
            <a:pPr marL="620417" lvl="1" indent="-310209" algn="just">
              <a:lnSpc>
                <a:spcPts val="4023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Poppins"/>
              </a:rPr>
              <a:t>Data source: Centers for Medicare &amp; Medicaid Services - </a:t>
            </a:r>
            <a:r>
              <a:rPr lang="en-US" sz="2873" u="sng">
                <a:solidFill>
                  <a:srgbClr val="FFFFFF"/>
                </a:solidFill>
                <a:latin typeface="Poppins"/>
                <a:hlinkClick r:id="rId4" tooltip="https://data.cms.gov/provider-summary-by-type-of-service/medicare-inpatient-hospitals/medicare-inpatient-hospitals-by-provider-and-service"/>
              </a:rPr>
              <a:t>https://data.cms.gov/provider-summary-by-type-of-service/medicare-inpatient-hospitals/medicare-inpatient-hospitals-by-provider-and-service</a:t>
            </a:r>
          </a:p>
          <a:p>
            <a:pPr marL="620417" lvl="1" indent="-310209" algn="just">
              <a:lnSpc>
                <a:spcPts val="4023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Poppins"/>
              </a:rPr>
              <a:t>Number of Records: 151,989</a:t>
            </a:r>
          </a:p>
          <a:p>
            <a:pPr marL="620417" lvl="1" indent="-310209" algn="just">
              <a:lnSpc>
                <a:spcPts val="4023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Poppins"/>
              </a:rPr>
              <a:t>Size: 38.576 KB</a:t>
            </a:r>
          </a:p>
          <a:p>
            <a:pPr algn="ctr">
              <a:lnSpc>
                <a:spcPts val="4023"/>
              </a:lnSpc>
            </a:pPr>
            <a:endParaRPr lang="en-US" sz="2873">
              <a:solidFill>
                <a:srgbClr val="FFFFFF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2925344" y="-124172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706614" y="432042"/>
            <a:ext cx="5790303" cy="915583"/>
            <a:chOff x="0" y="0"/>
            <a:chExt cx="1606712" cy="2540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209179">
            <a:off x="-3043679" y="1101565"/>
            <a:ext cx="12702855" cy="12702855"/>
          </a:xfrm>
          <a:custGeom>
            <a:avLst/>
            <a:gdLst/>
            <a:ahLst/>
            <a:cxnLst/>
            <a:rect l="l" t="t" r="r" b="b"/>
            <a:pathLst>
              <a:path w="12702855" h="12702855">
                <a:moveTo>
                  <a:pt x="0" y="0"/>
                </a:moveTo>
                <a:lnTo>
                  <a:pt x="12702855" y="0"/>
                </a:lnTo>
                <a:lnTo>
                  <a:pt x="12702855" y="12702855"/>
                </a:lnTo>
                <a:lnTo>
                  <a:pt x="0" y="12702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15795" y="7780133"/>
            <a:ext cx="868905" cy="896619"/>
          </a:xfrm>
          <a:custGeom>
            <a:avLst/>
            <a:gdLst/>
            <a:ahLst/>
            <a:cxnLst/>
            <a:rect l="l" t="t" r="r" b="b"/>
            <a:pathLst>
              <a:path w="868905" h="896619">
                <a:moveTo>
                  <a:pt x="0" y="0"/>
                </a:moveTo>
                <a:lnTo>
                  <a:pt x="868905" y="0"/>
                </a:lnTo>
                <a:lnTo>
                  <a:pt x="868905" y="896618"/>
                </a:lnTo>
                <a:lnTo>
                  <a:pt x="0" y="896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460437"/>
            <a:ext cx="8982051" cy="198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63"/>
              </a:lnSpc>
            </a:pPr>
            <a:r>
              <a:rPr lang="en-US" sz="13058" spc="-326" dirty="0">
                <a:solidFill>
                  <a:srgbClr val="FFFFFF"/>
                </a:solidFill>
                <a:latin typeface="Poppins ExtraBold"/>
              </a:rPr>
              <a:t>Variables</a:t>
            </a:r>
            <a:r>
              <a:rPr lang="en-US" sz="13058" spc="-326" dirty="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655666"/>
            <a:ext cx="523169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1200">
                <a:solidFill>
                  <a:srgbClr val="89FFDB"/>
                </a:solidFill>
                <a:latin typeface="Poppins"/>
              </a:rPr>
              <a:t>LISTING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35930" y="660385"/>
            <a:ext cx="3259063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>
                <a:solidFill>
                  <a:srgbClr val="89FFDB"/>
                </a:solidFill>
                <a:latin typeface="Poppins Medium Bold"/>
              </a:rPr>
              <a:t>Provider </a:t>
            </a:r>
            <a:r>
              <a:rPr lang="en-US" sz="3200" spc="-80">
                <a:solidFill>
                  <a:srgbClr val="FFFFFF"/>
                </a:solidFill>
                <a:latin typeface="Poppins Medium"/>
              </a:rPr>
              <a:t>Name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2552464" y="-2272359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59"/>
                </a:lnTo>
                <a:lnTo>
                  <a:pt x="0" y="741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235930" y="1750764"/>
            <a:ext cx="3259063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>
                <a:solidFill>
                  <a:srgbClr val="89FFDB"/>
                </a:solidFill>
                <a:latin typeface="Poppins Medium Bold"/>
              </a:rPr>
              <a:t>Provider</a:t>
            </a:r>
            <a:r>
              <a:rPr lang="en-US" sz="3200" spc="-80">
                <a:solidFill>
                  <a:srgbClr val="FFFFFF"/>
                </a:solidFill>
                <a:latin typeface="Poppins Medium"/>
              </a:rPr>
              <a:t> City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35930" y="2753830"/>
            <a:ext cx="3259063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>
                <a:solidFill>
                  <a:srgbClr val="89FFDB"/>
                </a:solidFill>
                <a:latin typeface="Poppins Medium Bold"/>
              </a:rPr>
              <a:t>Provider </a:t>
            </a:r>
            <a:r>
              <a:rPr lang="en-US" sz="3200" spc="-80">
                <a:solidFill>
                  <a:srgbClr val="FFFFFF"/>
                </a:solidFill>
                <a:latin typeface="Poppins Medium"/>
              </a:rPr>
              <a:t>State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706614" y="1483738"/>
            <a:ext cx="5790303" cy="915583"/>
            <a:chOff x="0" y="0"/>
            <a:chExt cx="1606712" cy="2540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706614" y="2535434"/>
            <a:ext cx="5790303" cy="915583"/>
            <a:chOff x="0" y="0"/>
            <a:chExt cx="1606712" cy="2540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1595223" y="3766778"/>
            <a:ext cx="4013086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>
                <a:solidFill>
                  <a:srgbClr val="89FFDB"/>
                </a:solidFill>
                <a:latin typeface="Poppins Medium Bold"/>
              </a:rPr>
              <a:t>Diagnosis </a:t>
            </a:r>
            <a:r>
              <a:rPr lang="en-US" sz="3200" spc="-80">
                <a:solidFill>
                  <a:srgbClr val="FFFFFF"/>
                </a:solidFill>
                <a:latin typeface="Poppins Medium Bold"/>
              </a:rPr>
              <a:t>Definition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79787" y="4796582"/>
            <a:ext cx="4632462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>
                <a:solidFill>
                  <a:srgbClr val="89FFDB"/>
                </a:solidFill>
                <a:latin typeface="Poppins Medium Bold"/>
              </a:rPr>
              <a:t>Diagnosis </a:t>
            </a:r>
            <a:r>
              <a:rPr lang="en-US" sz="3200" spc="-80">
                <a:solidFill>
                  <a:srgbClr val="FFFFFF"/>
                </a:solidFill>
                <a:latin typeface="Poppins Medium Bold"/>
              </a:rPr>
              <a:t>Description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783728" y="5829336"/>
            <a:ext cx="3824580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 dirty="0">
                <a:solidFill>
                  <a:srgbClr val="89FFDB"/>
                </a:solidFill>
                <a:latin typeface="Poppins Medium Bold"/>
              </a:rPr>
              <a:t>Total </a:t>
            </a:r>
            <a:r>
              <a:rPr lang="en-US" sz="3200" spc="-80" dirty="0">
                <a:solidFill>
                  <a:srgbClr val="FFFFFF"/>
                </a:solidFill>
                <a:latin typeface="Poppins Medium"/>
              </a:rPr>
              <a:t>Discharges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21582" y="8153922"/>
            <a:ext cx="4822771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 dirty="0">
                <a:solidFill>
                  <a:srgbClr val="89FFDB"/>
                </a:solidFill>
                <a:latin typeface="Poppins Medium Bold"/>
              </a:rPr>
              <a:t>Avg Total </a:t>
            </a:r>
            <a:r>
              <a:rPr lang="en-US" sz="3200" spc="-80" dirty="0">
                <a:solidFill>
                  <a:srgbClr val="FFFFFF"/>
                </a:solidFill>
                <a:latin typeface="Poppins Medium Bold"/>
              </a:rPr>
              <a:t>Payments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261515" y="9119071"/>
            <a:ext cx="5375146" cy="47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 dirty="0">
                <a:solidFill>
                  <a:srgbClr val="89FFDB"/>
                </a:solidFill>
                <a:latin typeface="Poppins Medium Bold"/>
              </a:rPr>
              <a:t>Avg Medicare </a:t>
            </a:r>
            <a:r>
              <a:rPr lang="en-US" sz="3200" spc="-80" dirty="0">
                <a:solidFill>
                  <a:srgbClr val="FFFFFF"/>
                </a:solidFill>
                <a:latin typeface="Poppins Medium Bold"/>
              </a:rPr>
              <a:t>Payments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706614" y="3538099"/>
            <a:ext cx="5790303" cy="915583"/>
            <a:chOff x="0" y="0"/>
            <a:chExt cx="1606712" cy="25405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706614" y="4561329"/>
            <a:ext cx="5790303" cy="915583"/>
            <a:chOff x="0" y="0"/>
            <a:chExt cx="1606712" cy="2540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740647" y="5610261"/>
            <a:ext cx="5790303" cy="915583"/>
            <a:chOff x="0" y="0"/>
            <a:chExt cx="1606712" cy="25405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800866" y="7824975"/>
            <a:ext cx="5790303" cy="915583"/>
            <a:chOff x="0" y="0"/>
            <a:chExt cx="1606712" cy="25405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800866" y="8901396"/>
            <a:ext cx="5790303" cy="915583"/>
            <a:chOff x="0" y="0"/>
            <a:chExt cx="1606712" cy="25405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9790583" y="8802010"/>
            <a:ext cx="868905" cy="896619"/>
          </a:xfrm>
          <a:custGeom>
            <a:avLst/>
            <a:gdLst/>
            <a:ahLst/>
            <a:cxnLst/>
            <a:rect l="l" t="t" r="r" b="b"/>
            <a:pathLst>
              <a:path w="868905" h="896619">
                <a:moveTo>
                  <a:pt x="0" y="0"/>
                </a:moveTo>
                <a:lnTo>
                  <a:pt x="868905" y="0"/>
                </a:lnTo>
                <a:lnTo>
                  <a:pt x="868905" y="896619"/>
                </a:lnTo>
                <a:lnTo>
                  <a:pt x="0" y="8966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44" name="Group 37">
            <a:extLst>
              <a:ext uri="{FF2B5EF4-FFF2-40B4-BE49-F238E27FC236}">
                <a16:creationId xmlns:a16="http://schemas.microsoft.com/office/drawing/2014/main" id="{6D96A127-4FCA-29EF-4086-C29A18A3B450}"/>
              </a:ext>
            </a:extLst>
          </p:cNvPr>
          <p:cNvGrpSpPr/>
          <p:nvPr/>
        </p:nvGrpSpPr>
        <p:grpSpPr>
          <a:xfrm>
            <a:off x="10706613" y="6675435"/>
            <a:ext cx="5790303" cy="915583"/>
            <a:chOff x="0" y="0"/>
            <a:chExt cx="1606712" cy="254059"/>
          </a:xfrm>
        </p:grpSpPr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38F81251-D868-1D80-A03D-B7BBCABBE65B}"/>
                </a:ext>
              </a:extLst>
            </p:cNvPr>
            <p:cNvSpPr/>
            <p:nvPr/>
          </p:nvSpPr>
          <p:spPr>
            <a:xfrm>
              <a:off x="0" y="0"/>
              <a:ext cx="1606712" cy="254059"/>
            </a:xfrm>
            <a:custGeom>
              <a:avLst/>
              <a:gdLst/>
              <a:ahLst/>
              <a:cxnLst/>
              <a:rect l="l" t="t" r="r" b="b"/>
              <a:pathLst>
                <a:path w="1606712" h="254059">
                  <a:moveTo>
                    <a:pt x="68190" y="0"/>
                  </a:moveTo>
                  <a:lnTo>
                    <a:pt x="1538523" y="0"/>
                  </a:lnTo>
                  <a:cubicBezTo>
                    <a:pt x="1556608" y="0"/>
                    <a:pt x="1573952" y="7184"/>
                    <a:pt x="1586740" y="19972"/>
                  </a:cubicBezTo>
                  <a:cubicBezTo>
                    <a:pt x="1599528" y="32760"/>
                    <a:pt x="1606712" y="50105"/>
                    <a:pt x="1606712" y="68190"/>
                  </a:cubicBezTo>
                  <a:lnTo>
                    <a:pt x="1606712" y="185869"/>
                  </a:lnTo>
                  <a:cubicBezTo>
                    <a:pt x="1606712" y="223529"/>
                    <a:pt x="1576183" y="254059"/>
                    <a:pt x="1538523" y="254059"/>
                  </a:cubicBezTo>
                  <a:lnTo>
                    <a:pt x="68190" y="254059"/>
                  </a:lnTo>
                  <a:cubicBezTo>
                    <a:pt x="30529" y="254059"/>
                    <a:pt x="0" y="223529"/>
                    <a:pt x="0" y="185869"/>
                  </a:cubicBezTo>
                  <a:lnTo>
                    <a:pt x="0" y="68190"/>
                  </a:lnTo>
                  <a:cubicBezTo>
                    <a:pt x="0" y="30529"/>
                    <a:pt x="30529" y="0"/>
                    <a:pt x="6819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182B5734-1CBE-3B9A-500E-B37ACD98E8D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AD245BF-E467-4828-2085-D477B05E38F1}"/>
              </a:ext>
            </a:extLst>
          </p:cNvPr>
          <p:cNvSpPr txBox="1"/>
          <p:nvPr/>
        </p:nvSpPr>
        <p:spPr>
          <a:xfrm>
            <a:off x="11240733" y="6878981"/>
            <a:ext cx="5660120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spc="-80" dirty="0">
                <a:solidFill>
                  <a:srgbClr val="89FFDB"/>
                </a:solidFill>
                <a:latin typeface="Poppins Medium Bold"/>
              </a:rPr>
              <a:t>Total </a:t>
            </a:r>
            <a:r>
              <a:rPr lang="en-US" sz="3200" spc="-80" dirty="0">
                <a:solidFill>
                  <a:srgbClr val="FFFFFF"/>
                </a:solidFill>
                <a:latin typeface="Poppins Medium Bold"/>
              </a:rPr>
              <a:t>Covered Charges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27005" y="5581920"/>
            <a:ext cx="9682760" cy="9682760"/>
          </a:xfrm>
          <a:custGeom>
            <a:avLst/>
            <a:gdLst/>
            <a:ahLst/>
            <a:cxnLst/>
            <a:rect l="l" t="t" r="r" b="b"/>
            <a:pathLst>
              <a:path w="9682760" h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1352220"/>
            <a:ext cx="3537731" cy="3537731"/>
          </a:xfrm>
          <a:custGeom>
            <a:avLst/>
            <a:gdLst/>
            <a:ahLst/>
            <a:cxnLst/>
            <a:rect l="l" t="t" r="r" b="b"/>
            <a:pathLst>
              <a:path w="3537731" h="3537731">
                <a:moveTo>
                  <a:pt x="0" y="0"/>
                </a:moveTo>
                <a:lnTo>
                  <a:pt x="3537731" y="0"/>
                </a:lnTo>
                <a:lnTo>
                  <a:pt x="3537731" y="3537731"/>
                </a:lnTo>
                <a:lnTo>
                  <a:pt x="0" y="353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2677286"/>
            <a:ext cx="13900587" cy="3596327"/>
          </a:xfrm>
          <a:custGeom>
            <a:avLst/>
            <a:gdLst/>
            <a:ahLst/>
            <a:cxnLst/>
            <a:rect l="l" t="t" r="r" b="b"/>
            <a:pathLst>
              <a:path w="13900587" h="3596327">
                <a:moveTo>
                  <a:pt x="0" y="0"/>
                </a:moveTo>
                <a:lnTo>
                  <a:pt x="13900587" y="0"/>
                </a:lnTo>
                <a:lnTo>
                  <a:pt x="13900587" y="3596327"/>
                </a:lnTo>
                <a:lnTo>
                  <a:pt x="0" y="35963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6273613"/>
            <a:ext cx="3912687" cy="2182697"/>
          </a:xfrm>
          <a:custGeom>
            <a:avLst/>
            <a:gdLst/>
            <a:ahLst/>
            <a:cxnLst/>
            <a:rect l="l" t="t" r="r" b="b"/>
            <a:pathLst>
              <a:path w="3912687" h="2182697">
                <a:moveTo>
                  <a:pt x="0" y="0"/>
                </a:moveTo>
                <a:lnTo>
                  <a:pt x="3912687" y="0"/>
                </a:lnTo>
                <a:lnTo>
                  <a:pt x="3912687" y="2182698"/>
                </a:lnTo>
                <a:lnTo>
                  <a:pt x="0" y="21826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145023" y="1028700"/>
            <a:ext cx="7363963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Summary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31372" y="2879418"/>
            <a:ext cx="8441226" cy="3349693"/>
          </a:xfrm>
          <a:custGeom>
            <a:avLst/>
            <a:gdLst/>
            <a:ahLst/>
            <a:cxnLst/>
            <a:rect l="l" t="t" r="r" b="b"/>
            <a:pathLst>
              <a:path w="8441226" h="3349693">
                <a:moveTo>
                  <a:pt x="0" y="0"/>
                </a:moveTo>
                <a:lnTo>
                  <a:pt x="8441225" y="0"/>
                </a:lnTo>
                <a:lnTo>
                  <a:pt x="8441225" y="3349693"/>
                </a:lnTo>
                <a:lnTo>
                  <a:pt x="0" y="3349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731372" y="6551278"/>
            <a:ext cx="8425577" cy="3510657"/>
          </a:xfrm>
          <a:custGeom>
            <a:avLst/>
            <a:gdLst/>
            <a:ahLst/>
            <a:cxnLst/>
            <a:rect l="l" t="t" r="r" b="b"/>
            <a:pathLst>
              <a:path w="8425577" h="3510657">
                <a:moveTo>
                  <a:pt x="0" y="0"/>
                </a:moveTo>
                <a:lnTo>
                  <a:pt x="8425577" y="0"/>
                </a:lnTo>
                <a:lnTo>
                  <a:pt x="8425577" y="3510657"/>
                </a:lnTo>
                <a:lnTo>
                  <a:pt x="0" y="35106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2901" y="3949502"/>
            <a:ext cx="4480329" cy="3066419"/>
          </a:xfrm>
          <a:custGeom>
            <a:avLst/>
            <a:gdLst/>
            <a:ahLst/>
            <a:cxnLst/>
            <a:rect l="l" t="t" r="r" b="b"/>
            <a:pathLst>
              <a:path w="4480329" h="3066419">
                <a:moveTo>
                  <a:pt x="0" y="0"/>
                </a:moveTo>
                <a:lnTo>
                  <a:pt x="4480329" y="0"/>
                </a:lnTo>
                <a:lnTo>
                  <a:pt x="4480329" y="3066418"/>
                </a:lnTo>
                <a:lnTo>
                  <a:pt x="0" y="30664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52901" y="7015920"/>
            <a:ext cx="4480329" cy="3066419"/>
          </a:xfrm>
          <a:custGeom>
            <a:avLst/>
            <a:gdLst/>
            <a:ahLst/>
            <a:cxnLst/>
            <a:rect l="l" t="t" r="r" b="b"/>
            <a:pathLst>
              <a:path w="4480329" h="3066419">
                <a:moveTo>
                  <a:pt x="0" y="0"/>
                </a:moveTo>
                <a:lnTo>
                  <a:pt x="4480329" y="0"/>
                </a:lnTo>
                <a:lnTo>
                  <a:pt x="4480329" y="3066419"/>
                </a:lnTo>
                <a:lnTo>
                  <a:pt x="0" y="306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033230" y="3949502"/>
            <a:ext cx="4480329" cy="3066419"/>
          </a:xfrm>
          <a:custGeom>
            <a:avLst/>
            <a:gdLst/>
            <a:ahLst/>
            <a:cxnLst/>
            <a:rect l="l" t="t" r="r" b="b"/>
            <a:pathLst>
              <a:path w="4480329" h="3066419">
                <a:moveTo>
                  <a:pt x="0" y="0"/>
                </a:moveTo>
                <a:lnTo>
                  <a:pt x="4480329" y="0"/>
                </a:lnTo>
                <a:lnTo>
                  <a:pt x="4480329" y="3066418"/>
                </a:lnTo>
                <a:lnTo>
                  <a:pt x="0" y="30664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063042" y="7015920"/>
            <a:ext cx="4450517" cy="3046014"/>
          </a:xfrm>
          <a:custGeom>
            <a:avLst/>
            <a:gdLst/>
            <a:ahLst/>
            <a:cxnLst/>
            <a:rect l="l" t="t" r="r" b="b"/>
            <a:pathLst>
              <a:path w="4450517" h="3046014">
                <a:moveTo>
                  <a:pt x="0" y="0"/>
                </a:moveTo>
                <a:lnTo>
                  <a:pt x="4450517" y="0"/>
                </a:lnTo>
                <a:lnTo>
                  <a:pt x="4450517" y="3046015"/>
                </a:lnTo>
                <a:lnTo>
                  <a:pt x="0" y="3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0888" y="340986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Data Visualization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5697" y="2922871"/>
            <a:ext cx="420073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9"/>
              </a:lnSpc>
            </a:pPr>
            <a:r>
              <a:rPr lang="en-US" sz="4799" spc="-119">
                <a:solidFill>
                  <a:srgbClr val="89FFDB"/>
                </a:solidFill>
                <a:latin typeface="Poppins Medium Bold"/>
              </a:rPr>
              <a:t>Histograms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43221" y="3816592"/>
            <a:ext cx="11878404" cy="5939202"/>
          </a:xfrm>
          <a:custGeom>
            <a:avLst/>
            <a:gdLst/>
            <a:ahLst/>
            <a:cxnLst/>
            <a:rect l="l" t="t" r="r" b="b"/>
            <a:pathLst>
              <a:path w="11878404" h="5939202">
                <a:moveTo>
                  <a:pt x="0" y="0"/>
                </a:moveTo>
                <a:lnTo>
                  <a:pt x="11878405" y="0"/>
                </a:lnTo>
                <a:lnTo>
                  <a:pt x="11878405" y="5939202"/>
                </a:lnTo>
                <a:lnTo>
                  <a:pt x="0" y="5939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0888" y="340986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Data Visualization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5697" y="2922871"/>
            <a:ext cx="420073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9"/>
              </a:lnSpc>
            </a:pPr>
            <a:r>
              <a:rPr lang="en-US" sz="4799" spc="-119">
                <a:solidFill>
                  <a:srgbClr val="89FFDB"/>
                </a:solidFill>
                <a:latin typeface="Poppins Medium Bold"/>
              </a:rPr>
              <a:t>Boxplots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04798" y="3843521"/>
            <a:ext cx="11878404" cy="5939202"/>
          </a:xfrm>
          <a:custGeom>
            <a:avLst/>
            <a:gdLst/>
            <a:ahLst/>
            <a:cxnLst/>
            <a:rect l="l" t="t" r="r" b="b"/>
            <a:pathLst>
              <a:path w="11878404" h="5939202">
                <a:moveTo>
                  <a:pt x="0" y="0"/>
                </a:moveTo>
                <a:lnTo>
                  <a:pt x="11878404" y="0"/>
                </a:lnTo>
                <a:lnTo>
                  <a:pt x="11878404" y="5939202"/>
                </a:lnTo>
                <a:lnTo>
                  <a:pt x="0" y="5939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0888" y="340986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Data Visualization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5697" y="2922871"/>
            <a:ext cx="420073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9"/>
              </a:lnSpc>
            </a:pPr>
            <a:r>
              <a:rPr lang="en-US" sz="4799" spc="-119">
                <a:solidFill>
                  <a:srgbClr val="89FFDB"/>
                </a:solidFill>
                <a:latin typeface="Poppins Medium Bold"/>
              </a:rPr>
              <a:t>Boxplots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83473" y="4155899"/>
            <a:ext cx="7888214" cy="5529882"/>
          </a:xfrm>
          <a:custGeom>
            <a:avLst/>
            <a:gdLst/>
            <a:ahLst/>
            <a:cxnLst/>
            <a:rect l="l" t="t" r="r" b="b"/>
            <a:pathLst>
              <a:path w="7888214" h="5529882">
                <a:moveTo>
                  <a:pt x="0" y="0"/>
                </a:moveTo>
                <a:lnTo>
                  <a:pt x="7888214" y="0"/>
                </a:lnTo>
                <a:lnTo>
                  <a:pt x="7888214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47936" y="4155899"/>
            <a:ext cx="7911364" cy="5529882"/>
          </a:xfrm>
          <a:custGeom>
            <a:avLst/>
            <a:gdLst/>
            <a:ahLst/>
            <a:cxnLst/>
            <a:rect l="l" t="t" r="r" b="b"/>
            <a:pathLst>
              <a:path w="7911364" h="5529882">
                <a:moveTo>
                  <a:pt x="0" y="0"/>
                </a:moveTo>
                <a:lnTo>
                  <a:pt x="7911364" y="0"/>
                </a:lnTo>
                <a:lnTo>
                  <a:pt x="7911364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0888" y="340986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Data Visualization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5697" y="2922871"/>
            <a:ext cx="990976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9"/>
              </a:lnSpc>
            </a:pPr>
            <a:r>
              <a:rPr lang="en-US" sz="4799" spc="-119">
                <a:solidFill>
                  <a:srgbClr val="89FFDB"/>
                </a:solidFill>
                <a:latin typeface="Poppins Medium Bold"/>
              </a:rPr>
              <a:t>Scatter Plots with tendency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0253" y="4554264"/>
            <a:ext cx="5206973" cy="3642136"/>
          </a:xfrm>
          <a:custGeom>
            <a:avLst/>
            <a:gdLst/>
            <a:ahLst/>
            <a:cxnLst/>
            <a:rect l="l" t="t" r="r" b="b"/>
            <a:pathLst>
              <a:path w="5206973" h="3642136">
                <a:moveTo>
                  <a:pt x="0" y="0"/>
                </a:moveTo>
                <a:lnTo>
                  <a:pt x="5206972" y="0"/>
                </a:lnTo>
                <a:lnTo>
                  <a:pt x="5206972" y="3642136"/>
                </a:lnTo>
                <a:lnTo>
                  <a:pt x="0" y="3642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93182" y="4554264"/>
            <a:ext cx="5194232" cy="3642136"/>
          </a:xfrm>
          <a:custGeom>
            <a:avLst/>
            <a:gdLst/>
            <a:ahLst/>
            <a:cxnLst/>
            <a:rect l="l" t="t" r="r" b="b"/>
            <a:pathLst>
              <a:path w="5194232" h="3642136">
                <a:moveTo>
                  <a:pt x="0" y="0"/>
                </a:moveTo>
                <a:lnTo>
                  <a:pt x="5194232" y="0"/>
                </a:lnTo>
                <a:lnTo>
                  <a:pt x="5194232" y="3642136"/>
                </a:lnTo>
                <a:lnTo>
                  <a:pt x="0" y="3642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61214" y="703722"/>
            <a:ext cx="5498086" cy="3850543"/>
          </a:xfrm>
          <a:custGeom>
            <a:avLst/>
            <a:gdLst/>
            <a:ahLst/>
            <a:cxnLst/>
            <a:rect l="l" t="t" r="r" b="b"/>
            <a:pathLst>
              <a:path w="5498086" h="3850543">
                <a:moveTo>
                  <a:pt x="0" y="0"/>
                </a:moveTo>
                <a:lnTo>
                  <a:pt x="5498086" y="0"/>
                </a:lnTo>
                <a:lnTo>
                  <a:pt x="5498086" y="3850542"/>
                </a:lnTo>
                <a:lnTo>
                  <a:pt x="0" y="38505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61214" y="5574350"/>
            <a:ext cx="5498086" cy="3855194"/>
          </a:xfrm>
          <a:custGeom>
            <a:avLst/>
            <a:gdLst/>
            <a:ahLst/>
            <a:cxnLst/>
            <a:rect l="l" t="t" r="r" b="b"/>
            <a:pathLst>
              <a:path w="5498086" h="3855194">
                <a:moveTo>
                  <a:pt x="0" y="0"/>
                </a:moveTo>
                <a:lnTo>
                  <a:pt x="5498086" y="0"/>
                </a:lnTo>
                <a:lnTo>
                  <a:pt x="5498086" y="3855194"/>
                </a:lnTo>
                <a:lnTo>
                  <a:pt x="0" y="38551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0888" y="340986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ExtraBold"/>
              </a:rPr>
              <a:t>Data Visualization</a:t>
            </a:r>
            <a:r>
              <a:rPr lang="en-US" sz="9200" spc="-230">
                <a:solidFill>
                  <a:srgbClr val="89FFDB"/>
                </a:solidFill>
                <a:latin typeface="Poppins Extra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5697" y="2922871"/>
            <a:ext cx="990976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9"/>
              </a:lnSpc>
            </a:pPr>
            <a:r>
              <a:rPr lang="en-US" sz="4799" spc="-119">
                <a:solidFill>
                  <a:srgbClr val="89FFDB"/>
                </a:solidFill>
                <a:latin typeface="Poppins Medium Bold"/>
              </a:rPr>
              <a:t>Other Scatter Plots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398</Words>
  <Application>Microsoft Office PowerPoint</Application>
  <PresentationFormat>Personalizar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Poppins ExtraBold</vt:lpstr>
      <vt:lpstr>Poppins Medium</vt:lpstr>
      <vt:lpstr>Poppins</vt:lpstr>
      <vt:lpstr>Poppins Medium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Impacient Hospitals Db Report</dc:title>
  <cp:lastModifiedBy>Rare Potter</cp:lastModifiedBy>
  <cp:revision>2</cp:revision>
  <dcterms:created xsi:type="dcterms:W3CDTF">2006-08-16T00:00:00Z</dcterms:created>
  <dcterms:modified xsi:type="dcterms:W3CDTF">2023-06-19T20:59:51Z</dcterms:modified>
  <dc:identifier>DAFlpHVboHk</dc:identifier>
</cp:coreProperties>
</file>