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5" r:id="rId11"/>
    <p:sldId id="273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2DB0C62-3CEB-9B76-0958-597C6814B32B}" name="EMANUELE RIZZI" initials="ER" userId="S::e.rizzi4@studenti.unibg.it::6bc1a70a-a4fd-4459-889d-eec8194ce1e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2F674-CC78-41F5-955F-B25224686568}" v="3" dt="2023-05-10T13:38:13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EFD6-8240-F577-37CE-E42558569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10FDA79-84FB-243B-2AF9-D7620F85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B09DA8-B41D-69C1-39C2-F685208C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31D74C-5C38-A035-954B-3C4BD173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421E2D-6506-0A3A-C779-F395FFCD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23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6D19B8-3BDE-68BE-1AC5-575B1DB0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EBA5DB-4728-05F0-6756-39FB66EEE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B641AA-ADE8-66E4-D60D-CE3125E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C9A92D-2E84-95C4-861A-BFA5AF70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D4AD4E-47CF-B9EE-82BB-468536A5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35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7BF6A72-9339-7EFE-A8C6-41A8B7BDA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F996F9-36D8-4078-E9A6-A83D31259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3B7D1E-848A-225B-287F-B761E6B0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BEE5DC-33CB-EEE6-FBFB-16EAEFED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DACF91-B29B-997D-6325-BF494C85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00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06A66D-CEE6-AAC3-8AE4-97E3570C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1C49AF-7E27-902C-59AE-193BF2F1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EA3B31-F6F0-376A-D7D7-A78A2F2C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C73EA6-4A63-6FD7-DB83-0A8E714F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E81C5E-A5A4-6B86-4649-2811D5CE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33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3019B-58BA-74C4-87A5-68F37157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E0152-344E-5A92-B30D-C91B8C92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5E8CE-FA3C-5588-2599-CA88DE84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68883F-BE60-7BA7-F53C-C1D66457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ADAA2E-4828-A084-9592-5F494EA9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1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89C64-E5E2-33E0-5718-067B6BB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9F55BD-1785-6A68-3A62-F0EEDC3B1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0EF189-87DE-C107-9E7A-933677146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E9A920-8DE8-E331-75D3-54B0AF55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252279-93A1-C9B0-AFFA-39B1A46F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0BF37B-0BB5-BCC1-FDA5-BE05C136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20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2EE41-A976-F15D-6D5D-8E3C3B32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2284D2-23EC-CAC5-BCD0-003D71796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34A0F4-1048-0E52-3504-A80DAEB1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5361ED-A145-662C-1C7A-09E7B3681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690EA1-C29F-D62F-A3AC-C75116489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64647B-CC28-423D-5D18-2D5CA7D5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8ADA6B-2AA5-8269-5FAE-053B6764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D5D002D-5E9B-53DB-D19C-FFB6812A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64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20D20-AD02-690F-20C4-C89B4CE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4FE746-9C40-B81C-8DAE-20FCCC44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983E6A-719E-28C6-20A0-A16DD733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A2C2E4-E933-D54F-951C-1E7ABA37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01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4565AE-F049-857F-C70E-92948BEF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22C86C-011A-8594-96B7-E52668B9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6B243D-3595-5794-8200-714B4E3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1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3545D-0E73-B992-0AEC-44DB754B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FA1B20-1593-6405-98D6-2D710934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CD1326-EE8E-0036-0ECC-A52F88A45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143890-6213-B899-0B0F-1E21BE38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93B090-6CC9-9276-D01A-8AC39674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084FB3-C40E-BAF3-E889-1589B843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5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48C60-758B-09CC-59BC-052FE3AE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7156B8-43E6-C301-0275-7BF71152A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EFCC93-4126-B11B-80BE-F517481C2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3D808C-FACF-7D7D-81EC-B7926FB0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4272-7257-4241-B71B-7697914A6A3C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D4015B-8AFE-BCD8-B835-A58029C8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D1BDB0-C57D-520C-89D4-F8743A9C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60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668B089-9FE7-5306-E71C-E274DABD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48270A-B196-93ED-BCE4-BC40FF0C6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142812-384E-8B41-AA06-88E10BDCC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4272-7257-4241-B71B-7697914A6A3C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6E7F4B-2773-F7CD-DD17-94DEA132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12AD42-1FF9-BE67-EEB0-3A902C21F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558E-F813-4749-AA0C-9186DFF97D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64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9C431-F648-87B1-1557-5C6D8C8E5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4508"/>
            <a:ext cx="9144000" cy="1191492"/>
          </a:xfrm>
        </p:spPr>
        <p:txBody>
          <a:bodyPr>
            <a:normAutofit/>
          </a:bodyPr>
          <a:lstStyle/>
          <a:p>
            <a:r>
              <a:rPr lang="it-IT" sz="4000" b="1" dirty="0">
                <a:latin typeface="TimesNewRomanPS-BoldMT"/>
              </a:rPr>
              <a:t>P</a:t>
            </a:r>
            <a:r>
              <a:rPr lang="it-IT" sz="4000" b="1" i="0" u="none" strike="noStrike" baseline="0" dirty="0">
                <a:latin typeface="TimesNewRomanPS-BoldMT"/>
              </a:rPr>
              <a:t>rogetto di Progettazione e Algoritmi:</a:t>
            </a:r>
            <a:br>
              <a:rPr lang="it-IT" sz="4000" b="1" i="0" u="none" strike="noStrike" baseline="0" dirty="0">
                <a:latin typeface="TimesNewRomanPS-BoldMT"/>
              </a:rPr>
            </a:br>
            <a:r>
              <a:rPr lang="it-IT" sz="4000" b="1" i="0" u="none" strike="noStrike" baseline="0" dirty="0">
                <a:latin typeface="TimesNewRomanPS-BoldMT"/>
              </a:rPr>
              <a:t>ChessClub</a:t>
            </a: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1C596D-5594-5371-F18B-1269A4695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200" b="0" i="0" u="none" strike="noStrike" baseline="0" dirty="0">
                <a:latin typeface="TimesNewRomanPSMT"/>
              </a:rPr>
              <a:t>Jose Raul Luizaga Yujra e Rizzi Emanuele</a:t>
            </a:r>
          </a:p>
          <a:p>
            <a:r>
              <a:rPr lang="it-IT" sz="3200" b="0" i="0" u="none" strike="noStrike" baseline="0" dirty="0">
                <a:latin typeface="TimesNewRomanPSMT"/>
              </a:rPr>
              <a:t>Matricole n. 1046611 e 1046324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7564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6BFAE-06D1-A588-475C-19086703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334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Deployment Diagram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E42B41AA-CFFA-674D-FF2E-8EC34441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5" y="1386704"/>
            <a:ext cx="11766130" cy="43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8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9C82A-3040-E57E-1E0F-508AC79D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22" y="63072"/>
            <a:ext cx="10515600" cy="671470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TimesNewRomanPSMT"/>
              </a:rPr>
              <a:t>Security: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87A30651-CFA5-C112-9134-C39B00937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53" y="1049359"/>
            <a:ext cx="8732135" cy="4572965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11A714-DEE7-673B-3F43-970F42FC6F25}"/>
              </a:ext>
            </a:extLst>
          </p:cNvPr>
          <p:cNvSpPr txBox="1"/>
          <p:nvPr/>
        </p:nvSpPr>
        <p:spPr>
          <a:xfrm>
            <a:off x="5014097" y="6005788"/>
            <a:ext cx="2163805" cy="3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JWT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08063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2486AC4-91F7-31F2-5DF3-9D821227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52" y="365382"/>
            <a:ext cx="10801350" cy="53721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1009E9-227A-1EAB-4A07-B1DFCB5B26E6}"/>
              </a:ext>
            </a:extLst>
          </p:cNvPr>
          <p:cNvSpPr txBox="1"/>
          <p:nvPr/>
        </p:nvSpPr>
        <p:spPr>
          <a:xfrm>
            <a:off x="4521414" y="5737482"/>
            <a:ext cx="29432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NewRomanPSMT"/>
              </a:rPr>
              <a:t>Spring Security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6890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A19FF-7F86-912E-E20E-A57820AD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667" y="110579"/>
            <a:ext cx="4452891" cy="719091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TimesNewRomanPSMT"/>
              </a:rPr>
              <a:t>Basic Authentication: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1CA0E1-FA26-FC9F-E7D8-085A2534D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903" y="1111065"/>
            <a:ext cx="4748315" cy="5276810"/>
          </a:xfrm>
        </p:spPr>
      </p:pic>
    </p:spTree>
    <p:extLst>
      <p:ext uri="{BB962C8B-B14F-4D97-AF65-F5344CB8AC3E}">
        <p14:creationId xmlns:p14="http://schemas.microsoft.com/office/powerpoint/2010/main" val="22792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26164A3E-9073-EB75-74A2-55D2CDDFB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50" y="390152"/>
            <a:ext cx="4918757" cy="54186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E51CA9-D153-A2FC-E26B-758C5A170167}"/>
              </a:ext>
            </a:extLst>
          </p:cNvPr>
          <p:cNvSpPr txBox="1"/>
          <p:nvPr/>
        </p:nvSpPr>
        <p:spPr>
          <a:xfrm>
            <a:off x="4471772" y="5981813"/>
            <a:ext cx="324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11516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03F53-9739-D3EF-0195-58902F8C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294"/>
            <a:ext cx="10515600" cy="584786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TimesNewRomanPSMT"/>
              </a:rPr>
              <a:t>Iterazione 2: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254982-48DC-0B30-28BA-B7CF50FA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659" y="1504376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Abbiamo scelto di implementare i seguenti casi d’uso: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Gestione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UC5</a:t>
            </a:r>
            <a:r>
              <a:rPr lang="it-IT" sz="1800" b="0" i="0" u="none" strike="noStrike" baseline="0" dirty="0">
                <a:latin typeface="TimesNewRomanPSMT"/>
              </a:rPr>
              <a:t>: Preiscrizione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UC6</a:t>
            </a:r>
            <a:r>
              <a:rPr lang="it-IT" sz="1800" b="0" i="0" u="none" strike="noStrike" baseline="0" dirty="0">
                <a:latin typeface="TimesNewRomanPSMT"/>
              </a:rPr>
              <a:t>: Cancellazione Preiscrizione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UC18</a:t>
            </a:r>
            <a:r>
              <a:rPr lang="it-IT" sz="1800" b="0" i="0" u="none" strike="noStrike" baseline="0" dirty="0">
                <a:latin typeface="TimesNewRomanPSMT"/>
              </a:rPr>
              <a:t>: Inserimento punteggio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UC19</a:t>
            </a:r>
            <a:r>
              <a:rPr lang="it-IT" sz="1800" b="0" i="0" u="none" strike="noStrike" baseline="0" dirty="0">
                <a:latin typeface="TimesNewRomanPSMT"/>
              </a:rPr>
              <a:t>: Generazione turni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UCY</a:t>
            </a:r>
            <a:r>
              <a:rPr lang="it-IT" sz="1800" b="0" i="0" u="none" strike="noStrike" baseline="0" dirty="0">
                <a:latin typeface="TimesNewRomanPSMT"/>
              </a:rPr>
              <a:t>: Generazione classifica</a:t>
            </a:r>
          </a:p>
          <a:p>
            <a:pPr marL="0" indent="0" algn="l">
              <a:buNone/>
            </a:pPr>
            <a:r>
              <a:rPr lang="it-IT" sz="1800" dirty="0">
                <a:latin typeface="TimesNewRomanPSMT"/>
              </a:rPr>
              <a:t>N</a:t>
            </a:r>
            <a:r>
              <a:rPr lang="it-IT" sz="1800" b="0" i="0" u="none" strike="noStrike" baseline="0" dirty="0">
                <a:latin typeface="TimesNewRomanPSMT"/>
              </a:rPr>
              <a:t>ei casi d’uso </a:t>
            </a:r>
            <a:r>
              <a:rPr lang="it-IT" sz="1800" b="1" i="0" u="none" strike="noStrike" baseline="0" dirty="0">
                <a:latin typeface="TimesNewRomanPS-BoldMT"/>
              </a:rPr>
              <a:t>UC19 </a:t>
            </a:r>
            <a:r>
              <a:rPr lang="it-IT" sz="1800" b="0" i="0" u="none" strike="noStrike" baseline="0" dirty="0">
                <a:latin typeface="TimesNewRomanPSMT"/>
              </a:rPr>
              <a:t>e </a:t>
            </a:r>
            <a:r>
              <a:rPr lang="it-IT" sz="1800" b="1" i="0" u="none" strike="noStrike" baseline="0" dirty="0">
                <a:latin typeface="TimesNewRomanPS-BoldMT"/>
              </a:rPr>
              <a:t>UCY </a:t>
            </a:r>
            <a:r>
              <a:rPr lang="it-IT" sz="1800" b="0" i="0" u="none" strike="noStrike" baseline="0" dirty="0">
                <a:latin typeface="TimesNewRomanPSMT"/>
              </a:rPr>
              <a:t>è stato utilizzato l’algoritmo di ordinamento </a:t>
            </a:r>
            <a:r>
              <a:rPr lang="it-IT" sz="1800" b="1" i="1" u="none" strike="noStrike" baseline="0" dirty="0">
                <a:latin typeface="TimesNewRomanPS-ItalicMT"/>
              </a:rPr>
              <a:t>MergeSort</a:t>
            </a:r>
            <a:r>
              <a:rPr lang="it-IT" sz="1800" b="0" i="0" u="none" strike="noStrike" baseline="0" dirty="0">
                <a:latin typeface="TimesNewRomanPSMT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441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5DAA0-9E12-6D07-DF2C-896E93A6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9"/>
            <a:ext cx="10515600" cy="46049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i="0" u="none" strike="noStrike" baseline="0" dirty="0">
                <a:solidFill>
                  <a:srgbClr val="FF0000"/>
                </a:solidFill>
                <a:latin typeface="TimesNewRomanPS-BoldMT"/>
              </a:rPr>
              <a:t>UML Component Diagram: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874F4-B21F-E175-0DA2-B86B266C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0" y="1348243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I casi d’uso sono stati mappati in metodi resi disponibili dalle seguenti interfacce, nello specifico vediamo le nuove interfacce: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IscrizioneChessClubInterface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UC5</a:t>
            </a:r>
            <a:r>
              <a:rPr lang="it-IT" sz="1800" b="0" i="0" u="none" strike="noStrike" baseline="0" dirty="0">
                <a:latin typeface="TimesNewRomanPSMT"/>
              </a:rPr>
              <a:t>: Preiscrizione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UC6</a:t>
            </a:r>
            <a:r>
              <a:rPr lang="it-IT" sz="1800" b="0" i="0" u="none" strike="noStrike" baseline="0" dirty="0">
                <a:latin typeface="TimesNewRomanPSMT"/>
              </a:rPr>
              <a:t>: Cancellazione Preiscrizione Torneo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PartitaChessClubInterface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0" u="none" strike="noStrike" baseline="0" dirty="0">
                <a:latin typeface="TimesNewRomanPSMT"/>
              </a:rPr>
              <a:t>UC18</a:t>
            </a:r>
            <a:r>
              <a:rPr lang="it-IT" sz="1800" b="0" i="0" u="none" strike="noStrike" baseline="0" dirty="0">
                <a:latin typeface="TimesNewRomanPSMT"/>
              </a:rPr>
              <a:t>: Inserimento Punteggio Torneo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Mentre nell’interfaccia </a:t>
            </a:r>
            <a:r>
              <a:rPr lang="it-IT" sz="1800" b="1" i="1" u="none" strike="noStrike" baseline="0" dirty="0">
                <a:latin typeface="TimesNewRomanPS-ItalicMT"/>
              </a:rPr>
              <a:t>TorneoChessClubInterface</a:t>
            </a:r>
            <a:r>
              <a:rPr lang="it-IT" sz="1800" b="0" i="1" u="none" strike="noStrike" baseline="0" dirty="0">
                <a:latin typeface="TimesNewRomanPS-ItalicMT"/>
              </a:rPr>
              <a:t> </a:t>
            </a:r>
            <a:r>
              <a:rPr lang="it-IT" sz="1800" b="0" i="0" u="none" strike="noStrike" baseline="0" dirty="0">
                <a:latin typeface="TimesNewRomanPSMT"/>
              </a:rPr>
              <a:t>abbiamo aggiunto dei metodi per i casi d’uso: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0" u="none" strike="noStrike" baseline="0" dirty="0">
                <a:latin typeface="TimesNewRomanPSMT"/>
              </a:rPr>
              <a:t>UC19</a:t>
            </a:r>
            <a:r>
              <a:rPr lang="it-IT" sz="1800" b="0" i="0" u="none" strike="noStrike" baseline="0" dirty="0">
                <a:latin typeface="TimesNewRomanPSMT"/>
              </a:rPr>
              <a:t>: Generazione Turni</a:t>
            </a:r>
          </a:p>
          <a:p>
            <a:pPr marL="0" indent="0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0" u="none" strike="noStrike" baseline="0" dirty="0">
                <a:latin typeface="TimesNewRomanPSMT"/>
              </a:rPr>
              <a:t>UCY</a:t>
            </a:r>
            <a:r>
              <a:rPr lang="it-IT" sz="1800" b="0" i="0" u="none" strike="noStrike" baseline="0" dirty="0">
                <a:latin typeface="TimesNewRomanPSMT"/>
              </a:rPr>
              <a:t>: Generazione Classifica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968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9F17B-BBD7-C9CD-943B-BD64C4BA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779" y="172186"/>
            <a:ext cx="10515600" cy="138899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TimesNewRomanPSMT"/>
              </a:rPr>
              <a:t>Algoritmo di Ordinamento:</a:t>
            </a:r>
            <a:br>
              <a:rPr lang="it-IT" sz="3600" b="1" dirty="0">
                <a:solidFill>
                  <a:srgbClr val="FF0000"/>
                </a:solidFill>
                <a:latin typeface="TimesNewRomanPSMT"/>
              </a:rPr>
            </a:br>
            <a:r>
              <a:rPr lang="it-IT" sz="3600" b="1" dirty="0">
                <a:solidFill>
                  <a:srgbClr val="FF0000"/>
                </a:solidFill>
                <a:latin typeface="TimesNewRomanPSMT"/>
              </a:rPr>
              <a:t>Mergesort</a:t>
            </a:r>
            <a:r>
              <a:rPr lang="it-IT" sz="3600" b="1" dirty="0">
                <a:solidFill>
                  <a:srgbClr val="FF0000"/>
                </a:solidFill>
                <a:latin typeface="TimesNewRomanPSMT"/>
                <a:ea typeface="Cambria Math" panose="02040503050406030204" pitchFamily="18" charset="0"/>
              </a:rPr>
              <a:t>→Generazione Turno</a:t>
            </a:r>
            <a:endParaRPr lang="it-IT" sz="3600" b="1" dirty="0">
              <a:solidFill>
                <a:srgbClr val="FF0000"/>
              </a:solidFill>
              <a:latin typeface="TimesNewRomanPSMT"/>
            </a:endParaRPr>
          </a:p>
        </p:txBody>
      </p:sp>
      <p:pic>
        <p:nvPicPr>
          <p:cNvPr id="14" name="Immagine 13" descr="Immagine che contiene diagramma, testo, schizzo, disegno">
            <a:extLst>
              <a:ext uri="{FF2B5EF4-FFF2-40B4-BE49-F238E27FC236}">
                <a16:creationId xmlns:a16="http://schemas.microsoft.com/office/drawing/2014/main" id="{A27C8638-472B-DC55-AF99-165A0F0B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" y="843699"/>
            <a:ext cx="4506800" cy="6014301"/>
          </a:xfrm>
          <a:prstGeom prst="rect">
            <a:avLst/>
          </a:prstGeom>
        </p:spPr>
      </p:pic>
      <p:pic>
        <p:nvPicPr>
          <p:cNvPr id="16" name="Immagine 15" descr="Immagine che contiene testo, diagramma, schermata, Piano">
            <a:extLst>
              <a:ext uri="{FF2B5EF4-FFF2-40B4-BE49-F238E27FC236}">
                <a16:creationId xmlns:a16="http://schemas.microsoft.com/office/drawing/2014/main" id="{924B6480-8E8B-3452-163F-1610BAA5A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75" y="1931664"/>
            <a:ext cx="4985777" cy="475415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5185AF6-C066-8DBC-E231-7DAB35CD591F}"/>
              </a:ext>
            </a:extLst>
          </p:cNvPr>
          <p:cNvCxnSpPr/>
          <p:nvPr/>
        </p:nvCxnSpPr>
        <p:spPr>
          <a:xfrm>
            <a:off x="4629348" y="3987538"/>
            <a:ext cx="2120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9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9A920-F50C-9359-E8D1-EE3AEB32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TimesNewRomanPSMT"/>
              </a:rPr>
              <a:t>Algoritmo di Ordinamento:</a:t>
            </a:r>
            <a:br>
              <a:rPr lang="it-IT" sz="3600" b="1" dirty="0">
                <a:solidFill>
                  <a:srgbClr val="FF0000"/>
                </a:solidFill>
                <a:latin typeface="TimesNewRomanPSMT"/>
              </a:rPr>
            </a:br>
            <a:r>
              <a:rPr lang="it-IT" sz="3600" b="1" dirty="0">
                <a:solidFill>
                  <a:srgbClr val="FF0000"/>
                </a:solidFill>
                <a:latin typeface="TimesNewRomanPSMT"/>
              </a:rPr>
              <a:t>Mergesort</a:t>
            </a:r>
            <a:r>
              <a:rPr lang="it-IT" sz="3600" b="1" dirty="0">
                <a:solidFill>
                  <a:srgbClr val="FF0000"/>
                </a:solidFill>
                <a:latin typeface="TimesNewRomanPSMT"/>
                <a:ea typeface="Cambria Math" panose="02040503050406030204" pitchFamily="18" charset="0"/>
              </a:rPr>
              <a:t>→Classifica</a:t>
            </a:r>
            <a:endParaRPr lang="it-IT" sz="3600" dirty="0"/>
          </a:p>
        </p:txBody>
      </p:sp>
      <p:pic>
        <p:nvPicPr>
          <p:cNvPr id="7" name="Immagine 6" descr="Immagine che contiene testo, diagramma, schermata, design&#10;&#10;Descrizione generata automaticamente">
            <a:extLst>
              <a:ext uri="{FF2B5EF4-FFF2-40B4-BE49-F238E27FC236}">
                <a16:creationId xmlns:a16="http://schemas.microsoft.com/office/drawing/2014/main" id="{65CA7538-EA49-D9E7-573D-6C09C8089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0" y="1125537"/>
            <a:ext cx="3559049" cy="5682881"/>
          </a:xfrm>
          <a:prstGeom prst="rect">
            <a:avLst/>
          </a:prstGeom>
        </p:spPr>
      </p:pic>
      <p:pic>
        <p:nvPicPr>
          <p:cNvPr id="9" name="Immagine 8" descr="Immagine che contiene testo, diagramma, schermata, design&#10;&#10;Descrizione generata automaticamente">
            <a:extLst>
              <a:ext uri="{FF2B5EF4-FFF2-40B4-BE49-F238E27FC236}">
                <a16:creationId xmlns:a16="http://schemas.microsoft.com/office/drawing/2014/main" id="{74502DF0-F0C1-496E-88E1-F603489CD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2" y="2102014"/>
            <a:ext cx="4467223" cy="4430831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9C7437B-D114-6B41-D33C-9592BAA8786F}"/>
              </a:ext>
            </a:extLst>
          </p:cNvPr>
          <p:cNvCxnSpPr/>
          <p:nvPr/>
        </p:nvCxnSpPr>
        <p:spPr>
          <a:xfrm>
            <a:off x="4629348" y="3987538"/>
            <a:ext cx="2120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09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06392-6955-FB06-C135-9CCB8E31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>
                <a:solidFill>
                  <a:srgbClr val="FF0000"/>
                </a:solidFill>
                <a:latin typeface="TimesNewRomanPS-BoldMT"/>
              </a:rPr>
              <a:t>Test dell’app:</a:t>
            </a:r>
            <a:endParaRPr lang="it-IT" b="1" dirty="0">
              <a:solidFill>
                <a:srgbClr val="FF0000"/>
              </a:solidFill>
              <a:latin typeface="TimesNewRomanPS-BoldMT"/>
            </a:endParaRPr>
          </a:p>
        </p:txBody>
      </p:sp>
      <p:pic>
        <p:nvPicPr>
          <p:cNvPr id="4" name="Immagine 3" descr="Immagine che contiene testo, Cellulare, schermata, gadget&#10;&#10;Descrizione generata automaticamente">
            <a:extLst>
              <a:ext uri="{FF2B5EF4-FFF2-40B4-BE49-F238E27FC236}">
                <a16:creationId xmlns:a16="http://schemas.microsoft.com/office/drawing/2014/main" id="{30EE84A0-6025-04C8-80E1-F4EB40CB7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663" y="913306"/>
            <a:ext cx="2705334" cy="5532599"/>
          </a:xfrm>
          <a:prstGeom prst="rect">
            <a:avLst/>
          </a:prstGeom>
        </p:spPr>
      </p:pic>
      <p:pic>
        <p:nvPicPr>
          <p:cNvPr id="8" name="Immagine 7" descr="Immagine che contiene testo, Cellulare, schermata, gadget&#10;&#10;Descrizione generata automaticamente">
            <a:extLst>
              <a:ext uri="{FF2B5EF4-FFF2-40B4-BE49-F238E27FC236}">
                <a16:creationId xmlns:a16="http://schemas.microsoft.com/office/drawing/2014/main" id="{D3FD3541-E204-BA87-A365-9C4DC8575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3" y="824690"/>
            <a:ext cx="2629128" cy="5540220"/>
          </a:xfrm>
          <a:prstGeom prst="rect">
            <a:avLst/>
          </a:prstGeom>
        </p:spPr>
      </p:pic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AA08C36-544D-B7DB-F20E-603772230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09" y="2616401"/>
            <a:ext cx="3238781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3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5DE756-411C-82EF-844F-B891DD9F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54"/>
            <a:ext cx="10515600" cy="978766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TimesNewRomanPS-BoldMT"/>
              </a:rPr>
              <a:t>Iterazione 0: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9A118F-C4FB-F774-6DFE-1F2DBC41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493116"/>
            <a:ext cx="11187545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2400" dirty="0">
                <a:latin typeface="TimesNewRomanPSMT"/>
              </a:rPr>
              <a:t>L</a:t>
            </a:r>
            <a:r>
              <a:rPr lang="it-IT" sz="2400" b="0" i="0" u="none" strike="noStrike" baseline="0" dirty="0">
                <a:latin typeface="TimesNewRomanPSMT"/>
              </a:rPr>
              <a:t>’applicazione </a:t>
            </a:r>
            <a:r>
              <a:rPr lang="it-IT" sz="2400" b="1" i="1" u="none" strike="noStrike" baseline="0" dirty="0">
                <a:latin typeface="TimesNewRomanPS-BoldItalicMT"/>
              </a:rPr>
              <a:t>ChessClub </a:t>
            </a:r>
            <a:r>
              <a:rPr lang="it-IT" sz="2400" b="0" i="0" u="none" strike="noStrike" baseline="0" dirty="0">
                <a:latin typeface="TimesNewRomanPSMT"/>
              </a:rPr>
              <a:t>si occuperà della gestione delle attività organizzate all’ interno di un circolo scacchistico.</a:t>
            </a:r>
          </a:p>
          <a:p>
            <a:pPr marL="0" indent="0" algn="l">
              <a:buNone/>
            </a:pPr>
            <a:r>
              <a:rPr lang="it-IT" sz="2400" dirty="0">
                <a:latin typeface="TimesNewRomanPSMT"/>
              </a:rPr>
              <a:t>Verranno suddivise in:</a:t>
            </a:r>
            <a:r>
              <a:rPr lang="it-IT" sz="2400" b="0" i="0" u="none" strike="noStrike" baseline="0" dirty="0">
                <a:latin typeface="TimesNewRomanPSMT"/>
              </a:rPr>
              <a:t> 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TimesNewRomanPSMT"/>
              </a:rPr>
              <a:t>1. Organizzazione e gestione dei tornei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TimesNewRomanPSMT"/>
              </a:rPr>
              <a:t>2. Predisposizione delle attività didattiche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TimesNewRomanPSMT"/>
              </a:rPr>
              <a:t>3. Gestione disponibilità delle sedi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TimesNewRomanPSMT"/>
              </a:rPr>
              <a:t>4. Archiviazione dei tornei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TimesNewRomanPSMT"/>
              </a:rPr>
              <a:t>5. Gestione Soci</a:t>
            </a:r>
          </a:p>
          <a:p>
            <a:pPr marL="0" indent="0" algn="l">
              <a:buNone/>
            </a:pPr>
            <a:r>
              <a:rPr lang="it-IT" sz="2400" b="0" i="0" u="none" strike="noStrike" baseline="0" dirty="0">
                <a:latin typeface="TimesNewRomanPSMT"/>
              </a:rPr>
              <a:t>6. Gestione procedure di tesseramento</a:t>
            </a:r>
          </a:p>
        </p:txBody>
      </p:sp>
    </p:spTree>
    <p:extLst>
      <p:ext uri="{BB962C8B-B14F-4D97-AF65-F5344CB8AC3E}">
        <p14:creationId xmlns:p14="http://schemas.microsoft.com/office/powerpoint/2010/main" val="341879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Cellulare, gadget, schermata&#10;&#10;Descrizione generata automaticamente">
            <a:extLst>
              <a:ext uri="{FF2B5EF4-FFF2-40B4-BE49-F238E27FC236}">
                <a16:creationId xmlns:a16="http://schemas.microsoft.com/office/drawing/2014/main" id="{07814844-2766-AE50-DB2A-9DAA357B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67" y="975243"/>
            <a:ext cx="2352060" cy="5056224"/>
          </a:xfrm>
          <a:prstGeom prst="rect">
            <a:avLst/>
          </a:prstGeom>
        </p:spPr>
      </p:pic>
      <p:pic>
        <p:nvPicPr>
          <p:cNvPr id="6" name="Immagine 5" descr="Immagine che contiene testo, Cellulare, schermata, gadget&#10;&#10;Descrizione generata automaticamente">
            <a:extLst>
              <a:ext uri="{FF2B5EF4-FFF2-40B4-BE49-F238E27FC236}">
                <a16:creationId xmlns:a16="http://schemas.microsoft.com/office/drawing/2014/main" id="{1B2A1972-2053-8B4E-21C6-C501275A9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687" y="981973"/>
            <a:ext cx="2288373" cy="5049494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D89FC56-F14E-3E96-8F52-62F08203A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83" y="2273564"/>
            <a:ext cx="4013236" cy="2310871"/>
          </a:xfrm>
          <a:prstGeom prst="rect">
            <a:avLst/>
          </a:prstGeom>
        </p:spPr>
      </p:pic>
      <p:pic>
        <p:nvPicPr>
          <p:cNvPr id="12" name="Immagine 11" descr="Immagine che contiene testo, Cellulare, gadget, schermata&#10;&#10;Descrizione generata automaticamente">
            <a:extLst>
              <a:ext uri="{FF2B5EF4-FFF2-40B4-BE49-F238E27FC236}">
                <a16:creationId xmlns:a16="http://schemas.microsoft.com/office/drawing/2014/main" id="{DE06A485-3648-13DC-1C23-C4AB7F384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7" y="975243"/>
            <a:ext cx="2288373" cy="49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27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ellulare, schermata, gadget&#10;&#10;Descrizione generata automaticamente">
            <a:extLst>
              <a:ext uri="{FF2B5EF4-FFF2-40B4-BE49-F238E27FC236}">
                <a16:creationId xmlns:a16="http://schemas.microsoft.com/office/drawing/2014/main" id="{BDC9121E-433A-4E73-2AD1-459C65D97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78" y="742716"/>
            <a:ext cx="2651990" cy="5372566"/>
          </a:xfrm>
          <a:prstGeom prst="rect">
            <a:avLst/>
          </a:prstGeom>
        </p:spPr>
      </p:pic>
      <p:pic>
        <p:nvPicPr>
          <p:cNvPr id="12" name="Immagine 11" descr="Immagine che contiene gadget, multimediale, Dispositivo elettronico, Dispositivo di comunicazione&#10;&#10;Descrizione generata automaticamente">
            <a:extLst>
              <a:ext uri="{FF2B5EF4-FFF2-40B4-BE49-F238E27FC236}">
                <a16:creationId xmlns:a16="http://schemas.microsoft.com/office/drawing/2014/main" id="{78A3DBC0-3BF3-DE72-2F58-E16E4CF8C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716" y="742717"/>
            <a:ext cx="2560824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44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hermata, testo, Cellulare, multimediale&#10;&#10;Descrizione generata automaticamente">
            <a:extLst>
              <a:ext uri="{FF2B5EF4-FFF2-40B4-BE49-F238E27FC236}">
                <a16:creationId xmlns:a16="http://schemas.microsoft.com/office/drawing/2014/main" id="{DD20E0CD-38ED-488D-9AFE-4A69C5876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18" y="735818"/>
            <a:ext cx="2568163" cy="5390895"/>
          </a:xfrm>
          <a:prstGeom prst="rect">
            <a:avLst/>
          </a:prstGeom>
        </p:spPr>
      </p:pic>
      <p:pic>
        <p:nvPicPr>
          <p:cNvPr id="8" name="Immagine 7" descr="Immagine che contiene gadget, Dispositivo elettronico, multimediale, Dispositivo di comunicazione&#10;&#10;Descrizione generata automaticamente">
            <a:extLst>
              <a:ext uri="{FF2B5EF4-FFF2-40B4-BE49-F238E27FC236}">
                <a16:creationId xmlns:a16="http://schemas.microsoft.com/office/drawing/2014/main" id="{0B729B86-A4D7-4994-F6A3-784CF1BEF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435" y="731285"/>
            <a:ext cx="2537680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91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hermata, Cellulare, testo, gadget&#10;&#10;Descrizione generata automaticamente">
            <a:extLst>
              <a:ext uri="{FF2B5EF4-FFF2-40B4-BE49-F238E27FC236}">
                <a16:creationId xmlns:a16="http://schemas.microsoft.com/office/drawing/2014/main" id="{E51047F6-B0B5-EE56-8D2A-9E3574ED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689648"/>
            <a:ext cx="2589111" cy="5616143"/>
          </a:xfrm>
          <a:prstGeom prst="rect">
            <a:avLst/>
          </a:prstGeom>
        </p:spPr>
      </p:pic>
      <p:pic>
        <p:nvPicPr>
          <p:cNvPr id="6" name="Immagine 5" descr="Immagine che contiene elettronica, testo, gadget, multimediale&#10;&#10;Descrizione generata automaticamente">
            <a:extLst>
              <a:ext uri="{FF2B5EF4-FFF2-40B4-BE49-F238E27FC236}">
                <a16:creationId xmlns:a16="http://schemas.microsoft.com/office/drawing/2014/main" id="{142F934D-FC82-0813-9D23-CA05D34DF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64" y="704606"/>
            <a:ext cx="2484335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04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ellulare, Dispositivo mobile&#10;&#10;Descrizione generata automaticamente">
            <a:extLst>
              <a:ext uri="{FF2B5EF4-FFF2-40B4-BE49-F238E27FC236}">
                <a16:creationId xmlns:a16="http://schemas.microsoft.com/office/drawing/2014/main" id="{4708E125-BA61-829F-60FC-5F24399A4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95" y="816510"/>
            <a:ext cx="2659610" cy="5540220"/>
          </a:xfrm>
          <a:prstGeom prst="rect">
            <a:avLst/>
          </a:prstGeom>
        </p:spPr>
      </p:pic>
      <p:pic>
        <p:nvPicPr>
          <p:cNvPr id="7" name="Immagine 6" descr="Immagine che contiene testo, Cellulare, gadget, schermata&#10;&#10;Descrizione generata automaticamente">
            <a:extLst>
              <a:ext uri="{FF2B5EF4-FFF2-40B4-BE49-F238E27FC236}">
                <a16:creationId xmlns:a16="http://schemas.microsoft.com/office/drawing/2014/main" id="{A9B6F73A-2283-199D-267A-55A8C53F4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33" y="816510"/>
            <a:ext cx="2575783" cy="5524979"/>
          </a:xfrm>
          <a:prstGeom prst="rect">
            <a:avLst/>
          </a:prstGeom>
        </p:spPr>
      </p:pic>
      <p:pic>
        <p:nvPicPr>
          <p:cNvPr id="9" name="Immagine 8" descr="Immagine che contiene testo, schermata, gadget, Dispositivo mobile&#10;&#10;Descrizione generata automaticamente">
            <a:extLst>
              <a:ext uri="{FF2B5EF4-FFF2-40B4-BE49-F238E27FC236}">
                <a16:creationId xmlns:a16="http://schemas.microsoft.com/office/drawing/2014/main" id="{FA9A6486-046B-7B55-1256-D89362B44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39" y="816510"/>
            <a:ext cx="2552921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24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gadget, multimediale&#10;&#10;Descrizione generata automaticamente">
            <a:extLst>
              <a:ext uri="{FF2B5EF4-FFF2-40B4-BE49-F238E27FC236}">
                <a16:creationId xmlns:a16="http://schemas.microsoft.com/office/drawing/2014/main" id="{5BABC2FD-8C48-76EB-E47A-8E3354D54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81" y="716045"/>
            <a:ext cx="2522637" cy="5425910"/>
          </a:xfrm>
          <a:prstGeom prst="rect">
            <a:avLst/>
          </a:prstGeom>
        </p:spPr>
      </p:pic>
      <p:pic>
        <p:nvPicPr>
          <p:cNvPr id="7" name="Immagine 6" descr="Immagine che contiene gadget, multimediale, Dispositivo elettronico, Dispositivo di comunicazione&#10;&#10;Descrizione generata automaticamente">
            <a:extLst>
              <a:ext uri="{FF2B5EF4-FFF2-40B4-BE49-F238E27FC236}">
                <a16:creationId xmlns:a16="http://schemas.microsoft.com/office/drawing/2014/main" id="{060CA005-F0FE-BD96-B0D6-28DACA29E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78" y="716045"/>
            <a:ext cx="2469094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7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A434B8-54FB-5967-BE5F-87B8031E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FF0000"/>
                </a:solidFill>
                <a:latin typeface="TimesNewRomanPS-BoldMT"/>
              </a:rPr>
              <a:t>Casi d’uso: LATO UTENTE:</a:t>
            </a:r>
            <a:endParaRPr lang="it-IT" sz="3600" dirty="0">
              <a:solidFill>
                <a:srgbClr val="FF0000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410E4FA-9763-CFBF-9D97-78B93B052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185" y="1825626"/>
            <a:ext cx="6378133" cy="3820898"/>
          </a:xfrm>
        </p:spPr>
      </p:pic>
    </p:spTree>
    <p:extLst>
      <p:ext uri="{BB962C8B-B14F-4D97-AF65-F5344CB8AC3E}">
        <p14:creationId xmlns:p14="http://schemas.microsoft.com/office/powerpoint/2010/main" val="13886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EF051-0520-2484-27A3-AF089E4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FF0000"/>
                </a:solidFill>
                <a:latin typeface="TimesNewRomanPS-BoldMT"/>
              </a:rPr>
              <a:t>Casi d’uso: LATO AMMINISTRATORE:</a:t>
            </a:r>
            <a:endParaRPr lang="it-IT" sz="36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2C2EFB0-EC8D-28EC-19AB-2C686E78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888" y="1825625"/>
            <a:ext cx="5037394" cy="4008505"/>
          </a:xfrm>
        </p:spPr>
      </p:pic>
    </p:spTree>
    <p:extLst>
      <p:ext uri="{BB962C8B-B14F-4D97-AF65-F5344CB8AC3E}">
        <p14:creationId xmlns:p14="http://schemas.microsoft.com/office/powerpoint/2010/main" val="17163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275BD-E527-8F73-B46D-E21218C4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>
                <a:solidFill>
                  <a:srgbClr val="FF0000"/>
                </a:solidFill>
                <a:latin typeface="TimesNewRomanPS-BoldMT"/>
              </a:rPr>
              <a:t>Topologia del Sistema: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AA4A76B-9A67-2FB7-63CD-F9BCB1346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658" y="1619286"/>
            <a:ext cx="2676600" cy="4461002"/>
          </a:xfrm>
        </p:spPr>
      </p:pic>
    </p:spTree>
    <p:extLst>
      <p:ext uri="{BB962C8B-B14F-4D97-AF65-F5344CB8AC3E}">
        <p14:creationId xmlns:p14="http://schemas.microsoft.com/office/powerpoint/2010/main" val="349208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F4B78-A634-EA49-00BB-2B203D2D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TimesNewRomanPS-BoldMT"/>
              </a:rPr>
              <a:t>ToolChain: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F57932-1A91-3DAC-1F51-08DB7B741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804" y="1228182"/>
            <a:ext cx="6036391" cy="5106632"/>
          </a:xfrm>
        </p:spPr>
      </p:pic>
    </p:spTree>
    <p:extLst>
      <p:ext uri="{BB962C8B-B14F-4D97-AF65-F5344CB8AC3E}">
        <p14:creationId xmlns:p14="http://schemas.microsoft.com/office/powerpoint/2010/main" val="420400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0B265C-63AD-5576-410D-57E5B80C9610}"/>
              </a:ext>
            </a:extLst>
          </p:cNvPr>
          <p:cNvSpPr txBox="1"/>
          <p:nvPr/>
        </p:nvSpPr>
        <p:spPr>
          <a:xfrm>
            <a:off x="4426527" y="301080"/>
            <a:ext cx="33389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NewRomanPS-BoldMT"/>
                <a:ea typeface="+mj-ea"/>
                <a:cs typeface="+mj-cs"/>
              </a:rPr>
              <a:t>Iterazione 1: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A0D15E-2587-E172-5D1E-89F40605B98E}"/>
              </a:ext>
            </a:extLst>
          </p:cNvPr>
          <p:cNvSpPr txBox="1"/>
          <p:nvPr/>
        </p:nvSpPr>
        <p:spPr>
          <a:xfrm>
            <a:off x="775853" y="1193861"/>
            <a:ext cx="896389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TimesNewRomanPSMT"/>
              </a:rPr>
              <a:t>S</a:t>
            </a:r>
            <a:r>
              <a:rPr lang="it-IT" sz="2400" b="0" i="0" u="none" strike="noStrike" baseline="0" dirty="0">
                <a:latin typeface="TimesNewRomanPSMT"/>
              </a:rPr>
              <a:t>i è scelto di implementare i seguenti casi d’uso:</a:t>
            </a:r>
          </a:p>
          <a:p>
            <a:endParaRPr lang="it-IT" sz="2400" b="0" i="0" u="none" strike="noStrike" baseline="0" dirty="0">
              <a:latin typeface="TimesNewRomanPSMT"/>
            </a:endParaRPr>
          </a:p>
          <a:p>
            <a:pPr algn="l"/>
            <a:r>
              <a:rPr lang="it-IT" sz="2400" b="0" i="0" u="none" strike="noStrike" baseline="0" dirty="0">
                <a:latin typeface="TimesNewRomanPSMT"/>
              </a:rPr>
              <a:t>• Gestione pagina di login: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UC1</a:t>
            </a:r>
            <a:r>
              <a:rPr lang="it-IT" sz="2400" b="0" i="0" u="none" strike="noStrike" baseline="0" dirty="0">
                <a:latin typeface="TimesNewRomanPSMT"/>
              </a:rPr>
              <a:t>: Registrazione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UC3/UC12</a:t>
            </a:r>
            <a:r>
              <a:rPr lang="it-IT" sz="2400" b="0" i="0" u="none" strike="noStrike" baseline="0" dirty="0">
                <a:latin typeface="TimesNewRomanPSMT"/>
              </a:rPr>
              <a:t>: Log-in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UC4/UC13</a:t>
            </a:r>
            <a:r>
              <a:rPr lang="it-IT" sz="2400" b="0" i="0" u="none" strike="noStrike" baseline="0" dirty="0">
                <a:latin typeface="TimesNewRomanPSMT"/>
              </a:rPr>
              <a:t>: Log-out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UCx</a:t>
            </a:r>
            <a:r>
              <a:rPr lang="it-IT" sz="2400" b="0" i="0" u="none" strike="noStrike" baseline="0" dirty="0">
                <a:latin typeface="TimesNewRomanPSMT"/>
              </a:rPr>
              <a:t>: Password Dimenticata</a:t>
            </a:r>
          </a:p>
          <a:p>
            <a:pPr algn="l"/>
            <a:endParaRPr lang="it-IT" sz="2400" b="0" i="0" u="none" strike="noStrike" baseline="0" dirty="0">
              <a:latin typeface="TimesNewRomanPSMT"/>
            </a:endParaRPr>
          </a:p>
          <a:p>
            <a:pPr algn="l"/>
            <a:r>
              <a:rPr lang="it-IT" sz="2400" b="0" i="0" u="none" strike="noStrike" baseline="0" dirty="0">
                <a:latin typeface="TimesNewRomanPSMT"/>
              </a:rPr>
              <a:t>• Gestione attività torneo: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UC14</a:t>
            </a:r>
            <a:r>
              <a:rPr lang="it-IT" sz="2400" b="0" i="0" u="none" strike="noStrike" baseline="0" dirty="0">
                <a:latin typeface="TimesNewRomanPSMT"/>
              </a:rPr>
              <a:t>: Creazione Torneo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UC26</a:t>
            </a:r>
            <a:r>
              <a:rPr lang="it-IT" sz="2400" b="0" i="0" u="none" strike="noStrike" baseline="0" dirty="0">
                <a:latin typeface="TimesNewRomanPSMT"/>
              </a:rPr>
              <a:t>: Visualizzazione lista Tornei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UC15</a:t>
            </a:r>
            <a:r>
              <a:rPr lang="it-IT" sz="2400" b="0" i="0" u="none" strike="noStrike" baseline="0" dirty="0">
                <a:latin typeface="TimesNewRomanPSMT"/>
              </a:rPr>
              <a:t>: Cancellazione Torneo</a:t>
            </a:r>
          </a:p>
          <a:p>
            <a:pPr algn="l"/>
            <a:r>
              <a:rPr lang="it-IT" sz="2400" b="1" i="0" u="none" strike="noStrike" baseline="0" dirty="0">
                <a:latin typeface="TimesNewRomanPSMT"/>
              </a:rPr>
              <a:t>– UC16</a:t>
            </a:r>
            <a:r>
              <a:rPr lang="it-IT" sz="2400" b="0" i="0" u="none" strike="noStrike" baseline="0" dirty="0">
                <a:latin typeface="TimesNewRomanPSMT"/>
              </a:rPr>
              <a:t>: Modifica Torneo</a:t>
            </a:r>
            <a:endParaRPr lang="it-IT" sz="24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93768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74D3BB-2D66-54C5-0848-51653AAE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82290"/>
          </a:xfrm>
        </p:spPr>
        <p:txBody>
          <a:bodyPr>
            <a:normAutofit/>
          </a:bodyPr>
          <a:lstStyle/>
          <a:p>
            <a:pPr algn="ctr"/>
            <a:r>
              <a:rPr lang="it-IT" sz="3600" b="1" i="0" u="none" strike="noStrike" baseline="0" dirty="0">
                <a:solidFill>
                  <a:srgbClr val="FF0000"/>
                </a:solidFill>
                <a:latin typeface="TimesNewRomanPSMT"/>
              </a:rPr>
              <a:t>Entity-Relationship Diagram:</a:t>
            </a:r>
            <a:endParaRPr lang="it-IT" sz="3600" b="1" dirty="0">
              <a:solidFill>
                <a:srgbClr val="FF0000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A3718A6-6A5A-4A30-B48C-25D170745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759" y="955435"/>
            <a:ext cx="7440481" cy="4947129"/>
          </a:xfrm>
        </p:spPr>
      </p:pic>
    </p:spTree>
    <p:extLst>
      <p:ext uri="{BB962C8B-B14F-4D97-AF65-F5344CB8AC3E}">
        <p14:creationId xmlns:p14="http://schemas.microsoft.com/office/powerpoint/2010/main" val="342194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5531E-2E69-2F62-9DB0-8479FCBE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it-IT" sz="3600" b="1" i="0" u="none" strike="noStrike" baseline="0" dirty="0">
                <a:solidFill>
                  <a:srgbClr val="FF0000"/>
                </a:solidFill>
                <a:latin typeface="TimesNewRomanPS-BoldMT"/>
              </a:rPr>
              <a:t>UML Component Diagram:</a:t>
            </a:r>
            <a:endParaRPr lang="it-IT" sz="36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E09C72-54CF-DE93-E1A0-E3B9C0F3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70" y="990663"/>
            <a:ext cx="10515600" cy="574963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I casi d’uso che abbiamo discusso nella iterazione1 sono state mappate nei seguenti metodi: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TorneoChessClubInterface</a:t>
            </a:r>
            <a:r>
              <a:rPr lang="it-IT" sz="1800" b="0" i="0" u="none" strike="noStrike" baseline="0" dirty="0">
                <a:latin typeface="TimesNewRomanPSMT"/>
              </a:rPr>
              <a:t>: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UC14</a:t>
            </a:r>
            <a:r>
              <a:rPr lang="it-IT" sz="1800" b="0" i="0" u="none" strike="noStrike" baseline="0" dirty="0">
                <a:latin typeface="TimesNewRomanPSMT"/>
              </a:rPr>
              <a:t>: Creazione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UC26</a:t>
            </a:r>
            <a:r>
              <a:rPr lang="it-IT" sz="1800" b="0" i="0" u="none" strike="noStrike" baseline="0" dirty="0">
                <a:latin typeface="TimesNewRomanPSMT"/>
              </a:rPr>
              <a:t>: Visualizzazione lista tornei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UC15</a:t>
            </a:r>
            <a:r>
              <a:rPr lang="it-IT" sz="1800" b="0" i="0" u="none" strike="noStrike" baseline="0" dirty="0">
                <a:latin typeface="TimesNewRomanPSMT"/>
              </a:rPr>
              <a:t>: Cancellazione torneo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UC16</a:t>
            </a:r>
            <a:r>
              <a:rPr lang="it-IT" sz="1800" b="0" i="0" u="none" strike="noStrike" baseline="0" dirty="0">
                <a:latin typeface="TimesNewRomanPSMT"/>
              </a:rPr>
              <a:t>: Modifica torneo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AuthenticationChessClubInterface</a:t>
            </a:r>
            <a:r>
              <a:rPr lang="it-IT" sz="1800" b="0" i="0" u="none" strike="noStrike" baseline="0" dirty="0">
                <a:latin typeface="TimesNewRomanPSMT"/>
              </a:rPr>
              <a:t>: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UC1</a:t>
            </a:r>
            <a:r>
              <a:rPr lang="it-IT" sz="1800" b="0" i="0" u="none" strike="noStrike" baseline="0" dirty="0">
                <a:latin typeface="TimesNewRomanPSMT"/>
              </a:rPr>
              <a:t>: Registrazione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UC3/UC12</a:t>
            </a:r>
            <a:r>
              <a:rPr lang="it-IT" sz="1800" b="0" i="0" u="none" strike="noStrike" baseline="0" dirty="0">
                <a:latin typeface="TimesNewRomanPSMT"/>
              </a:rPr>
              <a:t>: Log-in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UC4/UC13</a:t>
            </a:r>
            <a:r>
              <a:rPr lang="it-IT" sz="1800" b="0" i="0" u="none" strike="noStrike" baseline="0" dirty="0">
                <a:latin typeface="TimesNewRomanPSMT"/>
              </a:rPr>
              <a:t>: Log-out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TimesNewRomanPS-BoldMT"/>
              </a:rPr>
              <a:t>– </a:t>
            </a:r>
            <a:r>
              <a:rPr lang="it-IT" sz="1800" b="1" i="0" u="none" strike="noStrike" baseline="0" dirty="0">
                <a:latin typeface="TimesNewRomanPSMT"/>
              </a:rPr>
              <a:t>UCx</a:t>
            </a:r>
            <a:r>
              <a:rPr lang="it-IT" sz="1800" b="0" i="0" u="none" strike="noStrike" baseline="0" dirty="0">
                <a:latin typeface="TimesNewRomanPSMT"/>
              </a:rPr>
              <a:t>: Password dimenticata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EmailChessClubInterface</a:t>
            </a:r>
            <a:r>
              <a:rPr lang="it-IT" sz="1800" b="0" i="1" u="none" strike="noStrike" baseline="0" dirty="0">
                <a:latin typeface="TimesNewRomanPS-ItalicMT"/>
              </a:rPr>
              <a:t>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UserChessClubInterface</a:t>
            </a:r>
            <a:r>
              <a:rPr lang="it-IT" sz="1800" b="0" i="1" u="none" strike="noStrike" baseline="0" dirty="0">
                <a:latin typeface="TimesNewRomanPS-ItalicMT"/>
              </a:rPr>
              <a:t>;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TimesNewRomanPSMT"/>
              </a:rPr>
              <a:t>• </a:t>
            </a:r>
            <a:r>
              <a:rPr lang="it-IT" sz="1800" b="1" i="1" u="none" strike="noStrike" baseline="0" dirty="0">
                <a:latin typeface="TimesNewRomanPS-ItalicMT"/>
              </a:rPr>
              <a:t>LostPasswordChessClubInterface</a:t>
            </a:r>
            <a:r>
              <a:rPr lang="it-IT" sz="1800" b="0" i="1" u="none" strike="noStrike" baseline="0" dirty="0">
                <a:latin typeface="TimesNewRomanPS-ItalicMT"/>
              </a:rPr>
              <a:t>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0440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402</Words>
  <Application>Microsoft Office PowerPoint</Application>
  <PresentationFormat>Widescreen</PresentationFormat>
  <Paragraphs>74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TimesNewRomanPS-BoldItalicMT</vt:lpstr>
      <vt:lpstr>TimesNewRomanPS-BoldMT</vt:lpstr>
      <vt:lpstr>TimesNewRomanPS-ItalicMT</vt:lpstr>
      <vt:lpstr>TimesNewRomanPSMT</vt:lpstr>
      <vt:lpstr>Tema di Office</vt:lpstr>
      <vt:lpstr>Progetto di Progettazione e Algoritmi: ChessClub</vt:lpstr>
      <vt:lpstr>Iterazione 0:</vt:lpstr>
      <vt:lpstr>Casi d’uso: LATO UTENTE:</vt:lpstr>
      <vt:lpstr>Casi d’uso: LATO AMMINISTRATORE:</vt:lpstr>
      <vt:lpstr>Topologia del Sistema:</vt:lpstr>
      <vt:lpstr>ToolChain:</vt:lpstr>
      <vt:lpstr>Presentazione standard di PowerPoint</vt:lpstr>
      <vt:lpstr>Entity-Relationship Diagram:</vt:lpstr>
      <vt:lpstr>UML Component Diagram:</vt:lpstr>
      <vt:lpstr>UML Deployment Diagram</vt:lpstr>
      <vt:lpstr>Security:</vt:lpstr>
      <vt:lpstr>Presentazione standard di PowerPoint</vt:lpstr>
      <vt:lpstr>Basic Authentication:</vt:lpstr>
      <vt:lpstr>Presentazione standard di PowerPoint</vt:lpstr>
      <vt:lpstr>Iterazione 2:</vt:lpstr>
      <vt:lpstr>UML Component Diagram:</vt:lpstr>
      <vt:lpstr>Algoritmo di Ordinamento: Mergesort→Generazione Turno</vt:lpstr>
      <vt:lpstr>Algoritmo di Ordinamento: Mergesort→Classifica</vt:lpstr>
      <vt:lpstr>Test dell’app: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Progettazione e Algoritmi: ChessClub</dc:title>
  <dc:creator>EMANUELE RIZZI</dc:creator>
  <cp:lastModifiedBy>EMANUELE RIZZI</cp:lastModifiedBy>
  <cp:revision>21</cp:revision>
  <dcterms:created xsi:type="dcterms:W3CDTF">2023-05-05T13:09:56Z</dcterms:created>
  <dcterms:modified xsi:type="dcterms:W3CDTF">2023-05-11T08:45:21Z</dcterms:modified>
</cp:coreProperties>
</file>