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5"/>
  </p:notesMasterIdLst>
  <p:sldIdLst>
    <p:sldId id="256" r:id="rId2"/>
    <p:sldId id="274" r:id="rId3"/>
    <p:sldId id="260" r:id="rId4"/>
    <p:sldId id="262" r:id="rId5"/>
    <p:sldId id="263" r:id="rId6"/>
    <p:sldId id="265" r:id="rId7"/>
    <p:sldId id="267" r:id="rId8"/>
    <p:sldId id="269" r:id="rId9"/>
    <p:sldId id="271" r:id="rId10"/>
    <p:sldId id="273" r:id="rId11"/>
    <p:sldId id="272" r:id="rId12"/>
    <p:sldId id="276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29"/>
    <a:srgbClr val="007033"/>
    <a:srgbClr val="6C1A00"/>
    <a:srgbClr val="C79E37"/>
    <a:srgbClr val="202E54"/>
    <a:srgbClr val="FF2549"/>
    <a:srgbClr val="1D3A00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8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AC229FF-DC5C-6100-BD91-956723CC152C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53448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113635"/>
            <a:ext cx="8246070" cy="1374345"/>
          </a:xfrm>
        </p:spPr>
        <p:txBody>
          <a:bodyPr/>
          <a:lstStyle/>
          <a:p>
            <a:r>
              <a:rPr lang="en-US" sz="3600" dirty="0" err="1"/>
              <a:t>Circolo</a:t>
            </a:r>
            <a:r>
              <a:rPr lang="en-US" sz="3600" dirty="0"/>
              <a:t> </a:t>
            </a:r>
            <a:r>
              <a:rPr lang="en-US" sz="3600" dirty="0" err="1"/>
              <a:t>scacchistico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Programmazione</a:t>
            </a:r>
            <a:r>
              <a:rPr lang="en-US" sz="3600" dirty="0"/>
              <a:t> </a:t>
            </a:r>
            <a:r>
              <a:rPr lang="en-US" sz="3600" dirty="0" err="1"/>
              <a:t>avanzata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251505"/>
            <a:ext cx="6619244" cy="646065"/>
          </a:xfrm>
        </p:spPr>
        <p:txBody>
          <a:bodyPr/>
          <a:lstStyle/>
          <a:p>
            <a:r>
              <a:rPr lang="en-US" dirty="0"/>
              <a:t>Jose raul Luizaga </a:t>
            </a:r>
            <a:r>
              <a:rPr lang="en-US" dirty="0" err="1"/>
              <a:t>Yujra</a:t>
            </a:r>
            <a:r>
              <a:rPr lang="en-US" dirty="0"/>
              <a:t> 1046611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79A3713A-B600-D7A2-9F7D-2D3B72B7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237290"/>
            <a:ext cx="4123035" cy="46689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C791CA-7E2B-CED5-CC77-9F28C9A4EB4C}"/>
              </a:ext>
            </a:extLst>
          </p:cNvPr>
          <p:cNvSpPr txBox="1"/>
          <p:nvPr/>
        </p:nvSpPr>
        <p:spPr>
          <a:xfrm>
            <a:off x="143555" y="433880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Torneo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8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B9AC32-9704-266E-6344-AA42DAE209D3}"/>
              </a:ext>
            </a:extLst>
          </p:cNvPr>
          <p:cNvSpPr txBox="1"/>
          <p:nvPr/>
        </p:nvSpPr>
        <p:spPr>
          <a:xfrm>
            <a:off x="2128720" y="1350110"/>
            <a:ext cx="45862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Torneo</a:t>
            </a:r>
            <a:r>
              <a:rPr lang="en-US" dirty="0"/>
              <a:t> 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pubblici</a:t>
            </a:r>
            <a:r>
              <a:rPr lang="en-US" dirty="0"/>
              <a:t>,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il </a:t>
            </a:r>
            <a:r>
              <a:rPr lang="en-US" u="sng" dirty="0" err="1"/>
              <a:t>vettore</a:t>
            </a:r>
            <a:r>
              <a:rPr lang="en-US" u="sng" dirty="0"/>
              <a:t> </a:t>
            </a:r>
            <a:r>
              <a:rPr lang="en-US" u="sng" dirty="0" err="1"/>
              <a:t>dei</a:t>
            </a:r>
            <a:r>
              <a:rPr lang="en-US" u="sng" dirty="0"/>
              <a:t> </a:t>
            </a:r>
            <a:r>
              <a:rPr lang="en-US" u="sng" dirty="0" err="1"/>
              <a:t>partecipanti</a:t>
            </a:r>
            <a:r>
              <a:rPr lang="en-US" dirty="0"/>
              <a:t>, il </a:t>
            </a:r>
            <a:r>
              <a:rPr lang="en-US" u="sng" dirty="0" err="1"/>
              <a:t>vettore</a:t>
            </a:r>
            <a:r>
              <a:rPr lang="en-US" u="sng" dirty="0"/>
              <a:t> </a:t>
            </a:r>
            <a:r>
              <a:rPr lang="en-US" u="sng" dirty="0" err="1"/>
              <a:t>degli</a:t>
            </a:r>
            <a:r>
              <a:rPr lang="en-US" u="sng" dirty="0"/>
              <a:t> score </a:t>
            </a:r>
            <a:r>
              <a:rPr lang="en-US" dirty="0"/>
              <a:t>ed </a:t>
            </a:r>
            <a:r>
              <a:rPr lang="en-US" u="sng" dirty="0"/>
              <a:t>il </a:t>
            </a:r>
            <a:r>
              <a:rPr lang="en-US" u="sng" dirty="0" err="1"/>
              <a:t>vettore</a:t>
            </a:r>
            <a:r>
              <a:rPr lang="en-US" u="sng" dirty="0"/>
              <a:t> </a:t>
            </a:r>
            <a:r>
              <a:rPr lang="en-US" u="sng" dirty="0" err="1"/>
              <a:t>dei</a:t>
            </a:r>
            <a:r>
              <a:rPr lang="en-US" u="sng" dirty="0"/>
              <a:t> </a:t>
            </a:r>
            <a:r>
              <a:rPr lang="en-US" u="sng" dirty="0" err="1"/>
              <a:t>turni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 </a:t>
            </a:r>
            <a:r>
              <a:rPr lang="en-US" dirty="0" err="1"/>
              <a:t>costruttore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torneo</a:t>
            </a:r>
            <a:r>
              <a:rPr lang="en-US" dirty="0"/>
              <a:t>  </a:t>
            </a:r>
            <a:r>
              <a:rPr lang="en-US" dirty="0" err="1"/>
              <a:t>prende</a:t>
            </a:r>
            <a:r>
              <a:rPr lang="en-US" dirty="0"/>
              <a:t> in input </a:t>
            </a:r>
            <a:r>
              <a:rPr lang="en-US" dirty="0" err="1"/>
              <a:t>nome,costo,data</a:t>
            </a:r>
            <a:r>
              <a:rPr lang="en-US" dirty="0"/>
              <a:t>,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torneo</a:t>
            </a:r>
            <a:r>
              <a:rPr lang="en-US" dirty="0"/>
              <a:t> ed il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torneo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Distruttore</a:t>
            </a:r>
            <a:r>
              <a:rPr lang="en-US" dirty="0"/>
              <a:t> </a:t>
            </a:r>
            <a:r>
              <a:rPr lang="en-US" dirty="0" err="1"/>
              <a:t>torneo</a:t>
            </a:r>
            <a:r>
              <a:rPr lang="en-US" dirty="0"/>
              <a:t> Virtual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4C34ED-B0F0-A40E-B221-E6A8EC67B336}"/>
              </a:ext>
            </a:extLst>
          </p:cNvPr>
          <p:cNvSpPr txBox="1"/>
          <p:nvPr/>
        </p:nvSpPr>
        <p:spPr>
          <a:xfrm>
            <a:off x="143555" y="746402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Torneo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00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D53D3-9C51-C98D-2805-CA67A4E8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costrutti utilizzati dentro il progetto…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15C17E-3896-8EBB-47B6-C75067D7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20" y="1460881"/>
            <a:ext cx="6709906" cy="3146611"/>
          </a:xfrm>
        </p:spPr>
        <p:txBody>
          <a:bodyPr>
            <a:normAutofit/>
          </a:bodyPr>
          <a:lstStyle/>
          <a:p>
            <a:pPr marR="0" algn="l" rtl="0"/>
            <a:r>
              <a:rPr lang="it-IT" sz="1800" b="1" i="0" u="none" strike="noStrike" dirty="0">
                <a:solidFill>
                  <a:srgbClr val="FFFFFF"/>
                </a:solidFill>
                <a:latin typeface="Nourd Light"/>
              </a:rPr>
              <a:t>Pattern Singleton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: viene  utilizzato per creare un unico oggetto che rappresenti il Circolo.</a:t>
            </a:r>
          </a:p>
          <a:p>
            <a:pPr marR="0" algn="l" rtl="0"/>
            <a:r>
              <a:rPr lang="it-IT" sz="1800" b="1" i="0" u="none" strike="noStrike" baseline="0" dirty="0">
                <a:solidFill>
                  <a:srgbClr val="FFFFFF"/>
                </a:solidFill>
                <a:latin typeface="Nourd Light"/>
              </a:rPr>
              <a:t>EREDITARIETÀ PUBBLICA</a:t>
            </a:r>
            <a:r>
              <a:rPr lang="it-IT" sz="1800" b="0" i="0" u="none" strike="noStrike" baseline="0" dirty="0">
                <a:solidFill>
                  <a:srgbClr val="FFFFFF"/>
                </a:solidFill>
                <a:latin typeface="Nourd Light"/>
              </a:rPr>
              <a:t>: tra classe Persona e Giocatore</a:t>
            </a:r>
          </a:p>
          <a:p>
            <a:r>
              <a:rPr lang="it-IT" sz="1800" b="1" i="0" u="none" strike="noStrike" dirty="0">
                <a:solidFill>
                  <a:srgbClr val="FFFFFF"/>
                </a:solidFill>
                <a:latin typeface="Nourd Light"/>
              </a:rPr>
              <a:t>TIPI ENUMERATIVI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: nella classe Torneo utilizza Tipo e la classe Partita utilizza Risultato</a:t>
            </a:r>
          </a:p>
          <a:p>
            <a:r>
              <a:rPr lang="it-IT" sz="1800" b="1" i="0" u="none" strike="noStrike" dirty="0">
                <a:solidFill>
                  <a:srgbClr val="FFFFFF"/>
                </a:solidFill>
                <a:latin typeface="Nourd Light"/>
              </a:rPr>
              <a:t>SMART POINTERS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: nel </a:t>
            </a:r>
            <a:r>
              <a:rPr lang="it-IT" sz="1800" b="0" i="0" u="none" strike="noStrike" dirty="0" err="1">
                <a:solidFill>
                  <a:srgbClr val="FFFFFF"/>
                </a:solidFill>
                <a:latin typeface="Nourd Light"/>
              </a:rPr>
              <a:t>main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  i Giocatori, Data ed i Tornei </a:t>
            </a:r>
            <a:r>
              <a:rPr lang="it-IT" sz="1800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sono stati istanziati tramite smart pointers (</a:t>
            </a:r>
            <a:r>
              <a:rPr lang="it-IT" sz="1800" b="0" i="0" u="none" strike="noStrike" dirty="0" err="1">
                <a:solidFill>
                  <a:srgbClr val="FFFFFF"/>
                </a:solidFill>
                <a:latin typeface="Nourd Light"/>
              </a:rPr>
              <a:t>shared_ptr</a:t>
            </a:r>
            <a:r>
              <a:rPr lang="it-IT" sz="1800" b="0" i="0" u="none" strike="noStrike" dirty="0">
                <a:solidFill>
                  <a:srgbClr val="FFFFFF"/>
                </a:solidFill>
                <a:latin typeface="Nourd Light"/>
              </a:rPr>
              <a:t>).</a:t>
            </a:r>
          </a:p>
          <a:p>
            <a:endParaRPr lang="it-IT" sz="1800" b="0" i="0" u="none" strike="noStrike" dirty="0">
              <a:solidFill>
                <a:srgbClr val="FFFFFF"/>
              </a:solidFill>
              <a:latin typeface="Nourd Light"/>
            </a:endParaRPr>
          </a:p>
          <a:p>
            <a:pPr marL="0" indent="0">
              <a:buNone/>
            </a:pPr>
            <a:endParaRPr lang="it-IT" sz="1800" b="0" i="0" u="none" strike="noStrik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it-IT" sz="1800" b="0" i="0" u="none" strike="noStrik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algn="l" rtl="0"/>
            <a:endParaRPr lang="it-IT" sz="18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FE052-E1D2-5717-0BE7-C44DA6C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fine torneo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13D163-16D7-84AB-45C9-77C6221F0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17" y="1832816"/>
            <a:ext cx="3505504" cy="2560542"/>
          </a:xfrm>
        </p:spPr>
      </p:pic>
    </p:spTree>
    <p:extLst>
      <p:ext uri="{BB962C8B-B14F-4D97-AF65-F5344CB8AC3E}">
        <p14:creationId xmlns:p14="http://schemas.microsoft.com/office/powerpoint/2010/main" val="34978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D53D3-9C51-C98D-2805-CA67A4E8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15C17E-3896-8EBB-47B6-C75067D7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20" y="1502815"/>
            <a:ext cx="6709906" cy="3146611"/>
          </a:xfrm>
        </p:spPr>
        <p:txBody>
          <a:bodyPr/>
          <a:lstStyle/>
          <a:p>
            <a:r>
              <a:rPr lang="it-IT" dirty="0"/>
              <a:t>Questo progetto propone la realizzazione di un circolo scacchistico chiamato Circolo che organizza tornei di scacchi . I giocatori possono iscriversi ad un torneo indipendentemente dall’iscrizione alla federazione scacchistica, infatti nel caso non fossero iscritti viene assegnato un </a:t>
            </a:r>
            <a:r>
              <a:rPr lang="it-IT" dirty="0" err="1"/>
              <a:t>elo</a:t>
            </a:r>
            <a:r>
              <a:rPr lang="it-IT" dirty="0"/>
              <a:t> di partenza. Come nei casi reali si propone un torneo a 5 turni con un numero minimo di 6 partecipanti, nel caso non si raggiungesse il numero pari per gli accoppiamenti delle partite tra sfidanti viene inserito un giocatore fittizio chiamato Forfait. Logica della generazione dei turni in base all’</a:t>
            </a:r>
            <a:r>
              <a:rPr lang="it-IT" dirty="0" err="1"/>
              <a:t>elo</a:t>
            </a:r>
            <a:r>
              <a:rPr lang="it-IT" dirty="0"/>
              <a:t> per il primo turno, mentre per gli altri in base al punteggio all’interno del torneo.</a:t>
            </a:r>
          </a:p>
          <a:p>
            <a:r>
              <a:rPr lang="it-IT" dirty="0"/>
              <a:t>Alla fine di ogni turno verrà esposta la classifica parziale del torneo.</a:t>
            </a:r>
          </a:p>
        </p:txBody>
      </p:sp>
    </p:spTree>
    <p:extLst>
      <p:ext uri="{BB962C8B-B14F-4D97-AF65-F5344CB8AC3E}">
        <p14:creationId xmlns:p14="http://schemas.microsoft.com/office/powerpoint/2010/main" val="20601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88BA4-ADC7-3E15-7F08-93EB91D531A8}"/>
              </a:ext>
            </a:extLst>
          </p:cNvPr>
          <p:cNvSpPr txBox="1"/>
          <p:nvPr/>
        </p:nvSpPr>
        <p:spPr>
          <a:xfrm>
            <a:off x="2892245" y="1960930"/>
            <a:ext cx="53498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Persona </a:t>
            </a:r>
            <a:r>
              <a:rPr lang="en-US" dirty="0" err="1"/>
              <a:t>contiene</a:t>
            </a:r>
            <a:r>
              <a:rPr lang="en-US" dirty="0"/>
              <a:t> I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u="sng" dirty="0" err="1"/>
              <a:t>nome</a:t>
            </a:r>
            <a:r>
              <a:rPr lang="en-US" dirty="0"/>
              <a:t> e </a:t>
            </a:r>
            <a:r>
              <a:rPr lang="en-US" u="sng" dirty="0" err="1"/>
              <a:t>cognome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pubblici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costruttore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di due </a:t>
            </a:r>
            <a:r>
              <a:rPr lang="en-US" dirty="0" err="1"/>
              <a:t>campi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stringa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Distruttore</a:t>
            </a:r>
            <a:r>
              <a:rPr lang="en-US" dirty="0"/>
              <a:t> virtual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749AEAC-4361-9336-FEB2-E53CB4B64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960930"/>
            <a:ext cx="2446232" cy="16702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F903D2A-13C0-310C-B9C9-E7B7AB5F77CE}"/>
              </a:ext>
            </a:extLst>
          </p:cNvPr>
          <p:cNvSpPr txBox="1">
            <a:spLocks/>
          </p:cNvSpPr>
          <p:nvPr/>
        </p:nvSpPr>
        <p:spPr>
          <a:xfrm>
            <a:off x="-9150" y="433880"/>
            <a:ext cx="8246070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70C0"/>
              </a:solidFill>
              <a:highlight>
                <a:srgbClr val="000000"/>
              </a:highligh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821CBE-6F37-F159-DAAA-89A31A374E13}"/>
              </a:ext>
            </a:extLst>
          </p:cNvPr>
          <p:cNvSpPr txBox="1"/>
          <p:nvPr/>
        </p:nvSpPr>
        <p:spPr>
          <a:xfrm>
            <a:off x="360190" y="1044700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88BA4-ADC7-3E15-7F08-93EB91D531A8}"/>
              </a:ext>
            </a:extLst>
          </p:cNvPr>
          <p:cNvSpPr txBox="1"/>
          <p:nvPr/>
        </p:nvSpPr>
        <p:spPr>
          <a:xfrm>
            <a:off x="2892245" y="1808225"/>
            <a:ext cx="5349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Giocatore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il campo </a:t>
            </a:r>
            <a:r>
              <a:rPr lang="en-US" u="sng" dirty="0" err="1"/>
              <a:t>elo</a:t>
            </a:r>
            <a:r>
              <a:rPr lang="en-US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Eredita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cognome</a:t>
            </a:r>
            <a:r>
              <a:rPr lang="en-US" dirty="0"/>
              <a:t> da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Distruttore</a:t>
            </a:r>
            <a:r>
              <a:rPr lang="en-US" dirty="0"/>
              <a:t> virtual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A4D3E37-0B0F-A9FD-9C6D-52E91A6D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965907"/>
            <a:ext cx="2491956" cy="15966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B7261A-4AE1-A4C6-5FD6-962E72B31F02}"/>
              </a:ext>
            </a:extLst>
          </p:cNvPr>
          <p:cNvSpPr txBox="1">
            <a:spLocks/>
          </p:cNvSpPr>
          <p:nvPr/>
        </p:nvSpPr>
        <p:spPr>
          <a:xfrm>
            <a:off x="-9150" y="433880"/>
            <a:ext cx="8246070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70C0"/>
              </a:solidFill>
              <a:highlight>
                <a:srgbClr val="000000"/>
              </a:highligh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BFACBF-BD3B-C746-616C-7647146A6758}"/>
              </a:ext>
            </a:extLst>
          </p:cNvPr>
          <p:cNvSpPr txBox="1"/>
          <p:nvPr/>
        </p:nvSpPr>
        <p:spPr>
          <a:xfrm>
            <a:off x="149725" y="835233"/>
            <a:ext cx="290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Giocatore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797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356B349-8D92-D0AE-5148-6667F172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02815"/>
            <a:ext cx="2773028" cy="31970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DDBAB4-FC3F-8864-E841-3FC5D0955724}"/>
              </a:ext>
            </a:extLst>
          </p:cNvPr>
          <p:cNvSpPr txBox="1"/>
          <p:nvPr/>
        </p:nvSpPr>
        <p:spPr>
          <a:xfrm>
            <a:off x="3638904" y="1808225"/>
            <a:ext cx="5349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classe</a:t>
            </a:r>
            <a:r>
              <a:rPr lang="en-US" dirty="0"/>
              <a:t> Persona e </a:t>
            </a:r>
            <a:r>
              <a:rPr lang="en-US" dirty="0" err="1"/>
              <a:t>Giocatore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Giocatore</a:t>
            </a:r>
            <a:r>
              <a:rPr lang="en-US" dirty="0"/>
              <a:t> </a:t>
            </a:r>
            <a:r>
              <a:rPr lang="en-US" dirty="0" err="1"/>
              <a:t>estende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pubblica</a:t>
            </a:r>
            <a:r>
              <a:rPr lang="en-US" dirty="0"/>
              <a:t>  la </a:t>
            </a:r>
            <a:r>
              <a:rPr lang="en-US" dirty="0" err="1"/>
              <a:t>classe</a:t>
            </a:r>
            <a:r>
              <a:rPr lang="en-US" dirty="0"/>
              <a:t> Persona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CD750E-066D-1326-4119-DAFFB26CA3D0}"/>
              </a:ext>
            </a:extLst>
          </p:cNvPr>
          <p:cNvSpPr txBox="1"/>
          <p:nvPr/>
        </p:nvSpPr>
        <p:spPr>
          <a:xfrm>
            <a:off x="296260" y="586585"/>
            <a:ext cx="4586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Ereditarietà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classi</a:t>
            </a:r>
            <a:r>
              <a:rPr lang="en-US" sz="2400" dirty="0"/>
              <a:t> Persona e </a:t>
            </a:r>
            <a:r>
              <a:rPr lang="en-US" sz="2400" dirty="0" err="1"/>
              <a:t>Giocatore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9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E7D3A2-446D-AB12-1C5F-57653E73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5" y="1863266"/>
            <a:ext cx="2979678" cy="22905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0C231F-D1FC-8073-FBD3-D73F87283879}"/>
              </a:ext>
            </a:extLst>
          </p:cNvPr>
          <p:cNvSpPr txBox="1"/>
          <p:nvPr/>
        </p:nvSpPr>
        <p:spPr>
          <a:xfrm>
            <a:off x="3334133" y="1864486"/>
            <a:ext cx="5349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Data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 private </a:t>
            </a:r>
            <a:r>
              <a:rPr lang="en-US" u="sng" dirty="0" err="1"/>
              <a:t>giorno</a:t>
            </a:r>
            <a:r>
              <a:rPr lang="en-US" dirty="0" err="1"/>
              <a:t>,</a:t>
            </a:r>
            <a:r>
              <a:rPr lang="en-US" u="sng" dirty="0" err="1"/>
              <a:t>mese</a:t>
            </a:r>
            <a:r>
              <a:rPr lang="en-US" dirty="0"/>
              <a:t> e  </a:t>
            </a:r>
            <a:r>
              <a:rPr lang="en-US" u="sng" dirty="0"/>
              <a:t>anno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costruttore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di tutti e 3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Non ha il </a:t>
            </a:r>
            <a:r>
              <a:rPr lang="en-US" dirty="0" err="1"/>
              <a:t>distruttore</a:t>
            </a:r>
            <a:r>
              <a:rPr lang="en-US" dirty="0"/>
              <a:t> , </a:t>
            </a:r>
            <a:r>
              <a:rPr lang="en-US" dirty="0" err="1"/>
              <a:t>nel</a:t>
            </a:r>
            <a:r>
              <a:rPr lang="en-US" dirty="0"/>
              <a:t> main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con un </a:t>
            </a:r>
            <a:r>
              <a:rPr lang="en-US" dirty="0" err="1"/>
              <a:t>puntatore</a:t>
            </a:r>
            <a:r>
              <a:rPr lang="en-US" dirty="0"/>
              <a:t>  </a:t>
            </a:r>
            <a:r>
              <a:rPr lang="en-US" u="sng" dirty="0" err="1"/>
              <a:t>shared_ptr</a:t>
            </a:r>
            <a:r>
              <a:rPr lang="en-US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pubblici</a:t>
            </a:r>
            <a:r>
              <a:rPr lang="en-US" dirty="0"/>
              <a:t> per </a:t>
            </a:r>
            <a:r>
              <a:rPr lang="en-US" dirty="0" err="1"/>
              <a:t>prendere</a:t>
            </a:r>
            <a:r>
              <a:rPr lang="en-US" dirty="0"/>
              <a:t> </a:t>
            </a:r>
            <a:r>
              <a:rPr lang="en-US" dirty="0" err="1"/>
              <a:t>l’informazione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ABCED1-46FA-878E-F622-844D59B49E53}"/>
              </a:ext>
            </a:extLst>
          </p:cNvPr>
          <p:cNvSpPr txBox="1"/>
          <p:nvPr/>
        </p:nvSpPr>
        <p:spPr>
          <a:xfrm>
            <a:off x="296260" y="1009014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5996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Enumerativi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Risultato</a:t>
            </a:r>
            <a:r>
              <a:rPr lang="en-US" dirty="0"/>
              <a:t>(</a:t>
            </a:r>
            <a:r>
              <a:rPr lang="en-US" dirty="0" err="1"/>
              <a:t>Vittoria,Sconfitta,Pareggio</a:t>
            </a:r>
            <a:r>
              <a:rPr lang="en-US" dirty="0"/>
              <a:t>)</a:t>
            </a:r>
          </a:p>
          <a:p>
            <a:r>
              <a:rPr lang="en-US" dirty="0"/>
              <a:t>Tipo(</a:t>
            </a:r>
            <a:r>
              <a:rPr lang="en-US" dirty="0" err="1"/>
              <a:t>Ufficiale,NonUfficiale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l’assegnamento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al </a:t>
            </a:r>
            <a:r>
              <a:rPr lang="en-US" dirty="0" err="1"/>
              <a:t>termine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partita.</a:t>
            </a:r>
          </a:p>
          <a:p>
            <a:pPr marL="0" indent="0">
              <a:buNone/>
            </a:pPr>
            <a:r>
              <a:rPr lang="en-US" dirty="0"/>
              <a:t>Tipo </a:t>
            </a:r>
            <a:r>
              <a:rPr lang="en-US" dirty="0" err="1"/>
              <a:t>utilizzato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creazione</a:t>
            </a:r>
            <a:r>
              <a:rPr lang="en-US" dirty="0"/>
              <a:t> di un </a:t>
            </a:r>
            <a:r>
              <a:rPr lang="en-US" dirty="0" err="1"/>
              <a:t>torneo</a:t>
            </a:r>
            <a:r>
              <a:rPr lang="en-US" dirty="0"/>
              <a:t>, ne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variazione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elo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B41FF3A-FC3D-74F5-DC62-E0787D72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749550"/>
            <a:ext cx="3147333" cy="270533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3D95CE-B211-CFE1-E570-99E0B7C1062B}"/>
              </a:ext>
            </a:extLst>
          </p:cNvPr>
          <p:cNvSpPr txBox="1"/>
          <p:nvPr/>
        </p:nvSpPr>
        <p:spPr>
          <a:xfrm>
            <a:off x="3503065" y="1705280"/>
            <a:ext cx="53498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partita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u="sng" dirty="0"/>
              <a:t>3 </a:t>
            </a:r>
            <a:r>
              <a:rPr lang="en-US" u="sng" dirty="0" err="1"/>
              <a:t>campi</a:t>
            </a:r>
            <a:r>
              <a:rPr lang="en-US" u="sng" dirty="0"/>
              <a:t> </a:t>
            </a:r>
            <a:r>
              <a:rPr lang="en-US" u="sng" dirty="0" err="1"/>
              <a:t>pubblici</a:t>
            </a:r>
            <a:r>
              <a:rPr lang="en-US" u="sng" dirty="0"/>
              <a:t> </a:t>
            </a:r>
            <a:r>
              <a:rPr lang="en-US" dirty="0"/>
              <a:t>e </a:t>
            </a:r>
            <a:r>
              <a:rPr lang="en-US" u="sng" dirty="0"/>
              <a:t>2 private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u="sng" dirty="0"/>
              <a:t>un </a:t>
            </a:r>
            <a:r>
              <a:rPr lang="en-US" u="sng" dirty="0" err="1"/>
              <a:t>costruttore</a:t>
            </a:r>
            <a:r>
              <a:rPr lang="en-US" u="sng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di </a:t>
            </a:r>
            <a:r>
              <a:rPr lang="en-US" u="sng" dirty="0"/>
              <a:t>due </a:t>
            </a:r>
            <a:r>
              <a:rPr lang="en-US" u="sng" dirty="0" err="1"/>
              <a:t>campi</a:t>
            </a:r>
            <a:r>
              <a:rPr lang="en-US" u="sng" dirty="0"/>
              <a:t> </a:t>
            </a:r>
            <a:r>
              <a:rPr lang="en-US" u="sng" dirty="0" err="1"/>
              <a:t>pubblici</a:t>
            </a:r>
            <a:r>
              <a:rPr lang="en-US" u="sng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di</a:t>
            </a:r>
            <a:r>
              <a:rPr lang="en-US" u="sng" dirty="0"/>
              <a:t> </a:t>
            </a:r>
            <a:r>
              <a:rPr lang="en-US" u="sng" dirty="0" err="1"/>
              <a:t>tipo</a:t>
            </a:r>
            <a:r>
              <a:rPr lang="en-US" u="sng" dirty="0"/>
              <a:t> </a:t>
            </a:r>
            <a:r>
              <a:rPr lang="en-US" u="sng" dirty="0" err="1"/>
              <a:t>Giocatore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Distruttore</a:t>
            </a:r>
            <a:r>
              <a:rPr lang="en-US" dirty="0"/>
              <a:t> virtual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per </a:t>
            </a:r>
            <a:r>
              <a:rPr lang="en-US" dirty="0" err="1"/>
              <a:t>inserire</a:t>
            </a:r>
            <a:r>
              <a:rPr lang="en-US" dirty="0"/>
              <a:t> il </a:t>
            </a:r>
            <a:r>
              <a:rPr lang="en-US" dirty="0" err="1"/>
              <a:t>risultato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per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singoli</a:t>
            </a:r>
            <a:r>
              <a:rPr lang="en-US" dirty="0"/>
              <a:t> </a:t>
            </a:r>
            <a:r>
              <a:rPr lang="en-US" dirty="0" err="1"/>
              <a:t>giocatori</a:t>
            </a:r>
            <a:r>
              <a:rPr lang="en-US" dirty="0"/>
              <a:t>,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per </a:t>
            </a:r>
            <a:r>
              <a:rPr lang="en-US" dirty="0" err="1"/>
              <a:t>cancellare</a:t>
            </a:r>
            <a:r>
              <a:rPr lang="en-US" dirty="0"/>
              <a:t>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inseriti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1BC9CA-4E3A-14EB-4C65-A4FCC0C7EEC6}"/>
              </a:ext>
            </a:extLst>
          </p:cNvPr>
          <p:cNvSpPr txBox="1"/>
          <p:nvPr/>
        </p:nvSpPr>
        <p:spPr>
          <a:xfrm>
            <a:off x="296260" y="891995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2400" dirty="0"/>
              <a:t> Partita</a:t>
            </a:r>
          </a:p>
        </p:txBody>
      </p:sp>
    </p:spTree>
    <p:extLst>
      <p:ext uri="{BB962C8B-B14F-4D97-AF65-F5344CB8AC3E}">
        <p14:creationId xmlns:p14="http://schemas.microsoft.com/office/powerpoint/2010/main" val="27847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3D95CE-B211-CFE1-E570-99E0B7C1062B}"/>
              </a:ext>
            </a:extLst>
          </p:cNvPr>
          <p:cNvSpPr txBox="1"/>
          <p:nvPr/>
        </p:nvSpPr>
        <p:spPr>
          <a:xfrm>
            <a:off x="3480590" y="1705280"/>
            <a:ext cx="53498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u="sng" dirty="0"/>
              <a:t>3 </a:t>
            </a:r>
            <a:r>
              <a:rPr lang="en-US" u="sng" dirty="0" err="1"/>
              <a:t>campi</a:t>
            </a:r>
            <a:r>
              <a:rPr lang="en-US" u="sng" dirty="0"/>
              <a:t> </a:t>
            </a:r>
            <a:r>
              <a:rPr lang="en-US" u="sng" dirty="0" err="1"/>
              <a:t>pubblici</a:t>
            </a:r>
            <a:r>
              <a:rPr lang="en-US" u="sng" dirty="0"/>
              <a:t> </a:t>
            </a:r>
            <a:r>
              <a:rPr lang="en-US" dirty="0"/>
              <a:t>, uno per la </a:t>
            </a:r>
            <a:r>
              <a:rPr lang="en-US" u="sng" dirty="0" err="1"/>
              <a:t>gestione</a:t>
            </a:r>
            <a:r>
              <a:rPr lang="en-US" u="sng" dirty="0"/>
              <a:t> </a:t>
            </a:r>
            <a:r>
              <a:rPr lang="en-US" u="sng" dirty="0" err="1"/>
              <a:t>dello</a:t>
            </a:r>
            <a:r>
              <a:rPr lang="en-US" u="sng" dirty="0"/>
              <a:t> </a:t>
            </a:r>
            <a:r>
              <a:rPr lang="en-US" u="sng" dirty="0" err="1"/>
              <a:t>stato</a:t>
            </a:r>
            <a:r>
              <a:rPr lang="en-US" u="sng" dirty="0"/>
              <a:t> del </a:t>
            </a:r>
            <a:r>
              <a:rPr lang="en-US" u="sng" dirty="0" err="1"/>
              <a:t>turno</a:t>
            </a:r>
            <a:r>
              <a:rPr lang="en-US" u="sng" dirty="0"/>
              <a:t> </a:t>
            </a:r>
            <a:r>
              <a:rPr lang="en-US" dirty="0"/>
              <a:t>ed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u="sng" dirty="0"/>
              <a:t>due</a:t>
            </a:r>
            <a:r>
              <a:rPr lang="en-US" dirty="0"/>
              <a:t> </a:t>
            </a:r>
            <a:r>
              <a:rPr lang="en-US" u="sng" dirty="0"/>
              <a:t>per </a:t>
            </a:r>
            <a:r>
              <a:rPr lang="en-US" u="sng" dirty="0" err="1"/>
              <a:t>l’amministrazione</a:t>
            </a:r>
            <a:r>
              <a:rPr lang="en-US" u="sng" dirty="0"/>
              <a:t> </a:t>
            </a:r>
            <a:r>
              <a:rPr lang="en-US" u="sng" dirty="0" err="1"/>
              <a:t>delle</a:t>
            </a:r>
            <a:r>
              <a:rPr lang="en-US" u="sng" dirty="0"/>
              <a:t> partite </a:t>
            </a:r>
            <a:r>
              <a:rPr lang="en-US" u="sng" dirty="0" err="1"/>
              <a:t>tra</a:t>
            </a:r>
            <a:r>
              <a:rPr lang="en-US" u="sng" dirty="0"/>
              <a:t> </a:t>
            </a:r>
            <a:r>
              <a:rPr lang="en-US" u="sng" dirty="0" err="1"/>
              <a:t>partecipanti</a:t>
            </a:r>
            <a:r>
              <a:rPr lang="en-US" u="sng" dirty="0"/>
              <a:t> al </a:t>
            </a:r>
            <a:r>
              <a:rPr lang="en-US" u="sng" dirty="0" err="1"/>
              <a:t>turno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Costruttore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prende</a:t>
            </a:r>
            <a:r>
              <a:rPr lang="en-US" dirty="0"/>
              <a:t> in ingress un </a:t>
            </a:r>
            <a:r>
              <a:rPr lang="en-US" dirty="0" err="1"/>
              <a:t>vettore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al </a:t>
            </a:r>
            <a:r>
              <a:rPr lang="en-US" dirty="0" err="1"/>
              <a:t>torneo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Distruttore</a:t>
            </a:r>
            <a:r>
              <a:rPr lang="en-US" dirty="0"/>
              <a:t> virtual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per la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accoppiamenti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partecipanti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riguardo</a:t>
            </a:r>
            <a:r>
              <a:rPr lang="en-US" dirty="0"/>
              <a:t> </a:t>
            </a:r>
            <a:r>
              <a:rPr lang="en-US" dirty="0" err="1"/>
              <a:t>l’informazione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.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8440C8-2D2B-4A9C-6CC4-FD874EBD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9" y="1705280"/>
            <a:ext cx="2731351" cy="28516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06D6D1-C8E6-CB12-4FE7-77DB152A6B80}"/>
              </a:ext>
            </a:extLst>
          </p:cNvPr>
          <p:cNvSpPr txBox="1"/>
          <p:nvPr/>
        </p:nvSpPr>
        <p:spPr>
          <a:xfrm>
            <a:off x="313599" y="891995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Classe</a:t>
            </a:r>
            <a:r>
              <a:rPr lang="en-US" sz="1800" dirty="0"/>
              <a:t> </a:t>
            </a:r>
            <a:r>
              <a:rPr lang="en-US" sz="2400" dirty="0" err="1"/>
              <a:t>Turno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22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543</Words>
  <Application>Microsoft Office PowerPoint</Application>
  <PresentationFormat>Presentazione su schermo (16:9)</PresentationFormat>
  <Paragraphs>57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Nourd Light</vt:lpstr>
      <vt:lpstr>Wingdings 3</vt:lpstr>
      <vt:lpstr>Ione</vt:lpstr>
      <vt:lpstr>Circolo scacchistico  Programmazione avanzata</vt:lpstr>
      <vt:lpstr>Scopo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Enumerativi utilizzati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Alcuni costrutti utilizzati dentro il progetto…</vt:lpstr>
      <vt:lpstr>Output fine torneo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2022-10-10T15:30:18Z</dcterms:modified>
</cp:coreProperties>
</file>