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305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10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7968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27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5009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398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7524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5338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363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85620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44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86297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33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489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62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086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314928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4121-5BD6-48E8-807A-C649363A744E}"/>
              </a:ext>
            </a:extLst>
          </p:cNvPr>
          <p:cNvSpPr>
            <a:spLocks noGrp="1"/>
          </p:cNvSpPr>
          <p:nvPr>
            <p:ph type="ctrTitle"/>
          </p:nvPr>
        </p:nvSpPr>
        <p:spPr/>
        <p:txBody>
          <a:bodyPr/>
          <a:lstStyle/>
          <a:p>
            <a:r>
              <a:rPr lang="en-US" dirty="0" err="1"/>
              <a:t>OkCupid</a:t>
            </a:r>
            <a:endParaRPr lang="en-US" dirty="0"/>
          </a:p>
        </p:txBody>
      </p:sp>
      <p:sp>
        <p:nvSpPr>
          <p:cNvPr id="3" name="Subtitle 2">
            <a:extLst>
              <a:ext uri="{FF2B5EF4-FFF2-40B4-BE49-F238E27FC236}">
                <a16:creationId xmlns:a16="http://schemas.microsoft.com/office/drawing/2014/main" id="{820C1FE7-2FD1-4AD8-8A11-EAD73D765483}"/>
              </a:ext>
            </a:extLst>
          </p:cNvPr>
          <p:cNvSpPr>
            <a:spLocks noGrp="1"/>
          </p:cNvSpPr>
          <p:nvPr>
            <p:ph type="subTitle" idx="1"/>
          </p:nvPr>
        </p:nvSpPr>
        <p:spPr/>
        <p:txBody>
          <a:bodyPr/>
          <a:lstStyle/>
          <a:p>
            <a:r>
              <a:rPr lang="en-US" dirty="0"/>
              <a:t>CSCI E-96 DATA MINING </a:t>
            </a:r>
          </a:p>
          <a:p>
            <a:r>
              <a:rPr lang="en-US" dirty="0"/>
              <a:t>RAHUL GHOSH</a:t>
            </a:r>
          </a:p>
        </p:txBody>
      </p:sp>
    </p:spTree>
    <p:extLst>
      <p:ext uri="{BB962C8B-B14F-4D97-AF65-F5344CB8AC3E}">
        <p14:creationId xmlns:p14="http://schemas.microsoft.com/office/powerpoint/2010/main" val="29080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6808C-DB07-46B3-A267-2DD54846BECC}"/>
              </a:ext>
            </a:extLst>
          </p:cNvPr>
          <p:cNvSpPr>
            <a:spLocks noGrp="1"/>
          </p:cNvSpPr>
          <p:nvPr>
            <p:ph idx="1"/>
          </p:nvPr>
        </p:nvSpPr>
        <p:spPr>
          <a:xfrm>
            <a:off x="956345" y="2785144"/>
            <a:ext cx="10335236" cy="3090723"/>
          </a:xfrm>
        </p:spPr>
        <p:txBody>
          <a:bodyPr anchor="ctr">
            <a:normAutofit/>
          </a:bodyPr>
          <a:lstStyle/>
          <a:p>
            <a:pPr marL="3657600" lvl="8" indent="0">
              <a:buNone/>
            </a:pPr>
            <a:r>
              <a:rPr lang="en-US" sz="5400" dirty="0"/>
              <a:t>Thank you</a:t>
            </a:r>
          </a:p>
        </p:txBody>
      </p:sp>
    </p:spTree>
    <p:extLst>
      <p:ext uri="{BB962C8B-B14F-4D97-AF65-F5344CB8AC3E}">
        <p14:creationId xmlns:p14="http://schemas.microsoft.com/office/powerpoint/2010/main" val="387200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8D6F-7257-41C6-A094-2B94D336B145}"/>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2D43B1C3-89B1-45B8-8C51-7C48C660AEB4}"/>
              </a:ext>
            </a:extLst>
          </p:cNvPr>
          <p:cNvSpPr>
            <a:spLocks noGrp="1"/>
          </p:cNvSpPr>
          <p:nvPr>
            <p:ph idx="1"/>
          </p:nvPr>
        </p:nvSpPr>
        <p:spPr/>
        <p:txBody>
          <a:bodyPr/>
          <a:lstStyle/>
          <a:p>
            <a:r>
              <a:rPr lang="en-US" dirty="0"/>
              <a:t>Introduction</a:t>
            </a:r>
          </a:p>
          <a:p>
            <a:r>
              <a:rPr lang="en-US" dirty="0"/>
              <a:t>Agenda</a:t>
            </a:r>
          </a:p>
          <a:p>
            <a:r>
              <a:rPr lang="en-US" dirty="0"/>
              <a:t>Information about the Data </a:t>
            </a:r>
          </a:p>
          <a:p>
            <a:r>
              <a:rPr lang="en-US" dirty="0"/>
              <a:t>Conclusion</a:t>
            </a:r>
          </a:p>
          <a:p>
            <a:pPr marL="0" indent="0">
              <a:buNone/>
            </a:pPr>
            <a:endParaRPr lang="en-US" dirty="0"/>
          </a:p>
        </p:txBody>
      </p:sp>
    </p:spTree>
    <p:extLst>
      <p:ext uri="{BB962C8B-B14F-4D97-AF65-F5344CB8AC3E}">
        <p14:creationId xmlns:p14="http://schemas.microsoft.com/office/powerpoint/2010/main" val="257792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887B-5E8F-40C4-935A-AF6D97B9BFF2}"/>
              </a:ext>
            </a:extLst>
          </p:cNvPr>
          <p:cNvSpPr>
            <a:spLocks noGrp="1"/>
          </p:cNvSpPr>
          <p:nvPr>
            <p:ph type="title"/>
          </p:nvPr>
        </p:nvSpPr>
        <p:spPr>
          <a:xfrm>
            <a:off x="804421" y="796374"/>
            <a:ext cx="10583158" cy="1099538"/>
          </a:xfrm>
        </p:spPr>
        <p:txBody>
          <a:bodyPr>
            <a:normAutofit/>
          </a:bodyPr>
          <a:lstStyle/>
          <a:p>
            <a:r>
              <a:rPr lang="en-US" dirty="0">
                <a:solidFill>
                  <a:schemeClr val="tx1"/>
                </a:solidFill>
              </a:rPr>
              <a:t>Introduction	</a:t>
            </a:r>
          </a:p>
        </p:txBody>
      </p:sp>
      <p:sp>
        <p:nvSpPr>
          <p:cNvPr id="3" name="Content Placeholder 2">
            <a:extLst>
              <a:ext uri="{FF2B5EF4-FFF2-40B4-BE49-F238E27FC236}">
                <a16:creationId xmlns:a16="http://schemas.microsoft.com/office/drawing/2014/main" id="{03A0CF74-459C-4143-8516-A22B15DBBF73}"/>
              </a:ext>
            </a:extLst>
          </p:cNvPr>
          <p:cNvSpPr>
            <a:spLocks noGrp="1"/>
          </p:cNvSpPr>
          <p:nvPr>
            <p:ph idx="1"/>
          </p:nvPr>
        </p:nvSpPr>
        <p:spPr>
          <a:xfrm>
            <a:off x="1295401" y="2612256"/>
            <a:ext cx="9601196" cy="3263612"/>
          </a:xfrm>
        </p:spPr>
        <p:txBody>
          <a:bodyPr>
            <a:normAutofit fontScale="92500" lnSpcReduction="10000"/>
          </a:bodyPr>
          <a:lstStyle/>
          <a:p>
            <a:r>
              <a:rPr lang="en-US" dirty="0" err="1"/>
              <a:t>OkCupid</a:t>
            </a:r>
            <a:r>
              <a:rPr lang="en-US" dirty="0"/>
              <a:t> is a U.S.-based, internationally operating online dating, friendship, and formerly also a social networking website and application. It features multiple-choice questions to match members.</a:t>
            </a:r>
          </a:p>
          <a:p>
            <a:r>
              <a:rPr lang="en-US" dirty="0"/>
              <a:t>We have been provided with a Data Set called profiles.csv and we will be analyzing the data to provide insightful information that can help in marketing the site and understand where our user base is coming from and what we can do in order to improve the user experience</a:t>
            </a:r>
          </a:p>
          <a:p>
            <a:r>
              <a:rPr lang="en-US" dirty="0"/>
              <a:t>Data set has around 60k objects or records and 22 variables (sex, orientation, height, etc.)</a:t>
            </a:r>
          </a:p>
          <a:p>
            <a:endParaRPr lang="en-US" dirty="0"/>
          </a:p>
        </p:txBody>
      </p:sp>
    </p:spTree>
    <p:extLst>
      <p:ext uri="{BB962C8B-B14F-4D97-AF65-F5344CB8AC3E}">
        <p14:creationId xmlns:p14="http://schemas.microsoft.com/office/powerpoint/2010/main" val="1358051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F395-D138-41E8-A8AD-8CC03D84C54E}"/>
              </a:ext>
            </a:extLst>
          </p:cNvPr>
          <p:cNvSpPr>
            <a:spLocks noGrp="1"/>
          </p:cNvSpPr>
          <p:nvPr>
            <p:ph type="title"/>
          </p:nvPr>
        </p:nvSpPr>
        <p:spPr>
          <a:xfrm>
            <a:off x="1295402" y="982132"/>
            <a:ext cx="3660056" cy="1325373"/>
          </a:xfrm>
        </p:spPr>
        <p:txBody>
          <a:bodyPr anchor="b">
            <a:normAutofit/>
          </a:bodyPr>
          <a:lstStyle/>
          <a:p>
            <a:r>
              <a:rPr lang="en-US" sz="2400" dirty="0"/>
              <a:t>Data</a:t>
            </a:r>
          </a:p>
        </p:txBody>
      </p:sp>
      <p:sp>
        <p:nvSpPr>
          <p:cNvPr id="3" name="Content Placeholder 2">
            <a:extLst>
              <a:ext uri="{FF2B5EF4-FFF2-40B4-BE49-F238E27FC236}">
                <a16:creationId xmlns:a16="http://schemas.microsoft.com/office/drawing/2014/main" id="{02914CAA-E406-4F19-876C-9453B3CC374D}"/>
              </a:ext>
            </a:extLst>
          </p:cNvPr>
          <p:cNvSpPr>
            <a:spLocks noGrp="1"/>
          </p:cNvSpPr>
          <p:nvPr>
            <p:ph idx="1"/>
          </p:nvPr>
        </p:nvSpPr>
        <p:spPr>
          <a:xfrm>
            <a:off x="1295401" y="2493774"/>
            <a:ext cx="3660057" cy="3382094"/>
          </a:xfrm>
        </p:spPr>
        <p:txBody>
          <a:bodyPr>
            <a:normAutofit/>
          </a:bodyPr>
          <a:lstStyle/>
          <a:p>
            <a:pPr algn="ctr"/>
            <a:r>
              <a:rPr lang="en-US" sz="1600" dirty="0"/>
              <a:t>From the data-set we see total number of people based on their sexual orientation </a:t>
            </a:r>
          </a:p>
        </p:txBody>
      </p:sp>
      <p:graphicFrame>
        <p:nvGraphicFramePr>
          <p:cNvPr id="8" name="Table 8">
            <a:extLst>
              <a:ext uri="{FF2B5EF4-FFF2-40B4-BE49-F238E27FC236}">
                <a16:creationId xmlns:a16="http://schemas.microsoft.com/office/drawing/2014/main" id="{31843458-D24D-452C-9C0F-5967E9C5D50F}"/>
              </a:ext>
            </a:extLst>
          </p:cNvPr>
          <p:cNvGraphicFramePr>
            <a:graphicFrameLocks noGrp="1"/>
          </p:cNvGraphicFramePr>
          <p:nvPr>
            <p:extLst>
              <p:ext uri="{D42A27DB-BD31-4B8C-83A1-F6EECF244321}">
                <p14:modId xmlns:p14="http://schemas.microsoft.com/office/powerpoint/2010/main" val="3007675129"/>
              </p:ext>
            </p:extLst>
          </p:nvPr>
        </p:nvGraphicFramePr>
        <p:xfrm>
          <a:off x="5418668" y="2829039"/>
          <a:ext cx="5469467" cy="1199921"/>
        </p:xfrm>
        <a:graphic>
          <a:graphicData uri="http://schemas.openxmlformats.org/drawingml/2006/table">
            <a:tbl>
              <a:tblPr firstRow="1" bandRow="1">
                <a:solidFill>
                  <a:schemeClr val="bg1">
                    <a:lumMod val="95000"/>
                  </a:schemeClr>
                </a:solidFill>
                <a:tableStyleId>{7DF18680-E054-41AD-8BC1-D1AEF772440D}</a:tableStyleId>
              </a:tblPr>
              <a:tblGrid>
                <a:gridCol w="2065413">
                  <a:extLst>
                    <a:ext uri="{9D8B030D-6E8A-4147-A177-3AD203B41FA5}">
                      <a16:colId xmlns:a16="http://schemas.microsoft.com/office/drawing/2014/main" val="1420734479"/>
                    </a:ext>
                  </a:extLst>
                </a:gridCol>
                <a:gridCol w="1204053">
                  <a:extLst>
                    <a:ext uri="{9D8B030D-6E8A-4147-A177-3AD203B41FA5}">
                      <a16:colId xmlns:a16="http://schemas.microsoft.com/office/drawing/2014/main" val="2151042169"/>
                    </a:ext>
                  </a:extLst>
                </a:gridCol>
                <a:gridCol w="2200001">
                  <a:extLst>
                    <a:ext uri="{9D8B030D-6E8A-4147-A177-3AD203B41FA5}">
                      <a16:colId xmlns:a16="http://schemas.microsoft.com/office/drawing/2014/main" val="1908942220"/>
                    </a:ext>
                  </a:extLst>
                </a:gridCol>
              </a:tblGrid>
              <a:tr h="648412">
                <a:tc>
                  <a:txBody>
                    <a:bodyPr/>
                    <a:lstStyle/>
                    <a:p>
                      <a:pPr algn="ctr"/>
                      <a:r>
                        <a:rPr lang="en-US" sz="2400" b="0" u="sng" cap="none" spc="0">
                          <a:solidFill>
                            <a:schemeClr val="bg1"/>
                          </a:solidFill>
                        </a:rPr>
                        <a:t>BISEXUAL</a:t>
                      </a:r>
                    </a:p>
                  </a:txBody>
                  <a:tcPr marL="195572" marR="195572" marT="140402" marB="97786"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2400" b="0" u="sng" cap="none" spc="0">
                          <a:solidFill>
                            <a:schemeClr val="bg1"/>
                          </a:solidFill>
                        </a:rPr>
                        <a:t>GAY</a:t>
                      </a:r>
                    </a:p>
                  </a:txBody>
                  <a:tcPr marL="195572" marR="195572" marT="140402" marB="97786"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2400" b="0" u="sng" cap="none" spc="0">
                          <a:solidFill>
                            <a:schemeClr val="bg1"/>
                          </a:solidFill>
                        </a:rPr>
                        <a:t>STRAIGHT </a:t>
                      </a:r>
                    </a:p>
                  </a:txBody>
                  <a:tcPr marL="195572" marR="195572" marT="140402" marB="9778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61138149"/>
                  </a:ext>
                </a:extLst>
              </a:tr>
              <a:tr h="551509">
                <a:tc>
                  <a:txBody>
                    <a:bodyPr/>
                    <a:lstStyle/>
                    <a:p>
                      <a:pPr algn="ctr"/>
                      <a:r>
                        <a:rPr lang="en-US" sz="1800" b="1" cap="none" spc="0">
                          <a:solidFill>
                            <a:schemeClr val="tx1"/>
                          </a:solidFill>
                        </a:rPr>
                        <a:t>2767</a:t>
                      </a:r>
                    </a:p>
                  </a:txBody>
                  <a:tcPr marL="195572" marR="195572" marT="140402" marB="9778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800" b="1" cap="none" spc="0">
                          <a:solidFill>
                            <a:schemeClr val="tx1"/>
                          </a:solidFill>
                        </a:rPr>
                        <a:t>5573</a:t>
                      </a:r>
                    </a:p>
                  </a:txBody>
                  <a:tcPr marL="195572" marR="195572" marT="140402" marB="9778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a:r>
                        <a:rPr lang="en-US" sz="1800" b="1" cap="none" spc="0">
                          <a:solidFill>
                            <a:schemeClr val="tx1"/>
                          </a:solidFill>
                        </a:rPr>
                        <a:t>51606</a:t>
                      </a:r>
                    </a:p>
                  </a:txBody>
                  <a:tcPr marL="195572" marR="195572" marT="140402" marB="9778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3988531"/>
                  </a:ext>
                </a:extLst>
              </a:tr>
            </a:tbl>
          </a:graphicData>
        </a:graphic>
      </p:graphicFrame>
    </p:spTree>
    <p:extLst>
      <p:ext uri="{BB962C8B-B14F-4D97-AF65-F5344CB8AC3E}">
        <p14:creationId xmlns:p14="http://schemas.microsoft.com/office/powerpoint/2010/main" val="222333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783151-CDB7-445C-888C-FFBC753C0167}"/>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DATA </a:t>
            </a:r>
          </a:p>
        </p:txBody>
      </p:sp>
      <p:sp>
        <p:nvSpPr>
          <p:cNvPr id="3" name="Content Placeholder 2">
            <a:extLst>
              <a:ext uri="{FF2B5EF4-FFF2-40B4-BE49-F238E27FC236}">
                <a16:creationId xmlns:a16="http://schemas.microsoft.com/office/drawing/2014/main" id="{F0A02284-E788-491D-B7C4-406352E32628}"/>
              </a:ext>
            </a:extLst>
          </p:cNvPr>
          <p:cNvSpPr>
            <a:spLocks noGrp="1"/>
          </p:cNvSpPr>
          <p:nvPr>
            <p:ph idx="1"/>
          </p:nvPr>
        </p:nvSpPr>
        <p:spPr>
          <a:xfrm>
            <a:off x="929141" y="2430471"/>
            <a:ext cx="2835464" cy="3552039"/>
          </a:xfrm>
        </p:spPr>
        <p:txBody>
          <a:bodyPr>
            <a:normAutofit/>
          </a:bodyPr>
          <a:lstStyle/>
          <a:p>
            <a:r>
              <a:rPr lang="en-US" sz="1800" dirty="0">
                <a:solidFill>
                  <a:srgbClr val="262626"/>
                </a:solidFill>
              </a:rPr>
              <a:t>Relationship Between Sex and Sexual Orientation</a:t>
            </a:r>
          </a:p>
          <a:p>
            <a:r>
              <a:rPr lang="en-US" sz="1800" b="1" u="sng">
                <a:solidFill>
                  <a:srgbClr val="262626"/>
                </a:solidFill>
              </a:rPr>
              <a:t>sex</a:t>
            </a:r>
            <a:r>
              <a:rPr lang="en-US" sz="1800">
                <a:solidFill>
                  <a:srgbClr val="262626"/>
                </a:solidFill>
              </a:rPr>
              <a:t> </a:t>
            </a:r>
            <a:r>
              <a:rPr lang="en-US" sz="1800" b="1" u="sng">
                <a:solidFill>
                  <a:srgbClr val="262626"/>
                </a:solidFill>
              </a:rPr>
              <a:t>bisexual</a:t>
            </a:r>
            <a:r>
              <a:rPr lang="en-US" sz="1800">
                <a:solidFill>
                  <a:srgbClr val="262626"/>
                </a:solidFill>
              </a:rPr>
              <a:t>   </a:t>
            </a:r>
            <a:r>
              <a:rPr lang="en-US" sz="1800" b="1" u="sng">
                <a:solidFill>
                  <a:srgbClr val="262626"/>
                </a:solidFill>
              </a:rPr>
              <a:t>gay</a:t>
            </a:r>
            <a:r>
              <a:rPr lang="en-US" sz="1800">
                <a:solidFill>
                  <a:srgbClr val="262626"/>
                </a:solidFill>
              </a:rPr>
              <a:t> </a:t>
            </a:r>
            <a:r>
              <a:rPr lang="en-US" sz="1800" b="1" u="sng">
                <a:solidFill>
                  <a:srgbClr val="262626"/>
                </a:solidFill>
              </a:rPr>
              <a:t>straight</a:t>
            </a:r>
          </a:p>
          <a:p>
            <a:pPr marL="0" indent="0">
              <a:buNone/>
            </a:pPr>
            <a:r>
              <a:rPr lang="en-US" sz="1800" dirty="0">
                <a:solidFill>
                  <a:srgbClr val="262626"/>
                </a:solidFill>
              </a:rPr>
              <a:t>       f     1996  1588    20533</a:t>
            </a:r>
          </a:p>
          <a:p>
            <a:pPr marL="0" indent="0">
              <a:buNone/>
            </a:pPr>
            <a:r>
              <a:rPr lang="en-US" sz="1800" dirty="0">
                <a:solidFill>
                  <a:srgbClr val="262626"/>
                </a:solidFill>
              </a:rPr>
              <a:t>       m      771  3985    31073</a:t>
            </a:r>
          </a:p>
          <a:p>
            <a:endParaRPr lang="en-US" sz="1800" dirty="0">
              <a:solidFill>
                <a:srgbClr val="262626"/>
              </a:solidFill>
            </a:endParaRPr>
          </a:p>
          <a:p>
            <a:pPr marL="0" indent="0">
              <a:buNone/>
            </a:pPr>
            <a:endParaRPr lang="en-US" sz="1800" dirty="0">
              <a:solidFill>
                <a:srgbClr val="262626"/>
              </a:solidFill>
            </a:endParaRPr>
          </a:p>
          <a:p>
            <a:endParaRPr lang="en-US" sz="1800" dirty="0">
              <a:solidFill>
                <a:srgbClr val="262626"/>
              </a:solidFill>
            </a:endParaRP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40728D-C88E-4222-A3DB-677216CF2731}"/>
              </a:ext>
            </a:extLst>
          </p:cNvPr>
          <p:cNvPicPr>
            <a:picLocks noChangeAspect="1"/>
          </p:cNvPicPr>
          <p:nvPr/>
        </p:nvPicPr>
        <p:blipFill>
          <a:blip r:embed="rId3"/>
          <a:stretch>
            <a:fillRect/>
          </a:stretch>
        </p:blipFill>
        <p:spPr>
          <a:xfrm>
            <a:off x="5435910" y="1497839"/>
            <a:ext cx="6098041" cy="3811274"/>
          </a:xfrm>
          <a:prstGeom prst="rect">
            <a:avLst/>
          </a:prstGeom>
        </p:spPr>
      </p:pic>
    </p:spTree>
    <p:extLst>
      <p:ext uri="{BB962C8B-B14F-4D97-AF65-F5344CB8AC3E}">
        <p14:creationId xmlns:p14="http://schemas.microsoft.com/office/powerpoint/2010/main" val="304370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9370A5-0F58-4E96-A49E-09E91032CBBA}"/>
              </a:ext>
            </a:extLst>
          </p:cNvPr>
          <p:cNvSpPr>
            <a:spLocks noGrp="1"/>
          </p:cNvSpPr>
          <p:nvPr>
            <p:ph type="title"/>
          </p:nvPr>
        </p:nvSpPr>
        <p:spPr>
          <a:xfrm>
            <a:off x="929140" y="972766"/>
            <a:ext cx="2835464" cy="1254868"/>
          </a:xfrm>
        </p:spPr>
        <p:txBody>
          <a:bodyPr vert="horz" lIns="91440" tIns="45720" rIns="91440" bIns="45720" rtlCol="0" anchor="b">
            <a:normAutofit/>
          </a:bodyPr>
          <a:lstStyle/>
          <a:p>
            <a:r>
              <a:rPr lang="en-US" sz="2800" dirty="0">
                <a:solidFill>
                  <a:srgbClr val="262626"/>
                </a:solidFill>
              </a:rPr>
              <a:t>DATA</a:t>
            </a:r>
          </a:p>
        </p:txBody>
      </p:sp>
      <p:sp>
        <p:nvSpPr>
          <p:cNvPr id="10" name="Title 1">
            <a:extLst>
              <a:ext uri="{FF2B5EF4-FFF2-40B4-BE49-F238E27FC236}">
                <a16:creationId xmlns:a16="http://schemas.microsoft.com/office/drawing/2014/main" id="{E5462081-631D-4554-AFC7-A6D15E7B23D3}"/>
              </a:ext>
            </a:extLst>
          </p:cNvPr>
          <p:cNvSpPr txBox="1">
            <a:spLocks/>
          </p:cNvSpPr>
          <p:nvPr/>
        </p:nvSpPr>
        <p:spPr>
          <a:xfrm>
            <a:off x="929141" y="2430471"/>
            <a:ext cx="2835464" cy="3552039"/>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ct val="20000"/>
              </a:spcBef>
              <a:spcAft>
                <a:spcPts val="600"/>
              </a:spcAft>
              <a:buClr>
                <a:schemeClr val="accent1"/>
              </a:buClr>
              <a:buSzPct val="115000"/>
              <a:buFont typeface="Arial"/>
              <a:buChar char="•"/>
            </a:pPr>
            <a:r>
              <a:rPr lang="en-US" sz="1800">
                <a:solidFill>
                  <a:srgbClr val="262626"/>
                </a:solidFill>
                <a:latin typeface="+mn-lt"/>
                <a:ea typeface="+mn-ea"/>
                <a:cs typeface="+mn-cs"/>
              </a:rPr>
              <a:t>     Age Distribution of Ok Cupid users – 21-40 age range and then it tapers off</a:t>
            </a:r>
          </a:p>
          <a:p>
            <a:pPr algn="l">
              <a:spcBef>
                <a:spcPct val="20000"/>
              </a:spcBef>
              <a:spcAft>
                <a:spcPts val="600"/>
              </a:spcAft>
              <a:buClr>
                <a:schemeClr val="accent1"/>
              </a:buClr>
              <a:buSzPct val="115000"/>
              <a:buFont typeface="Arial"/>
              <a:buChar char="•"/>
            </a:pPr>
            <a:endParaRPr lang="en-US" sz="1800">
              <a:solidFill>
                <a:srgbClr val="262626"/>
              </a:solidFill>
              <a:latin typeface="+mn-lt"/>
              <a:ea typeface="+mn-ea"/>
              <a:cs typeface="+mn-cs"/>
            </a:endParaRPr>
          </a:p>
          <a:p>
            <a:pPr algn="l">
              <a:spcBef>
                <a:spcPct val="20000"/>
              </a:spcBef>
              <a:spcAft>
                <a:spcPts val="600"/>
              </a:spcAft>
              <a:buClr>
                <a:schemeClr val="accent1"/>
              </a:buClr>
              <a:buSzPct val="115000"/>
              <a:buFont typeface="Arial"/>
              <a:buChar char="•"/>
            </a:pPr>
            <a:r>
              <a:rPr lang="en-US" sz="1800" b="1">
                <a:solidFill>
                  <a:srgbClr val="262626"/>
                </a:solidFill>
                <a:latin typeface="+mn-lt"/>
                <a:ea typeface="+mn-ea"/>
                <a:cs typeface="+mn-cs"/>
              </a:rPr>
              <a:t>Age </a:t>
            </a:r>
            <a:r>
              <a:rPr lang="en-US" sz="1800">
                <a:solidFill>
                  <a:srgbClr val="262626"/>
                </a:solidFill>
                <a:latin typeface="+mn-lt"/>
                <a:ea typeface="+mn-ea"/>
                <a:cs typeface="+mn-cs"/>
              </a:rPr>
              <a:t>    </a:t>
            </a:r>
            <a:r>
              <a:rPr lang="en-US" sz="1800" b="1">
                <a:solidFill>
                  <a:srgbClr val="262626"/>
                </a:solidFill>
                <a:latin typeface="+mn-lt"/>
                <a:ea typeface="+mn-ea"/>
                <a:cs typeface="+mn-cs"/>
              </a:rPr>
              <a:t>Percent </a:t>
            </a:r>
          </a:p>
          <a:p>
            <a:pPr algn="l">
              <a:spcBef>
                <a:spcPct val="20000"/>
              </a:spcBef>
              <a:spcAft>
                <a:spcPts val="600"/>
              </a:spcAft>
              <a:buClr>
                <a:schemeClr val="accent1"/>
              </a:buClr>
              <a:buSzPct val="115000"/>
              <a:buFont typeface="Arial"/>
              <a:buChar char="•"/>
            </a:pPr>
            <a:r>
              <a:rPr lang="en-US" sz="1800">
                <a:solidFill>
                  <a:srgbClr val="262626"/>
                </a:solidFill>
                <a:latin typeface="+mn-lt"/>
                <a:ea typeface="+mn-ea"/>
                <a:cs typeface="+mn-cs"/>
              </a:rPr>
              <a:t>21 -40  77.6%</a:t>
            </a:r>
          </a:p>
          <a:p>
            <a:pPr algn="l">
              <a:spcBef>
                <a:spcPct val="20000"/>
              </a:spcBef>
              <a:spcAft>
                <a:spcPts val="600"/>
              </a:spcAft>
              <a:buClr>
                <a:schemeClr val="accent1"/>
              </a:buClr>
              <a:buSzPct val="115000"/>
              <a:buFont typeface="Arial"/>
              <a:buChar char="•"/>
            </a:pPr>
            <a:r>
              <a:rPr lang="en-US" sz="1800">
                <a:solidFill>
                  <a:srgbClr val="262626"/>
                </a:solidFill>
                <a:latin typeface="+mn-lt"/>
                <a:ea typeface="+mn-ea"/>
                <a:cs typeface="+mn-cs"/>
              </a:rPr>
              <a:t>23-35  58.8 %</a:t>
            </a:r>
          </a:p>
          <a:p>
            <a:pPr algn="l">
              <a:spcBef>
                <a:spcPct val="20000"/>
              </a:spcBef>
              <a:spcAft>
                <a:spcPts val="600"/>
              </a:spcAft>
              <a:buClr>
                <a:schemeClr val="accent1"/>
              </a:buClr>
              <a:buSzPct val="115000"/>
              <a:buFont typeface="Arial"/>
              <a:buChar char="•"/>
            </a:pPr>
            <a:endParaRPr lang="en-US" sz="1800">
              <a:solidFill>
                <a:srgbClr val="262626"/>
              </a:solidFill>
              <a:latin typeface="+mn-lt"/>
              <a:ea typeface="+mn-ea"/>
              <a:cs typeface="+mn-cs"/>
            </a:endParaRPr>
          </a:p>
        </p:txBody>
      </p:sp>
      <p:sp useBgFill="1">
        <p:nvSpPr>
          <p:cNvPr id="21" name="Rectangle 2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7A6C33-42E1-4868-82EC-90E271F30A7A}"/>
              </a:ext>
            </a:extLst>
          </p:cNvPr>
          <p:cNvPicPr>
            <a:picLocks noChangeAspect="1"/>
          </p:cNvPicPr>
          <p:nvPr/>
        </p:nvPicPr>
        <p:blipFill>
          <a:blip r:embed="rId3"/>
          <a:stretch>
            <a:fillRect/>
          </a:stretch>
        </p:blipFill>
        <p:spPr>
          <a:xfrm>
            <a:off x="5435910" y="926148"/>
            <a:ext cx="6098041" cy="4954657"/>
          </a:xfrm>
          <a:prstGeom prst="rect">
            <a:avLst/>
          </a:prstGeom>
        </p:spPr>
      </p:pic>
    </p:spTree>
    <p:extLst>
      <p:ext uri="{BB962C8B-B14F-4D97-AF65-F5344CB8AC3E}">
        <p14:creationId xmlns:p14="http://schemas.microsoft.com/office/powerpoint/2010/main" val="323063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080314-55F0-4A21-8E98-9A23EF0A0E95}"/>
              </a:ext>
            </a:extLst>
          </p:cNvPr>
          <p:cNvSpPr>
            <a:spLocks noGrp="1"/>
          </p:cNvSpPr>
          <p:nvPr>
            <p:ph type="title"/>
          </p:nvPr>
        </p:nvSpPr>
        <p:spPr>
          <a:xfrm>
            <a:off x="826852" y="872061"/>
            <a:ext cx="3073940" cy="3436688"/>
          </a:xfrm>
        </p:spPr>
        <p:txBody>
          <a:bodyPr vert="horz" lIns="91440" tIns="45720" rIns="91440" bIns="45720" rtlCol="0" anchor="b">
            <a:normAutofit/>
          </a:bodyPr>
          <a:lstStyle/>
          <a:p>
            <a:pPr>
              <a:lnSpc>
                <a:spcPct val="90000"/>
              </a:lnSpc>
            </a:pPr>
            <a:r>
              <a:rPr lang="en-US" sz="2800">
                <a:solidFill>
                  <a:srgbClr val="262626"/>
                </a:solidFill>
              </a:rPr>
              <a:t>Data</a:t>
            </a:r>
            <a:br>
              <a:rPr lang="en-US" sz="2800">
                <a:solidFill>
                  <a:srgbClr val="262626"/>
                </a:solidFill>
              </a:rPr>
            </a:br>
            <a:br>
              <a:rPr lang="en-US" sz="2800">
                <a:solidFill>
                  <a:srgbClr val="262626"/>
                </a:solidFill>
              </a:rPr>
            </a:br>
            <a:r>
              <a:rPr lang="en-US" sz="2800">
                <a:solidFill>
                  <a:srgbClr val="262626"/>
                </a:solidFill>
              </a:rPr>
              <a:t>Income VS Sex</a:t>
            </a:r>
            <a:br>
              <a:rPr lang="en-US" sz="2800">
                <a:solidFill>
                  <a:srgbClr val="262626"/>
                </a:solidFill>
              </a:rPr>
            </a:br>
            <a:br>
              <a:rPr lang="en-US" sz="2800">
                <a:solidFill>
                  <a:srgbClr val="262626"/>
                </a:solidFill>
              </a:rPr>
            </a:br>
            <a:r>
              <a:rPr lang="en-US" sz="2800">
                <a:solidFill>
                  <a:srgbClr val="262626"/>
                </a:solidFill>
              </a:rPr>
              <a:t>Shows that men are making more money than females</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698155D-9DB8-4B0D-9C25-6F6F5B9C79A6}"/>
              </a:ext>
            </a:extLst>
          </p:cNvPr>
          <p:cNvPicPr>
            <a:picLocks noChangeAspect="1"/>
          </p:cNvPicPr>
          <p:nvPr/>
        </p:nvPicPr>
        <p:blipFill>
          <a:blip r:embed="rId5"/>
          <a:stretch>
            <a:fillRect/>
          </a:stretch>
        </p:blipFill>
        <p:spPr>
          <a:xfrm>
            <a:off x="5435910" y="1764628"/>
            <a:ext cx="6098041" cy="3277697"/>
          </a:xfrm>
          <a:prstGeom prst="rect">
            <a:avLst/>
          </a:prstGeom>
        </p:spPr>
      </p:pic>
    </p:spTree>
    <p:extLst>
      <p:ext uri="{BB962C8B-B14F-4D97-AF65-F5344CB8AC3E}">
        <p14:creationId xmlns:p14="http://schemas.microsoft.com/office/powerpoint/2010/main" val="23446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9" name="Picture 2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2" name="Picture 3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4" name="Straight Connector 3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080314-55F0-4A21-8E98-9A23EF0A0E95}"/>
              </a:ext>
            </a:extLst>
          </p:cNvPr>
          <p:cNvSpPr>
            <a:spLocks noGrp="1"/>
          </p:cNvSpPr>
          <p:nvPr>
            <p:ph type="title"/>
          </p:nvPr>
        </p:nvSpPr>
        <p:spPr>
          <a:xfrm>
            <a:off x="826852" y="872061"/>
            <a:ext cx="3073940" cy="3436688"/>
          </a:xfrm>
        </p:spPr>
        <p:txBody>
          <a:bodyPr vert="horz" lIns="91440" tIns="45720" rIns="91440" bIns="45720" rtlCol="0" anchor="b">
            <a:normAutofit/>
          </a:bodyPr>
          <a:lstStyle/>
          <a:p>
            <a:pPr>
              <a:lnSpc>
                <a:spcPct val="90000"/>
              </a:lnSpc>
            </a:pPr>
            <a:r>
              <a:rPr lang="en-US" sz="2800" dirty="0">
                <a:solidFill>
                  <a:srgbClr val="262626"/>
                </a:solidFill>
              </a:rPr>
              <a:t>DATA</a:t>
            </a:r>
            <a:br>
              <a:rPr lang="en-US" sz="2800" dirty="0">
                <a:solidFill>
                  <a:srgbClr val="262626"/>
                </a:solidFill>
              </a:rPr>
            </a:br>
            <a:br>
              <a:rPr lang="en-US" sz="2800" dirty="0">
                <a:solidFill>
                  <a:srgbClr val="262626"/>
                </a:solidFill>
              </a:rPr>
            </a:br>
            <a:r>
              <a:rPr lang="en-US" sz="2800" dirty="0">
                <a:solidFill>
                  <a:srgbClr val="262626"/>
                </a:solidFill>
              </a:rPr>
              <a:t>Height Distribution</a:t>
            </a:r>
            <a:br>
              <a:rPr lang="en-US" sz="2800" dirty="0">
                <a:solidFill>
                  <a:srgbClr val="262626"/>
                </a:solidFill>
              </a:rPr>
            </a:br>
            <a:br>
              <a:rPr lang="en-US" sz="2800" dirty="0">
                <a:solidFill>
                  <a:srgbClr val="262626"/>
                </a:solidFill>
              </a:rPr>
            </a:br>
            <a:r>
              <a:rPr lang="en-US" sz="2800" dirty="0">
                <a:solidFill>
                  <a:srgbClr val="262626"/>
                </a:solidFill>
              </a:rPr>
              <a:t>Height between 50 -80 shows males in average are taller </a:t>
            </a:r>
          </a:p>
        </p:txBody>
      </p:sp>
      <p:sp useBgFill="1">
        <p:nvSpPr>
          <p:cNvPr id="42" name="Rectangle 4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37E785F-BC9B-45D8-BAA7-ABF13CA6200C}"/>
              </a:ext>
            </a:extLst>
          </p:cNvPr>
          <p:cNvPicPr>
            <a:picLocks noChangeAspect="1"/>
          </p:cNvPicPr>
          <p:nvPr/>
        </p:nvPicPr>
        <p:blipFill>
          <a:blip r:embed="rId5"/>
          <a:stretch>
            <a:fillRect/>
          </a:stretch>
        </p:blipFill>
        <p:spPr>
          <a:xfrm>
            <a:off x="5435910" y="1019175"/>
            <a:ext cx="6098041" cy="5029199"/>
          </a:xfrm>
          <a:prstGeom prst="rect">
            <a:avLst/>
          </a:prstGeom>
        </p:spPr>
      </p:pic>
    </p:spTree>
    <p:extLst>
      <p:ext uri="{BB962C8B-B14F-4D97-AF65-F5344CB8AC3E}">
        <p14:creationId xmlns:p14="http://schemas.microsoft.com/office/powerpoint/2010/main" val="255876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6160-2E73-4B53-9C5E-CC0ACE7640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73634B-B31B-42B9-B7DF-E0C9C5EDCDAD}"/>
              </a:ext>
            </a:extLst>
          </p:cNvPr>
          <p:cNvSpPr>
            <a:spLocks noGrp="1"/>
          </p:cNvSpPr>
          <p:nvPr>
            <p:ph idx="1"/>
          </p:nvPr>
        </p:nvSpPr>
        <p:spPr/>
        <p:txBody>
          <a:bodyPr/>
          <a:lstStyle/>
          <a:p>
            <a:r>
              <a:rPr lang="en-US" dirty="0"/>
              <a:t>We were able to get valuable information from the data </a:t>
            </a:r>
          </a:p>
          <a:p>
            <a:r>
              <a:rPr lang="en-US" dirty="0"/>
              <a:t>Help in making better business decisions </a:t>
            </a:r>
          </a:p>
          <a:p>
            <a:r>
              <a:rPr lang="en-US" dirty="0"/>
              <a:t>Bring valuable change within </a:t>
            </a:r>
            <a:r>
              <a:rPr lang="en-US" dirty="0" err="1"/>
              <a:t>OkCupid</a:t>
            </a:r>
            <a:r>
              <a:rPr lang="en-US" dirty="0"/>
              <a:t> users</a:t>
            </a:r>
          </a:p>
          <a:p>
            <a:endParaRPr lang="en-US" dirty="0"/>
          </a:p>
        </p:txBody>
      </p:sp>
    </p:spTree>
    <p:extLst>
      <p:ext uri="{BB962C8B-B14F-4D97-AF65-F5344CB8AC3E}">
        <p14:creationId xmlns:p14="http://schemas.microsoft.com/office/powerpoint/2010/main" val="29700829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1128</TotalTime>
  <Words>252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OkCupid</vt:lpstr>
      <vt:lpstr>AGENDA </vt:lpstr>
      <vt:lpstr>Introduction </vt:lpstr>
      <vt:lpstr>Data</vt:lpstr>
      <vt:lpstr>DATA </vt:lpstr>
      <vt:lpstr>DATA</vt:lpstr>
      <vt:lpstr>Data  Income VS Sex  Shows that men are making more money than females</vt:lpstr>
      <vt:lpstr>DATA  Height Distribution  Height between 50 -80 shows males in average are taller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OkCupid</dc:title>
  <dc:creator>RAHGHOSH</dc:creator>
  <cp:lastModifiedBy>RAHGHOSH</cp:lastModifiedBy>
  <cp:revision>15</cp:revision>
  <dcterms:created xsi:type="dcterms:W3CDTF">2021-09-28T21:54:16Z</dcterms:created>
  <dcterms:modified xsi:type="dcterms:W3CDTF">2021-09-30T16:51:59Z</dcterms:modified>
</cp:coreProperties>
</file>