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70" r:id="rId6"/>
    <p:sldId id="286" r:id="rId7"/>
    <p:sldId id="292" r:id="rId8"/>
    <p:sldId id="293" r:id="rId9"/>
    <p:sldId id="294" r:id="rId10"/>
    <p:sldId id="297" r:id="rId11"/>
    <p:sldId id="288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3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FA5F72-8C3C-47C4-BAAE-AAD53B502F6D}" type="datetime1">
              <a:rPr lang="es-ES" smtClean="0"/>
              <a:t>24/03/2024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4E63C5-A243-470D-8390-8C4D5E642375}" type="datetime1">
              <a:rPr lang="es-ES" smtClean="0"/>
              <a:t>24/03/2024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88917-CCAE-4D7C-A02D-EE615348765B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contenidos 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514390-AA99-469E-94F5-F9F16EB7B61C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D3692-D545-40A3-8F5F-282FE444CA26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0" name="Marcador de posición de imagen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1" name="Marcador de posición de imagen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2" name="Marcador de posición de imagen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3" name="Marcador de posición de imagen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4" name="Marcador de posición de imagen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12EB9-9729-4FAD-8373-A418D3DF724C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07C4C-07E3-4EE8-9931-EEC16BF49252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70FF08-5F54-4A2C-A787-F7D6BFBFC462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B1BDD-7000-4F3F-B9E7-17979A7FBD75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5CFD7-B49D-4B10-8EA3-A285AD2A605F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24B15-5D30-4E4C-8F83-05B8C13D4DDB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BD9BA1-E6FD-4A95-80AB-D864C087A0FC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AFC51-B778-437C-AF2E-CFBBBFE133F8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E9567B-DF5D-4470-94BE-7DF002E86266}" type="datetime1">
              <a:rPr lang="es-ES" noProof="0" smtClean="0"/>
              <a:t>24/03/2024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mailto:raulangro@gmail.com" TargetMode="External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Profesionales que colaboran en una mesa en un portátil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524000" y="1674796"/>
            <a:ext cx="9144000" cy="2492767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es-ES" sz="5000" dirty="0">
                <a:solidFill>
                  <a:schemeClr val="bg1"/>
                </a:solidFill>
              </a:rPr>
              <a:t>Servicios Logístico </a:t>
            </a:r>
            <a:br>
              <a:rPr lang="es-ES" sz="5000" dirty="0">
                <a:solidFill>
                  <a:schemeClr val="bg1"/>
                </a:solidFill>
              </a:rPr>
            </a:br>
            <a:r>
              <a:rPr lang="es-ES" sz="5000" dirty="0">
                <a:solidFill>
                  <a:schemeClr val="bg1"/>
                </a:solidFill>
              </a:rPr>
              <a:t>Pedro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es-ES" sz="2500" b="1" i="1" spc="65" dirty="0">
                <a:solidFill>
                  <a:schemeClr val="accent1"/>
                </a:solidFill>
                <a:cs typeface="Arial"/>
              </a:rPr>
              <a:t>Ausencias no programadas</a:t>
            </a: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217255" y="3367131"/>
            <a:ext cx="3780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3D90BA-CD7A-73AD-C3BA-D1CF9ED5D45E}"/>
              </a:ext>
            </a:extLst>
          </p:cNvPr>
          <p:cNvSpPr txBox="1"/>
          <p:nvPr/>
        </p:nvSpPr>
        <p:spPr>
          <a:xfrm>
            <a:off x="4044000" y="6114553"/>
            <a:ext cx="53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Raúl Alfredo Negro - BI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Apretón de manos de dos personas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o 3" descr="Rectángulo azul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16939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3" name="Elipse 22" descr="Óvalo beige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2</a:t>
            </a:fld>
            <a:endParaRPr lang="es-ES" sz="10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Agenda</a:t>
            </a:r>
            <a:endParaRPr lang="es-ES" dirty="0"/>
          </a:p>
        </p:txBody>
      </p:sp>
      <p:pic>
        <p:nvPicPr>
          <p:cNvPr id="36" name="Marcador de posición de imagen 35" descr="Icono comprobació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sp>
        <p:nvSpPr>
          <p:cNvPr id="24" name="objeto 5" descr="Rectángulo beig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46512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E8FAC5B-4798-0CBB-3B93-5EBAC54D9912}"/>
              </a:ext>
            </a:extLst>
          </p:cNvPr>
          <p:cNvSpPr txBox="1"/>
          <p:nvPr/>
        </p:nvSpPr>
        <p:spPr>
          <a:xfrm>
            <a:off x="1479244" y="1767520"/>
            <a:ext cx="294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Objetivos e Hipótesis</a:t>
            </a:r>
          </a:p>
        </p:txBody>
      </p:sp>
      <p:pic>
        <p:nvPicPr>
          <p:cNvPr id="43" name="Marcador de posición de imagen 35" descr="Icono comprobación">
            <a:extLst>
              <a:ext uri="{FF2B5EF4-FFF2-40B4-BE49-F238E27FC236}">
                <a16:creationId xmlns:a16="http://schemas.microsoft.com/office/drawing/2014/main" id="{4782D1AA-150D-03A1-49EF-2E03B0127DA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2376685"/>
            <a:ext cx="576000" cy="576000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6E5E7F03-180A-385C-9244-416D268CE64E}"/>
              </a:ext>
            </a:extLst>
          </p:cNvPr>
          <p:cNvSpPr txBox="1"/>
          <p:nvPr/>
        </p:nvSpPr>
        <p:spPr>
          <a:xfrm>
            <a:off x="1479244" y="2464630"/>
            <a:ext cx="294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Pasos Realizados</a:t>
            </a:r>
          </a:p>
        </p:txBody>
      </p:sp>
      <p:pic>
        <p:nvPicPr>
          <p:cNvPr id="45" name="Marcador de posición de imagen 35" descr="Icono comprobación">
            <a:extLst>
              <a:ext uri="{FF2B5EF4-FFF2-40B4-BE49-F238E27FC236}">
                <a16:creationId xmlns:a16="http://schemas.microsoft.com/office/drawing/2014/main" id="{9E4D814F-3EE5-DC75-DC06-693DCA8210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067345"/>
            <a:ext cx="576000" cy="576000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513D260C-5E49-DBEE-DF58-06474CEACF77}"/>
              </a:ext>
            </a:extLst>
          </p:cNvPr>
          <p:cNvSpPr txBox="1"/>
          <p:nvPr/>
        </p:nvSpPr>
        <p:spPr>
          <a:xfrm>
            <a:off x="1479244" y="3155290"/>
            <a:ext cx="294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Indicadores</a:t>
            </a:r>
          </a:p>
        </p:txBody>
      </p:sp>
      <p:pic>
        <p:nvPicPr>
          <p:cNvPr id="47" name="Marcador de posición de imagen 35" descr="Icono comprobación">
            <a:extLst>
              <a:ext uri="{FF2B5EF4-FFF2-40B4-BE49-F238E27FC236}">
                <a16:creationId xmlns:a16="http://schemas.microsoft.com/office/drawing/2014/main" id="{C06E9D56-A6FC-AD88-15D2-6E983DF6518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681757"/>
            <a:ext cx="576000" cy="576000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14F36432-0FB9-E638-EB77-DB86E12F35F5}"/>
              </a:ext>
            </a:extLst>
          </p:cNvPr>
          <p:cNvSpPr txBox="1"/>
          <p:nvPr/>
        </p:nvSpPr>
        <p:spPr>
          <a:xfrm>
            <a:off x="1479244" y="3769702"/>
            <a:ext cx="294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Modelos</a:t>
            </a:r>
          </a:p>
        </p:txBody>
      </p:sp>
      <p:pic>
        <p:nvPicPr>
          <p:cNvPr id="49" name="Marcador de posición de imagen 35" descr="Icono comprobación">
            <a:extLst>
              <a:ext uri="{FF2B5EF4-FFF2-40B4-BE49-F238E27FC236}">
                <a16:creationId xmlns:a16="http://schemas.microsoft.com/office/drawing/2014/main" id="{AB284F38-0796-8BE8-01DA-31BB2CBFA14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4279521"/>
            <a:ext cx="576000" cy="576000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54B63711-F4F3-1F17-1934-999110770C5A}"/>
              </a:ext>
            </a:extLst>
          </p:cNvPr>
          <p:cNvSpPr txBox="1"/>
          <p:nvPr/>
        </p:nvSpPr>
        <p:spPr>
          <a:xfrm>
            <a:off x="1479244" y="4367466"/>
            <a:ext cx="294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7" descr="Hombre hablando por teléfono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0"/>
            <a:ext cx="6991350" cy="6858000"/>
          </a:xfrm>
          <a:prstGeom prst="rect">
            <a:avLst/>
          </a:prstGeom>
        </p:spPr>
      </p:pic>
      <p:sp>
        <p:nvSpPr>
          <p:cNvPr id="5" name="objeto 3" descr="Rectángu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6" name="objeto 6" descr="Rectángulo azul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39495" y="1196605"/>
            <a:ext cx="6689725" cy="4854338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206058" y="1359001"/>
            <a:ext cx="5165558" cy="833856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Objetivo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3</a:t>
            </a:fld>
            <a:endParaRPr lang="es-ES" sz="1000" dirty="0"/>
          </a:p>
        </p:txBody>
      </p:sp>
      <p:sp>
        <p:nvSpPr>
          <p:cNvPr id="7" name="objeto 9" descr="Rectángu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298029" y="3456038"/>
            <a:ext cx="45792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96193" y="2245546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Analizar, entender, y predecir las ausencias.</a:t>
            </a:r>
          </a:p>
          <a:p>
            <a:pPr marL="0" indent="0" rtl="0">
              <a:buNone/>
            </a:pPr>
            <a:r>
              <a:rPr lang="es-E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Buscar que oportunidades de mejoras observamos de acuerdo a los resultados.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FE21FC3-FA5F-7846-CF26-06F0D006FC25}"/>
              </a:ext>
            </a:extLst>
          </p:cNvPr>
          <p:cNvSpPr txBox="1">
            <a:spLocks/>
          </p:cNvSpPr>
          <p:nvPr/>
        </p:nvSpPr>
        <p:spPr bwMode="white">
          <a:xfrm>
            <a:off x="6224668" y="3475730"/>
            <a:ext cx="5165558" cy="8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Hipótesis</a:t>
            </a:r>
            <a:endParaRPr lang="es-ES" dirty="0"/>
          </a:p>
        </p:txBody>
      </p:sp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DAD17966-B6A7-3410-30FF-4550996AC956}"/>
              </a:ext>
            </a:extLst>
          </p:cNvPr>
          <p:cNvSpPr txBox="1">
            <a:spLocks/>
          </p:cNvSpPr>
          <p:nvPr/>
        </p:nvSpPr>
        <p:spPr bwMode="white">
          <a:xfrm>
            <a:off x="6214803" y="4362275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Las personas son niños son los que más se ausentan?</a:t>
            </a:r>
          </a:p>
          <a:p>
            <a:pPr marL="0" indent="0" rtl="0">
              <a:buNone/>
            </a:pPr>
            <a:r>
              <a:rPr lang="es-E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Los jóvenes son los que más faltan?</a:t>
            </a:r>
          </a:p>
          <a:p>
            <a:pPr marL="0" indent="0">
              <a:buNone/>
            </a:pPr>
            <a:r>
              <a:rPr lang="es-E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Las personas que están a mayor distancia, son las que más se ausentan?</a:t>
            </a:r>
          </a:p>
          <a:p>
            <a:pPr marL="0" indent="0" rtl="0">
              <a:buNone/>
            </a:pPr>
            <a:endParaRPr lang="es-E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Rectángulo azul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to 3" descr="Rectá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Elipse 8" descr="Óvalo bei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Pasos Realizados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4</a:t>
            </a:fld>
            <a:endParaRPr lang="es-ES" sz="1000" dirty="0"/>
          </a:p>
        </p:txBody>
      </p:sp>
      <p:sp>
        <p:nvSpPr>
          <p:cNvPr id="11" name="objeto 5" descr="Rectángulo bei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676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4583907" y="4944637"/>
            <a:ext cx="3024187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es-ES" sz="3000" dirty="0">
                <a:solidFill>
                  <a:schemeClr val="tx2"/>
                </a:solidFill>
                <a:latin typeface="+mj-lt"/>
              </a:rPr>
              <a:t>Armar plan de acción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28AA53-BF20-2310-496D-E2502DD1BD51}"/>
              </a:ext>
            </a:extLst>
          </p:cNvPr>
          <p:cNvSpPr txBox="1"/>
          <p:nvPr/>
        </p:nvSpPr>
        <p:spPr>
          <a:xfrm>
            <a:off x="250376" y="2365116"/>
            <a:ext cx="2017058" cy="132343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>
                <a:solidFill>
                  <a:schemeClr val="accent1"/>
                </a:solidFill>
                <a:latin typeface="+mj-lt"/>
              </a:rPr>
              <a:t>Analizar la información recibida por RRHH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BABFB9-8B4E-71BE-5C82-ECDA12529DD9}"/>
              </a:ext>
            </a:extLst>
          </p:cNvPr>
          <p:cNvSpPr txBox="1"/>
          <p:nvPr/>
        </p:nvSpPr>
        <p:spPr>
          <a:xfrm>
            <a:off x="2499117" y="2365116"/>
            <a:ext cx="2017058" cy="132343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s-AR" dirty="0"/>
              <a:t>Plantear un trabajo de Machine </a:t>
            </a:r>
            <a:r>
              <a:rPr lang="es-AR" dirty="0" err="1"/>
              <a:t>Learning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6714B0-2F9B-7E86-E02B-54242705CF92}"/>
              </a:ext>
            </a:extLst>
          </p:cNvPr>
          <p:cNvSpPr txBox="1"/>
          <p:nvPr/>
        </p:nvSpPr>
        <p:spPr>
          <a:xfrm>
            <a:off x="4685102" y="2365116"/>
            <a:ext cx="2017058" cy="132343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s-AR" dirty="0"/>
              <a:t>Buscar el mejor modelo que se adapta al negocio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833D1C-2EFD-5859-AC74-95662C4221C1}"/>
              </a:ext>
            </a:extLst>
          </p:cNvPr>
          <p:cNvSpPr txBox="1"/>
          <p:nvPr/>
        </p:nvSpPr>
        <p:spPr>
          <a:xfrm>
            <a:off x="6994673" y="2365116"/>
            <a:ext cx="2017058" cy="10156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s-AR" dirty="0"/>
              <a:t>Filtrar con la información más relevante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6EDDBF-42EF-5F87-D120-B4114586DF3F}"/>
              </a:ext>
            </a:extLst>
          </p:cNvPr>
          <p:cNvSpPr txBox="1"/>
          <p:nvPr/>
        </p:nvSpPr>
        <p:spPr>
          <a:xfrm>
            <a:off x="9304244" y="2365116"/>
            <a:ext cx="2017058" cy="10156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20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s-AR" dirty="0"/>
              <a:t>Aplicar la metodología seleccionada</a:t>
            </a: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4220DBA2-750A-9DAA-1F1B-FB6DF18A8BF5}"/>
              </a:ext>
            </a:extLst>
          </p:cNvPr>
          <p:cNvSpPr/>
          <p:nvPr/>
        </p:nvSpPr>
        <p:spPr>
          <a:xfrm rot="5400000">
            <a:off x="5584916" y="-1313907"/>
            <a:ext cx="722815" cy="11391897"/>
          </a:xfrm>
          <a:prstGeom prst="rightBrace">
            <a:avLst>
              <a:gd name="adj1" fmla="val 8333"/>
              <a:gd name="adj2" fmla="val 49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E64904-FC7E-F921-B0A0-A11E2A95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5</a:t>
            </a:fld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170C28-3534-D38D-BD04-BC535A72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7" y="0"/>
            <a:ext cx="10515600" cy="567553"/>
          </a:xfrm>
        </p:spPr>
        <p:txBody>
          <a:bodyPr/>
          <a:lstStyle/>
          <a:p>
            <a:r>
              <a:rPr lang="es-AR" dirty="0"/>
              <a:t>Indicadores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7D9C88-484A-8B54-7295-0A413806F5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A7A916-6D24-471D-C250-A87779B0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5" y="951317"/>
            <a:ext cx="9108963" cy="581524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F2F9B5-C50F-35AB-96A4-A073AD312829}"/>
              </a:ext>
            </a:extLst>
          </p:cNvPr>
          <p:cNvSpPr txBox="1"/>
          <p:nvPr/>
        </p:nvSpPr>
        <p:spPr>
          <a:xfrm>
            <a:off x="9382539" y="1017767"/>
            <a:ext cx="2443421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 err="1"/>
              <a:t>Highlight</a:t>
            </a:r>
            <a:r>
              <a:rPr lang="es-ES" sz="1200" b="1" dirty="0"/>
              <a:t>:</a:t>
            </a:r>
          </a:p>
          <a:p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Dentro de la ausencia más común es la de consulta medica y de dentista</a:t>
            </a:r>
          </a:p>
          <a:p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Hay una tendencia que al inicio de clases de los chicos, hay un aumento de</a:t>
            </a:r>
          </a:p>
          <a:p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Las ausencias no tienen días específicos de la semana.</a:t>
            </a:r>
          </a:p>
          <a:p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Aunque no es factor aparente el tomador social, pero es algo que la empresa debe tener recaudos, ya que esto puede provocar accidentes.</a:t>
            </a:r>
          </a:p>
          <a:p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A mayor distancia, empieza a ser un problema para la gente.</a:t>
            </a:r>
          </a:p>
          <a:p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La mayor ausencia se da en las personas con estudios menores estudios.</a:t>
            </a:r>
            <a:endParaRPr lang="es-AR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3E2D4E-557A-6D4D-FE35-465BE467D703}"/>
              </a:ext>
            </a:extLst>
          </p:cNvPr>
          <p:cNvSpPr txBox="1"/>
          <p:nvPr/>
        </p:nvSpPr>
        <p:spPr>
          <a:xfrm>
            <a:off x="413468" y="493020"/>
            <a:ext cx="518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Alta</a:t>
            </a:r>
            <a:r>
              <a:rPr lang="es-AR" sz="1000" dirty="0"/>
              <a:t> </a:t>
            </a:r>
            <a:r>
              <a:rPr lang="es-AR" sz="1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ausencia por médicos y dentista</a:t>
            </a:r>
          </a:p>
        </p:txBody>
      </p:sp>
    </p:spTree>
    <p:extLst>
      <p:ext uri="{BB962C8B-B14F-4D97-AF65-F5344CB8AC3E}">
        <p14:creationId xmlns:p14="http://schemas.microsoft.com/office/powerpoint/2010/main" val="290948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1488238-9926-ED89-EA6E-7D53E247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6</a:t>
            </a:fld>
            <a:endParaRPr lang="es-ES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8A7EAA-C2BA-F426-A2BE-414B934E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3195"/>
            <a:ext cx="10515600" cy="784830"/>
          </a:xfrm>
        </p:spPr>
        <p:txBody>
          <a:bodyPr/>
          <a:lstStyle/>
          <a:p>
            <a:r>
              <a:rPr lang="es-AR" dirty="0"/>
              <a:t>Modelos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8E35E9-67B7-96FF-E86B-5DA7CDC33B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Etapa 2. Partiendo del </a:t>
            </a:r>
            <a:r>
              <a:rPr lang="es-AR" dirty="0" err="1"/>
              <a:t>Random</a:t>
            </a:r>
            <a:r>
              <a:rPr lang="es-AR" dirty="0"/>
              <a:t> Forest </a:t>
            </a:r>
            <a:r>
              <a:rPr lang="es-AR" dirty="0" err="1"/>
              <a:t>Regressor</a:t>
            </a:r>
            <a:r>
              <a:rPr lang="es-AR" dirty="0"/>
              <a:t>. </a:t>
            </a:r>
          </a:p>
          <a:p>
            <a:pPr marL="0" indent="0">
              <a:buNone/>
            </a:pPr>
            <a:r>
              <a:rPr lang="es-AR" sz="1400" dirty="0"/>
              <a:t>Se analizan con modelos de esta familia.</a:t>
            </a:r>
          </a:p>
          <a:p>
            <a:pPr lvl="1"/>
            <a:r>
              <a:rPr lang="es-AR" sz="1400" dirty="0" err="1"/>
              <a:t>Random</a:t>
            </a:r>
            <a:r>
              <a:rPr lang="es-AR" sz="1400" dirty="0"/>
              <a:t> Forest </a:t>
            </a:r>
            <a:r>
              <a:rPr lang="es-AR" sz="1400" dirty="0" err="1"/>
              <a:t>GridSearch</a:t>
            </a:r>
            <a:endParaRPr lang="es-AR" sz="1400" dirty="0"/>
          </a:p>
          <a:p>
            <a:pPr lvl="1"/>
            <a:r>
              <a:rPr lang="es-AR" sz="1400" dirty="0" err="1"/>
              <a:t>RandomizedSearchCVs_Fix</a:t>
            </a:r>
            <a:endParaRPr lang="es-AR" sz="1400" dirty="0"/>
          </a:p>
          <a:p>
            <a:pPr lvl="1"/>
            <a:r>
              <a:rPr lang="es-AR" sz="1400" dirty="0" err="1"/>
              <a:t>AdaBoostRegressor</a:t>
            </a:r>
            <a:endParaRPr lang="es-AR" sz="1400" dirty="0"/>
          </a:p>
          <a:p>
            <a:pPr lvl="1"/>
            <a:r>
              <a:rPr lang="es-AR" sz="1400" dirty="0" err="1"/>
              <a:t>GradientBoostingRegressor</a:t>
            </a:r>
            <a:r>
              <a:rPr lang="es-AR" sz="1400" dirty="0"/>
              <a:t>  (Mejor Desempeño)</a:t>
            </a:r>
          </a:p>
          <a:p>
            <a:pPr lvl="1"/>
            <a:r>
              <a:rPr lang="es-AR" sz="1400" dirty="0" err="1"/>
              <a:t>VotingRegresso</a:t>
            </a:r>
            <a:endParaRPr lang="es-AR" sz="14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E08691E-2795-6D12-3EB8-B1F83C5997F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AR" b="1" dirty="0"/>
              <a:t>Modelos utilizados en la primera etapa:</a:t>
            </a:r>
          </a:p>
          <a:p>
            <a:pPr lvl="1"/>
            <a:r>
              <a:rPr lang="es-AR" sz="1400" dirty="0"/>
              <a:t>Regresión Lineal</a:t>
            </a:r>
          </a:p>
          <a:p>
            <a:pPr lvl="1"/>
            <a:r>
              <a:rPr lang="es-AR" sz="1400" dirty="0" err="1"/>
              <a:t>Random</a:t>
            </a:r>
            <a:r>
              <a:rPr lang="es-AR" sz="1400" dirty="0"/>
              <a:t> Forest </a:t>
            </a:r>
            <a:r>
              <a:rPr lang="es-AR" sz="1400" dirty="0" err="1"/>
              <a:t>Regressor</a:t>
            </a:r>
            <a:r>
              <a:rPr lang="es-AR" sz="1400" dirty="0"/>
              <a:t>    (Mejor Desempeño)</a:t>
            </a:r>
          </a:p>
          <a:p>
            <a:pPr lvl="1"/>
            <a:r>
              <a:rPr lang="es-AR" sz="1400" dirty="0" err="1"/>
              <a:t>LightGBM</a:t>
            </a:r>
            <a:r>
              <a:rPr lang="es-AR" sz="1400" dirty="0"/>
              <a:t> </a:t>
            </a:r>
            <a:r>
              <a:rPr lang="es-AR" sz="1400" dirty="0" err="1"/>
              <a:t>Regressor</a:t>
            </a:r>
            <a:endParaRPr lang="es-AR" sz="1400" dirty="0"/>
          </a:p>
          <a:p>
            <a:pPr lvl="1"/>
            <a:r>
              <a:rPr lang="es-AR" sz="1400" dirty="0" err="1"/>
              <a:t>Support</a:t>
            </a:r>
            <a:r>
              <a:rPr lang="es-AR" sz="1400" dirty="0"/>
              <a:t> </a:t>
            </a:r>
            <a:r>
              <a:rPr lang="es-AR" sz="1400" dirty="0" err="1"/>
              <a:t>Vecotr</a:t>
            </a:r>
            <a:r>
              <a:rPr lang="es-AR" sz="1400" dirty="0"/>
              <a:t> </a:t>
            </a:r>
            <a:r>
              <a:rPr lang="es-AR" sz="1400" dirty="0" err="1"/>
              <a:t>Regression</a:t>
            </a:r>
            <a:r>
              <a:rPr lang="es-AR" sz="1400" dirty="0"/>
              <a:t>(SVR)</a:t>
            </a:r>
          </a:p>
          <a:p>
            <a:pPr lvl="1"/>
            <a:r>
              <a:rPr lang="es-AR" sz="1400" dirty="0" err="1"/>
              <a:t>Xgboost</a:t>
            </a:r>
            <a:r>
              <a:rPr lang="es-AR" sz="1400" dirty="0"/>
              <a:t> </a:t>
            </a:r>
            <a:r>
              <a:rPr lang="es-AR" sz="1400" dirty="0" err="1"/>
              <a:t>Regressor</a:t>
            </a:r>
            <a:endParaRPr lang="es-AR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33E53E-FE3F-7E1C-EC5F-E6C7DA66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970" y="1593043"/>
            <a:ext cx="2928452" cy="226374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14A0F57-717F-EC6B-0BE7-B74033135D81}"/>
              </a:ext>
            </a:extLst>
          </p:cNvPr>
          <p:cNvSpPr/>
          <p:nvPr/>
        </p:nvSpPr>
        <p:spPr>
          <a:xfrm>
            <a:off x="1216550" y="2297927"/>
            <a:ext cx="4365266" cy="3101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887036-15E6-4004-1730-B75FCD7A30FD}"/>
              </a:ext>
            </a:extLst>
          </p:cNvPr>
          <p:cNvCxnSpPr>
            <a:cxnSpLocks/>
          </p:cNvCxnSpPr>
          <p:nvPr/>
        </p:nvCxnSpPr>
        <p:spPr>
          <a:xfrm>
            <a:off x="6202017" y="1109075"/>
            <a:ext cx="87465" cy="524838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9AC6AA-B99B-E03B-2605-E1F6857D43F7}"/>
              </a:ext>
            </a:extLst>
          </p:cNvPr>
          <p:cNvSpPr txBox="1"/>
          <p:nvPr/>
        </p:nvSpPr>
        <p:spPr>
          <a:xfrm>
            <a:off x="7431609" y="1089600"/>
            <a:ext cx="304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GradientBoostingRegressor</a:t>
            </a:r>
            <a:endParaRPr lang="es-AR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48C9CB4-779D-D732-9A2F-D63A1B6D093D}"/>
              </a:ext>
            </a:extLst>
          </p:cNvPr>
          <p:cNvSpPr/>
          <p:nvPr/>
        </p:nvSpPr>
        <p:spPr>
          <a:xfrm>
            <a:off x="1110121" y="5471113"/>
            <a:ext cx="4365266" cy="3101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166F4C0-F19B-25D0-E4A4-2FBA579747D9}"/>
              </a:ext>
            </a:extLst>
          </p:cNvPr>
          <p:cNvSpPr txBox="1"/>
          <p:nvPr/>
        </p:nvSpPr>
        <p:spPr>
          <a:xfrm>
            <a:off x="6854663" y="4040375"/>
            <a:ext cx="4199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Resultados:</a:t>
            </a:r>
          </a:p>
          <a:p>
            <a:pPr lvl="1"/>
            <a:r>
              <a:rPr lang="es-ES" sz="1200" dirty="0"/>
              <a:t>Error Cuadrático Medio (MSE): 161.26</a:t>
            </a:r>
          </a:p>
          <a:p>
            <a:pPr lvl="1"/>
            <a:r>
              <a:rPr lang="es-ES" sz="1200" dirty="0"/>
              <a:t>Error Absoluto Medio (MAE): 5.87</a:t>
            </a:r>
          </a:p>
          <a:p>
            <a:pPr lvl="1"/>
            <a:r>
              <a:rPr lang="es-ES" sz="1200" dirty="0"/>
              <a:t>Coeficiente de Determinación (R²): 0.39</a:t>
            </a:r>
          </a:p>
          <a:p>
            <a:pPr lvl="1"/>
            <a:r>
              <a:rPr lang="es-ES" sz="1200" dirty="0"/>
              <a:t>Sesgo (BIAS): 0.63</a:t>
            </a:r>
          </a:p>
          <a:p>
            <a:pPr lvl="1"/>
            <a:r>
              <a:rPr lang="es-ES" sz="1200" dirty="0"/>
              <a:t>Varianza: 153.63</a:t>
            </a:r>
            <a:endParaRPr lang="es-AR" sz="1200" dirty="0"/>
          </a:p>
          <a:p>
            <a:endParaRPr lang="es-ES" sz="1200" dirty="0"/>
          </a:p>
          <a:p>
            <a:r>
              <a:rPr lang="es-ES" sz="1200" dirty="0" err="1"/>
              <a:t>Highlight</a:t>
            </a:r>
            <a:r>
              <a:rPr lang="es-E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MSE y MAE Bajos: Precisión en predicciones.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R² Positivo: Buen ajuste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Sesgo Cercano a 0: Equilibrio en predicciones.</a:t>
            </a:r>
            <a:endParaRPr lang="es-AR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8C86031-6A8D-0452-9492-160133545576}"/>
              </a:ext>
            </a:extLst>
          </p:cNvPr>
          <p:cNvSpPr txBox="1"/>
          <p:nvPr/>
        </p:nvSpPr>
        <p:spPr>
          <a:xfrm>
            <a:off x="751399" y="585855"/>
            <a:ext cx="751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GradientBoostingRegressor</a:t>
            </a:r>
            <a:r>
              <a:rPr lang="es-AR" sz="1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se ajusta al modelo con una muy buena predicción.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CABFC15-5532-A358-D65F-4F05F6B452DA}"/>
              </a:ext>
            </a:extLst>
          </p:cNvPr>
          <p:cNvSpPr txBox="1"/>
          <p:nvPr/>
        </p:nvSpPr>
        <p:spPr>
          <a:xfrm>
            <a:off x="1596677" y="1091759"/>
            <a:ext cx="304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Selección de Modelos</a:t>
            </a:r>
          </a:p>
        </p:txBody>
      </p:sp>
    </p:spTree>
    <p:extLst>
      <p:ext uri="{BB962C8B-B14F-4D97-AF65-F5344CB8AC3E}">
        <p14:creationId xmlns:p14="http://schemas.microsoft.com/office/powerpoint/2010/main" val="180448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C921E6-FF3C-F4B1-0F7B-054AF853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7</a:t>
            </a:fld>
            <a:endParaRPr lang="es-ES" noProof="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C217A2-38E0-D1C1-F952-98772DB2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98" y="3187969"/>
            <a:ext cx="1647825" cy="1409700"/>
          </a:xfrm>
          <a:prstGeom prst="rect">
            <a:avLst/>
          </a:prstGeom>
        </p:spPr>
      </p:pic>
      <p:sp>
        <p:nvSpPr>
          <p:cNvPr id="4" name="Título 2">
            <a:extLst>
              <a:ext uri="{FF2B5EF4-FFF2-40B4-BE49-F238E27FC236}">
                <a16:creationId xmlns:a16="http://schemas.microsoft.com/office/drawing/2014/main" id="{DBE3F6E5-6281-B5D5-F566-4318CA2DBA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/>
              <a:t>Conclusiones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D377E6-83F7-0840-B350-9AEE0EA5F941}"/>
              </a:ext>
            </a:extLst>
          </p:cNvPr>
          <p:cNvSpPr txBox="1"/>
          <p:nvPr/>
        </p:nvSpPr>
        <p:spPr>
          <a:xfrm>
            <a:off x="1140973" y="4706017"/>
            <a:ext cx="26324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1- Se puede colocar un medico en la empresa algunos días para atender a los empleados.</a:t>
            </a:r>
          </a:p>
          <a:p>
            <a:endParaRPr lang="es-ES" sz="1200" dirty="0"/>
          </a:p>
          <a:p>
            <a:r>
              <a:rPr lang="es-ES" sz="1200" dirty="0"/>
              <a:t>2- Se puede llegar a un acuerdo con algún centro odontológico cerca de la empresa.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54FA83-419A-1C83-83FD-B50F06DF0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373" y="3187969"/>
            <a:ext cx="1409700" cy="1409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F3C6AF-AB18-6BC7-36E1-A5866FA14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704" y="3187969"/>
            <a:ext cx="1409700" cy="1409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00EA597-AABC-77FE-7DC4-AA9CCB057BD3}"/>
              </a:ext>
            </a:extLst>
          </p:cNvPr>
          <p:cNvSpPr txBox="1"/>
          <p:nvPr/>
        </p:nvSpPr>
        <p:spPr>
          <a:xfrm>
            <a:off x="4914072" y="4706017"/>
            <a:ext cx="20188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3- Evaluar colocar un </a:t>
            </a:r>
            <a:r>
              <a:rPr lang="es-ES" sz="1200" dirty="0" err="1"/>
              <a:t>charter</a:t>
            </a:r>
            <a:r>
              <a:rPr lang="es-ES" sz="1200" dirty="0"/>
              <a:t> para que las personas sea más fácil llegar al trabajo y no tengan ese costo.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357DAC-A445-2237-EE59-5CEB4548C1F0}"/>
              </a:ext>
            </a:extLst>
          </p:cNvPr>
          <p:cNvSpPr txBox="1"/>
          <p:nvPr/>
        </p:nvSpPr>
        <p:spPr>
          <a:xfrm>
            <a:off x="8304551" y="4706017"/>
            <a:ext cx="24057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4- Aunque no hay una conclusión vemos importante trabajar el alcoholismo, ya que una cantidad 40% de las personas que faltan toman socialmente. Esto puede llevar a tener un accidente dentro de la empresa.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5A7BE1-7502-C826-9AF8-AC9E74710323}"/>
              </a:ext>
            </a:extLst>
          </p:cNvPr>
          <p:cNvSpPr txBox="1"/>
          <p:nvPr/>
        </p:nvSpPr>
        <p:spPr>
          <a:xfrm>
            <a:off x="744939" y="976590"/>
            <a:ext cx="867288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50" dirty="0"/>
              <a:t>"RRHH nuestro cliente interno indica que las mayores ausencias se deben a los que tiene hijos" No observamos que los valores esta referido a que al tener chicos estén faltando con mayor frecuencia.</a:t>
            </a:r>
          </a:p>
          <a:p>
            <a:endParaRPr lang="es-ES" sz="1050" dirty="0"/>
          </a:p>
          <a:p>
            <a:r>
              <a:rPr lang="es-ES" sz="1050" dirty="0"/>
              <a:t>"Se preguntan si puede ser si los chicos más jóvenes, que aun no tienen la responsabilidad, son los que generan mayor ausencia?" Si vemos una tendencia en chicos, muy jóvenes y personas entre 35 a 40 años de edad. Deberíamos entender la media de edad de la empresa, a fin de llegar a la conclusión.</a:t>
            </a:r>
          </a:p>
          <a:p>
            <a:endParaRPr lang="es-ES" sz="1050" dirty="0"/>
          </a:p>
          <a:p>
            <a:r>
              <a:rPr lang="es-ES" sz="1050" dirty="0"/>
              <a:t>"Creen que actualmente el aumento de costo del transporte, esta siendo un problema de ausencia también, ya que no gastan y al tener que pagarle como enfermedad, tienen un beneficio." Vamos que las personas que se están ausentando son de 10, 30 y 50 km. Pero mientras más lejos, más se ausentan.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295479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endParaRPr lang="es-E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endParaRPr lang="es-E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s-ES" sz="2500" b="1" i="1" spc="70" dirty="0">
                <a:solidFill>
                  <a:schemeClr val="bg1">
                    <a:alpha val="75000"/>
                  </a:schemeClr>
                </a:solidFill>
                <a:cs typeface="Arial"/>
              </a:rPr>
              <a:t>Raúl Alfredo Negro</a:t>
            </a:r>
            <a:endParaRPr lang="es-ES" sz="2500" b="1" i="1" dirty="0">
              <a:solidFill>
                <a:schemeClr val="bg1">
                  <a:alpha val="75000"/>
                </a:schemeClr>
              </a:solidFill>
              <a:cs typeface="Arial"/>
            </a:endParaRP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s-ES" sz="2500" b="1" dirty="0">
                <a:solidFill>
                  <a:schemeClr val="bg1">
                    <a:alpha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raulanegro@gmail.com</a:t>
            </a:r>
            <a:endParaRPr lang="es-ES" sz="2500" b="1" dirty="0">
              <a:solidFill>
                <a:schemeClr val="bg1">
                  <a:alpha val="50000"/>
                </a:schemeClr>
              </a:solidFill>
            </a:endParaRP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s-ES" sz="2500" b="1" dirty="0">
                <a:solidFill>
                  <a:schemeClr val="bg1">
                    <a:alpha val="50000"/>
                  </a:schemeClr>
                </a:solidFill>
              </a:rPr>
              <a:t>(54-9) 11.4159.5909</a:t>
            </a:r>
          </a:p>
        </p:txBody>
      </p:sp>
      <p:sp>
        <p:nvSpPr>
          <p:cNvPr id="6" name="objeto 6" descr="Rectángulo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 flipV="1">
            <a:off x="931203" y="2849182"/>
            <a:ext cx="3807774" cy="45719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243203" y="90642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5000" dirty="0">
                <a:solidFill>
                  <a:schemeClr val="bg1"/>
                </a:solidFill>
              </a:rPr>
              <a:t>¡GRACIAS!</a:t>
            </a:r>
            <a:endParaRPr lang="es-ES" sz="5000" dirty="0"/>
          </a:p>
        </p:txBody>
      </p:sp>
      <p:pic>
        <p:nvPicPr>
          <p:cNvPr id="11" name="Gráfico 10" descr="Icono de persona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896" y="3144503"/>
            <a:ext cx="342900" cy="352425"/>
          </a:xfrm>
          <a:prstGeom prst="rect">
            <a:avLst/>
          </a:prstGeom>
        </p:spPr>
      </p:pic>
      <p:pic>
        <p:nvPicPr>
          <p:cNvPr id="12" name="Gráfico 11" descr="Icono de correo electrónico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896" y="3746530"/>
            <a:ext cx="342900" cy="342900"/>
          </a:xfrm>
          <a:prstGeom prst="rect">
            <a:avLst/>
          </a:prstGeom>
        </p:spPr>
      </p:pic>
      <p:pic>
        <p:nvPicPr>
          <p:cNvPr id="13" name="Gráfico 12" descr="Icono de teléfono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678" y="4412930"/>
            <a:ext cx="342900" cy="34290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39DE2-464A-46AF-92D8-7786B35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8</a:t>
            </a:fld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FFFA50-7353-8EFF-346B-C801720857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9101" y="4275725"/>
            <a:ext cx="359358" cy="3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238_TF23188392" id="{F1A4FF75-0337-499B-B5AB-B2509398CEA7}" vid="{0D7670FE-5D26-47F2-BB16-139DDA547B5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servicios profesionales</Template>
  <TotalTime>82</TotalTime>
  <Words>627</Words>
  <Application>Microsoft Office PowerPoint</Application>
  <PresentationFormat>Panorámica</PresentationFormat>
  <Paragraphs>96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</vt:lpstr>
      <vt:lpstr>Calibri</vt:lpstr>
      <vt:lpstr>Gill Sans MT</vt:lpstr>
      <vt:lpstr>Tema de Office</vt:lpstr>
      <vt:lpstr>Servicios Logístico  Pedro </vt:lpstr>
      <vt:lpstr>Agenda</vt:lpstr>
      <vt:lpstr>Objetivo</vt:lpstr>
      <vt:lpstr>Pasos Realizados</vt:lpstr>
      <vt:lpstr>Indicadores</vt:lpstr>
      <vt:lpstr>Modelos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Logistico  Pedro </dc:title>
  <dc:creator>Raul Negro</dc:creator>
  <cp:lastModifiedBy>Raul Negro</cp:lastModifiedBy>
  <cp:revision>3</cp:revision>
  <dcterms:created xsi:type="dcterms:W3CDTF">2024-03-24T20:08:31Z</dcterms:created>
  <dcterms:modified xsi:type="dcterms:W3CDTF">2024-03-24T21:30:36Z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