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3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0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350904-932A-573F-8421-0CBA36745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1BA64-771B-1124-306E-5B2475E976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439A-DA85-4532-8F31-7248C567BAC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8EC55-E7CA-5B50-E43C-E65043014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FD673-8383-B1BC-F029-ABEB53615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5FEC-540E-48B3-B8A1-0418A4D6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0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32727-62BA-46EF-874E-99BA259A068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AB45-78ED-4091-AB78-A76FF38FE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61C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processors-</a:t>
            </a:r>
            <a:r>
              <a:rPr lang="en-US" spc="-45" dirty="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61C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61C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752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87" y="0"/>
                </a:lnTo>
              </a:path>
            </a:pathLst>
          </a:custGeom>
          <a:ln w="50800">
            <a:solidFill>
              <a:srgbClr val="AB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6934187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87" y="0"/>
                </a:lnTo>
              </a:path>
            </a:pathLst>
          </a:custGeom>
          <a:ln w="50800">
            <a:solidFill>
              <a:srgbClr val="AB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2150" y="703580"/>
            <a:ext cx="8234098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61C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6987" y="1915241"/>
            <a:ext cx="5293995" cy="468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64808" y="6979249"/>
            <a:ext cx="107695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45539" y="6979249"/>
            <a:ext cx="137477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jp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539" y="5824220"/>
            <a:ext cx="4688205" cy="85004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3234" marR="474345" algn="ctr">
              <a:lnSpc>
                <a:spcPct val="101800"/>
              </a:lnSpc>
              <a:spcBef>
                <a:spcPts val="60"/>
              </a:spcBef>
            </a:pPr>
            <a:r>
              <a:rPr sz="1800" spc="-10" dirty="0">
                <a:latin typeface="Arial"/>
                <a:cs typeface="Arial"/>
              </a:rPr>
              <a:t>Department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Electrical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Engineering </a:t>
            </a:r>
            <a:r>
              <a:rPr sz="1800" dirty="0">
                <a:latin typeface="Arial"/>
                <a:cs typeface="Arial"/>
              </a:rPr>
              <a:t>Stanford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University</a:t>
            </a:r>
            <a:endParaRPr lang="en-US" sz="1800" spc="-10" dirty="0">
              <a:latin typeface="Arial"/>
              <a:cs typeface="Arial"/>
            </a:endParaRPr>
          </a:p>
          <a:p>
            <a:pPr marL="483234" marR="474345" algn="ctr">
              <a:lnSpc>
                <a:spcPct val="101800"/>
              </a:lnSpc>
              <a:spcBef>
                <a:spcPts val="60"/>
              </a:spcBef>
            </a:pPr>
            <a:r>
              <a:rPr lang="en-US" sz="1800" dirty="0">
                <a:latin typeface="Arial"/>
                <a:cs typeface="Arial"/>
              </a:rPr>
              <a:t>Christos </a:t>
            </a:r>
            <a:r>
              <a:rPr lang="en-US" sz="1800" dirty="0" err="1">
                <a:latin typeface="Arial"/>
                <a:cs typeface="Arial"/>
              </a:rPr>
              <a:t>Kozyrakis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0066" y="3309620"/>
            <a:ext cx="18046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Vector processors</a:t>
            </a:r>
            <a:r>
              <a:rPr spc="-2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7152" y="4160535"/>
            <a:ext cx="2931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61CAA"/>
                </a:solidFill>
                <a:latin typeface="Arial"/>
                <a:cs typeface="Arial"/>
              </a:rPr>
              <a:t>Vector </a:t>
            </a:r>
            <a:r>
              <a:rPr sz="2800" spc="-10" dirty="0">
                <a:solidFill>
                  <a:srgbClr val="061CAA"/>
                </a:solidFill>
                <a:latin typeface="Arial"/>
                <a:cs typeface="Arial"/>
              </a:rPr>
              <a:t>Processors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95" dirty="0"/>
              <a:t> </a:t>
            </a:r>
            <a:r>
              <a:rPr dirty="0"/>
              <a:t>Support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Mutual</a:t>
            </a:r>
            <a:r>
              <a:rPr spc="-90" dirty="0"/>
              <a:t> </a:t>
            </a:r>
            <a:r>
              <a:rPr dirty="0"/>
              <a:t>Exclusion</a:t>
            </a:r>
            <a:r>
              <a:rPr spc="-95" dirty="0"/>
              <a:t> </a:t>
            </a:r>
            <a:r>
              <a:rPr dirty="0"/>
              <a:t>&amp;</a:t>
            </a:r>
            <a:r>
              <a:rPr spc="-90" dirty="0"/>
              <a:t> </a:t>
            </a:r>
            <a:r>
              <a:rPr spc="-10" dirty="0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1822520"/>
            <a:ext cx="7711440" cy="481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825115" indent="-354965">
              <a:lnSpc>
                <a:spcPct val="1228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Atomic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flavors,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goal 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Atomic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exchange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Atomically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exchange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values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in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register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–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memory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Atomic test &amp; set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Test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0 and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set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 test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Atomic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compare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&amp;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swap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Test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set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other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 test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successful</a:t>
            </a:r>
            <a:endParaRPr sz="16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Atomic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fetch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increment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Read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old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+1</a:t>
            </a:r>
            <a:endParaRPr sz="16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Load-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linked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store-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conditional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instructions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LL: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Load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&amp;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remember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old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SC: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old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value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still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Implementation: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synchronization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constructs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5015" algn="l"/>
              </a:tabLst>
            </a:pP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Locks,</a:t>
            </a:r>
            <a:r>
              <a:rPr sz="1800" spc="-4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barriers,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semaphores,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…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(see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CS140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&amp;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CS315A)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708785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2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Example</a:t>
            </a:r>
            <a:r>
              <a:rPr spc="-20" dirty="0"/>
              <a:t> </a:t>
            </a:r>
            <a:r>
              <a:rPr spc="-10" dirty="0"/>
              <a:t>Revisited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7438390" cy="37052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assuming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atomic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exchange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Initial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value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Reg=1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flag=0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475105" marR="2663190" indent="-548640">
              <a:lnSpc>
                <a:spcPct val="129600"/>
              </a:lnSpc>
            </a:pP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L1:</a:t>
            </a:r>
            <a:r>
              <a:rPr sz="1800" b="1" spc="-11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atom_exchange</a:t>
            </a:r>
            <a:r>
              <a:rPr sz="1800" b="1" spc="-10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Reg,</a:t>
            </a:r>
            <a:r>
              <a:rPr sz="1800" b="1" spc="-10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B1700"/>
                </a:solidFill>
                <a:latin typeface="Courier New"/>
                <a:cs typeface="Courier New"/>
              </a:rPr>
              <a:t>flag;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If</a:t>
            </a:r>
            <a:r>
              <a:rPr sz="1800" b="1" spc="-4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(Reg</a:t>
            </a:r>
            <a:r>
              <a:rPr sz="1800" b="1" spc="-4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==</a:t>
            </a:r>
            <a:r>
              <a:rPr sz="1800" b="1" spc="-4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1)</a:t>
            </a:r>
            <a:r>
              <a:rPr sz="1800" b="1" spc="-4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goto</a:t>
            </a:r>
            <a:r>
              <a:rPr sz="1800" b="1" spc="-4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AB1700"/>
                </a:solidFill>
                <a:latin typeface="Courier New"/>
                <a:cs typeface="Courier New"/>
              </a:rPr>
              <a:t>L1;</a:t>
            </a:r>
            <a:endParaRPr sz="1800">
              <a:latin typeface="Courier New"/>
              <a:cs typeface="Courier New"/>
            </a:endParaRPr>
          </a:p>
          <a:p>
            <a:pPr marL="1429385" marR="1840230" indent="45085">
              <a:lnSpc>
                <a:spcPct val="129600"/>
              </a:lnSpc>
              <a:spcBef>
                <a:spcPts val="5"/>
              </a:spcBef>
            </a:pP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Work();</a:t>
            </a:r>
            <a:r>
              <a:rPr sz="1800" b="1" spc="-9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/*</a:t>
            </a:r>
            <a:r>
              <a:rPr sz="1800" b="1" spc="-9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exclusive</a:t>
            </a:r>
            <a:r>
              <a:rPr sz="1800" b="1" spc="-9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access</a:t>
            </a:r>
            <a:r>
              <a:rPr sz="1800" b="1" spc="-9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AB1700"/>
                </a:solidFill>
                <a:latin typeface="Courier New"/>
                <a:cs typeface="Courier New"/>
              </a:rPr>
              <a:t>*/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Reg</a:t>
            </a:r>
            <a:r>
              <a:rPr sz="1800" b="1" spc="-3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=</a:t>
            </a:r>
            <a:r>
              <a:rPr sz="1800" b="1" spc="-3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AB1700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475105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store</a:t>
            </a:r>
            <a:r>
              <a:rPr sz="1800" b="1" spc="-5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flag</a:t>
            </a:r>
            <a:r>
              <a:rPr sz="1800" b="1" spc="-5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B170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AB1700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Does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uniprocessors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multi-processors?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30" dirty="0"/>
              <a:t> </a:t>
            </a:r>
            <a:r>
              <a:rPr dirty="0"/>
              <a:t>Implementation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Spin</a:t>
            </a:r>
            <a:r>
              <a:rPr spc="-30" dirty="0"/>
              <a:t> </a:t>
            </a:r>
            <a:r>
              <a:rPr spc="-10" dirty="0"/>
              <a:t>Locks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799661"/>
            <a:ext cx="6517640" cy="7448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Spin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before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proceeding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further</a:t>
            </a:r>
            <a:endParaRPr sz="1800">
              <a:latin typeface="Arial"/>
              <a:cs typeface="Arial"/>
            </a:endParaRPr>
          </a:p>
          <a:p>
            <a:pPr marL="3066415">
              <a:lnSpc>
                <a:spcPct val="100000"/>
              </a:lnSpc>
              <a:spcBef>
                <a:spcPts val="67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atomic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exchange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2325" y="2638357"/>
          <a:ext cx="5671820" cy="1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try: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li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R2,#1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lockit: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lw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R3,0(R1)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#load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var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bnez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R3,lockit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#not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free=&gt;spin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exch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R2,0(R1)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#atomic</a:t>
                      </a:r>
                      <a:r>
                        <a:rPr sz="16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exchange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bnez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R2,try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#already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locked?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70839" y="4505261"/>
            <a:ext cx="3723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Load-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linked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Store-conditional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325" y="4898957"/>
          <a:ext cx="6403340" cy="1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lockit: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ll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R2,0(R1)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#load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linked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bnez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R2,lockit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#not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free=&gt;spin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li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R2,#1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#locked</a:t>
                      </a:r>
                      <a:r>
                        <a:rPr sz="16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value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sc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R2,0(R1)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#store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beqz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R2,lockit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#branch</a:t>
                      </a:r>
                      <a:r>
                        <a:rPr sz="16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fails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667635">
              <a:lnSpc>
                <a:spcPct val="100000"/>
              </a:lnSpc>
              <a:spcBef>
                <a:spcPts val="100"/>
              </a:spcBef>
            </a:pPr>
            <a:r>
              <a:rPr dirty="0"/>
              <a:t>Vector </a:t>
            </a:r>
            <a:r>
              <a:rPr spc="-10" dirty="0"/>
              <a:t>Processors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667635">
              <a:lnSpc>
                <a:spcPct val="100000"/>
              </a:lnSpc>
              <a:spcBef>
                <a:spcPts val="100"/>
              </a:spcBef>
            </a:pPr>
            <a:r>
              <a:rPr dirty="0"/>
              <a:t>Vector </a:t>
            </a:r>
            <a:r>
              <a:rPr spc="-10" dirty="0"/>
              <a:t>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5446077"/>
            <a:ext cx="6520815" cy="12388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Scalar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(scalars)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  <a:tabLst>
                <a:tab pos="755015" algn="l"/>
              </a:tabLst>
            </a:pP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Linear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sequences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0050" y="3106737"/>
            <a:ext cx="1003300" cy="1460500"/>
            <a:chOff x="2940050" y="3106737"/>
            <a:chExt cx="1003300" cy="1460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1050" y="3716324"/>
              <a:ext cx="241300" cy="241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2750" y="3119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2750" y="3119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2350" y="3119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2350" y="3119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7550" y="41862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299"/>
                  </a:lnTo>
                  <a:lnTo>
                    <a:pt x="368299" y="368299"/>
                  </a:lnTo>
                  <a:lnTo>
                    <a:pt x="368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7550" y="418622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299"/>
                  </a:moveTo>
                  <a:lnTo>
                    <a:pt x="0" y="0"/>
                  </a:lnTo>
                  <a:lnTo>
                    <a:pt x="368299" y="0"/>
                  </a:lnTo>
                  <a:lnTo>
                    <a:pt x="368299" y="368299"/>
                  </a:lnTo>
                  <a:lnTo>
                    <a:pt x="0" y="368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52750" y="3119437"/>
            <a:ext cx="3683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2845"/>
              </a:lnSpc>
            </a:pPr>
            <a:r>
              <a:rPr sz="2400" b="1" spc="-25" dirty="0">
                <a:solidFill>
                  <a:srgbClr val="00A500"/>
                </a:solidFill>
                <a:latin typeface="Arial"/>
                <a:cs typeface="Arial"/>
              </a:rPr>
              <a:t>r1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2350" y="3119437"/>
            <a:ext cx="3683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2820"/>
              </a:lnSpc>
            </a:pPr>
            <a:r>
              <a:rPr sz="2400" b="1" spc="-25" dirty="0">
                <a:solidFill>
                  <a:srgbClr val="00A500"/>
                </a:solidFill>
                <a:latin typeface="Arial"/>
                <a:cs typeface="Arial"/>
              </a:rPr>
              <a:t>r2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7550" y="4186237"/>
            <a:ext cx="3683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780"/>
              </a:lnSpc>
            </a:pPr>
            <a:r>
              <a:rPr sz="2400" b="1" spc="-25" dirty="0">
                <a:solidFill>
                  <a:srgbClr val="00A500"/>
                </a:solidFill>
                <a:latin typeface="Arial"/>
                <a:cs typeface="Arial"/>
              </a:rPr>
              <a:t>r3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00400" y="3482962"/>
            <a:ext cx="479425" cy="697230"/>
            <a:chOff x="3200400" y="3482962"/>
            <a:chExt cx="479425" cy="697230"/>
          </a:xfrm>
        </p:grpSpPr>
        <p:sp>
          <p:nvSpPr>
            <p:cNvPr id="16" name="object 16"/>
            <p:cNvSpPr/>
            <p:nvPr/>
          </p:nvSpPr>
          <p:spPr>
            <a:xfrm>
              <a:off x="3213100" y="3495662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45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9645" y="3638994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9261" y="3495662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5837" y="3637864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1700" y="3952862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29">
                  <a:moveTo>
                    <a:pt x="0" y="0"/>
                  </a:moveTo>
                  <a:lnTo>
                    <a:pt x="0" y="2016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3600" y="41036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09800" y="1905000"/>
            <a:ext cx="2481580" cy="3276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550"/>
              </a:spcBef>
            </a:pPr>
            <a:r>
              <a:rPr sz="2400" b="1" spc="-10" dirty="0">
                <a:solidFill>
                  <a:srgbClr val="00A500"/>
                </a:solidFill>
                <a:latin typeface="Arial"/>
                <a:cs typeface="Arial"/>
              </a:rPr>
              <a:t>SCALAR</a:t>
            </a:r>
            <a:endParaRPr sz="2400">
              <a:latin typeface="Arial"/>
              <a:cs typeface="Arial"/>
            </a:endParaRPr>
          </a:p>
          <a:p>
            <a:pPr marL="15875" algn="ctr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A500"/>
                </a:solidFill>
                <a:latin typeface="Arial"/>
                <a:cs typeface="Arial"/>
              </a:rPr>
              <a:t>(1</a:t>
            </a:r>
            <a:r>
              <a:rPr sz="2400" b="1" spc="-25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A500"/>
                </a:solidFill>
                <a:latin typeface="Arial"/>
                <a:cs typeface="Arial"/>
              </a:rPr>
              <a:t>operation)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Arial"/>
              <a:cs typeface="Arial"/>
            </a:endParaRPr>
          </a:p>
          <a:p>
            <a:pPr marL="325120">
              <a:lnSpc>
                <a:spcPct val="100000"/>
              </a:lnSpc>
            </a:pPr>
            <a:r>
              <a:rPr sz="1800" b="1" dirty="0">
                <a:solidFill>
                  <a:srgbClr val="00A500"/>
                </a:solidFill>
                <a:latin typeface="Courier New"/>
                <a:cs typeface="Courier New"/>
              </a:rPr>
              <a:t>add</a:t>
            </a:r>
            <a:r>
              <a:rPr sz="1800" b="1" spc="-50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500"/>
                </a:solidFill>
                <a:latin typeface="Courier New"/>
                <a:cs typeface="Courier New"/>
              </a:rPr>
              <a:t>r3,</a:t>
            </a:r>
            <a:r>
              <a:rPr sz="1800" b="1" spc="-45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500"/>
                </a:solidFill>
                <a:latin typeface="Courier New"/>
                <a:cs typeface="Courier New"/>
              </a:rPr>
              <a:t>r1,</a:t>
            </a:r>
            <a:r>
              <a:rPr sz="1800" b="1" spc="-50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A500"/>
                </a:solidFill>
                <a:latin typeface="Courier New"/>
                <a:cs typeface="Courier New"/>
              </a:rPr>
              <a:t>r2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37124" y="1892300"/>
            <a:ext cx="2760980" cy="3302000"/>
            <a:chOff x="5037124" y="1892300"/>
            <a:chExt cx="2760980" cy="3302000"/>
          </a:xfrm>
        </p:grpSpPr>
        <p:sp>
          <p:nvSpPr>
            <p:cNvPr id="24" name="object 24"/>
            <p:cNvSpPr/>
            <p:nvPr/>
          </p:nvSpPr>
          <p:spPr>
            <a:xfrm>
              <a:off x="5049824" y="1905000"/>
              <a:ext cx="2735580" cy="3276600"/>
            </a:xfrm>
            <a:custGeom>
              <a:avLst/>
              <a:gdLst/>
              <a:ahLst/>
              <a:cxnLst/>
              <a:rect l="l" t="t" r="r" b="b"/>
              <a:pathLst>
                <a:path w="2735579" h="3276600">
                  <a:moveTo>
                    <a:pt x="0" y="3276587"/>
                  </a:moveTo>
                  <a:lnTo>
                    <a:pt x="0" y="0"/>
                  </a:lnTo>
                  <a:lnTo>
                    <a:pt x="2735262" y="0"/>
                  </a:lnTo>
                  <a:lnTo>
                    <a:pt x="2735262" y="3276587"/>
                  </a:lnTo>
                  <a:lnTo>
                    <a:pt x="0" y="327658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149" y="3359137"/>
              <a:ext cx="241300" cy="241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38862" y="276225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38849" y="276225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8462" y="276225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48449" y="276225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43662" y="382905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3649" y="38290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99199" y="3138487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5" h="207010">
                  <a:moveTo>
                    <a:pt x="0" y="0"/>
                  </a:moveTo>
                  <a:lnTo>
                    <a:pt x="157645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5757" y="3281807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4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25361" y="3138487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11950" y="328067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462" y="3398837"/>
              <a:ext cx="241299" cy="4238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99174" y="28019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9162" y="28019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8775" y="28019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08762" y="28019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3974" y="38687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03962" y="386872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59512" y="3178175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5" h="207010">
                  <a:moveTo>
                    <a:pt x="0" y="0"/>
                  </a:moveTo>
                  <a:lnTo>
                    <a:pt x="157632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56070" y="3321494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4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85673" y="3178175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72262" y="3320364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899" y="3438512"/>
              <a:ext cx="241299" cy="4238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43612" y="284162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43599" y="284162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53212" y="284162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53199" y="284162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8412" y="390842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48399" y="39084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03949" y="3217862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32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507" y="3361182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30111" y="3217862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16699" y="336005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4274" y="3494087"/>
              <a:ext cx="241299" cy="4079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95987" y="28971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95974" y="28971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5587" y="28971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05574" y="28971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00787" y="39639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00774" y="396397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56324" y="3273425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45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52882" y="3416744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82486" y="3273425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9074" y="3415614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587" y="3541712"/>
              <a:ext cx="241299" cy="41592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56299" y="2944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56287" y="2944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65899" y="2944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65887" y="29448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61099" y="401161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61087" y="4011599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16637" y="3321050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45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13195" y="3464369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2798" y="3321050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29387" y="3463239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9024" y="3589337"/>
              <a:ext cx="241299" cy="41592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900737" y="2992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00724" y="2992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10337" y="2992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10324" y="29924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05537" y="405923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05524" y="405922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1074" y="3368675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45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57632" y="3511994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87236" y="3368675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3824" y="3510864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3462" y="3644887"/>
              <a:ext cx="241300" cy="4080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845174" y="30480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45162" y="30480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54774" y="30480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54762" y="30480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49974" y="41148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49962" y="41147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05512" y="3424237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32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02070" y="3567557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31673" y="3424237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18262" y="356642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1549" y="3708387"/>
              <a:ext cx="241300" cy="400062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5783262" y="31115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83249" y="31114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392862" y="31115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392849" y="31114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30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300"/>
                  </a:lnTo>
                  <a:lnTo>
                    <a:pt x="0" y="368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88062" y="41783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0" y="368300"/>
                  </a:lnTo>
                  <a:lnTo>
                    <a:pt x="368300" y="368300"/>
                  </a:lnTo>
                  <a:lnTo>
                    <a:pt x="368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88049" y="417828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368299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368299"/>
                  </a:lnTo>
                  <a:lnTo>
                    <a:pt x="0" y="3682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43599" y="3487737"/>
              <a:ext cx="158115" cy="207010"/>
            </a:xfrm>
            <a:custGeom>
              <a:avLst/>
              <a:gdLst/>
              <a:ahLst/>
              <a:cxnLst/>
              <a:rect l="l" t="t" r="r" b="b"/>
              <a:pathLst>
                <a:path w="158114" h="207010">
                  <a:moveTo>
                    <a:pt x="0" y="0"/>
                  </a:moveTo>
                  <a:lnTo>
                    <a:pt x="157632" y="20680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40157" y="3631057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5" h="83820">
                  <a:moveTo>
                    <a:pt x="0" y="46189"/>
                  </a:moveTo>
                  <a:lnTo>
                    <a:pt x="76492" y="83693"/>
                  </a:lnTo>
                  <a:lnTo>
                    <a:pt x="60604" y="0"/>
                  </a:lnTo>
                  <a:lnTo>
                    <a:pt x="0" y="4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69761" y="3487737"/>
              <a:ext cx="128270" cy="205740"/>
            </a:xfrm>
            <a:custGeom>
              <a:avLst/>
              <a:gdLst/>
              <a:ahLst/>
              <a:cxnLst/>
              <a:rect l="l" t="t" r="r" b="b"/>
              <a:pathLst>
                <a:path w="128270" h="205739">
                  <a:moveTo>
                    <a:pt x="127863" y="0"/>
                  </a:moveTo>
                  <a:lnTo>
                    <a:pt x="0" y="205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356349" y="362992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0" y="84823"/>
                  </a:moveTo>
                  <a:lnTo>
                    <a:pt x="72605" y="40259"/>
                  </a:lnTo>
                  <a:lnTo>
                    <a:pt x="7912" y="0"/>
                  </a:lnTo>
                  <a:lnTo>
                    <a:pt x="0" y="8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72199" y="394492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29">
                  <a:moveTo>
                    <a:pt x="0" y="0"/>
                  </a:moveTo>
                  <a:lnTo>
                    <a:pt x="0" y="20161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34112" y="4095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829301" y="2929572"/>
            <a:ext cx="945515" cy="162242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95"/>
              </a:spcBef>
              <a:tabLst>
                <a:tab pos="593090" algn="l"/>
              </a:tabLst>
            </a:pPr>
            <a:r>
              <a:rPr sz="2400" b="1" spc="-25" dirty="0">
                <a:solidFill>
                  <a:srgbClr val="FF2900"/>
                </a:solidFill>
                <a:latin typeface="Arial"/>
                <a:cs typeface="Arial"/>
              </a:rPr>
              <a:t>v1</a:t>
            </a:r>
            <a:r>
              <a:rPr sz="2400" b="1" dirty="0">
                <a:solidFill>
                  <a:srgbClr val="FF2900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2900"/>
                </a:solidFill>
                <a:latin typeface="Arial"/>
                <a:cs typeface="Arial"/>
              </a:rPr>
              <a:t>v2</a:t>
            </a:r>
            <a:endParaRPr sz="2400">
              <a:latin typeface="Arial"/>
              <a:cs typeface="Arial"/>
            </a:endParaRPr>
          </a:p>
          <a:p>
            <a:pPr marR="48260" algn="ctr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R="20955" algn="ctr">
              <a:lnSpc>
                <a:spcPct val="100000"/>
              </a:lnSpc>
              <a:spcBef>
                <a:spcPts val="1345"/>
              </a:spcBef>
            </a:pPr>
            <a:r>
              <a:rPr sz="2400" b="1" spc="-25" dirty="0">
                <a:solidFill>
                  <a:srgbClr val="FF2900"/>
                </a:solidFill>
                <a:latin typeface="Arial"/>
                <a:cs typeface="Arial"/>
              </a:rPr>
              <a:t>v3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534150" y="4260850"/>
            <a:ext cx="351155" cy="339725"/>
            <a:chOff x="6534150" y="4260850"/>
            <a:chExt cx="351155" cy="339725"/>
          </a:xfrm>
        </p:grpSpPr>
        <p:sp>
          <p:nvSpPr>
            <p:cNvPr id="117" name="object 117"/>
            <p:cNvSpPr/>
            <p:nvPr/>
          </p:nvSpPr>
          <p:spPr>
            <a:xfrm>
              <a:off x="6552387" y="4278515"/>
              <a:ext cx="314960" cy="304800"/>
            </a:xfrm>
            <a:custGeom>
              <a:avLst/>
              <a:gdLst/>
              <a:ahLst/>
              <a:cxnLst/>
              <a:rect l="l" t="t" r="r" b="b"/>
              <a:pathLst>
                <a:path w="314959" h="304800">
                  <a:moveTo>
                    <a:pt x="314337" y="0"/>
                  </a:moveTo>
                  <a:lnTo>
                    <a:pt x="0" y="304380"/>
                  </a:lnTo>
                </a:path>
              </a:pathLst>
            </a:custGeom>
            <a:ln w="25400">
              <a:solidFill>
                <a:srgbClr val="FF2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34150" y="4260849"/>
              <a:ext cx="351155" cy="339725"/>
            </a:xfrm>
            <a:custGeom>
              <a:avLst/>
              <a:gdLst/>
              <a:ahLst/>
              <a:cxnLst/>
              <a:rect l="l" t="t" r="r" b="b"/>
              <a:pathLst>
                <a:path w="351154" h="339725">
                  <a:moveTo>
                    <a:pt x="81241" y="314083"/>
                  </a:moveTo>
                  <a:lnTo>
                    <a:pt x="28232" y="259346"/>
                  </a:lnTo>
                  <a:lnTo>
                    <a:pt x="0" y="339725"/>
                  </a:lnTo>
                  <a:lnTo>
                    <a:pt x="81241" y="314083"/>
                  </a:lnTo>
                  <a:close/>
                </a:path>
                <a:path w="351154" h="339725">
                  <a:moveTo>
                    <a:pt x="350837" y="0"/>
                  </a:moveTo>
                  <a:lnTo>
                    <a:pt x="269595" y="25641"/>
                  </a:lnTo>
                  <a:lnTo>
                    <a:pt x="322605" y="80378"/>
                  </a:lnTo>
                  <a:lnTo>
                    <a:pt x="35083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770689" y="4395787"/>
            <a:ext cx="470534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solidFill>
                  <a:srgbClr val="FF2900"/>
                </a:solidFill>
                <a:latin typeface="Arial"/>
                <a:cs typeface="Arial"/>
              </a:rPr>
              <a:t>vector length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120" name="object 120"/>
          <p:cNvSpPr txBox="1"/>
          <p:nvPr/>
        </p:nvSpPr>
        <p:spPr>
          <a:xfrm>
            <a:off x="5278437" y="4832350"/>
            <a:ext cx="248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2900"/>
                </a:solidFill>
                <a:latin typeface="Courier New"/>
                <a:cs typeface="Courier New"/>
              </a:rPr>
              <a:t>vadd.vv</a:t>
            </a:r>
            <a:r>
              <a:rPr sz="1800" b="1" spc="-70" dirty="0">
                <a:solidFill>
                  <a:srgbClr val="FF29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2900"/>
                </a:solidFill>
                <a:latin typeface="Courier New"/>
                <a:cs typeface="Courier New"/>
              </a:rPr>
              <a:t>v3,</a:t>
            </a:r>
            <a:r>
              <a:rPr sz="1800" b="1" spc="-70" dirty="0">
                <a:solidFill>
                  <a:srgbClr val="FF29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2900"/>
                </a:solidFill>
                <a:latin typeface="Courier New"/>
                <a:cs typeface="Courier New"/>
              </a:rPr>
              <a:t>v1,</a:t>
            </a:r>
            <a:r>
              <a:rPr sz="1800" b="1" spc="-70" dirty="0">
                <a:solidFill>
                  <a:srgbClr val="FF290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FF2900"/>
                </a:solidFill>
                <a:latin typeface="Courier New"/>
                <a:cs typeface="Courier New"/>
              </a:rPr>
              <a:t>v2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354627" y="2012950"/>
            <a:ext cx="208026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2900"/>
                </a:solidFill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2900"/>
                </a:solidFill>
                <a:latin typeface="Arial"/>
                <a:cs typeface="Arial"/>
              </a:rPr>
              <a:t>(N</a:t>
            </a:r>
            <a:r>
              <a:rPr sz="2400" b="1" spc="-30" dirty="0">
                <a:solidFill>
                  <a:srgbClr val="FF29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2900"/>
                </a:solidFill>
                <a:latin typeface="Arial"/>
                <a:cs typeface="Arial"/>
              </a:rPr>
              <a:t>operations)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Vector</a:t>
            </a:r>
            <a:r>
              <a:rPr spc="-70" dirty="0"/>
              <a:t> </a:t>
            </a:r>
            <a:r>
              <a:rPr spc="-10" dirty="0"/>
              <a:t>Processor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7208520" cy="4528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scalar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MIPS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processor)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Scalar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(32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registers)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Scalar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functional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units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(arithmetic,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load/store,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array)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array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E.g.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32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32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64-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MVL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maximum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length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max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#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61CAA"/>
              </a:buClr>
              <a:buFont typeface="Arial"/>
              <a:buChar char="–"/>
            </a:pPr>
            <a:endParaRPr sz="1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set for vector functional </a:t>
            </a:r>
            <a:r>
              <a:rPr sz="2000" spc="-10" dirty="0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Integer,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FP,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load/store,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Some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times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scalar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units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are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combined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(share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ALUs)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Vector</a:t>
            </a:r>
            <a:r>
              <a:rPr spc="-25" dirty="0"/>
              <a:t> </a:t>
            </a:r>
            <a:r>
              <a:rPr spc="-10" dirty="0"/>
              <a:t>Processor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700" y="2070100"/>
            <a:ext cx="4787900" cy="4508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163445">
              <a:lnSpc>
                <a:spcPct val="100000"/>
              </a:lnSpc>
              <a:spcBef>
                <a:spcPts val="100"/>
              </a:spcBef>
            </a:pPr>
            <a:r>
              <a:rPr dirty="0"/>
              <a:t>Basic Vector </a:t>
            </a:r>
            <a:r>
              <a:rPr spc="-10"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7125" y="2018412"/>
          <a:ext cx="7599678" cy="413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Instr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89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Operands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989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989"/>
                        </a:lnSpc>
                      </a:pPr>
                      <a:r>
                        <a:rPr sz="18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Comment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VADD.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VV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V1,V2,V3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V1=V2+V3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vector +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vector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VADD.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SV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R0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,V2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R0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+V2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scalar +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vector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VMUL.VV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V1,V2,V3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V1=V2*V3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vector 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vector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VMUL.SV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V1,R0,V2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V1=R0*V2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scalar 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vector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VLD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V1=M[R1...R1+63]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load,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stride=1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VLD</a:t>
                      </a:r>
                      <a:r>
                        <a:rPr sz="1800" b="1" spc="-2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V1,R1,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V1=M[R1…R1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+63*R2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load,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stride=R2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VLD</a:t>
                      </a:r>
                      <a:r>
                        <a:rPr sz="1800" b="1" spc="-2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V1,R1,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V2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V1=M[R1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+V2</a:t>
                      </a:r>
                      <a:r>
                        <a:rPr sz="1800" b="1" spc="-15" baseline="-20833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,i=0..63]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indexed("gather")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VST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M[R1...R1+63]=V1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store,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stride=1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VST</a:t>
                      </a:r>
                      <a:r>
                        <a:rPr sz="1800" b="1" spc="-2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V1,R1,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V1=M[R1...R1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+63*R2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store,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stride=R2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VST</a:t>
                      </a:r>
                      <a:r>
                        <a:rPr sz="1800" b="1" spc="-2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V1,R1,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V2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V1=M[R1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+V2</a:t>
                      </a:r>
                      <a:r>
                        <a:rPr sz="1800" b="1" spc="-15" baseline="-20833" dirty="0">
                          <a:solidFill>
                            <a:srgbClr val="AB17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,i=0..63]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indexed(“scatter")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6182" y="6598224"/>
            <a:ext cx="502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regular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(RISC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style)…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39014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30" dirty="0"/>
              <a:t> </a:t>
            </a: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7525" y="2362200"/>
          <a:ext cx="8856979" cy="4326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59">
                <a:tc gridSpan="2">
                  <a:txBody>
                    <a:bodyPr/>
                    <a:lstStyle/>
                    <a:p>
                      <a:pPr marL="17399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32</a:t>
                      </a:r>
                      <a:r>
                        <a:rPr sz="2000" u="sng" spc="-2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element</a:t>
                      </a:r>
                      <a:r>
                        <a:rPr sz="2000" u="sng" spc="-15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SAXPY:</a:t>
                      </a:r>
                      <a:r>
                        <a:rPr sz="2000" u="sng" spc="-2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spc="-1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scalar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481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32</a:t>
                      </a:r>
                      <a:r>
                        <a:rPr sz="2000" u="sng" spc="-3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element</a:t>
                      </a:r>
                      <a:r>
                        <a:rPr sz="2000" u="sng" spc="-3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SAXPY:</a:t>
                      </a:r>
                      <a:r>
                        <a:rPr sz="2000" u="sng" spc="-3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sng" spc="-10" dirty="0">
                          <a:solidFill>
                            <a:srgbClr val="061CAA"/>
                          </a:solidFill>
                          <a:uFill>
                            <a:solidFill>
                              <a:srgbClr val="061CAA"/>
                            </a:solidFill>
                          </a:uFill>
                          <a:latin typeface="Arial"/>
                          <a:cs typeface="Arial"/>
                        </a:rPr>
                        <a:t>vector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753745" algn="l"/>
                        </a:tabLst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F0,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F0,a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#load</a:t>
                      </a:r>
                      <a:r>
                        <a:rPr sz="1800" b="1" spc="-8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ADDI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R4,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Rx,#256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V1,Rx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#load</a:t>
                      </a:r>
                      <a:r>
                        <a:rPr sz="1800" b="1" spc="-8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[0:31]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L:</a:t>
                      </a:r>
                      <a:r>
                        <a:rPr sz="1800" b="1" spc="-53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F2,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0(Rx)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950"/>
                        </a:lnSpc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VMULD.SV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50"/>
                        </a:lnSpc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V2,F0,V1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950"/>
                        </a:lnSpc>
                      </a:pP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#vector</a:t>
                      </a:r>
                      <a:r>
                        <a:rPr sz="1800" b="1" spc="-114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mult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4280">
                <a:tc>
                  <a:txBody>
                    <a:bodyPr/>
                    <a:lstStyle/>
                    <a:p>
                      <a:pPr marL="374015" marR="61594">
                        <a:lnSpc>
                          <a:spcPts val="3000"/>
                        </a:lnSpc>
                        <a:spcBef>
                          <a:spcPts val="219"/>
                        </a:spcBef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MUL.D </a:t>
                      </a: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LD </a:t>
                      </a: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ADD.D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68580" marR="1325245">
                        <a:lnSpc>
                          <a:spcPts val="3000"/>
                        </a:lnSpc>
                        <a:spcBef>
                          <a:spcPts val="219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F2,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F0,</a:t>
                      </a:r>
                      <a:r>
                        <a:rPr sz="18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F2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F4,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0(Ry)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F4,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F2,</a:t>
                      </a:r>
                      <a:r>
                        <a:rPr sz="18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800"/>
                        </a:lnSpc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44475" marR="60325">
                        <a:lnSpc>
                          <a:spcPct val="125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VADDD.VV </a:t>
                      </a: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800"/>
                        </a:lnSpc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V3,Ry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60020" marR="198120" indent="-92075">
                        <a:lnSpc>
                          <a:spcPct val="125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V4,V2,V3 Ry,V4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800"/>
                        </a:lnSpc>
                      </a:pP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#load</a:t>
                      </a:r>
                      <a:r>
                        <a:rPr sz="1800" b="1" spc="-8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[0:31]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205740" marR="130175">
                        <a:lnSpc>
                          <a:spcPct val="125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#vector</a:t>
                      </a:r>
                      <a:r>
                        <a:rPr sz="1800" b="1" spc="-114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add </a:t>
                      </a:r>
                      <a:r>
                        <a:rPr sz="1800" b="1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#store</a:t>
                      </a:r>
                      <a:r>
                        <a:rPr sz="1800" b="1" spc="-95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spc="-10" dirty="0">
                          <a:solidFill>
                            <a:srgbClr val="AB1700"/>
                          </a:solidFill>
                          <a:latin typeface="Courier New"/>
                          <a:cs typeface="Courier New"/>
                        </a:rPr>
                        <a:t>[0:31]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SD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F4,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0(Ry)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ADDI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Rx,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Rx,</a:t>
                      </a:r>
                      <a:r>
                        <a:rPr sz="18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ADDI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Ry,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Ry,</a:t>
                      </a:r>
                      <a:r>
                        <a:rPr sz="18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R20,R4,Rx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9452" y="6699872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</a:tabLst>
            </a:pPr>
            <a:r>
              <a:rPr sz="1800" b="1" spc="-25" dirty="0">
                <a:solidFill>
                  <a:srgbClr val="061CAA"/>
                </a:solidFill>
                <a:latin typeface="Courier New"/>
                <a:cs typeface="Courier New"/>
              </a:rPr>
              <a:t>BNZ</a:t>
            </a:r>
            <a:r>
              <a:rPr sz="1800" b="1" dirty="0">
                <a:solidFill>
                  <a:srgbClr val="061CAA"/>
                </a:solidFill>
                <a:latin typeface="Courier New"/>
                <a:cs typeface="Courier New"/>
              </a:rPr>
              <a:t>	</a:t>
            </a:r>
            <a:r>
              <a:rPr sz="1800" b="1" spc="-10" dirty="0">
                <a:solidFill>
                  <a:srgbClr val="061CAA"/>
                </a:solidFill>
                <a:latin typeface="Courier New"/>
                <a:cs typeface="Courier New"/>
              </a:rPr>
              <a:t>R20,L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1862137"/>
            <a:ext cx="532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Y[0:31]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Y[0:31]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a*X[0:31]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3013075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25" dirty="0"/>
              <a:t> </a:t>
            </a:r>
            <a:r>
              <a:rPr spc="-10" dirty="0"/>
              <a:t>Length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8216265" cy="47237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maximum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Maximum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length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MVL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exactly</a:t>
            </a:r>
            <a:r>
              <a:rPr sz="2000" spc="-20" dirty="0">
                <a:latin typeface="Arial"/>
                <a:cs typeface="Arial"/>
              </a:rPr>
              <a:t> MVL?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217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Vector-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(VL)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operation, </a:t>
            </a:r>
            <a:r>
              <a:rPr sz="2000" dirty="0">
                <a:latin typeface="Arial"/>
                <a:cs typeface="Arial"/>
              </a:rPr>
              <a:t>including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store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E.g.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vadd.vv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VL=10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(i=0;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i&lt;10;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i++)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V1[i]=V2[i]+V3[i]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anything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MVL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before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group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marR="60960" indent="-342900">
              <a:lnSpc>
                <a:spcPct val="1217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known </a:t>
            </a:r>
            <a:r>
              <a:rPr sz="2000" dirty="0">
                <a:latin typeface="Arial"/>
                <a:cs typeface="Arial"/>
              </a:rPr>
              <a:t>until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run-time?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Announcements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7875" y="1812466"/>
            <a:ext cx="7044690" cy="414845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Readings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0" dirty="0">
                <a:latin typeface="Arial"/>
                <a:cs typeface="Arial"/>
              </a:rPr>
              <a:t> lecture</a:t>
            </a:r>
            <a:endParaRPr sz="20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818515" algn="l"/>
                <a:tab pos="819150" algn="l"/>
                <a:tab pos="2534285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H&amp;P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4</a:t>
            </a:r>
            <a:r>
              <a:rPr sz="1800" baseline="25462" dirty="0">
                <a:solidFill>
                  <a:srgbClr val="061CAA"/>
                </a:solidFill>
                <a:latin typeface="Arial"/>
                <a:cs typeface="Arial"/>
              </a:rPr>
              <a:t>th</a:t>
            </a:r>
            <a:r>
              <a:rPr sz="1800" spc="232" baseline="25462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edition,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Appendix 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F</a:t>
            </a:r>
            <a:endParaRPr sz="18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818515" algn="l"/>
                <a:tab pos="8191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Required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paper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HW3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online</a:t>
            </a:r>
            <a:endParaRPr sz="20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818515" algn="l"/>
                <a:tab pos="8191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Due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Wed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11/11</a:t>
            </a:r>
            <a:r>
              <a:rPr sz="1800" spc="-15" baseline="25462" dirty="0">
                <a:solidFill>
                  <a:srgbClr val="061CAA"/>
                </a:solidFill>
                <a:latin typeface="Arial"/>
                <a:cs typeface="Arial"/>
              </a:rPr>
              <a:t>th</a:t>
            </a:r>
            <a:endParaRPr sz="1800" baseline="25462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Exam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11/13,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9am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room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200-305</a:t>
            </a:r>
            <a:endParaRPr sz="20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818515" algn="l"/>
                <a:tab pos="8191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lectures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+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required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papers</a:t>
            </a:r>
            <a:endParaRPr sz="18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818515" algn="l"/>
                <a:tab pos="8191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Closed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books,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page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notes,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calculator</a:t>
            </a:r>
            <a:endParaRPr sz="1800" dirty="0">
              <a:latin typeface="Arial"/>
              <a:cs typeface="Arial"/>
            </a:endParaRPr>
          </a:p>
          <a:p>
            <a:pPr marL="8191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818515" algn="l"/>
                <a:tab pos="8191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Review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session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Friday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11/6,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2-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3pm,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Gates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Hall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Room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498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3181350">
              <a:lnSpc>
                <a:spcPct val="100000"/>
              </a:lnSpc>
              <a:spcBef>
                <a:spcPts val="100"/>
              </a:spcBef>
            </a:pPr>
            <a:r>
              <a:rPr dirty="0"/>
              <a:t>Strip</a:t>
            </a:r>
            <a:r>
              <a:rPr spc="-20" dirty="0"/>
              <a:t> </a:t>
            </a:r>
            <a:r>
              <a:rPr spc="-10" dirty="0"/>
              <a:t>Mining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7423"/>
            <a:ext cx="7600315" cy="2032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Suppose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length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5" dirty="0">
                <a:latin typeface="Arial"/>
                <a:cs typeface="Arial"/>
              </a:rPr>
              <a:t> MVL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Strip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mining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Generation</a:t>
            </a:r>
            <a:r>
              <a:rPr sz="16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handles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MVL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per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18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set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operations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MVL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translated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single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instruction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61CAA"/>
              </a:buClr>
              <a:buFont typeface="Arial"/>
              <a:buChar char="–"/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Example: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SAXPY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handles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(N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mod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MVL)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elements,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rest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handle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MVL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75" y="4090225"/>
            <a:ext cx="2627630" cy="1638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VL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(N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mod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MVL);</a:t>
            </a:r>
            <a:endParaRPr sz="1600">
              <a:latin typeface="Courier New"/>
              <a:cs typeface="Courier New"/>
            </a:endParaRPr>
          </a:p>
          <a:p>
            <a:pPr marL="541655" marR="5080" indent="-529590">
              <a:lnSpc>
                <a:spcPct val="109400"/>
              </a:lnSpc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6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(i=0;</a:t>
            </a:r>
            <a:r>
              <a:rPr sz="1600" b="1" spc="-6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i&lt;VL;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61CAA"/>
                </a:solidFill>
                <a:latin typeface="Courier New"/>
                <a:cs typeface="Courier New"/>
              </a:rPr>
              <a:t>i++)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Y[i]=a*X[i]+Y[i];</a:t>
            </a:r>
            <a:endParaRPr sz="1600">
              <a:latin typeface="Courier New"/>
              <a:cs typeface="Courier New"/>
            </a:endParaRPr>
          </a:p>
          <a:p>
            <a:pPr marL="12700" marR="412750">
              <a:lnSpc>
                <a:spcPct val="109400"/>
              </a:lnSpc>
              <a:spcBef>
                <a:spcPts val="10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low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(N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mod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MVL);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VL</a:t>
            </a: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061CAA"/>
                </a:solidFill>
                <a:latin typeface="Courier New"/>
                <a:cs typeface="Courier New"/>
              </a:rPr>
              <a:t> MVL;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7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(i=low;</a:t>
            </a:r>
            <a:r>
              <a:rPr sz="1600" b="1" spc="-7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i&lt;N;</a:t>
            </a:r>
            <a:r>
              <a:rPr sz="1600" b="1" spc="-6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61CAA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267" y="4090225"/>
            <a:ext cx="3561079" cy="1638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//set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VL</a:t>
            </a:r>
            <a:r>
              <a:rPr sz="1600" b="1" spc="-4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N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mod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MVL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//1st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loop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is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a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single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set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of</a:t>
            </a:r>
            <a:endParaRPr sz="160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80"/>
              </a:spcBef>
              <a:tabLst>
                <a:tab pos="664210" algn="l"/>
              </a:tabLst>
            </a:pP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//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	vector</a:t>
            </a:r>
            <a:r>
              <a:rPr sz="1600" b="1" spc="-9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instructions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//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set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VL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to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MVL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//</a:t>
            </a:r>
            <a:r>
              <a:rPr sz="1600" b="1" spc="-6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2nd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loop</a:t>
            </a:r>
            <a:r>
              <a:rPr sz="1600" b="1" spc="-6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requires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N/MVL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9594" y="5725985"/>
            <a:ext cx="61207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6225" algn="l"/>
              </a:tabLst>
            </a:pP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Y[i]=a*X[i]+Y[i];</a:t>
            </a:r>
            <a:r>
              <a:rPr sz="1600" b="1" spc="-8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61CAA"/>
                </a:solidFill>
                <a:latin typeface="Courier New"/>
                <a:cs typeface="Courier New"/>
              </a:rPr>
              <a:t>//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	sets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of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vector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instructions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99517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5" dirty="0"/>
              <a:t> </a:t>
            </a:r>
            <a:r>
              <a:rPr dirty="0"/>
              <a:t>of Vector </a:t>
            </a:r>
            <a:r>
              <a:rPr spc="-20" dirty="0"/>
              <a:t>ISAs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8675" y="1813877"/>
            <a:ext cx="7950200" cy="460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2127250" indent="-367665">
              <a:lnSpc>
                <a:spcPct val="1325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  <a:tab pos="767715" algn="l"/>
              </a:tabLst>
            </a:pPr>
            <a:r>
              <a:rPr sz="2000" dirty="0">
                <a:latin typeface="Arial"/>
                <a:cs typeface="Arial"/>
              </a:rPr>
              <a:t>Compact: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operations </a:t>
            </a:r>
            <a:r>
              <a:rPr sz="20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	Also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reduces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frequency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 branches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77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Parallel: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(data)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dependencies</a:t>
            </a:r>
            <a:endParaRPr sz="1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No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complex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hardware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detect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parallelism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(similar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VLIW)</a:t>
            </a:r>
            <a:endParaRPr sz="1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assuming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datapaths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Expressive: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describe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patterns</a:t>
            </a:r>
            <a:endParaRPr sz="20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Continuous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regular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memory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access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prefetch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accelerate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wide/multi-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banked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67715" algn="l"/>
                <a:tab pos="7683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amortize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high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latency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</a:t>
            </a:r>
            <a:r>
              <a:rPr sz="1800" baseline="25462" dirty="0">
                <a:solidFill>
                  <a:srgbClr val="061CAA"/>
                </a:solidFill>
                <a:latin typeface="Arial"/>
                <a:cs typeface="Arial"/>
              </a:rPr>
              <a:t>st</a:t>
            </a:r>
            <a:r>
              <a:rPr sz="1800" spc="217" baseline="25462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over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large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sequential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186" y="703580"/>
            <a:ext cx="352425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109345" marR="5080" indent="-1097280">
              <a:lnSpc>
                <a:spcPct val="101200"/>
              </a:lnSpc>
              <a:spcBef>
                <a:spcPts val="60"/>
              </a:spcBef>
            </a:pPr>
            <a:r>
              <a:rPr dirty="0"/>
              <a:t>Vector Optimization </a:t>
            </a:r>
            <a:r>
              <a:rPr spc="-25" dirty="0"/>
              <a:t>1: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375" y="1912937"/>
            <a:ext cx="488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VL=32: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012" y="2225865"/>
            <a:ext cx="100076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V1,V2,V3 V4,V1,V5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375" y="2225865"/>
            <a:ext cx="137096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9370">
              <a:lnSpc>
                <a:spcPct val="1302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vmul.vv vadd.vv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Chaining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629" y="2617025"/>
            <a:ext cx="2707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#</a:t>
            </a:r>
            <a:r>
              <a:rPr sz="1600" b="1" spc="-4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very</a:t>
            </a:r>
            <a:r>
              <a:rPr sz="1600" b="1" spc="-4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long</a:t>
            </a:r>
            <a:r>
              <a:rPr sz="1600" b="1" spc="-4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RAW</a:t>
            </a:r>
            <a:r>
              <a:rPr sz="1600" b="1" spc="-4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hazard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1727" y="6527958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vadd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27499" y="4957749"/>
            <a:ext cx="2984500" cy="487680"/>
            <a:chOff x="4227499" y="4957749"/>
            <a:chExt cx="2984500" cy="487680"/>
          </a:xfrm>
        </p:grpSpPr>
        <p:sp>
          <p:nvSpPr>
            <p:cNvPr id="9" name="object 9"/>
            <p:cNvSpPr/>
            <p:nvPr/>
          </p:nvSpPr>
          <p:spPr>
            <a:xfrm>
              <a:off x="4256074" y="5195874"/>
              <a:ext cx="2927350" cy="3175"/>
            </a:xfrm>
            <a:custGeom>
              <a:avLst/>
              <a:gdLst/>
              <a:ahLst/>
              <a:cxnLst/>
              <a:rect l="l" t="t" r="r" b="b"/>
              <a:pathLst>
                <a:path w="2927350" h="3175">
                  <a:moveTo>
                    <a:pt x="0" y="3175"/>
                  </a:moveTo>
                  <a:lnTo>
                    <a:pt x="2927350" y="0"/>
                  </a:lnTo>
                </a:path>
              </a:pathLst>
            </a:custGeom>
            <a:ln w="57150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7824" y="4957749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0074" y="4970449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83424" y="4957749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07877" y="5215096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vmul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474" y="5208741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vadd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2375" y="3280971"/>
            <a:ext cx="7609840" cy="20053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755650" indent="-286385">
              <a:lnSpc>
                <a:spcPct val="100000"/>
              </a:lnSpc>
              <a:spcBef>
                <a:spcPts val="7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V1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single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entity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group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individual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Pipeline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forwarding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work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basis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217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Flexible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chaining: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 </a:t>
            </a:r>
            <a:r>
              <a:rPr sz="2000" dirty="0">
                <a:latin typeface="Arial"/>
                <a:cs typeface="Arial"/>
              </a:rPr>
              <a:t>operation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read/write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ports</a:t>
            </a:r>
            <a:endParaRPr sz="2000">
              <a:latin typeface="Arial"/>
              <a:cs typeface="Arial"/>
            </a:endParaRPr>
          </a:p>
          <a:p>
            <a:pPr marL="1126490">
              <a:lnSpc>
                <a:spcPct val="100000"/>
              </a:lnSpc>
              <a:spcBef>
                <a:spcPts val="1600"/>
              </a:spcBef>
            </a:pPr>
            <a:r>
              <a:rPr sz="1800" b="1" spc="-10" dirty="0">
                <a:latin typeface="Arial"/>
                <a:cs typeface="Arial"/>
              </a:rPr>
              <a:t>Unchained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7877" y="5918361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vmul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41787" y="5732449"/>
            <a:ext cx="1552575" cy="474980"/>
            <a:chOff x="4241787" y="5732449"/>
            <a:chExt cx="1552575" cy="474980"/>
          </a:xfrm>
        </p:grpSpPr>
        <p:sp>
          <p:nvSpPr>
            <p:cNvPr id="18" name="object 18"/>
            <p:cNvSpPr/>
            <p:nvPr/>
          </p:nvSpPr>
          <p:spPr>
            <a:xfrm>
              <a:off x="5780074" y="5732449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6074" y="5961049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57150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6074" y="5732449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60874" y="6288074"/>
            <a:ext cx="1371600" cy="474980"/>
            <a:chOff x="4560874" y="6288074"/>
            <a:chExt cx="1371600" cy="474980"/>
          </a:xfrm>
        </p:grpSpPr>
        <p:sp>
          <p:nvSpPr>
            <p:cNvPr id="22" name="object 22"/>
            <p:cNvSpPr/>
            <p:nvPr/>
          </p:nvSpPr>
          <p:spPr>
            <a:xfrm>
              <a:off x="4560874" y="6494449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57150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2624" y="6288074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88024" y="6288074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79">
                  <a:moveTo>
                    <a:pt x="0" y="0"/>
                  </a:moveTo>
                  <a:lnTo>
                    <a:pt x="0" y="474662"/>
                  </a:lnTo>
                </a:path>
              </a:pathLst>
            </a:custGeom>
            <a:ln w="2857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80604" y="6107276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Chained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003" y="703580"/>
            <a:ext cx="605345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14450">
              <a:lnSpc>
                <a:spcPct val="101200"/>
              </a:lnSpc>
              <a:spcBef>
                <a:spcPts val="60"/>
              </a:spcBef>
            </a:pPr>
            <a:r>
              <a:rPr dirty="0"/>
              <a:t>Vector</a:t>
            </a:r>
            <a:r>
              <a:rPr spc="-40" dirty="0"/>
              <a:t> </a:t>
            </a:r>
            <a:r>
              <a:rPr dirty="0"/>
              <a:t>Optimization</a:t>
            </a:r>
            <a:r>
              <a:rPr spc="-40" dirty="0"/>
              <a:t> </a:t>
            </a:r>
            <a:r>
              <a:rPr spc="-25" dirty="0"/>
              <a:t>2: </a:t>
            </a:r>
            <a:r>
              <a:rPr dirty="0"/>
              <a:t>Multiple</a:t>
            </a:r>
            <a:r>
              <a:rPr spc="-35" dirty="0"/>
              <a:t> </a:t>
            </a:r>
            <a:r>
              <a:rPr dirty="0"/>
              <a:t>Datapaths</a:t>
            </a:r>
            <a:r>
              <a:rPr spc="-35" dirty="0"/>
              <a:t> </a:t>
            </a:r>
            <a:r>
              <a:rPr dirty="0"/>
              <a:t>per</a:t>
            </a:r>
            <a:r>
              <a:rPr spc="-35" dirty="0"/>
              <a:t> </a:t>
            </a:r>
            <a:r>
              <a:rPr dirty="0"/>
              <a:t>Functional</a:t>
            </a:r>
            <a:r>
              <a:rPr spc="-30" dirty="0"/>
              <a:t> </a:t>
            </a:r>
            <a:r>
              <a:rPr spc="-20"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6789" y="1912937"/>
            <a:ext cx="3530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61CAA"/>
                </a:solidFill>
                <a:latin typeface="Courier New"/>
                <a:cs typeface="Courier New"/>
              </a:rPr>
              <a:t>vadd.vv</a:t>
            </a:r>
            <a:r>
              <a:rPr sz="2000" b="1" spc="-14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61CAA"/>
                </a:solidFill>
                <a:latin typeface="Courier New"/>
                <a:cs typeface="Courier New"/>
              </a:rPr>
              <a:t>V3,V2,V1</a:t>
            </a:r>
            <a:r>
              <a:rPr sz="2000" b="1" spc="-12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61CAA"/>
                </a:solidFill>
                <a:latin typeface="Courier New"/>
                <a:cs typeface="Courier New"/>
              </a:rPr>
              <a:t>(VL=N)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2580639"/>
            <a:ext cx="510540" cy="11201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10" dirty="0">
                <a:latin typeface="Times New Roman"/>
                <a:cs typeface="Times New Roman"/>
              </a:rPr>
              <a:t>V2[3]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latin typeface="Times New Roman"/>
                <a:cs typeface="Times New Roman"/>
              </a:rPr>
              <a:t>V2[2]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Times New Roman"/>
                <a:cs typeface="Times New Roman"/>
              </a:rPr>
              <a:t>V2[1]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39" y="2580639"/>
            <a:ext cx="510540" cy="11201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-10" dirty="0">
                <a:latin typeface="Times New Roman"/>
                <a:cs typeface="Times New Roman"/>
              </a:rPr>
              <a:t>V1[3]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latin typeface="Times New Roman"/>
                <a:cs typeface="Times New Roman"/>
              </a:rPr>
              <a:t>V1[2]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Times New Roman"/>
                <a:cs typeface="Times New Roman"/>
              </a:rPr>
              <a:t>V1[1]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411478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228600" y="457200"/>
                </a:lnTo>
                <a:lnTo>
                  <a:pt x="685800" y="4571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3439" y="4178300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7700" y="3733787"/>
            <a:ext cx="584200" cy="1219835"/>
            <a:chOff x="1917700" y="3733787"/>
            <a:chExt cx="584200" cy="1219835"/>
          </a:xfrm>
        </p:grpSpPr>
        <p:sp>
          <p:nvSpPr>
            <p:cNvPr id="9" name="object 9"/>
            <p:cNvSpPr/>
            <p:nvPr/>
          </p:nvSpPr>
          <p:spPr>
            <a:xfrm>
              <a:off x="1981200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77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8400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49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800" y="45719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6300" y="48767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199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7539" y="4986020"/>
            <a:ext cx="510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V3[1]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0740" y="2918465"/>
            <a:ext cx="983615" cy="6604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latin typeface="Times New Roman"/>
                <a:cs typeface="Times New Roman"/>
              </a:rPr>
              <a:t>V2[9]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V1[9]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latin typeface="Times New Roman"/>
                <a:cs typeface="Times New Roman"/>
              </a:rPr>
              <a:t>V2[5]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V1[5]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740" y="2700020"/>
            <a:ext cx="4501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V2[13]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V1[13]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V2[13]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V1[13]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V2[14]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V1[14]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V2[15]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V1[15]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4387" y="411478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228600" y="457200"/>
                </a:lnTo>
                <a:lnTo>
                  <a:pt x="685800" y="4571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95240" y="4178300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89500" y="3733787"/>
            <a:ext cx="584200" cy="1219835"/>
            <a:chOff x="4889500" y="3733787"/>
            <a:chExt cx="584200" cy="1219835"/>
          </a:xfrm>
        </p:grpSpPr>
        <p:sp>
          <p:nvSpPr>
            <p:cNvPr id="21" name="object 21"/>
            <p:cNvSpPr/>
            <p:nvPr/>
          </p:nvSpPr>
          <p:spPr>
            <a:xfrm>
              <a:off x="49529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895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1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67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587" y="45719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8100" y="48767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79340" y="4986020"/>
            <a:ext cx="510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V3[0]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7540" y="2918465"/>
            <a:ext cx="3428365" cy="6604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V2[9]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V1[9]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V2[10]</a:t>
            </a:r>
            <a:r>
              <a:rPr sz="1400" spc="-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V1[10]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V2[11]</a:t>
            </a:r>
            <a:r>
              <a:rPr sz="1400" spc="4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V1[11]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155065" algn="l"/>
                <a:tab pos="2298065" algn="l"/>
                <a:tab pos="2907665" algn="l"/>
              </a:tabLst>
            </a:pPr>
            <a:r>
              <a:rPr sz="1400" dirty="0">
                <a:latin typeface="Times New Roman"/>
                <a:cs typeface="Times New Roman"/>
              </a:rPr>
              <a:t>V2[5]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V1[5]</a:t>
            </a:r>
            <a:r>
              <a:rPr sz="1400" dirty="0">
                <a:latin typeface="Times New Roman"/>
                <a:cs typeface="Times New Roman"/>
              </a:rPr>
              <a:t>	V2[6]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V1[6]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V2[7]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V1[7]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1187" y="411478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228600" y="457200"/>
                </a:lnTo>
                <a:lnTo>
                  <a:pt x="685800" y="4571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2040" y="4178300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56300" y="3733787"/>
            <a:ext cx="584200" cy="1219835"/>
            <a:chOff x="5956300" y="3733787"/>
            <a:chExt cx="584200" cy="1219835"/>
          </a:xfrm>
        </p:grpSpPr>
        <p:sp>
          <p:nvSpPr>
            <p:cNvPr id="32" name="object 32"/>
            <p:cNvSpPr/>
            <p:nvPr/>
          </p:nvSpPr>
          <p:spPr>
            <a:xfrm>
              <a:off x="60197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563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69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35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8387" y="45719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4900" y="48767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902610" y="4986020"/>
            <a:ext cx="191643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1198880" algn="l"/>
              </a:tabLst>
            </a:pPr>
            <a:r>
              <a:rPr sz="1600" spc="-10" dirty="0">
                <a:latin typeface="Times New Roman"/>
                <a:cs typeface="Times New Roman"/>
              </a:rPr>
              <a:t>V3[1]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V3[2]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ctr">
              <a:lnSpc>
                <a:spcPct val="140800"/>
              </a:lnSpc>
            </a:pP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4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elements/cycle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N/4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 cycles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4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adders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34187" y="411478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228600" y="457200"/>
                </a:lnTo>
                <a:lnTo>
                  <a:pt x="685800" y="4571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05040" y="4178300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99300" y="3733787"/>
            <a:ext cx="584200" cy="1219835"/>
            <a:chOff x="7099300" y="3733787"/>
            <a:chExt cx="584200" cy="1219835"/>
          </a:xfrm>
        </p:grpSpPr>
        <p:sp>
          <p:nvSpPr>
            <p:cNvPr id="42" name="object 42"/>
            <p:cNvSpPr/>
            <p:nvPr/>
          </p:nvSpPr>
          <p:spPr>
            <a:xfrm>
              <a:off x="71627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993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199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565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91387" y="45719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27900" y="48767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8077187" y="4114787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228600" y="457200"/>
                </a:lnTo>
                <a:lnTo>
                  <a:pt x="685800" y="4571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48040" y="4178300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242300" y="3733787"/>
            <a:ext cx="584200" cy="1219835"/>
            <a:chOff x="8242300" y="3733787"/>
            <a:chExt cx="584200" cy="1219835"/>
          </a:xfrm>
        </p:grpSpPr>
        <p:sp>
          <p:nvSpPr>
            <p:cNvPr id="51" name="object 51"/>
            <p:cNvSpPr/>
            <p:nvPr/>
          </p:nvSpPr>
          <p:spPr>
            <a:xfrm>
              <a:off x="83057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423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62987" y="37337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99500" y="40385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34387" y="4571987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70900" y="4876799"/>
              <a:ext cx="127000" cy="76200"/>
            </a:xfrm>
            <a:custGeom>
              <a:avLst/>
              <a:gdLst/>
              <a:ahLst/>
              <a:cxnLst/>
              <a:rect l="l" t="t" r="r" b="b"/>
              <a:pathLst>
                <a:path w="127000" h="76200">
                  <a:moveTo>
                    <a:pt x="0" y="0"/>
                  </a:moveTo>
                  <a:lnTo>
                    <a:pt x="63500" y="76200"/>
                  </a:lnTo>
                  <a:lnTo>
                    <a:pt x="12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32140" y="4986020"/>
            <a:ext cx="510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V3[3]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58" name="object 58"/>
          <p:cNvSpPr txBox="1"/>
          <p:nvPr/>
        </p:nvSpPr>
        <p:spPr>
          <a:xfrm>
            <a:off x="1394110" y="5446077"/>
            <a:ext cx="178943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800"/>
              </a:lnSpc>
              <a:spcBef>
                <a:spcPts val="100"/>
              </a:spcBef>
            </a:pP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1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element/cycle </a:t>
            </a: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61CAA"/>
                </a:solidFill>
                <a:latin typeface="Arial"/>
                <a:cs typeface="Arial"/>
              </a:rPr>
              <a:t>1</a:t>
            </a:r>
            <a:r>
              <a:rPr sz="20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61CAA"/>
                </a:solidFill>
                <a:latin typeface="Arial"/>
                <a:cs typeface="Arial"/>
              </a:rPr>
              <a:t>adder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752" y="703580"/>
            <a:ext cx="373126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18820" marR="5080" indent="-706755">
              <a:lnSpc>
                <a:spcPct val="101200"/>
              </a:lnSpc>
              <a:spcBef>
                <a:spcPts val="60"/>
              </a:spcBef>
            </a:pPr>
            <a:r>
              <a:rPr dirty="0"/>
              <a:t>Vector</a:t>
            </a:r>
            <a:r>
              <a:rPr spc="-40" dirty="0"/>
              <a:t> </a:t>
            </a:r>
            <a:r>
              <a:rPr dirty="0"/>
              <a:t>Optimization</a:t>
            </a:r>
            <a:r>
              <a:rPr spc="-40" dirty="0"/>
              <a:t> </a:t>
            </a:r>
            <a:r>
              <a:rPr spc="-25" dirty="0"/>
              <a:t>2+: </a:t>
            </a:r>
            <a:r>
              <a:rPr dirty="0"/>
              <a:t>Multiple</a:t>
            </a:r>
            <a:r>
              <a:rPr spc="-35" dirty="0"/>
              <a:t> </a:t>
            </a:r>
            <a:r>
              <a:rPr spc="-10" dirty="0"/>
              <a:t>Lanes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300" y="1976437"/>
            <a:ext cx="1028700" cy="843280"/>
            <a:chOff x="3543300" y="1976437"/>
            <a:chExt cx="1028700" cy="843280"/>
          </a:xfrm>
        </p:grpSpPr>
        <p:sp>
          <p:nvSpPr>
            <p:cNvPr id="4" name="object 4"/>
            <p:cNvSpPr/>
            <p:nvPr/>
          </p:nvSpPr>
          <p:spPr>
            <a:xfrm>
              <a:off x="3733787" y="2133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0"/>
                  </a:moveTo>
                  <a:lnTo>
                    <a:pt x="609600" y="0"/>
                  </a:lnTo>
                </a:path>
                <a:path w="6096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387" y="2133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3787" y="2590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3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43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09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29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387" y="1981200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1524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3300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2438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3800" y="22860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71700" y="1976437"/>
            <a:ext cx="5334000" cy="2138680"/>
            <a:chOff x="2171700" y="1976437"/>
            <a:chExt cx="5334000" cy="2138680"/>
          </a:xfrm>
        </p:grpSpPr>
        <p:sp>
          <p:nvSpPr>
            <p:cNvPr id="16" name="object 16"/>
            <p:cNvSpPr/>
            <p:nvPr/>
          </p:nvSpPr>
          <p:spPr>
            <a:xfrm>
              <a:off x="3733800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457200"/>
                  </a:moveTo>
                  <a:lnTo>
                    <a:pt x="609600" y="457199"/>
                  </a:lnTo>
                </a:path>
                <a:path w="609600" h="457200">
                  <a:moveTo>
                    <a:pt x="152400" y="457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0" y="3352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39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3800" y="3352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23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243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909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29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1387" y="3149587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660400"/>
                  </a:moveTo>
                  <a:lnTo>
                    <a:pt x="5334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43300" y="3124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7600" y="350518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800" y="365758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8187" y="3149600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10100" y="31241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76200" y="914400"/>
                  </a:moveTo>
                  <a:lnTo>
                    <a:pt x="0" y="914400"/>
                  </a:lnTo>
                  <a:lnTo>
                    <a:pt x="38100" y="990600"/>
                  </a:lnTo>
                  <a:lnTo>
                    <a:pt x="76200" y="914400"/>
                  </a:lnTo>
                  <a:close/>
                </a:path>
                <a:path w="76200" h="9906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2200" y="2133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0"/>
                  </a:moveTo>
                  <a:lnTo>
                    <a:pt x="609600" y="0"/>
                  </a:lnTo>
                </a:path>
                <a:path w="6096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1800" y="2133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2200" y="2590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0800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527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9400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13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09800" y="1981200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1524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1700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6000" y="2438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62200" y="22860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2200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457200"/>
                  </a:moveTo>
                  <a:lnTo>
                    <a:pt x="609600" y="457199"/>
                  </a:lnTo>
                </a:path>
                <a:path w="609600" h="457200">
                  <a:moveTo>
                    <a:pt x="152400" y="457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800" y="3352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39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62200" y="3352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90800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27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19400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813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9800" y="3149587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660400"/>
                  </a:moveTo>
                  <a:lnTo>
                    <a:pt x="5334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71700" y="3124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6000" y="350518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62200" y="365758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76600" y="3149600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38500" y="31241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76200" y="914400"/>
                  </a:moveTo>
                  <a:lnTo>
                    <a:pt x="0" y="914400"/>
                  </a:lnTo>
                  <a:lnTo>
                    <a:pt x="38100" y="990600"/>
                  </a:lnTo>
                  <a:lnTo>
                    <a:pt x="76200" y="914400"/>
                  </a:lnTo>
                  <a:close/>
                </a:path>
                <a:path w="76200" h="9906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53187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457200"/>
                  </a:moveTo>
                  <a:lnTo>
                    <a:pt x="609600" y="457199"/>
                  </a:lnTo>
                </a:path>
                <a:path w="609600" h="457200">
                  <a:moveTo>
                    <a:pt x="152400" y="457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2787" y="3352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39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53187" y="3352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817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437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103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23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00787" y="3149587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660400"/>
                  </a:moveTo>
                  <a:lnTo>
                    <a:pt x="5334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62700" y="3124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76987" y="350518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53187" y="365758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67587" y="3149600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29500" y="31241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76200" y="914400"/>
                  </a:moveTo>
                  <a:lnTo>
                    <a:pt x="0" y="914400"/>
                  </a:lnTo>
                  <a:lnTo>
                    <a:pt x="38100" y="990600"/>
                  </a:lnTo>
                  <a:lnTo>
                    <a:pt x="76200" y="914400"/>
                  </a:lnTo>
                  <a:close/>
                </a:path>
                <a:path w="76200" h="9906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81587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457200"/>
                  </a:moveTo>
                  <a:lnTo>
                    <a:pt x="609600" y="457199"/>
                  </a:lnTo>
                </a:path>
                <a:path w="609600" h="457200">
                  <a:moveTo>
                    <a:pt x="152400" y="457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91187" y="3352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457200"/>
                  </a:moveTo>
                  <a:lnTo>
                    <a:pt x="15239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81587" y="3352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101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721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38787" y="3124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007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29187" y="3149587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660400"/>
                  </a:moveTo>
                  <a:lnTo>
                    <a:pt x="5334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91100" y="3124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05387" y="350518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81587" y="365758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95987" y="3149600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57900" y="31241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76200" y="914400"/>
                  </a:moveTo>
                  <a:lnTo>
                    <a:pt x="0" y="914400"/>
                  </a:lnTo>
                  <a:lnTo>
                    <a:pt x="38100" y="990600"/>
                  </a:lnTo>
                  <a:lnTo>
                    <a:pt x="76200" y="914400"/>
                  </a:lnTo>
                  <a:close/>
                </a:path>
                <a:path w="76200" h="9906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6234099" y="1814512"/>
            <a:ext cx="1247775" cy="1005205"/>
            <a:chOff x="6234099" y="1814512"/>
            <a:chExt cx="1247775" cy="1005205"/>
          </a:xfrm>
        </p:grpSpPr>
        <p:sp>
          <p:nvSpPr>
            <p:cNvPr id="80" name="object 80"/>
            <p:cNvSpPr/>
            <p:nvPr/>
          </p:nvSpPr>
          <p:spPr>
            <a:xfrm>
              <a:off x="6553187" y="2133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0"/>
                  </a:moveTo>
                  <a:lnTo>
                    <a:pt x="609600" y="0"/>
                  </a:lnTo>
                </a:path>
                <a:path w="6096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62787" y="2133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53187" y="2590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817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43699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103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72299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00787" y="1981200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1524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2699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76987" y="2438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53187" y="22860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48387" y="1828800"/>
              <a:ext cx="1219200" cy="838200"/>
            </a:xfrm>
            <a:custGeom>
              <a:avLst/>
              <a:gdLst/>
              <a:ahLst/>
              <a:cxnLst/>
              <a:rect l="l" t="t" r="r" b="b"/>
              <a:pathLst>
                <a:path w="1219200" h="838200">
                  <a:moveTo>
                    <a:pt x="0" y="139700"/>
                  </a:moveTo>
                  <a:lnTo>
                    <a:pt x="7122" y="95544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4" y="7122"/>
                  </a:lnTo>
                  <a:lnTo>
                    <a:pt x="139699" y="0"/>
                  </a:lnTo>
                  <a:lnTo>
                    <a:pt x="1079500" y="0"/>
                  </a:lnTo>
                  <a:lnTo>
                    <a:pt x="1123655" y="7122"/>
                  </a:lnTo>
                  <a:lnTo>
                    <a:pt x="1162004" y="26954"/>
                  </a:lnTo>
                  <a:lnTo>
                    <a:pt x="1192245" y="57195"/>
                  </a:lnTo>
                  <a:lnTo>
                    <a:pt x="1212077" y="95544"/>
                  </a:lnTo>
                  <a:lnTo>
                    <a:pt x="1219200" y="139699"/>
                  </a:lnTo>
                  <a:lnTo>
                    <a:pt x="1219200" y="698487"/>
                  </a:lnTo>
                  <a:lnTo>
                    <a:pt x="1212077" y="742648"/>
                  </a:lnTo>
                  <a:lnTo>
                    <a:pt x="1192245" y="781001"/>
                  </a:lnTo>
                  <a:lnTo>
                    <a:pt x="1162004" y="811244"/>
                  </a:lnTo>
                  <a:lnTo>
                    <a:pt x="1123655" y="831077"/>
                  </a:lnTo>
                  <a:lnTo>
                    <a:pt x="1079500" y="838199"/>
                  </a:lnTo>
                  <a:lnTo>
                    <a:pt x="139700" y="838200"/>
                  </a:lnTo>
                  <a:lnTo>
                    <a:pt x="95544" y="831077"/>
                  </a:lnTo>
                  <a:lnTo>
                    <a:pt x="57195" y="811244"/>
                  </a:lnTo>
                  <a:lnTo>
                    <a:pt x="26954" y="781001"/>
                  </a:lnTo>
                  <a:lnTo>
                    <a:pt x="7122" y="742648"/>
                  </a:lnTo>
                  <a:lnTo>
                    <a:pt x="0" y="698487"/>
                  </a:lnTo>
                  <a:lnTo>
                    <a:pt x="0" y="139700"/>
                  </a:lnTo>
                  <a:close/>
                </a:path>
              </a:pathLst>
            </a:custGeom>
            <a:ln w="28575">
              <a:solidFill>
                <a:srgbClr val="D849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991100" y="1976437"/>
            <a:ext cx="1028700" cy="843280"/>
            <a:chOff x="4991100" y="1976437"/>
            <a:chExt cx="1028700" cy="843280"/>
          </a:xfrm>
        </p:grpSpPr>
        <p:sp>
          <p:nvSpPr>
            <p:cNvPr id="93" name="object 93"/>
            <p:cNvSpPr/>
            <p:nvPr/>
          </p:nvSpPr>
          <p:spPr>
            <a:xfrm>
              <a:off x="5181587" y="2133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152400" y="0"/>
                  </a:moveTo>
                  <a:lnTo>
                    <a:pt x="609600" y="0"/>
                  </a:lnTo>
                </a:path>
                <a:path w="609600" h="457200">
                  <a:moveTo>
                    <a:pt x="152400" y="0"/>
                  </a:moveTo>
                  <a:lnTo>
                    <a:pt x="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91187" y="21336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0" y="0"/>
                  </a:moveTo>
                  <a:lnTo>
                    <a:pt x="152400" y="45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81587" y="2590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101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3721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638787" y="26162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00700" y="2590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199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29187" y="1981200"/>
              <a:ext cx="533400" cy="812800"/>
            </a:xfrm>
            <a:custGeom>
              <a:avLst/>
              <a:gdLst/>
              <a:ahLst/>
              <a:cxnLst/>
              <a:rect l="l" t="t" r="r" b="b"/>
              <a:pathLst>
                <a:path w="533400" h="812800">
                  <a:moveTo>
                    <a:pt x="533400" y="1524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1100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05387" y="2438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181587" y="22860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41375" y="4300537"/>
            <a:ext cx="697357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971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To/From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Elements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interleaved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identical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Multiple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Modular,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inter-</a:t>
            </a:r>
            <a:r>
              <a:rPr sz="1800" dirty="0">
                <a:latin typeface="Arial"/>
                <a:cs typeface="Arial"/>
              </a:rPr>
              <a:t>lane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966912" y="1814512"/>
            <a:ext cx="5667375" cy="2543175"/>
            <a:chOff x="1966912" y="1814512"/>
            <a:chExt cx="5667375" cy="2543175"/>
          </a:xfrm>
        </p:grpSpPr>
        <p:sp>
          <p:nvSpPr>
            <p:cNvPr id="106" name="object 106"/>
            <p:cNvSpPr/>
            <p:nvPr/>
          </p:nvSpPr>
          <p:spPr>
            <a:xfrm>
              <a:off x="1981200" y="1828800"/>
              <a:ext cx="1447800" cy="2514600"/>
            </a:xfrm>
            <a:custGeom>
              <a:avLst/>
              <a:gdLst/>
              <a:ahLst/>
              <a:cxnLst/>
              <a:rect l="l" t="t" r="r" b="b"/>
              <a:pathLst>
                <a:path w="1447800" h="2514600">
                  <a:moveTo>
                    <a:pt x="0" y="241300"/>
                  </a:moveTo>
                  <a:lnTo>
                    <a:pt x="4902" y="192667"/>
                  </a:lnTo>
                  <a:lnTo>
                    <a:pt x="18963" y="147371"/>
                  </a:lnTo>
                  <a:lnTo>
                    <a:pt x="41211" y="106383"/>
                  </a:lnTo>
                  <a:lnTo>
                    <a:pt x="70677" y="70672"/>
                  </a:lnTo>
                  <a:lnTo>
                    <a:pt x="106389" y="41208"/>
                  </a:lnTo>
                  <a:lnTo>
                    <a:pt x="147377" y="18961"/>
                  </a:lnTo>
                  <a:lnTo>
                    <a:pt x="192671" y="4902"/>
                  </a:lnTo>
                  <a:lnTo>
                    <a:pt x="241299" y="0"/>
                  </a:lnTo>
                  <a:lnTo>
                    <a:pt x="1206487" y="0"/>
                  </a:lnTo>
                  <a:lnTo>
                    <a:pt x="1255120" y="4902"/>
                  </a:lnTo>
                  <a:lnTo>
                    <a:pt x="1300417" y="18961"/>
                  </a:lnTo>
                  <a:lnTo>
                    <a:pt x="1341407" y="41208"/>
                  </a:lnTo>
                  <a:lnTo>
                    <a:pt x="1377121" y="70672"/>
                  </a:lnTo>
                  <a:lnTo>
                    <a:pt x="1406587" y="106383"/>
                  </a:lnTo>
                  <a:lnTo>
                    <a:pt x="1428836" y="147371"/>
                  </a:lnTo>
                  <a:lnTo>
                    <a:pt x="1442897" y="192667"/>
                  </a:lnTo>
                  <a:lnTo>
                    <a:pt x="1447800" y="241299"/>
                  </a:lnTo>
                  <a:lnTo>
                    <a:pt x="1447800" y="2273287"/>
                  </a:lnTo>
                  <a:lnTo>
                    <a:pt x="1442897" y="2321916"/>
                  </a:lnTo>
                  <a:lnTo>
                    <a:pt x="1428836" y="2367209"/>
                  </a:lnTo>
                  <a:lnTo>
                    <a:pt x="1406587" y="2408198"/>
                  </a:lnTo>
                  <a:lnTo>
                    <a:pt x="1377121" y="2443910"/>
                  </a:lnTo>
                  <a:lnTo>
                    <a:pt x="1341407" y="2473375"/>
                  </a:lnTo>
                  <a:lnTo>
                    <a:pt x="1300417" y="2495624"/>
                  </a:lnTo>
                  <a:lnTo>
                    <a:pt x="1255120" y="2509684"/>
                  </a:lnTo>
                  <a:lnTo>
                    <a:pt x="1206487" y="2514587"/>
                  </a:lnTo>
                  <a:lnTo>
                    <a:pt x="241300" y="2514587"/>
                  </a:lnTo>
                  <a:lnTo>
                    <a:pt x="192671" y="2509684"/>
                  </a:lnTo>
                  <a:lnTo>
                    <a:pt x="147377" y="2495624"/>
                  </a:lnTo>
                  <a:lnTo>
                    <a:pt x="106389" y="2473375"/>
                  </a:lnTo>
                  <a:lnTo>
                    <a:pt x="70677" y="2443910"/>
                  </a:lnTo>
                  <a:lnTo>
                    <a:pt x="41211" y="2408198"/>
                  </a:lnTo>
                  <a:lnTo>
                    <a:pt x="18963" y="2367209"/>
                  </a:lnTo>
                  <a:lnTo>
                    <a:pt x="4902" y="2321916"/>
                  </a:lnTo>
                  <a:lnTo>
                    <a:pt x="0" y="2273287"/>
                  </a:lnTo>
                  <a:lnTo>
                    <a:pt x="0" y="241300"/>
                  </a:lnTo>
                  <a:close/>
                </a:path>
              </a:pathLst>
            </a:custGeom>
            <a:ln w="28575">
              <a:solidFill>
                <a:srgbClr val="00B8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057400" y="3276600"/>
              <a:ext cx="5562600" cy="762000"/>
            </a:xfrm>
            <a:custGeom>
              <a:avLst/>
              <a:gdLst/>
              <a:ahLst/>
              <a:cxnLst/>
              <a:rect l="l" t="t" r="r" b="b"/>
              <a:pathLst>
                <a:path w="5562600" h="762000">
                  <a:moveTo>
                    <a:pt x="0" y="127000"/>
                  </a:moveTo>
                  <a:lnTo>
                    <a:pt x="9980" y="77565"/>
                  </a:lnTo>
                  <a:lnTo>
                    <a:pt x="37196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5435587" y="0"/>
                  </a:lnTo>
                  <a:lnTo>
                    <a:pt x="5485022" y="9980"/>
                  </a:lnTo>
                  <a:lnTo>
                    <a:pt x="5525390" y="37196"/>
                  </a:lnTo>
                  <a:lnTo>
                    <a:pt x="5552607" y="77565"/>
                  </a:lnTo>
                  <a:lnTo>
                    <a:pt x="5562587" y="126999"/>
                  </a:lnTo>
                  <a:lnTo>
                    <a:pt x="5562587" y="634987"/>
                  </a:lnTo>
                  <a:lnTo>
                    <a:pt x="5552607" y="684424"/>
                  </a:lnTo>
                  <a:lnTo>
                    <a:pt x="5525390" y="724796"/>
                  </a:lnTo>
                  <a:lnTo>
                    <a:pt x="5485022" y="752017"/>
                  </a:lnTo>
                  <a:lnTo>
                    <a:pt x="5435587" y="761999"/>
                  </a:lnTo>
                  <a:lnTo>
                    <a:pt x="127000" y="762000"/>
                  </a:lnTo>
                  <a:lnTo>
                    <a:pt x="77565" y="752017"/>
                  </a:lnTo>
                  <a:lnTo>
                    <a:pt x="37196" y="724796"/>
                  </a:lnTo>
                  <a:lnTo>
                    <a:pt x="9980" y="684424"/>
                  </a:lnTo>
                  <a:lnTo>
                    <a:pt x="0" y="634987"/>
                  </a:lnTo>
                  <a:lnTo>
                    <a:pt x="0" y="127000"/>
                  </a:lnTo>
                  <a:close/>
                </a:path>
              </a:pathLst>
            </a:custGeom>
            <a:ln w="28575">
              <a:solidFill>
                <a:srgbClr val="74A3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635514" y="1735127"/>
            <a:ext cx="96583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-6350">
              <a:lnSpc>
                <a:spcPct val="138000"/>
              </a:lnSpc>
              <a:spcBef>
                <a:spcPts val="100"/>
              </a:spcBef>
            </a:pPr>
            <a:r>
              <a:rPr sz="1800" spc="-10" dirty="0">
                <a:solidFill>
                  <a:srgbClr val="D84900"/>
                </a:solidFill>
                <a:latin typeface="Arial"/>
                <a:cs typeface="Arial"/>
              </a:rPr>
              <a:t>Pipelined Datapath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18" name="object 1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109" name="object 109"/>
          <p:cNvSpPr txBox="1"/>
          <p:nvPr/>
        </p:nvSpPr>
        <p:spPr>
          <a:xfrm>
            <a:off x="7730818" y="3182942"/>
            <a:ext cx="108013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38000"/>
              </a:lnSpc>
              <a:spcBef>
                <a:spcPts val="100"/>
              </a:spcBef>
            </a:pPr>
            <a:r>
              <a:rPr sz="1800" spc="-10" dirty="0">
                <a:solidFill>
                  <a:srgbClr val="74A3FE"/>
                </a:solidFill>
                <a:latin typeface="Arial"/>
                <a:cs typeface="Arial"/>
              </a:rPr>
              <a:t>Functional </a:t>
            </a:r>
            <a:r>
              <a:rPr sz="1800" spc="-20" dirty="0">
                <a:solidFill>
                  <a:srgbClr val="74A3FE"/>
                </a:solidFill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22095" y="206790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B800"/>
                </a:solidFill>
                <a:latin typeface="Arial"/>
                <a:cs typeface="Arial"/>
              </a:rPr>
              <a:t>Lane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93104" y="2596197"/>
            <a:ext cx="1087755" cy="5994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latin typeface="Arial"/>
                <a:cs typeface="Arial"/>
              </a:rPr>
              <a:t>Vector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Reg.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latin typeface="Arial"/>
                <a:cs typeface="Arial"/>
              </a:rPr>
              <a:t>Partition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33600" y="2819400"/>
            <a:ext cx="12192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59"/>
              </a:spcBef>
            </a:pPr>
            <a:r>
              <a:rPr sz="1600" spc="-10" dirty="0">
                <a:latin typeface="Times New Roman"/>
                <a:cs typeface="Times New Roman"/>
              </a:rPr>
              <a:t>Elements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05200" y="2819400"/>
            <a:ext cx="12192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59"/>
              </a:spcBef>
            </a:pPr>
            <a:r>
              <a:rPr sz="1600" spc="-10" dirty="0">
                <a:latin typeface="Times New Roman"/>
                <a:cs typeface="Times New Roman"/>
              </a:rPr>
              <a:t>Elements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952987" y="2819400"/>
            <a:ext cx="12192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59"/>
              </a:spcBef>
            </a:pPr>
            <a:r>
              <a:rPr sz="1600" spc="-10" dirty="0">
                <a:latin typeface="Times New Roman"/>
                <a:cs typeface="Times New Roman"/>
              </a:rPr>
              <a:t>Elements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24587" y="2819400"/>
            <a:ext cx="12192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59"/>
              </a:spcBef>
            </a:pPr>
            <a:r>
              <a:rPr sz="1600" spc="-10" dirty="0">
                <a:latin typeface="Times New Roman"/>
                <a:cs typeface="Times New Roman"/>
              </a:rPr>
              <a:t>Elements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dirty="0"/>
              <a:t>Chaining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25" dirty="0"/>
              <a:t>Multi-</a:t>
            </a:r>
            <a:r>
              <a:rPr dirty="0"/>
              <a:t>lane</a:t>
            </a:r>
            <a:r>
              <a:rPr spc="-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5573" y="2125789"/>
            <a:ext cx="1442720" cy="5549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dirty="0">
                <a:latin typeface="Arial"/>
                <a:cs typeface="Arial"/>
              </a:rPr>
              <a:t>VL=16,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lanes,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FUs,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LSU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5573" y="2957385"/>
            <a:ext cx="1307465" cy="4876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5080" indent="-342900">
              <a:lnSpc>
                <a:spcPts val="1720"/>
              </a:lnSpc>
              <a:spcBef>
                <a:spcPts val="325"/>
              </a:spcBef>
            </a:pPr>
            <a:r>
              <a:rPr sz="1600" dirty="0">
                <a:latin typeface="Arial"/>
                <a:cs typeface="Arial"/>
              </a:rPr>
              <a:t>chaining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12 </a:t>
            </a:r>
            <a:r>
              <a:rPr sz="1600" spc="-10" dirty="0">
                <a:latin typeface="Arial"/>
                <a:cs typeface="Arial"/>
              </a:rPr>
              <a:t>ops/cycle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5573" y="3683825"/>
            <a:ext cx="14820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Just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new </a:t>
            </a:r>
            <a:r>
              <a:rPr sz="1600" spc="-10" dirty="0">
                <a:latin typeface="Arial"/>
                <a:cs typeface="Arial"/>
              </a:rPr>
              <a:t>instruction </a:t>
            </a:r>
            <a:r>
              <a:rPr sz="1600" dirty="0">
                <a:latin typeface="Arial"/>
                <a:cs typeface="Arial"/>
              </a:rPr>
              <a:t>issued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20" dirty="0">
                <a:latin typeface="Arial"/>
                <a:cs typeface="Arial"/>
              </a:rPr>
              <a:t>!!!!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775" y="2268527"/>
            <a:ext cx="985519" cy="30943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50"/>
              </a:spcBef>
            </a:pPr>
            <a:r>
              <a:rPr sz="1800" b="1" spc="-25" dirty="0">
                <a:latin typeface="Courier New"/>
                <a:cs typeface="Courier New"/>
              </a:rPr>
              <a:t>vld </a:t>
            </a:r>
            <a:r>
              <a:rPr sz="1800" b="1" spc="-10" dirty="0">
                <a:latin typeface="Courier New"/>
                <a:cs typeface="Courier New"/>
              </a:rPr>
              <a:t>vmul.vv vadd.vv </a:t>
            </a:r>
            <a:r>
              <a:rPr sz="1800" b="1" spc="-20" dirty="0">
                <a:latin typeface="Courier New"/>
                <a:cs typeface="Courier New"/>
              </a:rPr>
              <a:t>addu </a:t>
            </a:r>
            <a:r>
              <a:rPr sz="1800" b="1" spc="-25" dirty="0">
                <a:latin typeface="Courier New"/>
                <a:cs typeface="Courier New"/>
              </a:rPr>
              <a:t>vld </a:t>
            </a:r>
            <a:r>
              <a:rPr sz="1800" b="1" spc="-10" dirty="0">
                <a:latin typeface="Courier New"/>
                <a:cs typeface="Courier New"/>
              </a:rPr>
              <a:t>vmul.vv vadd.vv </a:t>
            </a:r>
            <a:r>
              <a:rPr sz="1800" b="1" spc="-20" dirty="0">
                <a:latin typeface="Courier New"/>
                <a:cs typeface="Courier New"/>
              </a:rPr>
              <a:t>addu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637" y="3576624"/>
            <a:ext cx="390525" cy="1619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736837" y="2203450"/>
            <a:ext cx="4821555" cy="3975100"/>
            <a:chOff x="2736837" y="2203450"/>
            <a:chExt cx="4821555" cy="3975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237" y="2509824"/>
              <a:ext cx="238125" cy="1619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33799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3787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2399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387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0999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0987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9600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587" y="25146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3799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3787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2399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2387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0999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0987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600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587" y="2819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799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3787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399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387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90999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90987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587" y="3200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3799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3787" y="3581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62399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2387" y="3581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0999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0987" y="3581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9600" y="3581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19587" y="3581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74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7599" y="2438387"/>
              <a:ext cx="990600" cy="1371600"/>
            </a:xfrm>
            <a:custGeom>
              <a:avLst/>
              <a:gdLst/>
              <a:ahLst/>
              <a:cxnLst/>
              <a:rect l="l" t="t" r="r" b="b"/>
              <a:pathLst>
                <a:path w="990600" h="1371600">
                  <a:moveTo>
                    <a:pt x="0" y="1371600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371600"/>
                  </a:lnTo>
                  <a:lnTo>
                    <a:pt x="0" y="1371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00587" y="2209800"/>
              <a:ext cx="0" cy="3962400"/>
            </a:xfrm>
            <a:custGeom>
              <a:avLst/>
              <a:gdLst/>
              <a:ahLst/>
              <a:cxnLst/>
              <a:rect l="l" t="t" r="r" b="b"/>
              <a:pathLst>
                <a:path h="3962400">
                  <a:moveTo>
                    <a:pt x="0" y="0"/>
                  </a:moveTo>
                  <a:lnTo>
                    <a:pt x="0" y="3962387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824" y="2814637"/>
              <a:ext cx="161925" cy="161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5424" y="2814637"/>
              <a:ext cx="161925" cy="1619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4024" y="2814637"/>
              <a:ext cx="161925" cy="1619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624" y="2814637"/>
              <a:ext cx="161925" cy="1619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824" y="3195637"/>
              <a:ext cx="161925" cy="1619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5424" y="3195637"/>
              <a:ext cx="161925" cy="1619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4024" y="3195637"/>
              <a:ext cx="161925" cy="1619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624" y="3195637"/>
              <a:ext cx="161925" cy="1619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824" y="3576624"/>
              <a:ext cx="161925" cy="1619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5424" y="3576624"/>
              <a:ext cx="161925" cy="1619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4024" y="3576624"/>
              <a:ext cx="161925" cy="1619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2624" y="3576624"/>
              <a:ext cx="161925" cy="1619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824" y="3957624"/>
              <a:ext cx="161925" cy="1619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5424" y="3957624"/>
              <a:ext cx="161925" cy="1619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4024" y="3957624"/>
              <a:ext cx="161925" cy="1619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2624" y="3957624"/>
              <a:ext cx="161925" cy="16192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105387" y="2743187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447800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447800"/>
                  </a:lnTo>
                  <a:lnTo>
                    <a:pt x="0" y="1447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024" y="2814637"/>
              <a:ext cx="238125" cy="16192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248387" y="2209800"/>
              <a:ext cx="0" cy="3962400"/>
            </a:xfrm>
            <a:custGeom>
              <a:avLst/>
              <a:gdLst/>
              <a:ahLst/>
              <a:cxnLst/>
              <a:rect l="l" t="t" r="r" b="b"/>
              <a:pathLst>
                <a:path h="3962400">
                  <a:moveTo>
                    <a:pt x="0" y="0"/>
                  </a:moveTo>
                  <a:lnTo>
                    <a:pt x="0" y="3962387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52787" y="2209800"/>
              <a:ext cx="0" cy="3962400"/>
            </a:xfrm>
            <a:custGeom>
              <a:avLst/>
              <a:gdLst/>
              <a:ahLst/>
              <a:cxnLst/>
              <a:rect l="l" t="t" r="r" b="b"/>
              <a:pathLst>
                <a:path h="3962400">
                  <a:moveTo>
                    <a:pt x="0" y="0"/>
                  </a:moveTo>
                  <a:lnTo>
                    <a:pt x="0" y="3962387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3187" y="2209800"/>
              <a:ext cx="0" cy="3962400"/>
            </a:xfrm>
            <a:custGeom>
              <a:avLst/>
              <a:gdLst/>
              <a:ahLst/>
              <a:cxnLst/>
              <a:rect l="l" t="t" r="r" b="b"/>
              <a:pathLst>
                <a:path h="3962400">
                  <a:moveTo>
                    <a:pt x="0" y="0"/>
                  </a:moveTo>
                  <a:lnTo>
                    <a:pt x="0" y="3962387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624" y="3195637"/>
              <a:ext cx="161925" cy="1619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24" y="3195637"/>
              <a:ext cx="161925" cy="16192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824" y="3195637"/>
              <a:ext cx="161925" cy="16192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0424" y="3195637"/>
              <a:ext cx="161925" cy="1619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624" y="3576624"/>
              <a:ext cx="161925" cy="1619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24" y="3576624"/>
              <a:ext cx="161925" cy="1619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824" y="3576624"/>
              <a:ext cx="161925" cy="16192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0424" y="3576624"/>
              <a:ext cx="161925" cy="16192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624" y="3957624"/>
              <a:ext cx="161925" cy="16192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24" y="3957624"/>
              <a:ext cx="161925" cy="16192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824" y="3957624"/>
              <a:ext cx="161925" cy="1619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0424" y="3957624"/>
              <a:ext cx="161925" cy="161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624" y="4338624"/>
              <a:ext cx="161925" cy="16192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24" y="4338624"/>
              <a:ext cx="161925" cy="161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1824" y="4338624"/>
              <a:ext cx="161925" cy="16192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0424" y="4338624"/>
              <a:ext cx="161925" cy="16192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553187" y="3124187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447799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447799"/>
                  </a:lnTo>
                  <a:lnTo>
                    <a:pt x="0" y="14477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9824" y="3195637"/>
              <a:ext cx="238124" cy="16192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733799" y="396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33787" y="3962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962399" y="396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962387" y="3962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90999" y="396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90987" y="3962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19600" y="3962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19587" y="3962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33799" y="4343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33787" y="4343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62399" y="4343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62387" y="4343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190999" y="4343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190987" y="4343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19600" y="4343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19587" y="4343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33799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33787" y="4724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62399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62387" y="4724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90999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90987" y="4724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19600" y="4724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19587" y="4724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33799" y="510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733787" y="5105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962399" y="510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962387" y="5105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190999" y="510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90987" y="5105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19600" y="51054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19587" y="51053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57599" y="3886187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447800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447800"/>
                  </a:lnTo>
                  <a:lnTo>
                    <a:pt x="0" y="1447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224" y="3957637"/>
              <a:ext cx="238125" cy="16192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6824" y="4338624"/>
              <a:ext cx="161925" cy="16192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5424" y="4338624"/>
              <a:ext cx="161925" cy="16192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4024" y="4338624"/>
              <a:ext cx="161925" cy="16192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2624" y="4338624"/>
              <a:ext cx="161925" cy="16192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6824" y="4719624"/>
              <a:ext cx="161925" cy="161925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5424" y="4719624"/>
              <a:ext cx="161925" cy="16192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4024" y="4719624"/>
              <a:ext cx="161925" cy="16192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2624" y="4719624"/>
              <a:ext cx="161925" cy="1619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6824" y="5100624"/>
              <a:ext cx="161925" cy="16192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5424" y="5100624"/>
              <a:ext cx="161925" cy="16192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4024" y="5100624"/>
              <a:ext cx="161925" cy="16192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2624" y="5100624"/>
              <a:ext cx="161925" cy="16192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6824" y="5481624"/>
              <a:ext cx="161925" cy="16192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5424" y="5481624"/>
              <a:ext cx="161925" cy="16192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4024" y="5481624"/>
              <a:ext cx="161925" cy="1619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2624" y="5481624"/>
              <a:ext cx="161925" cy="161925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5105387" y="4267187"/>
              <a:ext cx="990600" cy="1447800"/>
            </a:xfrm>
            <a:custGeom>
              <a:avLst/>
              <a:gdLst/>
              <a:ahLst/>
              <a:cxnLst/>
              <a:rect l="l" t="t" r="r" b="b"/>
              <a:pathLst>
                <a:path w="990600" h="1447800">
                  <a:moveTo>
                    <a:pt x="0" y="1447800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447799"/>
                  </a:lnTo>
                  <a:lnTo>
                    <a:pt x="0" y="1447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024" y="4338637"/>
              <a:ext cx="238125" cy="16192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624" y="4719624"/>
              <a:ext cx="161925" cy="16192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3224" y="4719624"/>
              <a:ext cx="161925" cy="16192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1824" y="4719624"/>
              <a:ext cx="161925" cy="1619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424" y="4719624"/>
              <a:ext cx="161925" cy="16192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624" y="5100624"/>
              <a:ext cx="161925" cy="161925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3224" y="5100624"/>
              <a:ext cx="161925" cy="16192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1824" y="5100624"/>
              <a:ext cx="161925" cy="161925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424" y="5100624"/>
              <a:ext cx="161925" cy="16192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624" y="5481624"/>
              <a:ext cx="161925" cy="16192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3224" y="5481624"/>
              <a:ext cx="161925" cy="161925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1824" y="5481624"/>
              <a:ext cx="161925" cy="16192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424" y="5481624"/>
              <a:ext cx="161925" cy="161925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6553187" y="4648187"/>
              <a:ext cx="990600" cy="1371600"/>
            </a:xfrm>
            <a:custGeom>
              <a:avLst/>
              <a:gdLst/>
              <a:ahLst/>
              <a:cxnLst/>
              <a:rect l="l" t="t" r="r" b="b"/>
              <a:pathLst>
                <a:path w="990600" h="1371600">
                  <a:moveTo>
                    <a:pt x="0" y="1371600"/>
                  </a:moveTo>
                  <a:lnTo>
                    <a:pt x="0" y="0"/>
                  </a:lnTo>
                  <a:lnTo>
                    <a:pt x="990600" y="0"/>
                  </a:lnTo>
                  <a:lnTo>
                    <a:pt x="990600" y="1371599"/>
                  </a:lnTo>
                  <a:lnTo>
                    <a:pt x="0" y="1371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9824" y="4719637"/>
              <a:ext cx="238124" cy="161925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2814637" y="5100624"/>
            <a:ext cx="390525" cy="161925"/>
            <a:chOff x="2814637" y="5100624"/>
            <a:chExt cx="390525" cy="161925"/>
          </a:xfrm>
        </p:grpSpPr>
        <p:pic>
          <p:nvPicPr>
            <p:cNvPr id="150" name="object 1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3237" y="5100624"/>
              <a:ext cx="161925" cy="16192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4637" y="5100624"/>
              <a:ext cx="238125" cy="161925"/>
            </a:xfrm>
            <a:prstGeom prst="rect">
              <a:avLst/>
            </a:prstGeom>
          </p:spPr>
        </p:pic>
      </p:grpSp>
      <p:sp>
        <p:nvSpPr>
          <p:cNvPr id="152" name="object 152"/>
          <p:cNvSpPr txBox="1"/>
          <p:nvPr/>
        </p:nvSpPr>
        <p:spPr>
          <a:xfrm>
            <a:off x="3921025" y="186213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LSU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299072" y="1862137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FU0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823080" y="1862137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FU1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714498" y="1862137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Scalar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15147" y="3843345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mic Sans MS"/>
                <a:cs typeface="Comic Sans MS"/>
              </a:rPr>
              <a:t>Time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628650" y="2971800"/>
            <a:ext cx="114300" cy="838200"/>
            <a:chOff x="628650" y="2971800"/>
            <a:chExt cx="114300" cy="838200"/>
          </a:xfrm>
        </p:grpSpPr>
        <p:sp>
          <p:nvSpPr>
            <p:cNvPr id="158" name="object 158"/>
            <p:cNvSpPr/>
            <p:nvPr/>
          </p:nvSpPr>
          <p:spPr>
            <a:xfrm>
              <a:off x="685800" y="29718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8001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8650" y="36957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57150" y="114300"/>
                  </a:lnTo>
                  <a:lnTo>
                    <a:pt x="11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0" name="object 1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9437" y="6167424"/>
            <a:ext cx="161925" cy="161925"/>
          </a:xfrm>
          <a:prstGeom prst="rect">
            <a:avLst/>
          </a:prstGeom>
        </p:spPr>
      </p:pic>
      <p:grpSp>
        <p:nvGrpSpPr>
          <p:cNvPr id="161" name="object 161"/>
          <p:cNvGrpSpPr/>
          <p:nvPr/>
        </p:nvGrpSpPr>
        <p:grpSpPr>
          <a:xfrm>
            <a:off x="3500437" y="6167424"/>
            <a:ext cx="161925" cy="161925"/>
            <a:chOff x="3500437" y="6167424"/>
            <a:chExt cx="161925" cy="161925"/>
          </a:xfrm>
        </p:grpSpPr>
        <p:sp>
          <p:nvSpPr>
            <p:cNvPr id="162" name="object 162"/>
            <p:cNvSpPr/>
            <p:nvPr/>
          </p:nvSpPr>
          <p:spPr>
            <a:xfrm>
              <a:off x="3505200" y="617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505200" y="61721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399"/>
                  </a:moveTo>
                  <a:lnTo>
                    <a:pt x="0" y="0"/>
                  </a:lnTo>
                  <a:lnTo>
                    <a:pt x="152400" y="0"/>
                  </a:lnTo>
                  <a:lnTo>
                    <a:pt x="152400" y="152399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FF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4" name="object 1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05224" y="6167424"/>
            <a:ext cx="161925" cy="161925"/>
          </a:xfrm>
          <a:prstGeom prst="rect">
            <a:avLst/>
          </a:prstGeom>
        </p:spPr>
      </p:pic>
      <p:sp>
        <p:nvSpPr>
          <p:cNvPr id="165" name="object 165"/>
          <p:cNvSpPr txBox="1"/>
          <p:nvPr/>
        </p:nvSpPr>
        <p:spPr>
          <a:xfrm>
            <a:off x="1118344" y="6129337"/>
            <a:ext cx="19615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Element </a:t>
            </a:r>
            <a:r>
              <a:rPr sz="1600" spc="-10" dirty="0">
                <a:latin typeface="Comic Sans MS"/>
                <a:cs typeface="Comic Sans MS"/>
              </a:rPr>
              <a:t>Operations: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6624625" y="5786424"/>
            <a:ext cx="847725" cy="161925"/>
            <a:chOff x="6624625" y="5786424"/>
            <a:chExt cx="847725" cy="161925"/>
          </a:xfrm>
        </p:grpSpPr>
        <p:pic>
          <p:nvPicPr>
            <p:cNvPr id="167" name="object 1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625" y="5786424"/>
              <a:ext cx="161925" cy="161925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3225" y="5786424"/>
              <a:ext cx="161925" cy="161925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1825" y="5786424"/>
              <a:ext cx="161925" cy="16192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425" y="5786424"/>
              <a:ext cx="161925" cy="161925"/>
            </a:xfrm>
            <a:prstGeom prst="rect">
              <a:avLst/>
            </a:prstGeom>
          </p:spPr>
        </p:pic>
      </p:grpSp>
      <p:sp>
        <p:nvSpPr>
          <p:cNvPr id="171" name="object 171"/>
          <p:cNvSpPr txBox="1"/>
          <p:nvPr/>
        </p:nvSpPr>
        <p:spPr>
          <a:xfrm>
            <a:off x="4758778" y="6129337"/>
            <a:ext cx="1231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Instr.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Issue: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2743200" y="2738437"/>
            <a:ext cx="4953000" cy="3590925"/>
            <a:chOff x="2743200" y="2738437"/>
            <a:chExt cx="4953000" cy="3590925"/>
          </a:xfrm>
        </p:grpSpPr>
        <p:pic>
          <p:nvPicPr>
            <p:cNvPr id="173" name="object 1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024" y="6167424"/>
              <a:ext cx="238125" cy="161925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2743200" y="2743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743200" y="3124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743200" y="3505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743200" y="3886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743200" y="4267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743200" y="46482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743200" y="49530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743200" y="53340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743200" y="5715000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29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84" name="object 184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85" name="object 1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585" y="703580"/>
            <a:ext cx="352361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1910" marR="5080" indent="-29845">
              <a:lnSpc>
                <a:spcPct val="101200"/>
              </a:lnSpc>
              <a:spcBef>
                <a:spcPts val="60"/>
              </a:spcBef>
            </a:pPr>
            <a:r>
              <a:rPr dirty="0"/>
              <a:t>Vector</a:t>
            </a:r>
            <a:r>
              <a:rPr spc="-40" dirty="0"/>
              <a:t> </a:t>
            </a:r>
            <a:r>
              <a:rPr dirty="0"/>
              <a:t>Optimization</a:t>
            </a:r>
            <a:r>
              <a:rPr spc="-40" dirty="0"/>
              <a:t> </a:t>
            </a:r>
            <a:r>
              <a:rPr spc="-25" dirty="0"/>
              <a:t>3: </a:t>
            </a:r>
            <a:r>
              <a:rPr dirty="0"/>
              <a:t>Conditional</a:t>
            </a:r>
            <a:r>
              <a:rPr spc="-50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22375" y="1818703"/>
            <a:ext cx="7037705" cy="19329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Suppose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vectorize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(i=0;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i&lt;N;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i++)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if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(A[i]!=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B[i])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A[i]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61CAA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61CAA"/>
                </a:solidFill>
                <a:latin typeface="Courier New"/>
                <a:cs typeface="Courier New"/>
              </a:rPr>
              <a:t>B[i];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Solution: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conditional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14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Add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flag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single-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(masks)</a:t>
            </a:r>
            <a:endParaRPr sz="16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18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Use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6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compare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set</a:t>
            </a:r>
            <a:r>
              <a:rPr sz="16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flag</a:t>
            </a:r>
            <a:r>
              <a:rPr sz="16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6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Use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flag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as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mask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control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Add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executed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only</a:t>
            </a:r>
            <a:r>
              <a:rPr sz="14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elements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with</a:t>
            </a:r>
            <a:r>
              <a:rPr sz="14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corresponding</a:t>
            </a:r>
            <a:r>
              <a:rPr sz="14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flag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B1700"/>
                </a:solidFill>
                <a:latin typeface="Arial"/>
                <a:cs typeface="Arial"/>
              </a:rPr>
              <a:t>element</a:t>
            </a:r>
            <a:r>
              <a:rPr sz="1400" spc="-25" dirty="0">
                <a:solidFill>
                  <a:srgbClr val="AB1700"/>
                </a:solidFill>
                <a:latin typeface="Arial"/>
                <a:cs typeface="Arial"/>
              </a:rPr>
              <a:t> set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3325" y="4087495"/>
          <a:ext cx="6951978" cy="161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1989"/>
                        </a:lnSpc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Vector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774065">
                        <a:lnSpc>
                          <a:spcPts val="1880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vld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880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0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74065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vld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74065">
                        <a:lnSpc>
                          <a:spcPts val="1795"/>
                        </a:lnSpc>
                      </a:pPr>
                      <a:r>
                        <a:rPr sz="16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vcmp.neq.vv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M0,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95"/>
                        </a:lnSpc>
                      </a:pP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V1,</a:t>
                      </a:r>
                      <a:r>
                        <a:rPr sz="16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b="1" spc="-5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vector</a:t>
                      </a:r>
                      <a:r>
                        <a:rPr sz="1600" b="1" spc="-5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compare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74065">
                        <a:lnSpc>
                          <a:spcPts val="1795"/>
                        </a:lnSpc>
                      </a:pPr>
                      <a:r>
                        <a:rPr sz="1600" b="1" spc="-1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vsub.vv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95"/>
                        </a:lnSpc>
                      </a:pP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V2,</a:t>
                      </a:r>
                      <a:r>
                        <a:rPr sz="16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V1,</a:t>
                      </a:r>
                      <a:r>
                        <a:rPr sz="1600" b="1" spc="-4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M0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95"/>
                        </a:lnSpc>
                      </a:pP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b="1" spc="-9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conditional</a:t>
                      </a:r>
                      <a:r>
                        <a:rPr sz="1600" b="1" spc="-9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vadd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774065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V3,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061CAA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22375" y="5965952"/>
            <a:ext cx="7632700" cy="6013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Conditional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lanes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5015" algn="l"/>
              </a:tabLst>
            </a:pPr>
            <a:r>
              <a:rPr sz="16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	Can</a:t>
            </a:r>
            <a:r>
              <a:rPr sz="16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you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skip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masked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element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operations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without</a:t>
            </a:r>
            <a:r>
              <a:rPr sz="16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intra-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lane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communication?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Making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Vector</a:t>
            </a:r>
            <a:r>
              <a:rPr spc="-10" dirty="0"/>
              <a:t> </a:t>
            </a:r>
            <a:r>
              <a:rPr dirty="0"/>
              <a:t>Processor</a:t>
            </a:r>
            <a:r>
              <a:rPr spc="-5" dirty="0"/>
              <a:t> </a:t>
            </a:r>
            <a:r>
              <a:rPr spc="-10" dirty="0"/>
              <a:t>Multimedia-ready</a:t>
            </a:r>
          </a:p>
          <a:p>
            <a:pPr marL="5080" algn="ctr">
              <a:lnSpc>
                <a:spcPct val="100000"/>
              </a:lnSpc>
              <a:spcBef>
                <a:spcPts val="40"/>
              </a:spcBef>
            </a:pPr>
            <a:r>
              <a:rPr sz="1800" dirty="0"/>
              <a:t>(From</a:t>
            </a:r>
            <a:r>
              <a:rPr sz="1800" spc="-35" dirty="0"/>
              <a:t> </a:t>
            </a:r>
            <a:r>
              <a:rPr sz="1800" dirty="0"/>
              <a:t>Supercomputing</a:t>
            </a:r>
            <a:r>
              <a:rPr sz="1800" spc="-20" dirty="0"/>
              <a:t> </a:t>
            </a:r>
            <a:r>
              <a:rPr sz="1800" dirty="0"/>
              <a:t>to</a:t>
            </a:r>
            <a:r>
              <a:rPr sz="1800" spc="-20" dirty="0"/>
              <a:t> </a:t>
            </a:r>
            <a:r>
              <a:rPr sz="1800" dirty="0"/>
              <a:t>Embedded</a:t>
            </a:r>
            <a:r>
              <a:rPr sz="1800" spc="-25" dirty="0"/>
              <a:t> </a:t>
            </a:r>
            <a:r>
              <a:rPr sz="1800" dirty="0"/>
              <a:t>in</a:t>
            </a:r>
            <a:r>
              <a:rPr sz="1800" spc="-25" dirty="0"/>
              <a:t> </a:t>
            </a:r>
            <a:r>
              <a:rPr sz="1800" dirty="0"/>
              <a:t>3</a:t>
            </a:r>
            <a:r>
              <a:rPr sz="1800" spc="-20" dirty="0"/>
              <a:t> </a:t>
            </a:r>
            <a:r>
              <a:rPr sz="1800" dirty="0"/>
              <a:t>Easy</a:t>
            </a:r>
            <a:r>
              <a:rPr sz="1800" spc="-20" dirty="0"/>
              <a:t> </a:t>
            </a:r>
            <a:r>
              <a:rPr sz="1800" spc="-10" dirty="0"/>
              <a:t>Steps)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01177"/>
            <a:ext cx="7552055" cy="4867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narrow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Allow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store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64,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32,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16-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Use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control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indicate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width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61CAA"/>
              </a:buClr>
              <a:buFont typeface="Arial"/>
              <a:buChar char="–"/>
            </a:pPr>
            <a:endParaRPr sz="2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saturated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fixed-point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arithmetic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Minor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twist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functional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61CAA"/>
              </a:buClr>
              <a:buFont typeface="Arial"/>
              <a:buChar char="–"/>
            </a:pPr>
            <a:endParaRPr sz="2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permutations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vectorized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reductions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(i=0;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i&lt;N;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i++)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+=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A[i]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Rewrite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(i=0;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i&lt;N;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i+=VL)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S[0:VL-1]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+=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A[i:i+VL-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1];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(i=0;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i&lt;VL;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i++)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S+=S[i];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trivially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vectorizable</a:t>
            </a:r>
            <a:endParaRPr sz="1800">
              <a:latin typeface="Arial"/>
              <a:cs typeface="Arial"/>
            </a:endParaRPr>
          </a:p>
          <a:p>
            <a:pPr marL="762000" marR="5080" lvl="1" indent="-292100">
              <a:lnSpc>
                <a:spcPts val="1970"/>
              </a:lnSpc>
              <a:spcBef>
                <a:spcPts val="4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vectorize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2nd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permutation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splits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two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Continue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binary-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tree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approach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reductions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4962" y="3956037"/>
            <a:ext cx="4156075" cy="1612900"/>
            <a:chOff x="2874962" y="3956037"/>
            <a:chExt cx="4156075" cy="1612900"/>
          </a:xfrm>
        </p:grpSpPr>
        <p:sp>
          <p:nvSpPr>
            <p:cNvPr id="3" name="object 3"/>
            <p:cNvSpPr/>
            <p:nvPr/>
          </p:nvSpPr>
          <p:spPr>
            <a:xfrm>
              <a:off x="2971800" y="3962399"/>
              <a:ext cx="3945254" cy="1600200"/>
            </a:xfrm>
            <a:custGeom>
              <a:avLst/>
              <a:gdLst/>
              <a:ahLst/>
              <a:cxnLst/>
              <a:rect l="l" t="t" r="r" b="b"/>
              <a:pathLst>
                <a:path w="3945254" h="1600200">
                  <a:moveTo>
                    <a:pt x="0" y="0"/>
                  </a:moveTo>
                  <a:lnTo>
                    <a:pt x="0" y="1600200"/>
                  </a:lnTo>
                  <a:lnTo>
                    <a:pt x="3944937" y="1600200"/>
                  </a:lnTo>
                  <a:lnTo>
                    <a:pt x="394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1800" y="3962387"/>
              <a:ext cx="3945254" cy="1600200"/>
            </a:xfrm>
            <a:custGeom>
              <a:avLst/>
              <a:gdLst/>
              <a:ahLst/>
              <a:cxnLst/>
              <a:rect l="l" t="t" r="r" b="b"/>
              <a:pathLst>
                <a:path w="3945254" h="1600200">
                  <a:moveTo>
                    <a:pt x="0" y="1600200"/>
                  </a:moveTo>
                  <a:lnTo>
                    <a:pt x="0" y="0"/>
                  </a:lnTo>
                  <a:lnTo>
                    <a:pt x="3944924" y="0"/>
                  </a:lnTo>
                  <a:lnTo>
                    <a:pt x="3944924" y="1600199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37D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6136" y="4097337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3" y="119062"/>
                  </a:lnTo>
                  <a:lnTo>
                    <a:pt x="119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6137" y="4097324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7725" y="4384674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2" y="119062"/>
                  </a:lnTo>
                  <a:lnTo>
                    <a:pt x="119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87725" y="438466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7725" y="5241923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3"/>
                  </a:lnTo>
                  <a:lnTo>
                    <a:pt x="119062" y="119063"/>
                  </a:lnTo>
                  <a:lnTo>
                    <a:pt x="119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7725" y="524191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2175" y="4724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2175" y="47243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762" y="484981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762" y="48497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64" y="44240"/>
                  </a:lnTo>
                  <a:lnTo>
                    <a:pt x="6745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3762" y="49815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3762" y="498156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64" y="44240"/>
                  </a:lnTo>
                  <a:lnTo>
                    <a:pt x="6745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1312" y="4046524"/>
              <a:ext cx="4143375" cy="1363980"/>
            </a:xfrm>
            <a:custGeom>
              <a:avLst/>
              <a:gdLst/>
              <a:ahLst/>
              <a:cxnLst/>
              <a:rect l="l" t="t" r="r" b="b"/>
              <a:pathLst>
                <a:path w="4143375" h="1363979">
                  <a:moveTo>
                    <a:pt x="4762" y="209550"/>
                  </a:moveTo>
                  <a:lnTo>
                    <a:pt x="4762" y="0"/>
                  </a:lnTo>
                  <a:lnTo>
                    <a:pt x="4141774" y="0"/>
                  </a:lnTo>
                  <a:lnTo>
                    <a:pt x="4141774" y="209550"/>
                  </a:lnTo>
                  <a:lnTo>
                    <a:pt x="4762" y="209550"/>
                  </a:lnTo>
                  <a:close/>
                </a:path>
                <a:path w="4143375" h="1363979">
                  <a:moveTo>
                    <a:pt x="6350" y="504825"/>
                  </a:moveTo>
                  <a:lnTo>
                    <a:pt x="6350" y="295275"/>
                  </a:lnTo>
                  <a:lnTo>
                    <a:pt x="4143362" y="295275"/>
                  </a:lnTo>
                  <a:lnTo>
                    <a:pt x="4143362" y="504824"/>
                  </a:lnTo>
                  <a:lnTo>
                    <a:pt x="6350" y="504825"/>
                  </a:lnTo>
                  <a:close/>
                </a:path>
                <a:path w="4143375" h="1363979">
                  <a:moveTo>
                    <a:pt x="0" y="1363662"/>
                  </a:moveTo>
                  <a:lnTo>
                    <a:pt x="0" y="1154112"/>
                  </a:lnTo>
                  <a:lnTo>
                    <a:pt x="4137012" y="1154112"/>
                  </a:lnTo>
                  <a:lnTo>
                    <a:pt x="4137012" y="1363662"/>
                  </a:lnTo>
                  <a:lnTo>
                    <a:pt x="0" y="1363662"/>
                  </a:lnTo>
                  <a:close/>
                </a:path>
              </a:pathLst>
            </a:custGeom>
            <a:ln w="12700">
              <a:solidFill>
                <a:srgbClr val="0E2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9761" y="4098923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3"/>
                  </a:lnTo>
                  <a:lnTo>
                    <a:pt x="119063" y="119063"/>
                  </a:lnTo>
                  <a:lnTo>
                    <a:pt x="119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9749" y="4098910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3"/>
                  </a:moveTo>
                  <a:lnTo>
                    <a:pt x="0" y="0"/>
                  </a:lnTo>
                  <a:lnTo>
                    <a:pt x="119063" y="0"/>
                  </a:lnTo>
                  <a:lnTo>
                    <a:pt x="119063" y="119063"/>
                  </a:lnTo>
                  <a:lnTo>
                    <a:pt x="0" y="1190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1350" y="438626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2" y="119062"/>
                  </a:lnTo>
                  <a:lnTo>
                    <a:pt x="119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1337" y="4386249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350" y="524351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2" y="119062"/>
                  </a:lnTo>
                  <a:lnTo>
                    <a:pt x="119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337" y="5243499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47259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3" y="44240"/>
                  </a:lnTo>
                  <a:lnTo>
                    <a:pt x="39292" y="39304"/>
                  </a:lnTo>
                  <a:lnTo>
                    <a:pt x="44227" y="31985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5787" y="47259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7387" y="4851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8" y="31983"/>
                  </a:lnTo>
                  <a:lnTo>
                    <a:pt x="6740" y="39298"/>
                  </a:lnTo>
                  <a:lnTo>
                    <a:pt x="14058" y="44229"/>
                  </a:lnTo>
                  <a:lnTo>
                    <a:pt x="23025" y="46037"/>
                  </a:lnTo>
                  <a:lnTo>
                    <a:pt x="31983" y="44229"/>
                  </a:lnTo>
                  <a:lnTo>
                    <a:pt x="39298" y="39298"/>
                  </a:lnTo>
                  <a:lnTo>
                    <a:pt x="44229" y="31983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58" y="1809"/>
                  </a:lnTo>
                  <a:lnTo>
                    <a:pt x="6740" y="6745"/>
                  </a:lnTo>
                  <a:lnTo>
                    <a:pt x="1808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97387" y="48513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3"/>
                  </a:lnTo>
                  <a:lnTo>
                    <a:pt x="39296" y="39298"/>
                  </a:lnTo>
                  <a:lnTo>
                    <a:pt x="31978" y="44229"/>
                  </a:lnTo>
                  <a:lnTo>
                    <a:pt x="23012" y="46037"/>
                  </a:lnTo>
                  <a:lnTo>
                    <a:pt x="14053" y="44229"/>
                  </a:lnTo>
                  <a:lnTo>
                    <a:pt x="6738" y="39298"/>
                  </a:lnTo>
                  <a:lnTo>
                    <a:pt x="1807" y="31983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97387" y="498316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8" y="31985"/>
                  </a:lnTo>
                  <a:lnTo>
                    <a:pt x="6740" y="39304"/>
                  </a:lnTo>
                  <a:lnTo>
                    <a:pt x="14058" y="44240"/>
                  </a:lnTo>
                  <a:lnTo>
                    <a:pt x="23025" y="46050"/>
                  </a:lnTo>
                  <a:lnTo>
                    <a:pt x="31983" y="44240"/>
                  </a:lnTo>
                  <a:lnTo>
                    <a:pt x="39298" y="39304"/>
                  </a:lnTo>
                  <a:lnTo>
                    <a:pt x="44229" y="31985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58" y="1809"/>
                  </a:lnTo>
                  <a:lnTo>
                    <a:pt x="6740" y="6745"/>
                  </a:lnTo>
                  <a:lnTo>
                    <a:pt x="1808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7387" y="498314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42075" y="4098923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3"/>
                  </a:lnTo>
                  <a:lnTo>
                    <a:pt x="119062" y="119063"/>
                  </a:lnTo>
                  <a:lnTo>
                    <a:pt x="119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2062" y="4098910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3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3"/>
                  </a:lnTo>
                  <a:lnTo>
                    <a:pt x="0" y="1190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43661" y="438626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3" y="119062"/>
                  </a:lnTo>
                  <a:lnTo>
                    <a:pt x="119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43649" y="4386249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3661" y="5243512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0"/>
                  </a:moveTo>
                  <a:lnTo>
                    <a:pt x="0" y="119062"/>
                  </a:lnTo>
                  <a:lnTo>
                    <a:pt x="119063" y="119062"/>
                  </a:lnTo>
                  <a:lnTo>
                    <a:pt x="1190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43649" y="5243499"/>
              <a:ext cx="119380" cy="119380"/>
            </a:xfrm>
            <a:custGeom>
              <a:avLst/>
              <a:gdLst/>
              <a:ahLst/>
              <a:cxnLst/>
              <a:rect l="l" t="t" r="r" b="b"/>
              <a:pathLst>
                <a:path w="119379" h="119379">
                  <a:moveTo>
                    <a:pt x="0" y="119062"/>
                  </a:moveTo>
                  <a:lnTo>
                    <a:pt x="0" y="0"/>
                  </a:lnTo>
                  <a:lnTo>
                    <a:pt x="119062" y="0"/>
                  </a:lnTo>
                  <a:lnTo>
                    <a:pt x="119062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8112" y="47259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3" y="44240"/>
                  </a:lnTo>
                  <a:lnTo>
                    <a:pt x="39292" y="39304"/>
                  </a:lnTo>
                  <a:lnTo>
                    <a:pt x="44227" y="31985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8099" y="47259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89700" y="4851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3" y="44229"/>
                  </a:lnTo>
                  <a:lnTo>
                    <a:pt x="39298" y="39298"/>
                  </a:lnTo>
                  <a:lnTo>
                    <a:pt x="44229" y="31983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5"/>
                  </a:lnTo>
                  <a:lnTo>
                    <a:pt x="1809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9687" y="48513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3"/>
                  </a:lnTo>
                  <a:lnTo>
                    <a:pt x="39296" y="39298"/>
                  </a:lnTo>
                  <a:lnTo>
                    <a:pt x="31978" y="44229"/>
                  </a:lnTo>
                  <a:lnTo>
                    <a:pt x="23012" y="46037"/>
                  </a:lnTo>
                  <a:lnTo>
                    <a:pt x="14053" y="44229"/>
                  </a:lnTo>
                  <a:lnTo>
                    <a:pt x="6738" y="39298"/>
                  </a:lnTo>
                  <a:lnTo>
                    <a:pt x="1807" y="31983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89700" y="498316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5"/>
                  </a:lnTo>
                  <a:lnTo>
                    <a:pt x="6745" y="39304"/>
                  </a:lnTo>
                  <a:lnTo>
                    <a:pt x="14064" y="44240"/>
                  </a:lnTo>
                  <a:lnTo>
                    <a:pt x="23025" y="46050"/>
                  </a:lnTo>
                  <a:lnTo>
                    <a:pt x="31983" y="44240"/>
                  </a:lnTo>
                  <a:lnTo>
                    <a:pt x="39298" y="39304"/>
                  </a:lnTo>
                  <a:lnTo>
                    <a:pt x="44229" y="31985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5"/>
                  </a:lnTo>
                  <a:lnTo>
                    <a:pt x="1809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9687" y="498314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225" y="5454649"/>
              <a:ext cx="260349" cy="76200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094230">
              <a:lnSpc>
                <a:spcPct val="100000"/>
              </a:lnSpc>
              <a:spcBef>
                <a:spcPts val="100"/>
              </a:spcBef>
            </a:pPr>
            <a:r>
              <a:rPr dirty="0"/>
              <a:t>VIRAM Architecture </a:t>
            </a:r>
            <a:r>
              <a:rPr spc="-10" dirty="0"/>
              <a:t>State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028701" y="2284412"/>
            <a:ext cx="951865" cy="10058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255" algn="ctr">
              <a:lnSpc>
                <a:spcPct val="100699"/>
              </a:lnSpc>
              <a:spcBef>
                <a:spcPts val="85"/>
              </a:spcBef>
            </a:pPr>
            <a:r>
              <a:rPr sz="1600" b="1" spc="-10" dirty="0">
                <a:solidFill>
                  <a:srgbClr val="FF2900"/>
                </a:solidFill>
                <a:latin typeface="Arial"/>
                <a:cs typeface="Arial"/>
              </a:rPr>
              <a:t>General Purpose Vector 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8701" y="4189412"/>
            <a:ext cx="95186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4765" algn="ctr">
              <a:lnSpc>
                <a:spcPts val="1900"/>
              </a:lnSpc>
              <a:spcBef>
                <a:spcPts val="180"/>
              </a:spcBef>
            </a:pPr>
            <a:r>
              <a:rPr sz="1600" b="1" spc="-10" dirty="0">
                <a:solidFill>
                  <a:srgbClr val="0E2FFF"/>
                </a:solidFill>
                <a:latin typeface="Arial"/>
                <a:cs typeface="Arial"/>
              </a:rPr>
              <a:t>Vector </a:t>
            </a:r>
            <a:r>
              <a:rPr sz="1600" b="1" spc="-20" dirty="0">
                <a:solidFill>
                  <a:srgbClr val="0E2FFF"/>
                </a:solidFill>
                <a:latin typeface="Arial"/>
                <a:cs typeface="Arial"/>
              </a:rPr>
              <a:t>Flag </a:t>
            </a:r>
            <a:r>
              <a:rPr sz="1600" b="1" spc="-10" dirty="0">
                <a:solidFill>
                  <a:srgbClr val="0E2FFF"/>
                </a:solidFill>
                <a:latin typeface="Arial"/>
                <a:cs typeface="Arial"/>
              </a:rPr>
              <a:t>Registers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70200" y="2203437"/>
            <a:ext cx="4159250" cy="1612900"/>
            <a:chOff x="2870200" y="2203437"/>
            <a:chExt cx="4159250" cy="1612900"/>
          </a:xfrm>
        </p:grpSpPr>
        <p:sp>
          <p:nvSpPr>
            <p:cNvPr id="47" name="object 47"/>
            <p:cNvSpPr/>
            <p:nvPr/>
          </p:nvSpPr>
          <p:spPr>
            <a:xfrm>
              <a:off x="2971800" y="2209799"/>
              <a:ext cx="3945254" cy="1600200"/>
            </a:xfrm>
            <a:custGeom>
              <a:avLst/>
              <a:gdLst/>
              <a:ahLst/>
              <a:cxnLst/>
              <a:rect l="l" t="t" r="r" b="b"/>
              <a:pathLst>
                <a:path w="3945254" h="1600200">
                  <a:moveTo>
                    <a:pt x="0" y="0"/>
                  </a:moveTo>
                  <a:lnTo>
                    <a:pt x="0" y="1600200"/>
                  </a:lnTo>
                  <a:lnTo>
                    <a:pt x="3944937" y="1600200"/>
                  </a:lnTo>
                  <a:lnTo>
                    <a:pt x="394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D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2209787"/>
              <a:ext cx="3945254" cy="1600200"/>
            </a:xfrm>
            <a:custGeom>
              <a:avLst/>
              <a:gdLst/>
              <a:ahLst/>
              <a:cxnLst/>
              <a:rect l="l" t="t" r="r" b="b"/>
              <a:pathLst>
                <a:path w="3945254" h="1600200">
                  <a:moveTo>
                    <a:pt x="0" y="1600200"/>
                  </a:moveTo>
                  <a:lnTo>
                    <a:pt x="0" y="0"/>
                  </a:lnTo>
                  <a:lnTo>
                    <a:pt x="3944924" y="0"/>
                  </a:lnTo>
                  <a:lnTo>
                    <a:pt x="3944924" y="160020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37D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6550" y="2320924"/>
              <a:ext cx="4137025" cy="209550"/>
            </a:xfrm>
            <a:custGeom>
              <a:avLst/>
              <a:gdLst/>
              <a:ahLst/>
              <a:cxnLst/>
              <a:rect l="l" t="t" r="r" b="b"/>
              <a:pathLst>
                <a:path w="4137025" h="209550">
                  <a:moveTo>
                    <a:pt x="0" y="209550"/>
                  </a:moveTo>
                  <a:lnTo>
                    <a:pt x="0" y="0"/>
                  </a:lnTo>
                  <a:lnTo>
                    <a:pt x="4137012" y="0"/>
                  </a:lnTo>
                  <a:lnTo>
                    <a:pt x="4137012" y="209550"/>
                  </a:lnTo>
                  <a:lnTo>
                    <a:pt x="0" y="209550"/>
                  </a:lnTo>
                  <a:close/>
                </a:path>
              </a:pathLst>
            </a:custGeom>
            <a:ln w="12700">
              <a:solidFill>
                <a:srgbClr val="FF2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36887" y="2368549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2"/>
                  </a:lnTo>
                  <a:lnTo>
                    <a:pt x="808037" y="119062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36887" y="2368549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2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36887" y="2640012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2"/>
                  </a:lnTo>
                  <a:lnTo>
                    <a:pt x="808037" y="119062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36887" y="2640013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1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1"/>
                  </a:lnTo>
                  <a:lnTo>
                    <a:pt x="0" y="1190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36887" y="3473448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0"/>
                  </a:moveTo>
                  <a:lnTo>
                    <a:pt x="0" y="119063"/>
                  </a:lnTo>
                  <a:lnTo>
                    <a:pt x="808037" y="119063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6887" y="3473449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119062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33762" y="29797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9" y="31985"/>
                  </a:lnTo>
                  <a:lnTo>
                    <a:pt x="6743" y="39304"/>
                  </a:lnTo>
                  <a:lnTo>
                    <a:pt x="14058" y="44240"/>
                  </a:lnTo>
                  <a:lnTo>
                    <a:pt x="23012" y="46050"/>
                  </a:lnTo>
                  <a:lnTo>
                    <a:pt x="31978" y="44240"/>
                  </a:lnTo>
                  <a:lnTo>
                    <a:pt x="39296" y="39304"/>
                  </a:lnTo>
                  <a:lnTo>
                    <a:pt x="44229" y="31985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6" y="6745"/>
                  </a:lnTo>
                  <a:lnTo>
                    <a:pt x="31978" y="1809"/>
                  </a:lnTo>
                  <a:lnTo>
                    <a:pt x="23012" y="0"/>
                  </a:lnTo>
                  <a:lnTo>
                    <a:pt x="14058" y="1809"/>
                  </a:lnTo>
                  <a:lnTo>
                    <a:pt x="6743" y="6745"/>
                  </a:lnTo>
                  <a:lnTo>
                    <a:pt x="1809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33762" y="29797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9" y="14064"/>
                  </a:lnTo>
                  <a:lnTo>
                    <a:pt x="6743" y="6745"/>
                  </a:lnTo>
                  <a:lnTo>
                    <a:pt x="14058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8" y="44240"/>
                  </a:lnTo>
                  <a:lnTo>
                    <a:pt x="6743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35350" y="310514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35350" y="310513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35350" y="323691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3" y="44240"/>
                  </a:lnTo>
                  <a:lnTo>
                    <a:pt x="39292" y="39304"/>
                  </a:lnTo>
                  <a:lnTo>
                    <a:pt x="44227" y="31985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35350" y="323691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7" y="14053"/>
                  </a:lnTo>
                  <a:lnTo>
                    <a:pt x="6738" y="6738"/>
                  </a:lnTo>
                  <a:lnTo>
                    <a:pt x="14053" y="1807"/>
                  </a:lnTo>
                  <a:lnTo>
                    <a:pt x="23012" y="0"/>
                  </a:lnTo>
                  <a:lnTo>
                    <a:pt x="31978" y="1807"/>
                  </a:lnTo>
                  <a:lnTo>
                    <a:pt x="39296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3"/>
                  </a:lnTo>
                  <a:lnTo>
                    <a:pt x="39296" y="39292"/>
                  </a:lnTo>
                  <a:lnTo>
                    <a:pt x="31978" y="44227"/>
                  </a:lnTo>
                  <a:lnTo>
                    <a:pt x="23012" y="46037"/>
                  </a:lnTo>
                  <a:lnTo>
                    <a:pt x="14053" y="44227"/>
                  </a:lnTo>
                  <a:lnTo>
                    <a:pt x="6738" y="39292"/>
                  </a:lnTo>
                  <a:lnTo>
                    <a:pt x="1807" y="31973"/>
                  </a:lnTo>
                  <a:lnTo>
                    <a:pt x="0" y="23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86225" y="2370138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1"/>
                  </a:lnTo>
                  <a:lnTo>
                    <a:pt x="808037" y="119061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86212" y="2370137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2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6225" y="2641601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1"/>
                  </a:lnTo>
                  <a:lnTo>
                    <a:pt x="808037" y="119061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86212" y="2641601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1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1"/>
                  </a:lnTo>
                  <a:lnTo>
                    <a:pt x="0" y="1190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86225" y="3475037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0"/>
                  </a:moveTo>
                  <a:lnTo>
                    <a:pt x="0" y="119062"/>
                  </a:lnTo>
                  <a:lnTo>
                    <a:pt x="808037" y="119062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86212" y="3475025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119061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1"/>
                  </a:lnTo>
                  <a:lnTo>
                    <a:pt x="0" y="1190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83100" y="29813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8" y="31983"/>
                  </a:lnTo>
                  <a:lnTo>
                    <a:pt x="6740" y="39298"/>
                  </a:lnTo>
                  <a:lnTo>
                    <a:pt x="14058" y="44229"/>
                  </a:lnTo>
                  <a:lnTo>
                    <a:pt x="23025" y="46037"/>
                  </a:lnTo>
                  <a:lnTo>
                    <a:pt x="31983" y="44229"/>
                  </a:lnTo>
                  <a:lnTo>
                    <a:pt x="39298" y="39298"/>
                  </a:lnTo>
                  <a:lnTo>
                    <a:pt x="44229" y="31983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58" y="1809"/>
                  </a:lnTo>
                  <a:lnTo>
                    <a:pt x="6740" y="6745"/>
                  </a:lnTo>
                  <a:lnTo>
                    <a:pt x="1808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3087" y="298131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84687" y="310673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8" y="44240"/>
                  </a:lnTo>
                  <a:lnTo>
                    <a:pt x="39296" y="39304"/>
                  </a:lnTo>
                  <a:lnTo>
                    <a:pt x="44229" y="31985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6" y="6745"/>
                  </a:lnTo>
                  <a:lnTo>
                    <a:pt x="31978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84674" y="31067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64" y="44240"/>
                  </a:lnTo>
                  <a:lnTo>
                    <a:pt x="6745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84687" y="32384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8" y="44229"/>
                  </a:lnTo>
                  <a:lnTo>
                    <a:pt x="39296" y="39298"/>
                  </a:lnTo>
                  <a:lnTo>
                    <a:pt x="44229" y="31983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6" y="6745"/>
                  </a:lnTo>
                  <a:lnTo>
                    <a:pt x="31978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84674" y="32384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3"/>
                  </a:lnTo>
                  <a:lnTo>
                    <a:pt x="39298" y="39298"/>
                  </a:lnTo>
                  <a:lnTo>
                    <a:pt x="31983" y="44229"/>
                  </a:lnTo>
                  <a:lnTo>
                    <a:pt x="23025" y="46037"/>
                  </a:lnTo>
                  <a:lnTo>
                    <a:pt x="14064" y="44229"/>
                  </a:lnTo>
                  <a:lnTo>
                    <a:pt x="6745" y="39298"/>
                  </a:lnTo>
                  <a:lnTo>
                    <a:pt x="1809" y="31983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78537" y="2370138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1"/>
                  </a:lnTo>
                  <a:lnTo>
                    <a:pt x="808037" y="119061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78524" y="2370137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2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2"/>
                  </a:lnTo>
                  <a:lnTo>
                    <a:pt x="0" y="119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78537" y="2641601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0"/>
                  </a:moveTo>
                  <a:lnTo>
                    <a:pt x="0" y="119061"/>
                  </a:lnTo>
                  <a:lnTo>
                    <a:pt x="808037" y="119061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78524" y="2641601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80">
                  <a:moveTo>
                    <a:pt x="0" y="119061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1"/>
                  </a:lnTo>
                  <a:lnTo>
                    <a:pt x="0" y="1190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78537" y="3475037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0"/>
                  </a:moveTo>
                  <a:lnTo>
                    <a:pt x="0" y="119062"/>
                  </a:lnTo>
                  <a:lnTo>
                    <a:pt x="808037" y="119062"/>
                  </a:lnTo>
                  <a:lnTo>
                    <a:pt x="808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78524" y="3475025"/>
              <a:ext cx="808355" cy="119380"/>
            </a:xfrm>
            <a:custGeom>
              <a:avLst/>
              <a:gdLst/>
              <a:ahLst/>
              <a:cxnLst/>
              <a:rect l="l" t="t" r="r" b="b"/>
              <a:pathLst>
                <a:path w="808354" h="119379">
                  <a:moveTo>
                    <a:pt x="0" y="119061"/>
                  </a:moveTo>
                  <a:lnTo>
                    <a:pt x="0" y="0"/>
                  </a:lnTo>
                  <a:lnTo>
                    <a:pt x="808037" y="0"/>
                  </a:lnTo>
                  <a:lnTo>
                    <a:pt x="808037" y="119061"/>
                  </a:lnTo>
                  <a:lnTo>
                    <a:pt x="0" y="1190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75412" y="29813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75399" y="298131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8" y="1809"/>
                  </a:lnTo>
                  <a:lnTo>
                    <a:pt x="39296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6" y="39304"/>
                  </a:lnTo>
                  <a:lnTo>
                    <a:pt x="31978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77000" y="310673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3" y="44240"/>
                  </a:lnTo>
                  <a:lnTo>
                    <a:pt x="39292" y="39304"/>
                  </a:lnTo>
                  <a:lnTo>
                    <a:pt x="44227" y="31985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76987" y="31067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3" y="1809"/>
                  </a:lnTo>
                  <a:lnTo>
                    <a:pt x="39292" y="6745"/>
                  </a:lnTo>
                  <a:lnTo>
                    <a:pt x="44227" y="14064"/>
                  </a:lnTo>
                  <a:lnTo>
                    <a:pt x="46037" y="23025"/>
                  </a:lnTo>
                  <a:lnTo>
                    <a:pt x="44227" y="31985"/>
                  </a:lnTo>
                  <a:lnTo>
                    <a:pt x="39292" y="39304"/>
                  </a:lnTo>
                  <a:lnTo>
                    <a:pt x="31973" y="44240"/>
                  </a:lnTo>
                  <a:lnTo>
                    <a:pt x="23012" y="46050"/>
                  </a:lnTo>
                  <a:lnTo>
                    <a:pt x="14053" y="44240"/>
                  </a:lnTo>
                  <a:lnTo>
                    <a:pt x="6738" y="39304"/>
                  </a:lnTo>
                  <a:lnTo>
                    <a:pt x="1807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77000" y="32384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3"/>
                  </a:lnTo>
                  <a:lnTo>
                    <a:pt x="6738" y="39298"/>
                  </a:lnTo>
                  <a:lnTo>
                    <a:pt x="14053" y="44229"/>
                  </a:lnTo>
                  <a:lnTo>
                    <a:pt x="23012" y="46037"/>
                  </a:lnTo>
                  <a:lnTo>
                    <a:pt x="31973" y="44229"/>
                  </a:lnTo>
                  <a:lnTo>
                    <a:pt x="39292" y="39298"/>
                  </a:lnTo>
                  <a:lnTo>
                    <a:pt x="44227" y="31983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76987" y="32384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14064"/>
                  </a:lnTo>
                  <a:lnTo>
                    <a:pt x="6738" y="6745"/>
                  </a:lnTo>
                  <a:lnTo>
                    <a:pt x="14053" y="1809"/>
                  </a:lnTo>
                  <a:lnTo>
                    <a:pt x="23012" y="0"/>
                  </a:lnTo>
                  <a:lnTo>
                    <a:pt x="31973" y="1809"/>
                  </a:lnTo>
                  <a:lnTo>
                    <a:pt x="39292" y="6745"/>
                  </a:lnTo>
                  <a:lnTo>
                    <a:pt x="44227" y="14064"/>
                  </a:lnTo>
                  <a:lnTo>
                    <a:pt x="46037" y="23025"/>
                  </a:lnTo>
                  <a:lnTo>
                    <a:pt x="44227" y="31983"/>
                  </a:lnTo>
                  <a:lnTo>
                    <a:pt x="39292" y="39298"/>
                  </a:lnTo>
                  <a:lnTo>
                    <a:pt x="31973" y="44229"/>
                  </a:lnTo>
                  <a:lnTo>
                    <a:pt x="23012" y="46037"/>
                  </a:lnTo>
                  <a:lnTo>
                    <a:pt x="14053" y="44229"/>
                  </a:lnTo>
                  <a:lnTo>
                    <a:pt x="6738" y="39298"/>
                  </a:lnTo>
                  <a:lnTo>
                    <a:pt x="1807" y="31983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78137" y="2600324"/>
              <a:ext cx="4145279" cy="1043305"/>
            </a:xfrm>
            <a:custGeom>
              <a:avLst/>
              <a:gdLst/>
              <a:ahLst/>
              <a:cxnLst/>
              <a:rect l="l" t="t" r="r" b="b"/>
              <a:pathLst>
                <a:path w="4145279" h="1043304">
                  <a:moveTo>
                    <a:pt x="0" y="209550"/>
                  </a:moveTo>
                  <a:lnTo>
                    <a:pt x="0" y="0"/>
                  </a:lnTo>
                  <a:lnTo>
                    <a:pt x="4137012" y="0"/>
                  </a:lnTo>
                  <a:lnTo>
                    <a:pt x="4137012" y="209550"/>
                  </a:lnTo>
                  <a:lnTo>
                    <a:pt x="0" y="209550"/>
                  </a:lnTo>
                  <a:close/>
                </a:path>
                <a:path w="4145279" h="1043304">
                  <a:moveTo>
                    <a:pt x="7937" y="1042987"/>
                  </a:moveTo>
                  <a:lnTo>
                    <a:pt x="7937" y="833437"/>
                  </a:lnTo>
                  <a:lnTo>
                    <a:pt x="4144949" y="833437"/>
                  </a:lnTo>
                  <a:lnTo>
                    <a:pt x="4144949" y="1042987"/>
                  </a:lnTo>
                  <a:lnTo>
                    <a:pt x="7937" y="1042987"/>
                  </a:lnTo>
                  <a:close/>
                </a:path>
              </a:pathLst>
            </a:custGeom>
            <a:ln w="12700">
              <a:solidFill>
                <a:srgbClr val="FF2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34000" y="24399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33987" y="24399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3"/>
                  </a:lnTo>
                  <a:lnTo>
                    <a:pt x="39304" y="39292"/>
                  </a:lnTo>
                  <a:lnTo>
                    <a:pt x="31985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459412" y="2438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59399" y="2438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8"/>
                  </a:lnTo>
                  <a:lnTo>
                    <a:pt x="39298" y="39296"/>
                  </a:lnTo>
                  <a:lnTo>
                    <a:pt x="31983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1175" y="2438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91162" y="2438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34000" y="26685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33987" y="26685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3"/>
                  </a:lnTo>
                  <a:lnTo>
                    <a:pt x="39304" y="39292"/>
                  </a:lnTo>
                  <a:lnTo>
                    <a:pt x="31985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59412" y="26669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59399" y="26669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3"/>
                  </a:lnTo>
                  <a:lnTo>
                    <a:pt x="39298" y="39292"/>
                  </a:lnTo>
                  <a:lnTo>
                    <a:pt x="31983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91175" y="26669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91162" y="26669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3"/>
                  </a:lnTo>
                  <a:lnTo>
                    <a:pt x="39304" y="39292"/>
                  </a:lnTo>
                  <a:lnTo>
                    <a:pt x="31985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334000" y="35067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8"/>
                  </a:lnTo>
                  <a:lnTo>
                    <a:pt x="44240" y="31983"/>
                  </a:lnTo>
                  <a:lnTo>
                    <a:pt x="46050" y="23025"/>
                  </a:lnTo>
                  <a:lnTo>
                    <a:pt x="44240" y="14058"/>
                  </a:lnTo>
                  <a:lnTo>
                    <a:pt x="39304" y="6740"/>
                  </a:lnTo>
                  <a:lnTo>
                    <a:pt x="31985" y="1808"/>
                  </a:lnTo>
                  <a:lnTo>
                    <a:pt x="23025" y="0"/>
                  </a:lnTo>
                  <a:lnTo>
                    <a:pt x="14064" y="1808"/>
                  </a:lnTo>
                  <a:lnTo>
                    <a:pt x="6745" y="6740"/>
                  </a:lnTo>
                  <a:lnTo>
                    <a:pt x="1809" y="14058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33987" y="35067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59412" y="35051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59399" y="35051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8"/>
                  </a:lnTo>
                  <a:lnTo>
                    <a:pt x="39298" y="39296"/>
                  </a:lnTo>
                  <a:lnTo>
                    <a:pt x="31983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591175" y="35051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8"/>
                  </a:lnTo>
                  <a:lnTo>
                    <a:pt x="39304" y="6743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3"/>
                  </a:lnTo>
                  <a:lnTo>
                    <a:pt x="1809" y="14058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591162" y="35051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443162" y="2264727"/>
            <a:ext cx="353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30480" indent="-9525">
              <a:lnSpc>
                <a:spcPct val="1094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2900"/>
                </a:solidFill>
                <a:latin typeface="Arial"/>
                <a:cs typeface="Arial"/>
              </a:rPr>
              <a:t>vr</a:t>
            </a:r>
            <a:r>
              <a:rPr sz="1575" b="1" spc="-37" baseline="-21164" dirty="0">
                <a:solidFill>
                  <a:srgbClr val="FF2900"/>
                </a:solidFill>
                <a:latin typeface="Arial"/>
                <a:cs typeface="Arial"/>
              </a:rPr>
              <a:t>0 </a:t>
            </a:r>
            <a:r>
              <a:rPr sz="1600" b="1" spc="-25" dirty="0">
                <a:solidFill>
                  <a:srgbClr val="FF2900"/>
                </a:solidFill>
                <a:latin typeface="Arial"/>
                <a:cs typeface="Arial"/>
              </a:rPr>
              <a:t>vr</a:t>
            </a:r>
            <a:r>
              <a:rPr sz="1575" b="1" spc="-37" baseline="-21164" dirty="0">
                <a:solidFill>
                  <a:srgbClr val="FF2900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393951" y="3386137"/>
            <a:ext cx="419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F2900"/>
                </a:solidFill>
                <a:latin typeface="Arial"/>
                <a:cs typeface="Arial"/>
              </a:rPr>
              <a:t>vr</a:t>
            </a:r>
            <a:r>
              <a:rPr sz="1575" b="1" spc="-30" baseline="-21164" dirty="0">
                <a:solidFill>
                  <a:srgbClr val="FF2900"/>
                </a:solidFill>
                <a:latin typeface="Arial"/>
                <a:cs typeface="Arial"/>
              </a:rPr>
              <a:t>31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89201" y="3988752"/>
            <a:ext cx="33401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30480" indent="-1905">
              <a:lnSpc>
                <a:spcPct val="1113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E2FFF"/>
                </a:solidFill>
                <a:latin typeface="Arial"/>
                <a:cs typeface="Arial"/>
              </a:rPr>
              <a:t>vf</a:t>
            </a:r>
            <a:r>
              <a:rPr sz="1575" b="1" spc="-37" baseline="-21164" dirty="0">
                <a:solidFill>
                  <a:srgbClr val="0E2FFF"/>
                </a:solidFill>
                <a:latin typeface="Arial"/>
                <a:cs typeface="Arial"/>
              </a:rPr>
              <a:t>0 </a:t>
            </a:r>
            <a:r>
              <a:rPr sz="1600" b="1" spc="-25" dirty="0">
                <a:solidFill>
                  <a:srgbClr val="0E2FFF"/>
                </a:solidFill>
                <a:latin typeface="Arial"/>
                <a:cs typeface="Arial"/>
              </a:rPr>
              <a:t>vf</a:t>
            </a:r>
            <a:r>
              <a:rPr sz="1575" b="1" spc="-37" baseline="-21164" dirty="0">
                <a:solidFill>
                  <a:srgbClr val="0E2F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51101" y="5148262"/>
            <a:ext cx="407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E2FFF"/>
                </a:solidFill>
                <a:latin typeface="Arial"/>
                <a:cs typeface="Arial"/>
              </a:rPr>
              <a:t>vf</a:t>
            </a:r>
            <a:r>
              <a:rPr sz="1575" b="1" spc="-30" baseline="-21164" dirty="0">
                <a:solidFill>
                  <a:srgbClr val="0E2FFF"/>
                </a:solidFill>
                <a:latin typeface="Arial"/>
                <a:cs typeface="Arial"/>
              </a:rPr>
              <a:t>15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20788" y="5524500"/>
            <a:ext cx="544131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bit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40335" indent="-128270">
              <a:lnSpc>
                <a:spcPts val="191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Element width is 64b, 32b, or </a:t>
            </a:r>
            <a:r>
              <a:rPr sz="1600" b="1" spc="-25" dirty="0">
                <a:solidFill>
                  <a:srgbClr val="061CAA"/>
                </a:solidFill>
                <a:latin typeface="Arial"/>
                <a:cs typeface="Arial"/>
              </a:rPr>
              <a:t>16b</a:t>
            </a:r>
            <a:endParaRPr sz="1600">
              <a:latin typeface="Arial"/>
              <a:cs typeface="Arial"/>
            </a:endParaRPr>
          </a:p>
          <a:p>
            <a:pPr marL="140335" indent="-128270">
              <a:lnSpc>
                <a:spcPts val="191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More</a:t>
            </a:r>
            <a:r>
              <a:rPr sz="1600" b="1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600" b="1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per</a:t>
            </a:r>
            <a:r>
              <a:rPr sz="1600" b="1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600" b="1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600" b="1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61CAA"/>
                </a:solidFill>
                <a:latin typeface="Arial"/>
                <a:cs typeface="Arial"/>
              </a:rPr>
              <a:t>narrow</a:t>
            </a:r>
            <a:r>
              <a:rPr sz="1600" b="1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61CAA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320925" y="2324100"/>
            <a:ext cx="97155" cy="1371600"/>
          </a:xfrm>
          <a:custGeom>
            <a:avLst/>
            <a:gdLst/>
            <a:ahLst/>
            <a:cxnLst/>
            <a:rect l="l" t="t" r="r" b="b"/>
            <a:pathLst>
              <a:path w="97155" h="1371600">
                <a:moveTo>
                  <a:pt x="96837" y="0"/>
                </a:moveTo>
                <a:lnTo>
                  <a:pt x="77787" y="7937"/>
                </a:lnTo>
                <a:lnTo>
                  <a:pt x="61912" y="33337"/>
                </a:lnTo>
                <a:lnTo>
                  <a:pt x="52387" y="71437"/>
                </a:lnTo>
                <a:lnTo>
                  <a:pt x="49212" y="117475"/>
                </a:lnTo>
                <a:lnTo>
                  <a:pt x="49212" y="573087"/>
                </a:lnTo>
                <a:lnTo>
                  <a:pt x="46037" y="617537"/>
                </a:lnTo>
                <a:lnTo>
                  <a:pt x="36512" y="650875"/>
                </a:lnTo>
                <a:lnTo>
                  <a:pt x="20637" y="676275"/>
                </a:lnTo>
                <a:lnTo>
                  <a:pt x="0" y="682625"/>
                </a:lnTo>
                <a:lnTo>
                  <a:pt x="20637" y="695325"/>
                </a:lnTo>
                <a:lnTo>
                  <a:pt x="36512" y="722312"/>
                </a:lnTo>
                <a:lnTo>
                  <a:pt x="46037" y="754062"/>
                </a:lnTo>
                <a:lnTo>
                  <a:pt x="49212" y="800100"/>
                </a:lnTo>
                <a:lnTo>
                  <a:pt x="49212" y="1254125"/>
                </a:lnTo>
                <a:lnTo>
                  <a:pt x="52387" y="1300162"/>
                </a:lnTo>
                <a:lnTo>
                  <a:pt x="61912" y="1339850"/>
                </a:lnTo>
                <a:lnTo>
                  <a:pt x="77787" y="1365250"/>
                </a:lnTo>
                <a:lnTo>
                  <a:pt x="96837" y="1371600"/>
                </a:lnTo>
              </a:path>
            </a:pathLst>
          </a:custGeom>
          <a:ln w="12700">
            <a:solidFill>
              <a:srgbClr val="FF2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0925" y="4081449"/>
            <a:ext cx="97155" cy="1367155"/>
          </a:xfrm>
          <a:custGeom>
            <a:avLst/>
            <a:gdLst/>
            <a:ahLst/>
            <a:cxnLst/>
            <a:rect l="l" t="t" r="r" b="b"/>
            <a:pathLst>
              <a:path w="97155" h="1367154">
                <a:moveTo>
                  <a:pt x="96837" y="0"/>
                </a:moveTo>
                <a:lnTo>
                  <a:pt x="77787" y="9525"/>
                </a:lnTo>
                <a:lnTo>
                  <a:pt x="61912" y="26987"/>
                </a:lnTo>
                <a:lnTo>
                  <a:pt x="52387" y="65087"/>
                </a:lnTo>
                <a:lnTo>
                  <a:pt x="49212" y="111125"/>
                </a:lnTo>
                <a:lnTo>
                  <a:pt x="49212" y="566737"/>
                </a:lnTo>
                <a:lnTo>
                  <a:pt x="46037" y="612775"/>
                </a:lnTo>
                <a:lnTo>
                  <a:pt x="36512" y="650875"/>
                </a:lnTo>
                <a:lnTo>
                  <a:pt x="20637" y="669925"/>
                </a:lnTo>
                <a:lnTo>
                  <a:pt x="0" y="677862"/>
                </a:lnTo>
                <a:lnTo>
                  <a:pt x="20637" y="687387"/>
                </a:lnTo>
                <a:lnTo>
                  <a:pt x="36512" y="715962"/>
                </a:lnTo>
                <a:lnTo>
                  <a:pt x="46037" y="752475"/>
                </a:lnTo>
                <a:lnTo>
                  <a:pt x="49212" y="800100"/>
                </a:lnTo>
                <a:lnTo>
                  <a:pt x="49212" y="1255712"/>
                </a:lnTo>
                <a:lnTo>
                  <a:pt x="52387" y="1292225"/>
                </a:lnTo>
                <a:lnTo>
                  <a:pt x="61912" y="1330325"/>
                </a:lnTo>
                <a:lnTo>
                  <a:pt x="77787" y="1357312"/>
                </a:lnTo>
                <a:lnTo>
                  <a:pt x="96837" y="1366837"/>
                </a:lnTo>
              </a:path>
            </a:pathLst>
          </a:custGeom>
          <a:ln w="12700">
            <a:solidFill>
              <a:srgbClr val="0E2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112"/>
          <p:cNvGrpSpPr/>
          <p:nvPr/>
        </p:nvGrpSpPr>
        <p:grpSpPr>
          <a:xfrm>
            <a:off x="7426325" y="3181350"/>
            <a:ext cx="1574800" cy="2033905"/>
            <a:chOff x="7426325" y="3181350"/>
            <a:chExt cx="1574800" cy="2033905"/>
          </a:xfrm>
        </p:grpSpPr>
        <p:sp>
          <p:nvSpPr>
            <p:cNvPr id="113" name="object 113"/>
            <p:cNvSpPr/>
            <p:nvPr/>
          </p:nvSpPr>
          <p:spPr>
            <a:xfrm>
              <a:off x="7426325" y="3181350"/>
              <a:ext cx="1574800" cy="2033905"/>
            </a:xfrm>
            <a:custGeom>
              <a:avLst/>
              <a:gdLst/>
              <a:ahLst/>
              <a:cxnLst/>
              <a:rect l="l" t="t" r="r" b="b"/>
              <a:pathLst>
                <a:path w="1574800" h="2033904">
                  <a:moveTo>
                    <a:pt x="0" y="0"/>
                  </a:moveTo>
                  <a:lnTo>
                    <a:pt x="0" y="2033587"/>
                  </a:lnTo>
                  <a:lnTo>
                    <a:pt x="1574800" y="2033587"/>
                  </a:lnTo>
                  <a:lnTo>
                    <a:pt x="157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043862" y="3435350"/>
              <a:ext cx="822325" cy="171450"/>
            </a:xfrm>
            <a:custGeom>
              <a:avLst/>
              <a:gdLst/>
              <a:ahLst/>
              <a:cxnLst/>
              <a:rect l="l" t="t" r="r" b="b"/>
              <a:pathLst>
                <a:path w="822325" h="171450">
                  <a:moveTo>
                    <a:pt x="0" y="0"/>
                  </a:moveTo>
                  <a:lnTo>
                    <a:pt x="0" y="171450"/>
                  </a:lnTo>
                  <a:lnTo>
                    <a:pt x="822325" y="171450"/>
                  </a:lnTo>
                  <a:lnTo>
                    <a:pt x="822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043849" y="3435337"/>
              <a:ext cx="822325" cy="171450"/>
            </a:xfrm>
            <a:custGeom>
              <a:avLst/>
              <a:gdLst/>
              <a:ahLst/>
              <a:cxnLst/>
              <a:rect l="l" t="t" r="r" b="b"/>
              <a:pathLst>
                <a:path w="822325" h="171450">
                  <a:moveTo>
                    <a:pt x="0" y="171450"/>
                  </a:moveTo>
                  <a:lnTo>
                    <a:pt x="0" y="0"/>
                  </a:lnTo>
                  <a:lnTo>
                    <a:pt x="822325" y="0"/>
                  </a:lnTo>
                  <a:lnTo>
                    <a:pt x="822325" y="171450"/>
                  </a:lnTo>
                  <a:lnTo>
                    <a:pt x="0" y="17145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43862" y="3721100"/>
              <a:ext cx="822325" cy="170180"/>
            </a:xfrm>
            <a:custGeom>
              <a:avLst/>
              <a:gdLst/>
              <a:ahLst/>
              <a:cxnLst/>
              <a:rect l="l" t="t" r="r" b="b"/>
              <a:pathLst>
                <a:path w="822325" h="170179">
                  <a:moveTo>
                    <a:pt x="0" y="0"/>
                  </a:moveTo>
                  <a:lnTo>
                    <a:pt x="0" y="169862"/>
                  </a:lnTo>
                  <a:lnTo>
                    <a:pt x="822325" y="169862"/>
                  </a:lnTo>
                  <a:lnTo>
                    <a:pt x="822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43849" y="3721087"/>
              <a:ext cx="822325" cy="170180"/>
            </a:xfrm>
            <a:custGeom>
              <a:avLst/>
              <a:gdLst/>
              <a:ahLst/>
              <a:cxnLst/>
              <a:rect l="l" t="t" r="r" b="b"/>
              <a:pathLst>
                <a:path w="822325" h="170179">
                  <a:moveTo>
                    <a:pt x="0" y="169862"/>
                  </a:moveTo>
                  <a:lnTo>
                    <a:pt x="0" y="0"/>
                  </a:lnTo>
                  <a:lnTo>
                    <a:pt x="822325" y="0"/>
                  </a:lnTo>
                  <a:lnTo>
                    <a:pt x="822325" y="169862"/>
                  </a:lnTo>
                  <a:lnTo>
                    <a:pt x="0" y="16986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43862" y="4605337"/>
              <a:ext cx="822325" cy="171450"/>
            </a:xfrm>
            <a:custGeom>
              <a:avLst/>
              <a:gdLst/>
              <a:ahLst/>
              <a:cxnLst/>
              <a:rect l="l" t="t" r="r" b="b"/>
              <a:pathLst>
                <a:path w="822325" h="171450">
                  <a:moveTo>
                    <a:pt x="0" y="0"/>
                  </a:moveTo>
                  <a:lnTo>
                    <a:pt x="0" y="171450"/>
                  </a:lnTo>
                  <a:lnTo>
                    <a:pt x="822325" y="171450"/>
                  </a:lnTo>
                  <a:lnTo>
                    <a:pt x="822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43849" y="4605324"/>
              <a:ext cx="822325" cy="171450"/>
            </a:xfrm>
            <a:custGeom>
              <a:avLst/>
              <a:gdLst/>
              <a:ahLst/>
              <a:cxnLst/>
              <a:rect l="l" t="t" r="r" b="b"/>
              <a:pathLst>
                <a:path w="822325" h="171450">
                  <a:moveTo>
                    <a:pt x="0" y="171449"/>
                  </a:moveTo>
                  <a:lnTo>
                    <a:pt x="0" y="0"/>
                  </a:lnTo>
                  <a:lnTo>
                    <a:pt x="822325" y="0"/>
                  </a:lnTo>
                  <a:lnTo>
                    <a:pt x="822325" y="171449"/>
                  </a:lnTo>
                  <a:lnTo>
                    <a:pt x="0" y="1714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21687" y="407193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7" y="31985"/>
                  </a:lnTo>
                  <a:lnTo>
                    <a:pt x="6738" y="39304"/>
                  </a:lnTo>
                  <a:lnTo>
                    <a:pt x="14053" y="44240"/>
                  </a:lnTo>
                  <a:lnTo>
                    <a:pt x="23012" y="46050"/>
                  </a:lnTo>
                  <a:lnTo>
                    <a:pt x="31973" y="44240"/>
                  </a:lnTo>
                  <a:lnTo>
                    <a:pt x="39292" y="39304"/>
                  </a:lnTo>
                  <a:lnTo>
                    <a:pt x="44227" y="31985"/>
                  </a:lnTo>
                  <a:lnTo>
                    <a:pt x="46037" y="23025"/>
                  </a:lnTo>
                  <a:lnTo>
                    <a:pt x="44227" y="14064"/>
                  </a:lnTo>
                  <a:lnTo>
                    <a:pt x="39292" y="6745"/>
                  </a:lnTo>
                  <a:lnTo>
                    <a:pt x="31973" y="1809"/>
                  </a:lnTo>
                  <a:lnTo>
                    <a:pt x="23012" y="0"/>
                  </a:lnTo>
                  <a:lnTo>
                    <a:pt x="14053" y="1809"/>
                  </a:lnTo>
                  <a:lnTo>
                    <a:pt x="6738" y="6745"/>
                  </a:lnTo>
                  <a:lnTo>
                    <a:pt x="1807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21674" y="407192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8" y="14064"/>
                  </a:lnTo>
                  <a:lnTo>
                    <a:pt x="6740" y="6745"/>
                  </a:lnTo>
                  <a:lnTo>
                    <a:pt x="14058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58" y="44240"/>
                  </a:lnTo>
                  <a:lnTo>
                    <a:pt x="6740" y="39304"/>
                  </a:lnTo>
                  <a:lnTo>
                    <a:pt x="1808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23275" y="419735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8" y="31983"/>
                  </a:lnTo>
                  <a:lnTo>
                    <a:pt x="6740" y="39298"/>
                  </a:lnTo>
                  <a:lnTo>
                    <a:pt x="14058" y="44229"/>
                  </a:lnTo>
                  <a:lnTo>
                    <a:pt x="23025" y="46037"/>
                  </a:lnTo>
                  <a:lnTo>
                    <a:pt x="31983" y="44229"/>
                  </a:lnTo>
                  <a:lnTo>
                    <a:pt x="39298" y="39298"/>
                  </a:lnTo>
                  <a:lnTo>
                    <a:pt x="44229" y="31983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58" y="1809"/>
                  </a:lnTo>
                  <a:lnTo>
                    <a:pt x="6740" y="6745"/>
                  </a:lnTo>
                  <a:lnTo>
                    <a:pt x="1808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23262" y="419733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64" y="44240"/>
                  </a:lnTo>
                  <a:lnTo>
                    <a:pt x="6745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23275" y="43290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8" y="31985"/>
                  </a:lnTo>
                  <a:lnTo>
                    <a:pt x="6740" y="39304"/>
                  </a:lnTo>
                  <a:lnTo>
                    <a:pt x="14058" y="44240"/>
                  </a:lnTo>
                  <a:lnTo>
                    <a:pt x="23025" y="46050"/>
                  </a:lnTo>
                  <a:lnTo>
                    <a:pt x="31983" y="44240"/>
                  </a:lnTo>
                  <a:lnTo>
                    <a:pt x="39298" y="39304"/>
                  </a:lnTo>
                  <a:lnTo>
                    <a:pt x="44229" y="31985"/>
                  </a:lnTo>
                  <a:lnTo>
                    <a:pt x="46037" y="23025"/>
                  </a:lnTo>
                  <a:lnTo>
                    <a:pt x="44229" y="14064"/>
                  </a:lnTo>
                  <a:lnTo>
                    <a:pt x="39298" y="6745"/>
                  </a:lnTo>
                  <a:lnTo>
                    <a:pt x="31983" y="1809"/>
                  </a:lnTo>
                  <a:lnTo>
                    <a:pt x="23025" y="0"/>
                  </a:lnTo>
                  <a:lnTo>
                    <a:pt x="14058" y="1809"/>
                  </a:lnTo>
                  <a:lnTo>
                    <a:pt x="6740" y="6745"/>
                  </a:lnTo>
                  <a:lnTo>
                    <a:pt x="1808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423262" y="43290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14064"/>
                  </a:lnTo>
                  <a:lnTo>
                    <a:pt x="6745" y="6745"/>
                  </a:lnTo>
                  <a:lnTo>
                    <a:pt x="14064" y="1809"/>
                  </a:lnTo>
                  <a:lnTo>
                    <a:pt x="23025" y="0"/>
                  </a:lnTo>
                  <a:lnTo>
                    <a:pt x="31983" y="1809"/>
                  </a:lnTo>
                  <a:lnTo>
                    <a:pt x="39298" y="6745"/>
                  </a:lnTo>
                  <a:lnTo>
                    <a:pt x="44229" y="14064"/>
                  </a:lnTo>
                  <a:lnTo>
                    <a:pt x="46037" y="23025"/>
                  </a:lnTo>
                  <a:lnTo>
                    <a:pt x="44229" y="31985"/>
                  </a:lnTo>
                  <a:lnTo>
                    <a:pt x="39298" y="39304"/>
                  </a:lnTo>
                  <a:lnTo>
                    <a:pt x="31983" y="44240"/>
                  </a:lnTo>
                  <a:lnTo>
                    <a:pt x="23025" y="46050"/>
                  </a:lnTo>
                  <a:lnTo>
                    <a:pt x="14064" y="44240"/>
                  </a:lnTo>
                  <a:lnTo>
                    <a:pt x="6745" y="39304"/>
                  </a:lnTo>
                  <a:lnTo>
                    <a:pt x="1809" y="31985"/>
                  </a:lnTo>
                  <a:lnTo>
                    <a:pt x="0" y="23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74012" y="4910124"/>
              <a:ext cx="742950" cy="0"/>
            </a:xfrm>
            <a:custGeom>
              <a:avLst/>
              <a:gdLst/>
              <a:ahLst/>
              <a:cxnLst/>
              <a:rect l="l" t="t" r="r" b="b"/>
              <a:pathLst>
                <a:path w="742950">
                  <a:moveTo>
                    <a:pt x="0" y="0"/>
                  </a:moveTo>
                  <a:lnTo>
                    <a:pt x="7429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48625" y="4872037"/>
              <a:ext cx="793750" cy="76200"/>
            </a:xfrm>
            <a:custGeom>
              <a:avLst/>
              <a:gdLst/>
              <a:ahLst/>
              <a:cxnLst/>
              <a:rect l="l" t="t" r="r" b="b"/>
              <a:pathLst>
                <a:path w="7937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793750" h="76200">
                  <a:moveTo>
                    <a:pt x="793750" y="38100"/>
                  </a:moveTo>
                  <a:lnTo>
                    <a:pt x="717550" y="0"/>
                  </a:lnTo>
                  <a:lnTo>
                    <a:pt x="717550" y="76200"/>
                  </a:lnTo>
                  <a:lnTo>
                    <a:pt x="7937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7426325" y="3181350"/>
            <a:ext cx="1574800" cy="20339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92075" marR="1320165">
              <a:lnSpc>
                <a:spcPct val="110700"/>
              </a:lnSpc>
              <a:spcBef>
                <a:spcPts val="1680"/>
              </a:spcBef>
            </a:pPr>
            <a:r>
              <a:rPr sz="1600" b="1" spc="-25" dirty="0">
                <a:latin typeface="Arial"/>
                <a:cs typeface="Arial"/>
              </a:rPr>
              <a:t>r</a:t>
            </a:r>
            <a:r>
              <a:rPr sz="1575" b="1" spc="-37" baseline="-21164" dirty="0">
                <a:latin typeface="Arial"/>
                <a:cs typeface="Arial"/>
              </a:rPr>
              <a:t>0 </a:t>
            </a:r>
            <a:r>
              <a:rPr sz="1600" b="1" spc="-25" dirty="0">
                <a:latin typeface="Arial"/>
                <a:cs typeface="Arial"/>
              </a:rPr>
              <a:t>r</a:t>
            </a:r>
            <a:r>
              <a:rPr sz="1575" b="1" spc="-37" baseline="-21164" dirty="0"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400" b="1" spc="-37" baseline="13888" dirty="0">
                <a:latin typeface="Arial"/>
                <a:cs typeface="Arial"/>
              </a:rPr>
              <a:t>r</a:t>
            </a:r>
            <a:r>
              <a:rPr sz="1050" b="1" spc="-25" dirty="0"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Arial"/>
                <a:cs typeface="Arial"/>
              </a:rPr>
              <a:t>64</a:t>
            </a:r>
            <a:r>
              <a:rPr sz="1200" spc="-20" dirty="0">
                <a:latin typeface="Arial"/>
                <a:cs typeface="Arial"/>
              </a:rPr>
              <a:t> 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729537" y="2389187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5100">
              <a:lnSpc>
                <a:spcPts val="1900"/>
              </a:lnSpc>
              <a:spcBef>
                <a:spcPts val="180"/>
              </a:spcBef>
            </a:pPr>
            <a:r>
              <a:rPr sz="1600" b="1" spc="-10" dirty="0">
                <a:solidFill>
                  <a:srgbClr val="D7AEFF"/>
                </a:solidFill>
                <a:latin typeface="Arial"/>
                <a:cs typeface="Arial"/>
              </a:rPr>
              <a:t>Scalar Registers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5327637" y="4108437"/>
            <a:ext cx="316230" cy="1203325"/>
            <a:chOff x="5327637" y="4108437"/>
            <a:chExt cx="316230" cy="1203325"/>
          </a:xfrm>
        </p:grpSpPr>
        <p:sp>
          <p:nvSpPr>
            <p:cNvPr id="131" name="object 131"/>
            <p:cNvSpPr/>
            <p:nvPr/>
          </p:nvSpPr>
          <p:spPr>
            <a:xfrm>
              <a:off x="5333999" y="41163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8"/>
                  </a:lnTo>
                  <a:lnTo>
                    <a:pt x="44240" y="31983"/>
                  </a:lnTo>
                  <a:lnTo>
                    <a:pt x="46050" y="23025"/>
                  </a:lnTo>
                  <a:lnTo>
                    <a:pt x="44240" y="14058"/>
                  </a:lnTo>
                  <a:lnTo>
                    <a:pt x="39304" y="6740"/>
                  </a:lnTo>
                  <a:lnTo>
                    <a:pt x="31985" y="1808"/>
                  </a:lnTo>
                  <a:lnTo>
                    <a:pt x="23025" y="0"/>
                  </a:lnTo>
                  <a:lnTo>
                    <a:pt x="14064" y="1808"/>
                  </a:lnTo>
                  <a:lnTo>
                    <a:pt x="6745" y="6740"/>
                  </a:lnTo>
                  <a:lnTo>
                    <a:pt x="1809" y="14058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33987" y="41163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59412" y="41147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59399" y="41147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8"/>
                  </a:lnTo>
                  <a:lnTo>
                    <a:pt x="39298" y="39296"/>
                  </a:lnTo>
                  <a:lnTo>
                    <a:pt x="31983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591174" y="41147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91162" y="41147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33999" y="44211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8"/>
                  </a:lnTo>
                  <a:lnTo>
                    <a:pt x="44240" y="31983"/>
                  </a:lnTo>
                  <a:lnTo>
                    <a:pt x="46050" y="23025"/>
                  </a:lnTo>
                  <a:lnTo>
                    <a:pt x="44240" y="14058"/>
                  </a:lnTo>
                  <a:lnTo>
                    <a:pt x="39304" y="6740"/>
                  </a:lnTo>
                  <a:lnTo>
                    <a:pt x="31985" y="1808"/>
                  </a:lnTo>
                  <a:lnTo>
                    <a:pt x="23025" y="0"/>
                  </a:lnTo>
                  <a:lnTo>
                    <a:pt x="14064" y="1808"/>
                  </a:lnTo>
                  <a:lnTo>
                    <a:pt x="6745" y="6740"/>
                  </a:lnTo>
                  <a:lnTo>
                    <a:pt x="1809" y="14058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33987" y="4421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8"/>
                  </a:lnTo>
                  <a:lnTo>
                    <a:pt x="1809" y="31983"/>
                  </a:lnTo>
                  <a:lnTo>
                    <a:pt x="0" y="23025"/>
                  </a:lnTo>
                  <a:lnTo>
                    <a:pt x="1809" y="14058"/>
                  </a:lnTo>
                  <a:lnTo>
                    <a:pt x="6745" y="6740"/>
                  </a:lnTo>
                  <a:lnTo>
                    <a:pt x="14064" y="1808"/>
                  </a:lnTo>
                  <a:lnTo>
                    <a:pt x="23025" y="0"/>
                  </a:lnTo>
                  <a:lnTo>
                    <a:pt x="31985" y="1808"/>
                  </a:lnTo>
                  <a:lnTo>
                    <a:pt x="39304" y="6740"/>
                  </a:lnTo>
                  <a:lnTo>
                    <a:pt x="44240" y="14058"/>
                  </a:lnTo>
                  <a:lnTo>
                    <a:pt x="46050" y="23025"/>
                  </a:lnTo>
                  <a:lnTo>
                    <a:pt x="44240" y="31983"/>
                  </a:lnTo>
                  <a:lnTo>
                    <a:pt x="39304" y="39298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59412" y="44195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59399" y="44195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3"/>
                  </a:lnTo>
                  <a:lnTo>
                    <a:pt x="39298" y="39292"/>
                  </a:lnTo>
                  <a:lnTo>
                    <a:pt x="31983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591174" y="44195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8"/>
                  </a:lnTo>
                  <a:lnTo>
                    <a:pt x="6745" y="39296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6"/>
                  </a:lnTo>
                  <a:lnTo>
                    <a:pt x="44240" y="31978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91162" y="44195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7"/>
                  </a:lnTo>
                  <a:lnTo>
                    <a:pt x="6745" y="39292"/>
                  </a:lnTo>
                  <a:lnTo>
                    <a:pt x="1809" y="31973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3"/>
                  </a:lnTo>
                  <a:lnTo>
                    <a:pt x="39304" y="39292"/>
                  </a:lnTo>
                  <a:lnTo>
                    <a:pt x="31985" y="44227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33999" y="52593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12"/>
                  </a:moveTo>
                  <a:lnTo>
                    <a:pt x="1809" y="31973"/>
                  </a:lnTo>
                  <a:lnTo>
                    <a:pt x="6745" y="39292"/>
                  </a:lnTo>
                  <a:lnTo>
                    <a:pt x="14064" y="44227"/>
                  </a:lnTo>
                  <a:lnTo>
                    <a:pt x="23025" y="46037"/>
                  </a:lnTo>
                  <a:lnTo>
                    <a:pt x="31985" y="44227"/>
                  </a:lnTo>
                  <a:lnTo>
                    <a:pt x="39304" y="39292"/>
                  </a:lnTo>
                  <a:lnTo>
                    <a:pt x="44240" y="31973"/>
                  </a:lnTo>
                  <a:lnTo>
                    <a:pt x="46050" y="23012"/>
                  </a:lnTo>
                  <a:lnTo>
                    <a:pt x="44240" y="14053"/>
                  </a:lnTo>
                  <a:lnTo>
                    <a:pt x="39304" y="6738"/>
                  </a:lnTo>
                  <a:lnTo>
                    <a:pt x="31985" y="1807"/>
                  </a:lnTo>
                  <a:lnTo>
                    <a:pt x="23025" y="0"/>
                  </a:lnTo>
                  <a:lnTo>
                    <a:pt x="14064" y="1807"/>
                  </a:lnTo>
                  <a:lnTo>
                    <a:pt x="6745" y="6738"/>
                  </a:lnTo>
                  <a:lnTo>
                    <a:pt x="1809" y="14053"/>
                  </a:lnTo>
                  <a:lnTo>
                    <a:pt x="0" y="23012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33987" y="52593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59412" y="52577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8"/>
                  </a:lnTo>
                  <a:lnTo>
                    <a:pt x="44240" y="31983"/>
                  </a:lnTo>
                  <a:lnTo>
                    <a:pt x="46050" y="23025"/>
                  </a:lnTo>
                  <a:lnTo>
                    <a:pt x="44240" y="14064"/>
                  </a:lnTo>
                  <a:lnTo>
                    <a:pt x="39304" y="6745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5"/>
                  </a:lnTo>
                  <a:lnTo>
                    <a:pt x="1809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59399" y="52577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3" y="1807"/>
                  </a:lnTo>
                  <a:lnTo>
                    <a:pt x="39298" y="6738"/>
                  </a:lnTo>
                  <a:lnTo>
                    <a:pt x="44229" y="14053"/>
                  </a:lnTo>
                  <a:lnTo>
                    <a:pt x="46037" y="23012"/>
                  </a:lnTo>
                  <a:lnTo>
                    <a:pt x="44229" y="31978"/>
                  </a:lnTo>
                  <a:lnTo>
                    <a:pt x="39298" y="39296"/>
                  </a:lnTo>
                  <a:lnTo>
                    <a:pt x="31983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591174" y="52577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0" y="23025"/>
                  </a:moveTo>
                  <a:lnTo>
                    <a:pt x="1809" y="31983"/>
                  </a:lnTo>
                  <a:lnTo>
                    <a:pt x="6745" y="39298"/>
                  </a:lnTo>
                  <a:lnTo>
                    <a:pt x="14064" y="44229"/>
                  </a:lnTo>
                  <a:lnTo>
                    <a:pt x="23025" y="46037"/>
                  </a:lnTo>
                  <a:lnTo>
                    <a:pt x="31985" y="44229"/>
                  </a:lnTo>
                  <a:lnTo>
                    <a:pt x="39304" y="39298"/>
                  </a:lnTo>
                  <a:lnTo>
                    <a:pt x="44240" y="31983"/>
                  </a:lnTo>
                  <a:lnTo>
                    <a:pt x="46050" y="23025"/>
                  </a:lnTo>
                  <a:lnTo>
                    <a:pt x="44240" y="14064"/>
                  </a:lnTo>
                  <a:lnTo>
                    <a:pt x="39304" y="6745"/>
                  </a:lnTo>
                  <a:lnTo>
                    <a:pt x="31985" y="1809"/>
                  </a:lnTo>
                  <a:lnTo>
                    <a:pt x="23025" y="0"/>
                  </a:lnTo>
                  <a:lnTo>
                    <a:pt x="14064" y="1809"/>
                  </a:lnTo>
                  <a:lnTo>
                    <a:pt x="6745" y="6745"/>
                  </a:lnTo>
                  <a:lnTo>
                    <a:pt x="1809" y="14064"/>
                  </a:lnTo>
                  <a:lnTo>
                    <a:pt x="0" y="23025"/>
                  </a:lnTo>
                  <a:close/>
                </a:path>
              </a:pathLst>
            </a:custGeom>
            <a:solidFill>
              <a:srgbClr val="74A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591162" y="525778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3025" y="46037"/>
                  </a:moveTo>
                  <a:lnTo>
                    <a:pt x="14064" y="44229"/>
                  </a:lnTo>
                  <a:lnTo>
                    <a:pt x="6745" y="39296"/>
                  </a:lnTo>
                  <a:lnTo>
                    <a:pt x="1809" y="31978"/>
                  </a:lnTo>
                  <a:lnTo>
                    <a:pt x="0" y="23012"/>
                  </a:lnTo>
                  <a:lnTo>
                    <a:pt x="1809" y="14053"/>
                  </a:lnTo>
                  <a:lnTo>
                    <a:pt x="6745" y="6738"/>
                  </a:lnTo>
                  <a:lnTo>
                    <a:pt x="14064" y="1807"/>
                  </a:lnTo>
                  <a:lnTo>
                    <a:pt x="23025" y="0"/>
                  </a:lnTo>
                  <a:lnTo>
                    <a:pt x="31985" y="1807"/>
                  </a:lnTo>
                  <a:lnTo>
                    <a:pt x="39304" y="6738"/>
                  </a:lnTo>
                  <a:lnTo>
                    <a:pt x="44240" y="14053"/>
                  </a:lnTo>
                  <a:lnTo>
                    <a:pt x="46050" y="23012"/>
                  </a:lnTo>
                  <a:lnTo>
                    <a:pt x="44240" y="31978"/>
                  </a:lnTo>
                  <a:lnTo>
                    <a:pt x="39304" y="39296"/>
                  </a:lnTo>
                  <a:lnTo>
                    <a:pt x="31985" y="44229"/>
                  </a:lnTo>
                  <a:lnTo>
                    <a:pt x="23025" y="46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50" name="object 150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51" name="object 1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6967219"/>
            <a:ext cx="13747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EE382A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–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Autumn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4808" y="6967219"/>
            <a:ext cx="1076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Christos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Kozyrakis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160" y="6967219"/>
            <a:ext cx="8801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"/>
                <a:cs typeface="Arial"/>
              </a:rPr>
              <a:t>Vector processors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 29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8340" y="704341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70" dirty="0"/>
              <a:t> </a:t>
            </a:r>
            <a:r>
              <a:rPr dirty="0"/>
              <a:t>DSP</a:t>
            </a:r>
            <a:r>
              <a:rPr spc="-75" dirty="0"/>
              <a:t> </a:t>
            </a:r>
            <a:r>
              <a:rPr dirty="0"/>
              <a:t>Support</a:t>
            </a:r>
            <a:r>
              <a:rPr spc="-7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VIRAM</a:t>
            </a:r>
            <a:r>
              <a:rPr spc="-75" dirty="0"/>
              <a:t> </a:t>
            </a:r>
            <a:r>
              <a:rPr spc="-25" dirty="0"/>
              <a:t>ISA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6175" y="4315777"/>
            <a:ext cx="7508240" cy="1861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fixed-point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saturation,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rounding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Multiply-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efficient</a:t>
            </a:r>
            <a:r>
              <a:rPr sz="2000" spc="-10" dirty="0">
                <a:latin typeface="Arial"/>
                <a:cs typeface="Arial"/>
              </a:rPr>
              <a:t> compilation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2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intra-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permutations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reductions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butterfly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762000" marR="25400" indent="-292100">
              <a:lnSpc>
                <a:spcPts val="1970"/>
              </a:lnSpc>
              <a:spcBef>
                <a:spcPts val="450"/>
              </a:spcBef>
              <a:tabLst>
                <a:tab pos="755015" algn="l"/>
              </a:tabLst>
            </a:pP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High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performance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dot-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products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FFT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without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complexity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random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permutation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0325" y="2462999"/>
            <a:ext cx="1841500" cy="979805"/>
            <a:chOff x="2600325" y="2462999"/>
            <a:chExt cx="1841500" cy="979805"/>
          </a:xfrm>
        </p:grpSpPr>
        <p:sp>
          <p:nvSpPr>
            <p:cNvPr id="9" name="object 9"/>
            <p:cNvSpPr/>
            <p:nvPr/>
          </p:nvSpPr>
          <p:spPr>
            <a:xfrm>
              <a:off x="3080550" y="2469362"/>
              <a:ext cx="762000" cy="967105"/>
            </a:xfrm>
            <a:custGeom>
              <a:avLst/>
              <a:gdLst/>
              <a:ahLst/>
              <a:cxnLst/>
              <a:rect l="l" t="t" r="r" b="b"/>
              <a:pathLst>
                <a:path w="762000" h="967104">
                  <a:moveTo>
                    <a:pt x="0" y="0"/>
                  </a:moveTo>
                  <a:lnTo>
                    <a:pt x="0" y="644563"/>
                  </a:lnTo>
                  <a:lnTo>
                    <a:pt x="762000" y="966787"/>
                  </a:lnTo>
                  <a:lnTo>
                    <a:pt x="761999" y="322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0537" y="2469349"/>
              <a:ext cx="762000" cy="967105"/>
            </a:xfrm>
            <a:custGeom>
              <a:avLst/>
              <a:gdLst/>
              <a:ahLst/>
              <a:cxnLst/>
              <a:rect l="l" t="t" r="r" b="b"/>
              <a:pathLst>
                <a:path w="762000" h="967104">
                  <a:moveTo>
                    <a:pt x="762000" y="966787"/>
                  </a:moveTo>
                  <a:lnTo>
                    <a:pt x="0" y="644563"/>
                  </a:lnTo>
                  <a:lnTo>
                    <a:pt x="0" y="0"/>
                  </a:lnTo>
                  <a:lnTo>
                    <a:pt x="761999" y="322224"/>
                  </a:lnTo>
                  <a:lnTo>
                    <a:pt x="762000" y="9667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6675" y="2787649"/>
              <a:ext cx="465455" cy="1905"/>
            </a:xfrm>
            <a:custGeom>
              <a:avLst/>
              <a:gdLst/>
              <a:ahLst/>
              <a:cxnLst/>
              <a:rect l="l" t="t" r="r" b="b"/>
              <a:pathLst>
                <a:path w="465455" h="1905">
                  <a:moveTo>
                    <a:pt x="0" y="0"/>
                  </a:moveTo>
                  <a:lnTo>
                    <a:pt x="465137" y="151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0898" y="275089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14" y="38341"/>
                  </a:lnTo>
                  <a:lnTo>
                    <a:pt x="241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0637" y="3186112"/>
              <a:ext cx="586105" cy="1905"/>
            </a:xfrm>
            <a:custGeom>
              <a:avLst/>
              <a:gdLst/>
              <a:ahLst/>
              <a:cxnLst/>
              <a:rect l="l" t="t" r="r" b="b"/>
              <a:pathLst>
                <a:path w="586104" h="1905">
                  <a:moveTo>
                    <a:pt x="0" y="0"/>
                  </a:moveTo>
                  <a:lnTo>
                    <a:pt x="585787" y="152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5523" y="314939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01" y="38303"/>
                  </a:lnTo>
                  <a:lnTo>
                    <a:pt x="203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43537" y="1825625"/>
            <a:ext cx="1738630" cy="1600200"/>
            <a:chOff x="5543537" y="1825625"/>
            <a:chExt cx="1738630" cy="1600200"/>
          </a:xfrm>
        </p:grpSpPr>
        <p:sp>
          <p:nvSpPr>
            <p:cNvPr id="16" name="object 16"/>
            <p:cNvSpPr/>
            <p:nvPr/>
          </p:nvSpPr>
          <p:spPr>
            <a:xfrm>
              <a:off x="6149974" y="1831975"/>
              <a:ext cx="533400" cy="1587500"/>
            </a:xfrm>
            <a:custGeom>
              <a:avLst/>
              <a:gdLst/>
              <a:ahLst/>
              <a:cxnLst/>
              <a:rect l="l" t="t" r="r" b="b"/>
              <a:pathLst>
                <a:path w="533400" h="1587500">
                  <a:moveTo>
                    <a:pt x="0" y="0"/>
                  </a:moveTo>
                  <a:lnTo>
                    <a:pt x="0" y="621195"/>
                  </a:lnTo>
                  <a:lnTo>
                    <a:pt x="152400" y="759244"/>
                  </a:lnTo>
                  <a:lnTo>
                    <a:pt x="0" y="897280"/>
                  </a:lnTo>
                  <a:lnTo>
                    <a:pt x="0" y="1587500"/>
                  </a:lnTo>
                  <a:lnTo>
                    <a:pt x="533400" y="1104353"/>
                  </a:lnTo>
                  <a:lnTo>
                    <a:pt x="533400" y="48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9962" y="1831975"/>
              <a:ext cx="533400" cy="1587500"/>
            </a:xfrm>
            <a:custGeom>
              <a:avLst/>
              <a:gdLst/>
              <a:ahLst/>
              <a:cxnLst/>
              <a:rect l="l" t="t" r="r" b="b"/>
              <a:pathLst>
                <a:path w="533400" h="1587500">
                  <a:moveTo>
                    <a:pt x="0" y="0"/>
                  </a:moveTo>
                  <a:lnTo>
                    <a:pt x="533400" y="483146"/>
                  </a:lnTo>
                  <a:lnTo>
                    <a:pt x="533400" y="1104341"/>
                  </a:lnTo>
                  <a:lnTo>
                    <a:pt x="0" y="1587500"/>
                  </a:lnTo>
                  <a:lnTo>
                    <a:pt x="0" y="897280"/>
                  </a:lnTo>
                  <a:lnTo>
                    <a:pt x="152400" y="759231"/>
                  </a:lnTo>
                  <a:lnTo>
                    <a:pt x="0" y="6211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9887" y="3186112"/>
              <a:ext cx="586105" cy="1905"/>
            </a:xfrm>
            <a:custGeom>
              <a:avLst/>
              <a:gdLst/>
              <a:ahLst/>
              <a:cxnLst/>
              <a:rect l="l" t="t" r="r" b="b"/>
              <a:pathLst>
                <a:path w="586104" h="1905">
                  <a:moveTo>
                    <a:pt x="0" y="0"/>
                  </a:moveTo>
                  <a:lnTo>
                    <a:pt x="585787" y="152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4785" y="314939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01" y="38303"/>
                  </a:lnTo>
                  <a:lnTo>
                    <a:pt x="203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8487" y="2071687"/>
              <a:ext cx="357505" cy="1905"/>
            </a:xfrm>
            <a:custGeom>
              <a:avLst/>
              <a:gdLst/>
              <a:ahLst/>
              <a:cxnLst/>
              <a:rect l="l" t="t" r="r" b="b"/>
              <a:pathLst>
                <a:path w="357504" h="1905">
                  <a:moveTo>
                    <a:pt x="0" y="0"/>
                  </a:moveTo>
                  <a:lnTo>
                    <a:pt x="357187" y="14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4734" y="203485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65" y="38417"/>
                  </a:lnTo>
                  <a:lnTo>
                    <a:pt x="317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0662" y="2708275"/>
              <a:ext cx="586105" cy="1905"/>
            </a:xfrm>
            <a:custGeom>
              <a:avLst/>
              <a:gdLst/>
              <a:ahLst/>
              <a:cxnLst/>
              <a:rect l="l" t="t" r="r" b="b"/>
              <a:pathLst>
                <a:path w="586104" h="1905">
                  <a:moveTo>
                    <a:pt x="0" y="0"/>
                  </a:moveTo>
                  <a:lnTo>
                    <a:pt x="585787" y="152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05560" y="26715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76200"/>
                  </a:moveTo>
                  <a:lnTo>
                    <a:pt x="76301" y="38303"/>
                  </a:lnTo>
                  <a:lnTo>
                    <a:pt x="203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162912" y="2671470"/>
            <a:ext cx="411480" cy="76200"/>
            <a:chOff x="8162912" y="2671470"/>
            <a:chExt cx="411480" cy="76200"/>
          </a:xfrm>
        </p:grpSpPr>
        <p:sp>
          <p:nvSpPr>
            <p:cNvPr id="25" name="object 25"/>
            <p:cNvSpPr/>
            <p:nvPr/>
          </p:nvSpPr>
          <p:spPr>
            <a:xfrm>
              <a:off x="8169262" y="2708275"/>
              <a:ext cx="379730" cy="1905"/>
            </a:xfrm>
            <a:custGeom>
              <a:avLst/>
              <a:gdLst/>
              <a:ahLst/>
              <a:cxnLst/>
              <a:rect l="l" t="t" r="r" b="b"/>
              <a:pathLst>
                <a:path w="379729" h="1905">
                  <a:moveTo>
                    <a:pt x="0" y="0"/>
                  </a:moveTo>
                  <a:lnTo>
                    <a:pt x="379412" y="14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97748" y="267147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76200"/>
                  </a:moveTo>
                  <a:lnTo>
                    <a:pt x="76339" y="38392"/>
                  </a:lnTo>
                  <a:lnTo>
                    <a:pt x="292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62800" y="2389187"/>
            <a:ext cx="914400" cy="622300"/>
          </a:xfrm>
          <a:prstGeom prst="rect">
            <a:avLst/>
          </a:prstGeom>
          <a:solidFill>
            <a:srgbClr val="FFD400"/>
          </a:solidFill>
          <a:ln w="127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10"/>
              </a:spcBef>
            </a:pPr>
            <a:r>
              <a:rPr sz="1600" spc="-25" dirty="0">
                <a:latin typeface="Arial"/>
                <a:cs typeface="Arial"/>
              </a:rPr>
              <a:t>sat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17999" y="2867012"/>
            <a:ext cx="1144905" cy="622300"/>
          </a:xfrm>
          <a:prstGeom prst="rect">
            <a:avLst/>
          </a:prstGeom>
          <a:solidFill>
            <a:srgbClr val="FFD400"/>
          </a:solidFill>
          <a:ln w="12700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Arial"/>
                <a:cs typeface="Arial"/>
              </a:rPr>
              <a:t>Round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4689" y="3617595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40119" y="2380914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7945" y="3057204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82605" y="1709425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z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74862" y="1982787"/>
            <a:ext cx="1360170" cy="1717675"/>
            <a:chOff x="2074862" y="1982787"/>
            <a:chExt cx="1360170" cy="1717675"/>
          </a:xfrm>
        </p:grpSpPr>
        <p:sp>
          <p:nvSpPr>
            <p:cNvPr id="34" name="object 34"/>
            <p:cNvSpPr/>
            <p:nvPr/>
          </p:nvSpPr>
          <p:spPr>
            <a:xfrm>
              <a:off x="3395662" y="3397250"/>
              <a:ext cx="1905" cy="297180"/>
            </a:xfrm>
            <a:custGeom>
              <a:avLst/>
              <a:gdLst/>
              <a:ahLst/>
              <a:cxnLst/>
              <a:rect l="l" t="t" r="r" b="b"/>
              <a:pathLst>
                <a:path w="1904" h="297179">
                  <a:moveTo>
                    <a:pt x="0" y="296862"/>
                  </a:moveTo>
                  <a:lnTo>
                    <a:pt x="14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8781" y="3371850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76009"/>
                  </a:moveTo>
                  <a:lnTo>
                    <a:pt x="76200" y="76390"/>
                  </a:lnTo>
                  <a:lnTo>
                    <a:pt x="38468" y="0"/>
                  </a:lnTo>
                  <a:lnTo>
                    <a:pt x="0" y="76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1212" y="1989137"/>
              <a:ext cx="535305" cy="1587500"/>
            </a:xfrm>
            <a:custGeom>
              <a:avLst/>
              <a:gdLst/>
              <a:ahLst/>
              <a:cxnLst/>
              <a:rect l="l" t="t" r="r" b="b"/>
              <a:pathLst>
                <a:path w="535305" h="1587500">
                  <a:moveTo>
                    <a:pt x="0" y="0"/>
                  </a:moveTo>
                  <a:lnTo>
                    <a:pt x="0" y="621195"/>
                  </a:lnTo>
                  <a:lnTo>
                    <a:pt x="152857" y="759244"/>
                  </a:lnTo>
                  <a:lnTo>
                    <a:pt x="0" y="897280"/>
                  </a:lnTo>
                  <a:lnTo>
                    <a:pt x="0" y="1587500"/>
                  </a:lnTo>
                  <a:lnTo>
                    <a:pt x="534987" y="1104353"/>
                  </a:lnTo>
                  <a:lnTo>
                    <a:pt x="534987" y="48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1212" y="1989137"/>
              <a:ext cx="535305" cy="1587500"/>
            </a:xfrm>
            <a:custGeom>
              <a:avLst/>
              <a:gdLst/>
              <a:ahLst/>
              <a:cxnLst/>
              <a:rect l="l" t="t" r="r" b="b"/>
              <a:pathLst>
                <a:path w="535305" h="1587500">
                  <a:moveTo>
                    <a:pt x="0" y="0"/>
                  </a:moveTo>
                  <a:lnTo>
                    <a:pt x="534987" y="483146"/>
                  </a:lnTo>
                  <a:lnTo>
                    <a:pt x="534987" y="1104341"/>
                  </a:lnTo>
                  <a:lnTo>
                    <a:pt x="0" y="1587500"/>
                  </a:lnTo>
                  <a:lnTo>
                    <a:pt x="0" y="897280"/>
                  </a:lnTo>
                  <a:lnTo>
                    <a:pt x="152857" y="759231"/>
                  </a:lnTo>
                  <a:lnTo>
                    <a:pt x="0" y="6211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35077" y="2387282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4889" y="2661920"/>
            <a:ext cx="20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*</a:t>
            </a:r>
            <a:endParaRPr sz="3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9075" y="2064999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84325" y="3387483"/>
            <a:ext cx="497205" cy="76200"/>
            <a:chOff x="1584325" y="3387483"/>
            <a:chExt cx="497205" cy="76200"/>
          </a:xfrm>
        </p:grpSpPr>
        <p:sp>
          <p:nvSpPr>
            <p:cNvPr id="42" name="object 42"/>
            <p:cNvSpPr/>
            <p:nvPr/>
          </p:nvSpPr>
          <p:spPr>
            <a:xfrm>
              <a:off x="1590675" y="3424237"/>
              <a:ext cx="465455" cy="1905"/>
            </a:xfrm>
            <a:custGeom>
              <a:avLst/>
              <a:gdLst/>
              <a:ahLst/>
              <a:cxnLst/>
              <a:rect l="l" t="t" r="r" b="b"/>
              <a:pathLst>
                <a:path w="465455" h="1904">
                  <a:moveTo>
                    <a:pt x="0" y="0"/>
                  </a:moveTo>
                  <a:lnTo>
                    <a:pt x="465137" y="14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04885" y="338748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27" y="38341"/>
                  </a:lnTo>
                  <a:lnTo>
                    <a:pt x="254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18614" y="3457257"/>
            <a:ext cx="37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4D00"/>
                </a:solidFill>
                <a:latin typeface="Arial"/>
                <a:cs typeface="Arial"/>
              </a:rPr>
              <a:t>n/2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73237" y="3344862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29">
                <a:moveTo>
                  <a:pt x="76200" y="0"/>
                </a:moveTo>
                <a:lnTo>
                  <a:pt x="0" y="1381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18614" y="2446020"/>
            <a:ext cx="37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4D00"/>
                </a:solidFill>
                <a:latin typeface="Arial"/>
                <a:cs typeface="Arial"/>
              </a:rPr>
              <a:t>n/2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73237" y="2309812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30">
                <a:moveTo>
                  <a:pt x="76200" y="0"/>
                </a:moveTo>
                <a:lnTo>
                  <a:pt x="0" y="1381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44152" y="28206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4D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04962" y="2374658"/>
            <a:ext cx="1297305" cy="478155"/>
            <a:chOff x="1604962" y="2374658"/>
            <a:chExt cx="1297305" cy="478155"/>
          </a:xfrm>
        </p:grpSpPr>
        <p:sp>
          <p:nvSpPr>
            <p:cNvPr id="50" name="object 50"/>
            <p:cNvSpPr/>
            <p:nvPr/>
          </p:nvSpPr>
          <p:spPr>
            <a:xfrm>
              <a:off x="2819400" y="2708275"/>
              <a:ext cx="76200" cy="138430"/>
            </a:xfrm>
            <a:custGeom>
              <a:avLst/>
              <a:gdLst/>
              <a:ahLst/>
              <a:cxnLst/>
              <a:rect l="l" t="t" r="r" b="b"/>
              <a:pathLst>
                <a:path w="76200" h="138430">
                  <a:moveTo>
                    <a:pt x="76200" y="0"/>
                  </a:moveTo>
                  <a:lnTo>
                    <a:pt x="0" y="138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11312" y="2411412"/>
              <a:ext cx="465455" cy="1905"/>
            </a:xfrm>
            <a:custGeom>
              <a:avLst/>
              <a:gdLst/>
              <a:ahLst/>
              <a:cxnLst/>
              <a:rect l="l" t="t" r="r" b="b"/>
              <a:pathLst>
                <a:path w="465455" h="1905">
                  <a:moveTo>
                    <a:pt x="0" y="0"/>
                  </a:moveTo>
                  <a:lnTo>
                    <a:pt x="465137" y="14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25523" y="237465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76200"/>
                  </a:moveTo>
                  <a:lnTo>
                    <a:pt x="76327" y="38341"/>
                  </a:lnTo>
                  <a:lnTo>
                    <a:pt x="254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842952" y="210153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4D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778487" y="1981200"/>
            <a:ext cx="224154" cy="1270000"/>
            <a:chOff x="5778487" y="1981200"/>
            <a:chExt cx="224154" cy="1270000"/>
          </a:xfrm>
        </p:grpSpPr>
        <p:sp>
          <p:nvSpPr>
            <p:cNvPr id="55" name="object 55"/>
            <p:cNvSpPr/>
            <p:nvPr/>
          </p:nvSpPr>
          <p:spPr>
            <a:xfrm>
              <a:off x="5919774" y="1987550"/>
              <a:ext cx="76200" cy="139700"/>
            </a:xfrm>
            <a:custGeom>
              <a:avLst/>
              <a:gdLst/>
              <a:ahLst/>
              <a:cxnLst/>
              <a:rect l="l" t="t" r="r" b="b"/>
              <a:pathLst>
                <a:path w="76200" h="139700">
                  <a:moveTo>
                    <a:pt x="76200" y="0"/>
                  </a:moveTo>
                  <a:lnTo>
                    <a:pt x="0" y="139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84837" y="3106737"/>
              <a:ext cx="76200" cy="138430"/>
            </a:xfrm>
            <a:custGeom>
              <a:avLst/>
              <a:gdLst/>
              <a:ahLst/>
              <a:cxnLst/>
              <a:rect l="l" t="t" r="r" b="b"/>
              <a:pathLst>
                <a:path w="76200" h="138430">
                  <a:moveTo>
                    <a:pt x="76200" y="0"/>
                  </a:moveTo>
                  <a:lnTo>
                    <a:pt x="0" y="138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73415" y="27412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4D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48650" y="2628900"/>
            <a:ext cx="76200" cy="138430"/>
          </a:xfrm>
          <a:custGeom>
            <a:avLst/>
            <a:gdLst/>
            <a:ahLst/>
            <a:cxnLst/>
            <a:rect l="l" t="t" r="r" b="b"/>
            <a:pathLst>
              <a:path w="76200" h="138430">
                <a:moveTo>
                  <a:pt x="76200" y="0"/>
                </a:moveTo>
                <a:lnTo>
                  <a:pt x="0" y="1381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784215" y="3139757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4D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8FA578E4-7B68-3609-D332-84115D31B65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pc="-20" dirty="0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309A1A54-D58A-A6E9-98DC-DA081824B2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pc="-10" dirty="0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E3C2405-5382-25F6-6B1C-7333F0EC6A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1665"/>
          </a:xfrm>
          <a:prstGeom prst="rect">
            <a:avLst/>
          </a:prstGeom>
        </p:spPr>
        <p:txBody>
          <a:bodyPr/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processors-</a:t>
            </a:r>
            <a:r>
              <a:rPr lang="en-US" spc="-45" dirty="0"/>
              <a:t> </a:t>
            </a:r>
            <a:fld id="{81D60167-4931-47E6-BA6A-407CBD079E47}" type="slidenum">
              <a:rPr spc="-50" smtClean="0"/>
              <a:t>29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718945">
              <a:lnSpc>
                <a:spcPct val="100000"/>
              </a:lnSpc>
              <a:spcBef>
                <a:spcPts val="100"/>
              </a:spcBef>
            </a:pPr>
            <a:r>
              <a:rPr dirty="0"/>
              <a:t>Review:</a:t>
            </a:r>
            <a:r>
              <a:rPr spc="-10" dirty="0"/>
              <a:t> Multi-</a:t>
            </a:r>
            <a:r>
              <a:rPr dirty="0"/>
              <a:t>core</a:t>
            </a:r>
            <a:r>
              <a:rPr spc="-5" dirty="0"/>
              <a:t> </a:t>
            </a:r>
            <a:r>
              <a:rPr spc="-10" dirty="0"/>
              <a:t>Processors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7501890" cy="336105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Moore’s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chip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2x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cores/chip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CMOS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generation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Roughly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clock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Known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multi-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chips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chip-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multiprocessors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(CMP)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Shared-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multi-</a:t>
            </a:r>
            <a:r>
              <a:rPr sz="2000" spc="-2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access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unified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physical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address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Implicit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communication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through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loads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stores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Caches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OOO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lead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coherence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consistency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3848" y="703580"/>
            <a:ext cx="573786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29920" marR="5080" indent="-617855">
              <a:lnSpc>
                <a:spcPct val="101200"/>
              </a:lnSpc>
              <a:spcBef>
                <a:spcPts val="60"/>
              </a:spcBef>
            </a:pPr>
            <a:r>
              <a:rPr dirty="0"/>
              <a:t>Putting</a:t>
            </a:r>
            <a:r>
              <a:rPr spc="-5" dirty="0"/>
              <a:t> </a:t>
            </a:r>
            <a:r>
              <a:rPr dirty="0"/>
              <a:t>it All: Vector IRAM </a:t>
            </a:r>
            <a:r>
              <a:rPr spc="-10" dirty="0"/>
              <a:t>Prototype </a:t>
            </a:r>
            <a:r>
              <a:rPr dirty="0"/>
              <a:t>Vectors</a:t>
            </a:r>
            <a:r>
              <a:rPr spc="-25" dirty="0"/>
              <a:t> </a:t>
            </a:r>
            <a:r>
              <a:rPr dirty="0"/>
              <a:t>+</a:t>
            </a:r>
            <a:r>
              <a:rPr spc="-20" dirty="0"/>
              <a:t> </a:t>
            </a:r>
            <a:r>
              <a:rPr dirty="0"/>
              <a:t>Embedded</a:t>
            </a:r>
            <a:r>
              <a:rPr spc="-20" dirty="0"/>
              <a:t> DRAM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775" y="1819983"/>
            <a:ext cx="2844800" cy="18395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VIRAM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125M</a:t>
            </a:r>
            <a:r>
              <a:rPr sz="1800" spc="-5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200MHz,</a:t>
            </a:r>
            <a:r>
              <a:rPr sz="1800" spc="-4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2</a:t>
            </a:r>
            <a:r>
              <a:rPr sz="1800" spc="-4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Watt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Embedded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975" y="3636576"/>
            <a:ext cx="3042920" cy="11055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13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Mbytes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8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banks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6.4GB/sec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bank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(peak)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4775" y="5092004"/>
            <a:ext cx="3156585" cy="14147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4-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lane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6.4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Gop/sec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64-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MIPS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3727450" cy="37338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2150" y="4552937"/>
          <a:ext cx="2362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7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7750" y="2190750"/>
          <a:ext cx="32766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E2F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20" dirty="0">
                          <a:solidFill>
                            <a:srgbClr val="061CAA"/>
                          </a:solidFill>
                          <a:latin typeface="Arial"/>
                          <a:cs typeface="Arial"/>
                        </a:rPr>
                        <a:t>DRAM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47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57150">
                      <a:solidFill>
                        <a:srgbClr val="0E2FFF"/>
                      </a:solidFill>
                      <a:prstDash val="solid"/>
                    </a:lnT>
                    <a:lnB w="57150">
                      <a:solidFill>
                        <a:srgbClr val="0E2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 marR="241935">
                        <a:lnSpc>
                          <a:spcPts val="1900"/>
                        </a:lnSpc>
                        <a:spcBef>
                          <a:spcPts val="1160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MIPS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CPU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28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38100">
                      <a:solidFill>
                        <a:srgbClr val="0E2FFF"/>
                      </a:solidFill>
                      <a:prstDash val="solid"/>
                    </a:lnT>
                    <a:lnB w="38100">
                      <a:solidFill>
                        <a:srgbClr val="0E2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 vert="vert">
                    <a:lnL w="38100">
                      <a:solidFill>
                        <a:srgbClr val="0E2FFF"/>
                      </a:solidFill>
                      <a:prstDash val="solid"/>
                    </a:lnL>
                    <a:lnR w="38100">
                      <a:solidFill>
                        <a:srgbClr val="0E2FFF"/>
                      </a:solidFill>
                      <a:prstDash val="solid"/>
                    </a:lnR>
                    <a:lnT w="57150">
                      <a:solidFill>
                        <a:srgbClr val="0E2FFF"/>
                      </a:solidFill>
                      <a:prstDash val="solid"/>
                    </a:lnT>
                    <a:lnB w="57150">
                      <a:solidFill>
                        <a:srgbClr val="0E2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7750" y="3333737"/>
          <a:ext cx="32004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91440">
                        <a:lnSpc>
                          <a:spcPts val="11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I/O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1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crossbar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981200" y="4343387"/>
            <a:ext cx="2286000" cy="152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00"/>
              </a:lnSpc>
            </a:pPr>
            <a:r>
              <a:rPr sz="1200" b="1" spc="-10" dirty="0">
                <a:latin typeface="Arial"/>
                <a:cs typeface="Arial"/>
              </a:rPr>
              <a:t>crossbar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3950" y="3562337"/>
          <a:ext cx="3124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7305" marR="17780" indent="38100">
                        <a:lnSpc>
                          <a:spcPct val="101200"/>
                        </a:lnSpc>
                        <a:spcBef>
                          <a:spcPts val="100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Vector 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 marR="57150" indent="-165100">
                        <a:lnSpc>
                          <a:spcPct val="101200"/>
                        </a:lnSpc>
                        <a:spcBef>
                          <a:spcPts val="100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Lane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 marR="57150" indent="-165100">
                        <a:lnSpc>
                          <a:spcPct val="101200"/>
                        </a:lnSpc>
                        <a:spcBef>
                          <a:spcPts val="100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Lane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 marR="57150" indent="-165100">
                        <a:lnSpc>
                          <a:spcPct val="101200"/>
                        </a:lnSpc>
                        <a:spcBef>
                          <a:spcPts val="100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Lane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 marR="57150" indent="-165100">
                        <a:lnSpc>
                          <a:spcPct val="101200"/>
                        </a:lnSpc>
                        <a:spcBef>
                          <a:spcPts val="100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Lane 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41450" marR="5080" indent="-217804">
              <a:lnSpc>
                <a:spcPct val="101200"/>
              </a:lnSpc>
              <a:spcBef>
                <a:spcPts val="60"/>
              </a:spcBef>
            </a:pPr>
            <a:r>
              <a:rPr dirty="0"/>
              <a:t>Other Interesting Vector </a:t>
            </a:r>
            <a:r>
              <a:rPr spc="-10" dirty="0"/>
              <a:t>Instructions: </a:t>
            </a:r>
            <a:r>
              <a:rPr dirty="0"/>
              <a:t>Compress,</a:t>
            </a:r>
            <a:r>
              <a:rPr spc="-40" dirty="0"/>
              <a:t> </a:t>
            </a:r>
            <a:r>
              <a:rPr dirty="0"/>
              <a:t>Expand,</a:t>
            </a:r>
            <a:r>
              <a:rPr spc="-35" dirty="0"/>
              <a:t> </a:t>
            </a:r>
            <a:r>
              <a:rPr dirty="0"/>
              <a:t>PopCount,</a:t>
            </a:r>
            <a:r>
              <a:rPr spc="-35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25516"/>
            <a:ext cx="8134984" cy="45554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spc="-10" dirty="0">
                <a:latin typeface="Arial"/>
                <a:cs typeface="Arial"/>
              </a:rPr>
              <a:t>Compress</a:t>
            </a:r>
            <a:endParaRPr sz="1900">
              <a:latin typeface="Arial"/>
              <a:cs typeface="Arial"/>
            </a:endParaRPr>
          </a:p>
          <a:p>
            <a:pPr marL="762000" marR="5080" lvl="1" indent="-292735">
              <a:lnSpc>
                <a:spcPts val="1789"/>
              </a:lnSpc>
              <a:spcBef>
                <a:spcPts val="53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Pack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non-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masked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input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into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few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destination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Expand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(reverse of </a:t>
            </a:r>
            <a:r>
              <a:rPr sz="1900" spc="-10" dirty="0">
                <a:latin typeface="Arial"/>
                <a:cs typeface="Arial"/>
              </a:rPr>
              <a:t>compress)</a:t>
            </a:r>
            <a:endParaRPr sz="1900">
              <a:latin typeface="Arial"/>
              <a:cs typeface="Arial"/>
            </a:endParaRPr>
          </a:p>
          <a:p>
            <a:pPr marL="762000" marR="436245" lvl="1" indent="-292735">
              <a:lnSpc>
                <a:spcPts val="1789"/>
              </a:lnSpc>
              <a:spcBef>
                <a:spcPts val="47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Distribute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few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input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into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non-masked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destination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7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Compress</a:t>
            </a:r>
            <a:r>
              <a:rPr sz="17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&amp;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expand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used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dense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execution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conditional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operations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spc="-10" dirty="0">
                <a:latin typeface="Arial"/>
                <a:cs typeface="Arial"/>
              </a:rPr>
              <a:t>PopCount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Count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number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non-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masked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FindFirstOne, FineLastOne, </a:t>
            </a:r>
            <a:r>
              <a:rPr sz="1900" spc="-50" dirty="0"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Find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#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non-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masked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element,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SetBeforeFirstOne, SetIncludingFirstOne, </a:t>
            </a:r>
            <a:r>
              <a:rPr sz="1900" spc="-50" dirty="0"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Create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mask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1s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up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first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1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source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register,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etc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Insert, </a:t>
            </a:r>
            <a:r>
              <a:rPr sz="1900" spc="-10" dirty="0">
                <a:latin typeface="Arial"/>
                <a:cs typeface="Arial"/>
              </a:rPr>
              <a:t>extract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Move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single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element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to/from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scalar</a:t>
            </a:r>
            <a:r>
              <a:rPr sz="17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2252345">
              <a:lnSpc>
                <a:spcPct val="100000"/>
              </a:lnSpc>
              <a:spcBef>
                <a:spcPts val="100"/>
              </a:spcBef>
            </a:pPr>
            <a:r>
              <a:rPr dirty="0"/>
              <a:t>Automatic</a:t>
            </a:r>
            <a:r>
              <a:rPr spc="-40" dirty="0"/>
              <a:t> </a:t>
            </a:r>
            <a:r>
              <a:rPr spc="-10" dirty="0"/>
              <a:t>Vectorization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0829"/>
            <a:ext cx="8383905" cy="490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201420">
              <a:lnSpc>
                <a:spcPct val="129400"/>
              </a:lnSpc>
              <a:spcBef>
                <a:spcPts val="100"/>
              </a:spcBef>
            </a:pPr>
            <a:r>
              <a:rPr sz="1600" b="1" dirty="0">
                <a:solidFill>
                  <a:srgbClr val="AB1700"/>
                </a:solidFill>
                <a:latin typeface="Courier New"/>
                <a:cs typeface="Courier New"/>
              </a:rPr>
              <a:t>//</a:t>
            </a:r>
            <a:r>
              <a:rPr sz="1600" b="1" spc="-75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AB1700"/>
                </a:solidFill>
                <a:latin typeface="Courier New"/>
                <a:cs typeface="Courier New"/>
              </a:rPr>
              <a:t>Matrix-</a:t>
            </a:r>
            <a:r>
              <a:rPr sz="1600" b="1" dirty="0">
                <a:solidFill>
                  <a:srgbClr val="AB1700"/>
                </a:solidFill>
                <a:latin typeface="Courier New"/>
                <a:cs typeface="Courier New"/>
              </a:rPr>
              <a:t>matrix</a:t>
            </a:r>
            <a:r>
              <a:rPr sz="1600" b="1" spc="-7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B1700"/>
                </a:solidFill>
                <a:latin typeface="Courier New"/>
                <a:cs typeface="Courier New"/>
              </a:rPr>
              <a:t>multiply:</a:t>
            </a:r>
            <a:r>
              <a:rPr sz="1600" b="1" spc="-7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AB1700"/>
                </a:solidFill>
                <a:latin typeface="Courier New"/>
                <a:cs typeface="Courier New"/>
              </a:rPr>
              <a:t>c[i][j]=SUM(a[i][t]*b[t][j])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(i=1;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i&lt;n;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i++)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44625" marR="5102225" indent="-731520">
              <a:lnSpc>
                <a:spcPct val="130200"/>
              </a:lnSpc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(j=1;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j&lt;n;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j++)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{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sum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35" dirty="0">
                <a:solidFill>
                  <a:srgbClr val="061CAA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44462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for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(t=1;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t&lt;n;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t++)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61CAA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3230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sum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+=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a[i][t]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*</a:t>
            </a:r>
            <a:r>
              <a:rPr sz="1600" b="1" spc="-55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b[t][j];</a:t>
            </a:r>
            <a:r>
              <a:rPr sz="1600" b="1" spc="-4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B1700"/>
                </a:solidFill>
                <a:latin typeface="Courier New"/>
                <a:cs typeface="Courier New"/>
              </a:rPr>
              <a:t>//</a:t>
            </a:r>
            <a:r>
              <a:rPr sz="1600" b="1" spc="-60" dirty="0">
                <a:solidFill>
                  <a:srgbClr val="AB17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AB1700"/>
                </a:solidFill>
                <a:latin typeface="Courier New"/>
                <a:cs typeface="Courier New"/>
              </a:rPr>
              <a:t>dependence</a:t>
            </a:r>
            <a:endParaRPr sz="1600">
              <a:latin typeface="Courier New"/>
              <a:cs typeface="Courier New"/>
            </a:endParaRPr>
          </a:p>
          <a:p>
            <a:pPr marL="141414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061CA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444625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c[i][j]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61CAA"/>
                </a:solidFill>
                <a:latin typeface="Courier New"/>
                <a:cs typeface="Courier New"/>
              </a:rPr>
              <a:t>=</a:t>
            </a:r>
            <a:r>
              <a:rPr sz="1600" b="1" spc="-60" dirty="0">
                <a:solidFill>
                  <a:srgbClr val="061CAA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61CAA"/>
                </a:solidFill>
                <a:latin typeface="Courier New"/>
                <a:cs typeface="Courier New"/>
              </a:rPr>
              <a:t>sum;</a:t>
            </a:r>
            <a:endParaRPr sz="16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061CA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061CAA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vectorize?</a:t>
            </a:r>
            <a:endParaRPr sz="1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Inner</a:t>
            </a:r>
            <a:r>
              <a:rPr sz="16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outer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loop</a:t>
            </a:r>
            <a:r>
              <a:rPr sz="16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vectorization</a:t>
            </a:r>
            <a:endParaRPr sz="16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See</a:t>
            </a:r>
            <a:r>
              <a:rPr sz="16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61CAA"/>
                </a:solidFill>
                <a:latin typeface="Arial"/>
                <a:cs typeface="Arial"/>
              </a:rPr>
              <a:t>any</a:t>
            </a:r>
            <a:r>
              <a:rPr sz="1600" spc="-10" dirty="0">
                <a:solidFill>
                  <a:srgbClr val="061CAA"/>
                </a:solidFill>
                <a:latin typeface="Arial"/>
                <a:cs typeface="Arial"/>
              </a:rPr>
              <a:t> tradeoffs?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5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Automatic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vectorization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extensive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capabilities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100"/>
              </a:spcBef>
            </a:pPr>
            <a:r>
              <a:rPr dirty="0"/>
              <a:t>Which</a:t>
            </a:r>
            <a:r>
              <a:rPr spc="-35" dirty="0"/>
              <a:t> </a:t>
            </a:r>
            <a:r>
              <a:rPr dirty="0"/>
              <a:t>Applications</a:t>
            </a:r>
            <a:r>
              <a:rPr spc="-20" dirty="0"/>
              <a:t> </a:t>
            </a:r>
            <a:r>
              <a:rPr dirty="0"/>
              <a:t>Fit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Vector</a:t>
            </a:r>
            <a:r>
              <a:rPr spc="-20" dirty="0"/>
              <a:t> </a:t>
            </a:r>
            <a:r>
              <a:rPr spc="-10" dirty="0"/>
              <a:t>Model?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01177"/>
            <a:ext cx="8112125" cy="45796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Vectors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data-</a:t>
            </a:r>
            <a:r>
              <a:rPr sz="2000" dirty="0">
                <a:latin typeface="Arial"/>
                <a:cs typeface="Arial"/>
              </a:rPr>
              <a:t>level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parallelism</a:t>
            </a:r>
            <a:r>
              <a:rPr sz="2000" spc="-20" dirty="0">
                <a:latin typeface="Arial"/>
                <a:cs typeface="Arial"/>
              </a:rPr>
              <a:t> (DLP)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Most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efficient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way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exploit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DLP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Remember,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exploit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DLP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as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ILP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TLP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On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superscalar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or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multiprocessor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AB1700"/>
              </a:buClr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Which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DLP?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Scientific</a:t>
            </a:r>
            <a:r>
              <a:rPr sz="1800" spc="-4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Weather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forecast,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car-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crash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simulation,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biological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modeling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3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processors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were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invented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this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purpose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(supercomputers)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9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Multimedia</a:t>
            </a:r>
            <a:r>
              <a:rPr sz="1800" spc="-4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Speech,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image,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video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1155700" marR="5080" lvl="2" indent="-228600">
              <a:lnSpc>
                <a:spcPts val="1720"/>
              </a:lnSpc>
              <a:spcBef>
                <a:spcPts val="4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Identical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operations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execution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on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streams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or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arrays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sound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samples,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pixels,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video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frames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reason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recent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revival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architectures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Multimedia</a:t>
            </a:r>
            <a:r>
              <a:rPr sz="1600" spc="-4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embedded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devices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50"/>
              </a:spcBef>
              <a:tabLst>
                <a:tab pos="1612265" algn="l"/>
              </a:tabLst>
            </a:pPr>
            <a:r>
              <a:rPr sz="1400" spc="-50" dirty="0">
                <a:latin typeface="Arial"/>
                <a:cs typeface="Arial"/>
              </a:rPr>
              <a:t>–</a:t>
            </a:r>
            <a:r>
              <a:rPr sz="1400" dirty="0">
                <a:latin typeface="Arial"/>
                <a:cs typeface="Arial"/>
              </a:rPr>
              <a:t>	Need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performance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@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power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@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complexity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@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small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20" dirty="0">
                <a:latin typeface="Arial"/>
                <a:cs typeface="Arial"/>
              </a:rPr>
              <a:t> size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Timeline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Vector</a:t>
            </a:r>
            <a:r>
              <a:rPr spc="-15" dirty="0"/>
              <a:t> </a:t>
            </a:r>
            <a:r>
              <a:rPr spc="-10" dirty="0"/>
              <a:t>Processors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7710805" cy="49231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Widely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supercomputing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70s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90s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Cray,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CDC,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Convex,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TI,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IBM,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..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Fell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fashion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80s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90s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Difficult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fit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processor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single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chip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supercomputers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out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commodity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microprocessors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Remaining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supercomputer: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SX-</a:t>
            </a:r>
            <a:r>
              <a:rPr sz="2000" spc="-5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8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lanes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(5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functional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unites),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8+64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vregs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(256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elements/reg),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3.2GHz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back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Short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vectors in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 ISAs (SIMD),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Intel Larabee, 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Why?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dirty="0"/>
              <a:t>Vector</a:t>
            </a:r>
            <a:r>
              <a:rPr spc="-25" dirty="0"/>
              <a:t> </a:t>
            </a:r>
            <a:r>
              <a:rPr dirty="0"/>
              <a:t>Power</a:t>
            </a:r>
            <a:r>
              <a:rPr spc="-20" dirty="0"/>
              <a:t> </a:t>
            </a:r>
            <a:r>
              <a:rPr spc="-10" dirty="0"/>
              <a:t>Consumption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8173084" cy="44405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trade-off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parallelism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power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Power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*Vdd2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*F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double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lanes,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peak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performance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doubles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Halving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restores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peak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performance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also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allows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halving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Vdd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Powernew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(2C)*(Vdd/2)2*(f/2)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=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Power/4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operations/cycle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Replicated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control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lanes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multiple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issue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dynamic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execution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clocks</a:t>
            </a:r>
            <a:endParaRPr sz="2000">
              <a:latin typeface="Arial"/>
              <a:cs typeface="Arial"/>
            </a:endParaRPr>
          </a:p>
          <a:p>
            <a:pPr marL="762000" marR="5080" lvl="1" indent="-292100">
              <a:lnSpc>
                <a:spcPct val="114300"/>
              </a:lnSpc>
              <a:spcBef>
                <a:spcPts val="32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explicitly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describes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resources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number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cycles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Conditional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execution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leads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further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savings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562610">
              <a:lnSpc>
                <a:spcPct val="100000"/>
              </a:lnSpc>
              <a:spcBef>
                <a:spcPts val="100"/>
              </a:spcBef>
            </a:pPr>
            <a:r>
              <a:rPr dirty="0"/>
              <a:t>SIMD Extensions for Superscalar </a:t>
            </a:r>
            <a:r>
              <a:rPr spc="-10" dirty="0"/>
              <a:t>Processors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6815455" cy="46939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Every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CISC/RISC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extensions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MMX, SSE, SSE-2, SSE-3 3D-Now, Altivec, VIS, 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accelerate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multimedia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Define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16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32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regular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Apply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SIMD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arithmetic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these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vectors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Nice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cheap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Don’t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define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big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register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Takes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up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area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complicates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exceptions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Add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proper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opcodes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for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SIMD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arithmetic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Modify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datapaths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execute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SIMD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arithmetic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Certain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operations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easier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short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vectors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Reductions,</a:t>
            </a:r>
            <a:r>
              <a:rPr sz="1600" spc="-4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random</a:t>
            </a:r>
            <a:r>
              <a:rPr sz="1600" spc="-3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permutations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27381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SIMD</a:t>
            </a:r>
            <a:r>
              <a:rPr spc="-15" dirty="0"/>
              <a:t> </a:t>
            </a:r>
            <a:r>
              <a:rPr spc="-10" dirty="0"/>
              <a:t>Instruction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712" y="2652712"/>
            <a:ext cx="790575" cy="1157605"/>
            <a:chOff x="3033712" y="2652712"/>
            <a:chExt cx="790575" cy="1157605"/>
          </a:xfrm>
        </p:grpSpPr>
        <p:sp>
          <p:nvSpPr>
            <p:cNvPr id="4" name="object 4"/>
            <p:cNvSpPr/>
            <p:nvPr/>
          </p:nvSpPr>
          <p:spPr>
            <a:xfrm>
              <a:off x="3048000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4700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5200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7100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71899" y="2652712"/>
            <a:ext cx="790575" cy="1157605"/>
            <a:chOff x="3871899" y="2652712"/>
            <a:chExt cx="790575" cy="1157605"/>
          </a:xfrm>
        </p:grpSpPr>
        <p:sp>
          <p:nvSpPr>
            <p:cNvPr id="10" name="object 10"/>
            <p:cNvSpPr/>
            <p:nvPr/>
          </p:nvSpPr>
          <p:spPr>
            <a:xfrm>
              <a:off x="38861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9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28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33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52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10099" y="2652712"/>
            <a:ext cx="790575" cy="1157605"/>
            <a:chOff x="4710099" y="2652712"/>
            <a:chExt cx="790575" cy="1157605"/>
          </a:xfrm>
        </p:grpSpPr>
        <p:sp>
          <p:nvSpPr>
            <p:cNvPr id="16" name="object 16"/>
            <p:cNvSpPr/>
            <p:nvPr/>
          </p:nvSpPr>
          <p:spPr>
            <a:xfrm>
              <a:off x="47243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1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10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5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434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48299" y="2652712"/>
            <a:ext cx="790575" cy="1157605"/>
            <a:chOff x="5548299" y="2652712"/>
            <a:chExt cx="790575" cy="1157605"/>
          </a:xfrm>
        </p:grpSpPr>
        <p:sp>
          <p:nvSpPr>
            <p:cNvPr id="22" name="object 22"/>
            <p:cNvSpPr/>
            <p:nvPr/>
          </p:nvSpPr>
          <p:spPr>
            <a:xfrm>
              <a:off x="55625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3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92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7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816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95563" y="38433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3844" y="38433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2044" y="38433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0244" y="38433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1993" y="2014537"/>
            <a:ext cx="168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SIMD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ADD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1339" y="256286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 </a:t>
            </a: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411478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0" y="0"/>
                </a:lnTo>
                <a:lnTo>
                  <a:pt x="761999" y="0"/>
                </a:lnTo>
                <a:lnTo>
                  <a:pt x="761999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6187" y="411478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387" y="411478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2587" y="4114787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0" y="0"/>
                </a:ln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31339" y="4147820"/>
            <a:ext cx="872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3335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of Fancy SIMD </a:t>
            </a:r>
            <a:r>
              <a:rPr spc="-10" dirty="0"/>
              <a:t>Instruction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3712" y="2652712"/>
            <a:ext cx="790575" cy="1157605"/>
            <a:chOff x="3033712" y="2652712"/>
            <a:chExt cx="790575" cy="1157605"/>
          </a:xfrm>
        </p:grpSpPr>
        <p:sp>
          <p:nvSpPr>
            <p:cNvPr id="4" name="object 4"/>
            <p:cNvSpPr/>
            <p:nvPr/>
          </p:nvSpPr>
          <p:spPr>
            <a:xfrm>
              <a:off x="3048000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4700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5200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7100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71899" y="2652712"/>
            <a:ext cx="790575" cy="1157605"/>
            <a:chOff x="3871899" y="2652712"/>
            <a:chExt cx="790575" cy="1157605"/>
          </a:xfrm>
        </p:grpSpPr>
        <p:sp>
          <p:nvSpPr>
            <p:cNvPr id="10" name="object 10"/>
            <p:cNvSpPr/>
            <p:nvPr/>
          </p:nvSpPr>
          <p:spPr>
            <a:xfrm>
              <a:off x="38861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09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28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33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52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10099" y="2652712"/>
            <a:ext cx="790575" cy="1157605"/>
            <a:chOff x="4710099" y="2652712"/>
            <a:chExt cx="790575" cy="1157605"/>
          </a:xfrm>
        </p:grpSpPr>
        <p:sp>
          <p:nvSpPr>
            <p:cNvPr id="16" name="object 16"/>
            <p:cNvSpPr/>
            <p:nvPr/>
          </p:nvSpPr>
          <p:spPr>
            <a:xfrm>
              <a:off x="47243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1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10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5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434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48299" y="2652712"/>
            <a:ext cx="790575" cy="1157605"/>
            <a:chOff x="5548299" y="2652712"/>
            <a:chExt cx="790575" cy="1157605"/>
          </a:xfrm>
        </p:grpSpPr>
        <p:sp>
          <p:nvSpPr>
            <p:cNvPr id="22" name="object 22"/>
            <p:cNvSpPr/>
            <p:nvPr/>
          </p:nvSpPr>
          <p:spPr>
            <a:xfrm>
              <a:off x="5562587" y="2667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04800"/>
                  </a:moveTo>
                  <a:lnTo>
                    <a:pt x="0" y="0"/>
                  </a:ln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close/>
                </a:path>
                <a:path w="762000" h="762000">
                  <a:moveTo>
                    <a:pt x="0" y="762000"/>
                  </a:moveTo>
                  <a:lnTo>
                    <a:pt x="0" y="457200"/>
                  </a:lnTo>
                  <a:lnTo>
                    <a:pt x="762000" y="45720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387" y="2971800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92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787" y="342900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8169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03748" y="3843337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42029" y="3843337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0229" y="3843337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429" y="3843337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*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2112" y="4033824"/>
            <a:ext cx="3152775" cy="1224280"/>
            <a:chOff x="1662112" y="4033824"/>
            <a:chExt cx="3152775" cy="1224280"/>
          </a:xfrm>
        </p:grpSpPr>
        <p:sp>
          <p:nvSpPr>
            <p:cNvPr id="32" name="object 32"/>
            <p:cNvSpPr/>
            <p:nvPr/>
          </p:nvSpPr>
          <p:spPr>
            <a:xfrm>
              <a:off x="1676400" y="4495787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304800"/>
                  </a:moveTo>
                  <a:lnTo>
                    <a:pt x="0" y="0"/>
                  </a:lnTo>
                  <a:lnTo>
                    <a:pt x="1524000" y="0"/>
                  </a:lnTo>
                  <a:lnTo>
                    <a:pt x="1524000" y="304800"/>
                  </a:lnTo>
                  <a:lnTo>
                    <a:pt x="0" y="304800"/>
                  </a:lnTo>
                  <a:close/>
                </a:path>
                <a:path w="3124200" h="304800">
                  <a:moveTo>
                    <a:pt x="1600200" y="304800"/>
                  </a:moveTo>
                  <a:lnTo>
                    <a:pt x="1600200" y="0"/>
                  </a:lnTo>
                  <a:lnTo>
                    <a:pt x="3124199" y="0"/>
                  </a:lnTo>
                  <a:lnTo>
                    <a:pt x="3124199" y="304800"/>
                  </a:lnTo>
                  <a:lnTo>
                    <a:pt x="1600200" y="304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3101" y="4038587"/>
              <a:ext cx="815975" cy="445134"/>
            </a:xfrm>
            <a:custGeom>
              <a:avLst/>
              <a:gdLst/>
              <a:ahLst/>
              <a:cxnLst/>
              <a:rect l="l" t="t" r="r" b="b"/>
              <a:pathLst>
                <a:path w="815975" h="445135">
                  <a:moveTo>
                    <a:pt x="815898" y="0"/>
                  </a:moveTo>
                  <a:lnTo>
                    <a:pt x="0" y="44503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0800" y="4425873"/>
              <a:ext cx="85725" cy="70485"/>
            </a:xfrm>
            <a:custGeom>
              <a:avLst/>
              <a:gdLst/>
              <a:ahLst/>
              <a:cxnLst/>
              <a:rect l="l" t="t" r="r" b="b"/>
              <a:pathLst>
                <a:path w="85725" h="70485">
                  <a:moveTo>
                    <a:pt x="0" y="69926"/>
                  </a:moveTo>
                  <a:lnTo>
                    <a:pt x="85140" y="66890"/>
                  </a:lnTo>
                  <a:lnTo>
                    <a:pt x="48653" y="0"/>
                  </a:lnTo>
                  <a:lnTo>
                    <a:pt x="0" y="69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9941" y="4038587"/>
              <a:ext cx="217804" cy="434975"/>
            </a:xfrm>
            <a:custGeom>
              <a:avLst/>
              <a:gdLst/>
              <a:ahLst/>
              <a:cxnLst/>
              <a:rect l="l" t="t" r="r" b="b"/>
              <a:pathLst>
                <a:path w="217804" h="434975">
                  <a:moveTo>
                    <a:pt x="217246" y="0"/>
                  </a:moveTo>
                  <a:lnTo>
                    <a:pt x="0" y="4344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38600" y="4410608"/>
              <a:ext cx="68580" cy="85725"/>
            </a:xfrm>
            <a:custGeom>
              <a:avLst/>
              <a:gdLst/>
              <a:ahLst/>
              <a:cxnLst/>
              <a:rect l="l" t="t" r="r" b="b"/>
              <a:pathLst>
                <a:path w="68579" h="85725">
                  <a:moveTo>
                    <a:pt x="0" y="0"/>
                  </a:moveTo>
                  <a:lnTo>
                    <a:pt x="0" y="85191"/>
                  </a:lnTo>
                  <a:lnTo>
                    <a:pt x="68160" y="34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2200" y="4800587"/>
              <a:ext cx="740410" cy="444500"/>
            </a:xfrm>
            <a:custGeom>
              <a:avLst/>
              <a:gdLst/>
              <a:ahLst/>
              <a:cxnLst/>
              <a:rect l="l" t="t" r="r" b="b"/>
              <a:pathLst>
                <a:path w="740410" h="444500">
                  <a:moveTo>
                    <a:pt x="0" y="0"/>
                  </a:moveTo>
                  <a:lnTo>
                    <a:pt x="740219" y="444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9249" y="518593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65341"/>
                  </a:moveTo>
                  <a:lnTo>
                    <a:pt x="84950" y="71869"/>
                  </a:lnTo>
                  <a:lnTo>
                    <a:pt x="39204" y="0"/>
                  </a:lnTo>
                  <a:lnTo>
                    <a:pt x="0" y="65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4567" y="4800587"/>
              <a:ext cx="740410" cy="444500"/>
            </a:xfrm>
            <a:custGeom>
              <a:avLst/>
              <a:gdLst/>
              <a:ahLst/>
              <a:cxnLst/>
              <a:rect l="l" t="t" r="r" b="b"/>
              <a:pathLst>
                <a:path w="740410" h="444500">
                  <a:moveTo>
                    <a:pt x="740219" y="0"/>
                  </a:moveTo>
                  <a:lnTo>
                    <a:pt x="0" y="444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2800" y="518593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71869"/>
                  </a:moveTo>
                  <a:lnTo>
                    <a:pt x="84937" y="65341"/>
                  </a:lnTo>
                  <a:lnTo>
                    <a:pt x="45732" y="0"/>
                  </a:lnTo>
                  <a:lnTo>
                    <a:pt x="0" y="71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862499" y="4033824"/>
            <a:ext cx="3152775" cy="1224280"/>
            <a:chOff x="4862499" y="4033824"/>
            <a:chExt cx="3152775" cy="1224280"/>
          </a:xfrm>
        </p:grpSpPr>
        <p:sp>
          <p:nvSpPr>
            <p:cNvPr id="42" name="object 42"/>
            <p:cNvSpPr/>
            <p:nvPr/>
          </p:nvSpPr>
          <p:spPr>
            <a:xfrm>
              <a:off x="4876787" y="4495787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304800"/>
                  </a:moveTo>
                  <a:lnTo>
                    <a:pt x="0" y="0"/>
                  </a:lnTo>
                  <a:lnTo>
                    <a:pt x="1524000" y="0"/>
                  </a:lnTo>
                  <a:lnTo>
                    <a:pt x="1524000" y="304799"/>
                  </a:lnTo>
                  <a:lnTo>
                    <a:pt x="0" y="304800"/>
                  </a:lnTo>
                  <a:close/>
                </a:path>
                <a:path w="3124200" h="304800">
                  <a:moveTo>
                    <a:pt x="1600200" y="304799"/>
                  </a:moveTo>
                  <a:lnTo>
                    <a:pt x="1600200" y="0"/>
                  </a:lnTo>
                  <a:lnTo>
                    <a:pt x="3124200" y="0"/>
                  </a:lnTo>
                  <a:lnTo>
                    <a:pt x="3124200" y="304799"/>
                  </a:lnTo>
                  <a:lnTo>
                    <a:pt x="1600200" y="3047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9787" y="4038587"/>
              <a:ext cx="1043940" cy="447675"/>
            </a:xfrm>
            <a:custGeom>
              <a:avLst/>
              <a:gdLst/>
              <a:ahLst/>
              <a:cxnLst/>
              <a:rect l="l" t="t" r="r" b="b"/>
              <a:pathLst>
                <a:path w="1043940" h="447675">
                  <a:moveTo>
                    <a:pt x="0" y="0"/>
                  </a:moveTo>
                  <a:lnTo>
                    <a:pt x="1043457" y="4471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1548" y="4430763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90" h="70485">
                  <a:moveTo>
                    <a:pt x="0" y="70040"/>
                  </a:moveTo>
                  <a:lnTo>
                    <a:pt x="85051" y="65036"/>
                  </a:lnTo>
                  <a:lnTo>
                    <a:pt x="30022" y="0"/>
                  </a:lnTo>
                  <a:lnTo>
                    <a:pt x="0" y="70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587" y="4038587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0" y="0"/>
                  </a:moveTo>
                  <a:lnTo>
                    <a:pt x="439242" y="43924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57977" y="441497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53886"/>
                  </a:moveTo>
                  <a:lnTo>
                    <a:pt x="80822" y="80822"/>
                  </a:lnTo>
                  <a:lnTo>
                    <a:pt x="53886" y="0"/>
                  </a:lnTo>
                  <a:lnTo>
                    <a:pt x="0" y="53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62587" y="4800587"/>
              <a:ext cx="740410" cy="444500"/>
            </a:xfrm>
            <a:custGeom>
              <a:avLst/>
              <a:gdLst/>
              <a:ahLst/>
              <a:cxnLst/>
              <a:rect l="l" t="t" r="r" b="b"/>
              <a:pathLst>
                <a:path w="740410" h="444500">
                  <a:moveTo>
                    <a:pt x="0" y="0"/>
                  </a:moveTo>
                  <a:lnTo>
                    <a:pt x="740219" y="444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39649" y="518593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65341"/>
                  </a:moveTo>
                  <a:lnTo>
                    <a:pt x="84950" y="71869"/>
                  </a:lnTo>
                  <a:lnTo>
                    <a:pt x="39204" y="0"/>
                  </a:lnTo>
                  <a:lnTo>
                    <a:pt x="0" y="65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4967" y="4800587"/>
              <a:ext cx="740410" cy="444500"/>
            </a:xfrm>
            <a:custGeom>
              <a:avLst/>
              <a:gdLst/>
              <a:ahLst/>
              <a:cxnLst/>
              <a:rect l="l" t="t" r="r" b="b"/>
              <a:pathLst>
                <a:path w="740409" h="444500">
                  <a:moveTo>
                    <a:pt x="740219" y="0"/>
                  </a:moveTo>
                  <a:lnTo>
                    <a:pt x="0" y="4441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53212" y="518593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90" h="72389">
                  <a:moveTo>
                    <a:pt x="0" y="71869"/>
                  </a:moveTo>
                  <a:lnTo>
                    <a:pt x="84937" y="65341"/>
                  </a:lnTo>
                  <a:lnTo>
                    <a:pt x="45732" y="0"/>
                  </a:lnTo>
                  <a:lnTo>
                    <a:pt x="0" y="71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166963" y="52149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67363" y="5214937"/>
            <a:ext cx="14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+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00400" y="5791187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304800"/>
                </a:moveTo>
                <a:lnTo>
                  <a:pt x="0" y="0"/>
                </a:lnTo>
                <a:lnTo>
                  <a:pt x="1523999" y="0"/>
                </a:lnTo>
                <a:lnTo>
                  <a:pt x="1524000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0587" y="5791187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304800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048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271837" y="5405424"/>
            <a:ext cx="614680" cy="309880"/>
            <a:chOff x="3271837" y="5405424"/>
            <a:chExt cx="614680" cy="309880"/>
          </a:xfrm>
        </p:grpSpPr>
        <p:sp>
          <p:nvSpPr>
            <p:cNvPr id="56" name="object 56"/>
            <p:cNvSpPr/>
            <p:nvPr/>
          </p:nvSpPr>
          <p:spPr>
            <a:xfrm>
              <a:off x="3276600" y="5410187"/>
              <a:ext cx="587375" cy="294005"/>
            </a:xfrm>
            <a:custGeom>
              <a:avLst/>
              <a:gdLst/>
              <a:ahLst/>
              <a:cxnLst/>
              <a:rect l="l" t="t" r="r" b="b"/>
              <a:pathLst>
                <a:path w="587375" h="294004">
                  <a:moveTo>
                    <a:pt x="0" y="0"/>
                  </a:moveTo>
                  <a:lnTo>
                    <a:pt x="586879" y="2934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01008" y="5646839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0" y="68160"/>
                  </a:moveTo>
                  <a:lnTo>
                    <a:pt x="85191" y="68160"/>
                  </a:lnTo>
                  <a:lnTo>
                    <a:pt x="34074" y="0"/>
                  </a:lnTo>
                  <a:lnTo>
                    <a:pt x="0" y="68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715000" y="5481624"/>
            <a:ext cx="690880" cy="245745"/>
            <a:chOff x="5715000" y="5481624"/>
            <a:chExt cx="690880" cy="245745"/>
          </a:xfrm>
        </p:grpSpPr>
        <p:sp>
          <p:nvSpPr>
            <p:cNvPr id="59" name="object 59"/>
            <p:cNvSpPr/>
            <p:nvPr/>
          </p:nvSpPr>
          <p:spPr>
            <a:xfrm>
              <a:off x="5739091" y="5486387"/>
              <a:ext cx="662305" cy="220979"/>
            </a:xfrm>
            <a:custGeom>
              <a:avLst/>
              <a:gdLst/>
              <a:ahLst/>
              <a:cxnLst/>
              <a:rect l="l" t="t" r="r" b="b"/>
              <a:pathLst>
                <a:path w="662304" h="220979">
                  <a:moveTo>
                    <a:pt x="661695" y="0"/>
                  </a:moveTo>
                  <a:lnTo>
                    <a:pt x="0" y="2205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15000" y="5654763"/>
              <a:ext cx="84455" cy="72390"/>
            </a:xfrm>
            <a:custGeom>
              <a:avLst/>
              <a:gdLst/>
              <a:ahLst/>
              <a:cxnLst/>
              <a:rect l="l" t="t" r="r" b="b"/>
              <a:pathLst>
                <a:path w="84454" h="72389">
                  <a:moveTo>
                    <a:pt x="0" y="60236"/>
                  </a:moveTo>
                  <a:lnTo>
                    <a:pt x="84340" y="72288"/>
                  </a:lnTo>
                  <a:lnTo>
                    <a:pt x="60248" y="0"/>
                  </a:lnTo>
                  <a:lnTo>
                    <a:pt x="0" y="60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986162" y="2014537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Sum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of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Partial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Products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62" name="object 62"/>
          <p:cNvSpPr txBox="1"/>
          <p:nvPr/>
        </p:nvSpPr>
        <p:spPr>
          <a:xfrm>
            <a:off x="1831339" y="2562860"/>
            <a:ext cx="872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 </a:t>
            </a: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9939" y="5824220"/>
            <a:ext cx="872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64-bit </a:t>
            </a:r>
            <a:r>
              <a:rPr sz="1600" spc="-20" dirty="0">
                <a:latin typeface="Times New Roman"/>
                <a:cs typeface="Times New Roman"/>
              </a:rPr>
              <a:t>reg.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340" y="4528820"/>
            <a:ext cx="9855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temp. </a:t>
            </a:r>
            <a:r>
              <a:rPr sz="1600" spc="-10" dirty="0">
                <a:latin typeface="Times New Roman"/>
                <a:cs typeface="Times New Roman"/>
              </a:rPr>
              <a:t>result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100"/>
              </a:spcBef>
            </a:pPr>
            <a:r>
              <a:rPr dirty="0"/>
              <a:t>Loading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dirty="0"/>
              <a:t>Storing</a:t>
            </a:r>
            <a:r>
              <a:rPr spc="-95" dirty="0"/>
              <a:t> </a:t>
            </a:r>
            <a:r>
              <a:rPr dirty="0"/>
              <a:t>SIMD</a:t>
            </a:r>
            <a:r>
              <a:rPr spc="-95" dirty="0"/>
              <a:t> </a:t>
            </a:r>
            <a:r>
              <a:rPr spc="-10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6718934" cy="33477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Typical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vector-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stores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Must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use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regular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64-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load/store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Problems: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data-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sizes,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alignment,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strides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61CAA"/>
              </a:buClr>
              <a:buFont typeface="Arial"/>
              <a:buChar char="–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Solution: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load/stores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Pack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&amp;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unpack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solve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problems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with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data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sizes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Rotate &amp;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shift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solve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problem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with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alignment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00"/>
              </a:spcBef>
            </a:pPr>
            <a:r>
              <a:rPr dirty="0"/>
              <a:t>Review:</a:t>
            </a:r>
            <a:r>
              <a:rPr spc="-35" dirty="0"/>
              <a:t> </a:t>
            </a:r>
            <a:r>
              <a:rPr dirty="0"/>
              <a:t>Memory</a:t>
            </a:r>
            <a:r>
              <a:rPr spc="-35" dirty="0"/>
              <a:t> </a:t>
            </a:r>
            <a:r>
              <a:rPr dirty="0"/>
              <a:t>Consistency</a:t>
            </a:r>
            <a:r>
              <a:rPr spc="-3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3579177"/>
            <a:ext cx="7748905" cy="32353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Intuitively,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A=1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think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case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where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print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A=0?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Even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cache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coherence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Coherence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talks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Consistency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ordering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Alternatively</a:t>
            </a:r>
            <a:endParaRPr sz="2000">
              <a:latin typeface="Arial"/>
              <a:cs typeface="Arial"/>
            </a:endParaRPr>
          </a:p>
          <a:p>
            <a:pPr marL="819150" lvl="1" indent="-349885">
              <a:lnSpc>
                <a:spcPct val="100000"/>
              </a:lnSpc>
              <a:spcBef>
                <a:spcPts val="455"/>
              </a:spcBef>
              <a:buChar char="–"/>
              <a:tabLst>
                <a:tab pos="819150" algn="l"/>
                <a:tab pos="819785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Coherence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determines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what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value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returned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har char="–"/>
              <a:tabLst>
                <a:tab pos="755015" algn="l"/>
                <a:tab pos="755650" algn="l"/>
                <a:tab pos="33210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Consistency</a:t>
            </a: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determines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when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write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becomes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visible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1527" y="196849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P</a:t>
            </a:r>
            <a:r>
              <a:rPr sz="2250" spc="-37" baseline="-18518" dirty="0">
                <a:latin typeface="Arial"/>
                <a:cs typeface="Arial"/>
              </a:rPr>
              <a:t>1</a:t>
            </a:r>
            <a:endParaRPr sz="2250" baseline="-1851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8713" y="1968500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P</a:t>
            </a:r>
            <a:r>
              <a:rPr sz="2250" spc="-37" baseline="-18518" dirty="0">
                <a:latin typeface="Arial"/>
                <a:cs typeface="Arial"/>
              </a:rPr>
              <a:t>2</a:t>
            </a:r>
            <a:endParaRPr sz="2250" baseline="-185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650" y="2355850"/>
            <a:ext cx="415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1670" algn="l"/>
              </a:tabLst>
            </a:pPr>
            <a:r>
              <a:rPr sz="1800" dirty="0">
                <a:latin typeface="Arial"/>
                <a:cs typeface="Arial"/>
              </a:rPr>
              <a:t>/*Assume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	flag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0*/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675" y="2630170"/>
            <a:ext cx="1259840" cy="736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Courier New"/>
                <a:cs typeface="Courier New"/>
              </a:rPr>
              <a:t>flag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2630170"/>
            <a:ext cx="3810635" cy="736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Courier New"/>
                <a:cs typeface="Courier New"/>
              </a:rPr>
              <a:t>while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(flag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0);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2700" baseline="6172" dirty="0">
                <a:latin typeface="Arial"/>
                <a:cs typeface="Arial"/>
              </a:rPr>
              <a:t>/*spin</a:t>
            </a:r>
            <a:r>
              <a:rPr sz="2700" spc="-37" baseline="6172" dirty="0">
                <a:latin typeface="Arial"/>
                <a:cs typeface="Arial"/>
              </a:rPr>
              <a:t> </a:t>
            </a:r>
            <a:r>
              <a:rPr sz="2700" spc="-15" baseline="6172" dirty="0">
                <a:latin typeface="Arial"/>
                <a:cs typeface="Arial"/>
              </a:rPr>
              <a:t>idly*/</a:t>
            </a:r>
            <a:endParaRPr sz="2700" baseline="617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Courier New"/>
                <a:cs typeface="Courier New"/>
              </a:rPr>
              <a:t>print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400" y="2317750"/>
            <a:ext cx="7520305" cy="1905"/>
          </a:xfrm>
          <a:custGeom>
            <a:avLst/>
            <a:gdLst/>
            <a:ahLst/>
            <a:cxnLst/>
            <a:rect l="l" t="t" r="r" b="b"/>
            <a:pathLst>
              <a:path w="7520305" h="1905">
                <a:moveTo>
                  <a:pt x="0" y="0"/>
                </a:moveTo>
                <a:lnTo>
                  <a:pt x="7519974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678939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spc="-3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SIMD</a:t>
            </a:r>
            <a:r>
              <a:rPr spc="-20" dirty="0"/>
              <a:t> </a:t>
            </a:r>
            <a:r>
              <a:rPr spc="-10" dirty="0"/>
              <a:t>Extension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7461884" cy="4961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short,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fixed-sized,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Cannot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capture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parallelism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wider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64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bits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wide-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issue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utilize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than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64-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datapaths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SSE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Altivec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have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switched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128-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bits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because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this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61CAA"/>
              </a:buClr>
              <a:buFont typeface="Arial"/>
              <a:buChar char="–"/>
            </a:pPr>
            <a:endParaRPr sz="1700">
              <a:latin typeface="Arial"/>
              <a:cs typeface="Arial"/>
            </a:endParaRPr>
          </a:p>
          <a:p>
            <a:pPr marL="354965" indent="-3549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accesses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Strided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indexed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accesses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narrow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Needs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multi-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instruction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sequence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emulate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Pack,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unpack,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shift,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rotate,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merge,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etc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Cancels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most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performance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code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density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benefits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vectors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61CAA"/>
              </a:buClr>
              <a:buFont typeface="Arial"/>
              <a:buChar char="–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Compiler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SIMD?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They change too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often…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427729" marR="5080" indent="-2228215">
              <a:lnSpc>
                <a:spcPct val="101200"/>
              </a:lnSpc>
              <a:spcBef>
                <a:spcPts val="60"/>
              </a:spcBef>
            </a:pPr>
            <a:r>
              <a:rPr dirty="0"/>
              <a:t>Superscalar+SIMD Vs. True </a:t>
            </a:r>
            <a:r>
              <a:rPr spc="-10" dirty="0"/>
              <a:t>Vectors: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7175" y="5189537"/>
            <a:ext cx="629602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QCIF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clock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cycles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clock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cycles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pixel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MMX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assume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misses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1712" y="2195512"/>
          <a:ext cx="4953000" cy="220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Vector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MMX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iDCT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3.75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2900"/>
                          </a:solidFill>
                          <a:latin typeface="Arial"/>
                          <a:cs typeface="Arial"/>
                        </a:rPr>
                        <a:t>5.0x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Color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Conversion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8.00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2900"/>
                          </a:solidFill>
                          <a:latin typeface="Arial"/>
                          <a:cs typeface="Arial"/>
                        </a:rPr>
                        <a:t>10.2x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Image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Convolution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1.23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5.49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2900"/>
                          </a:solidFill>
                          <a:latin typeface="Arial"/>
                          <a:cs typeface="Arial"/>
                        </a:rPr>
                        <a:t>4.5x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QCIF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(176x144)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7.1M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33M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2900"/>
                          </a:solidFill>
                          <a:latin typeface="Arial"/>
                          <a:cs typeface="Arial"/>
                        </a:rPr>
                        <a:t>4.6x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CIF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(352x288)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28M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140M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2900"/>
                          </a:solidFill>
                          <a:latin typeface="Arial"/>
                          <a:cs typeface="Arial"/>
                        </a:rPr>
                        <a:t>5.0x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62" y="5284774"/>
            <a:ext cx="7552055" cy="1666875"/>
          </a:xfrm>
          <a:custGeom>
            <a:avLst/>
            <a:gdLst/>
            <a:ahLst/>
            <a:cxnLst/>
            <a:rect l="l" t="t" r="r" b="b"/>
            <a:pathLst>
              <a:path w="7552055" h="1666875">
                <a:moveTo>
                  <a:pt x="0" y="1666875"/>
                </a:moveTo>
                <a:lnTo>
                  <a:pt x="0" y="0"/>
                </a:lnTo>
                <a:lnTo>
                  <a:pt x="7551724" y="0"/>
                </a:lnTo>
                <a:lnTo>
                  <a:pt x="7551724" y="1666874"/>
                </a:lnTo>
                <a:lnTo>
                  <a:pt x="0" y="16668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3975" y="703580"/>
            <a:ext cx="2318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Intel</a:t>
            </a:r>
            <a:r>
              <a:rPr spc="-20" dirty="0"/>
              <a:t> </a:t>
            </a:r>
            <a:r>
              <a:rPr spc="-10" dirty="0"/>
              <a:t>Larrabee: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337" y="5260976"/>
            <a:ext cx="5344160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ts val="2095"/>
              </a:lnSpc>
              <a:spcBef>
                <a:spcPts val="100"/>
              </a:spcBef>
              <a:buChar char="•"/>
              <a:tabLst>
                <a:tab pos="237490" algn="l"/>
                <a:tab pos="238125" algn="l"/>
              </a:tabLst>
            </a:pPr>
            <a:r>
              <a:rPr sz="1800" spc="-10" dirty="0">
                <a:latin typeface="Arial"/>
                <a:cs typeface="Arial"/>
              </a:rPr>
              <a:t>2-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issue,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in-</a:t>
            </a:r>
            <a:r>
              <a:rPr sz="1800" dirty="0">
                <a:latin typeface="Arial"/>
                <a:cs typeface="Arial"/>
              </a:rPr>
              <a:t>order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capabilities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065"/>
              </a:lnSpc>
              <a:tabLst>
                <a:tab pos="694690" algn="l"/>
              </a:tabLst>
            </a:pPr>
            <a:r>
              <a:rPr sz="1800" spc="-50" dirty="0">
                <a:latin typeface="Arial"/>
                <a:cs typeface="Arial"/>
              </a:rPr>
              <a:t>•</a:t>
            </a:r>
            <a:r>
              <a:rPr sz="1800" dirty="0">
                <a:latin typeface="Arial"/>
                <a:cs typeface="Arial"/>
              </a:rPr>
              <a:t>	+ </a:t>
            </a:r>
            <a:r>
              <a:rPr sz="1800" spc="-10" dirty="0">
                <a:latin typeface="Arial"/>
                <a:cs typeface="Arial"/>
              </a:rPr>
              <a:t>4-</a:t>
            </a:r>
            <a:r>
              <a:rPr sz="1800" dirty="0">
                <a:latin typeface="Arial"/>
                <a:cs typeface="Arial"/>
              </a:rPr>
              <a:t>way </a:t>
            </a:r>
            <a:r>
              <a:rPr sz="1800" spc="-10" dirty="0">
                <a:latin typeface="Arial"/>
                <a:cs typeface="Arial"/>
              </a:rPr>
              <a:t>multithreaded</a:t>
            </a:r>
            <a:endParaRPr sz="1800">
              <a:latin typeface="Arial"/>
              <a:cs typeface="Arial"/>
            </a:endParaRPr>
          </a:p>
          <a:p>
            <a:pPr marL="238125" indent="-225425">
              <a:lnSpc>
                <a:spcPts val="2050"/>
              </a:lnSpc>
              <a:buChar char="•"/>
              <a:tabLst>
                <a:tab pos="237490" algn="l"/>
                <a:tab pos="238125" algn="l"/>
              </a:tabLst>
            </a:pPr>
            <a:r>
              <a:rPr sz="1800" dirty="0">
                <a:latin typeface="Arial"/>
                <a:cs typeface="Arial"/>
              </a:rPr>
              <a:t>Cores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marL="237490" indent="-237490">
              <a:lnSpc>
                <a:spcPts val="2050"/>
              </a:lnSpc>
              <a:buChar char="•"/>
              <a:tabLst>
                <a:tab pos="237490" algn="l"/>
                <a:tab pos="238125" algn="l"/>
              </a:tabLst>
            </a:pPr>
            <a:r>
              <a:rPr sz="1800" dirty="0">
                <a:latin typeface="Arial"/>
                <a:cs typeface="Arial"/>
              </a:rPr>
              <a:t>L2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cores</a:t>
            </a:r>
            <a:endParaRPr sz="1800">
              <a:latin typeface="Arial"/>
              <a:cs typeface="Arial"/>
            </a:endParaRPr>
          </a:p>
          <a:p>
            <a:pPr marL="695325" lvl="1" indent="-226060">
              <a:lnSpc>
                <a:spcPts val="2050"/>
              </a:lnSpc>
              <a:buFont typeface="Verdana"/>
              <a:buChar char="–"/>
              <a:tabLst>
                <a:tab pos="695325" algn="l"/>
              </a:tabLst>
            </a:pPr>
            <a:r>
              <a:rPr sz="1800" dirty="0">
                <a:latin typeface="Arial"/>
                <a:cs typeface="Arial"/>
              </a:rPr>
              <a:t>Provides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aggregate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  <a:p>
            <a:pPr marL="695325" lvl="1" indent="-226060">
              <a:lnSpc>
                <a:spcPts val="2080"/>
              </a:lnSpc>
              <a:buFont typeface="Verdana"/>
              <a:buChar char="–"/>
              <a:tabLst>
                <a:tab pos="695325" algn="l"/>
              </a:tabLst>
            </a:pPr>
            <a:r>
              <a:rPr sz="1800" dirty="0">
                <a:latin typeface="Arial"/>
                <a:cs typeface="Arial"/>
              </a:rPr>
              <a:t>Allows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replication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9199" y="1904999"/>
            <a:ext cx="7610475" cy="3213100"/>
            <a:chOff x="1219199" y="1904999"/>
            <a:chExt cx="7610475" cy="3213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1904999"/>
              <a:ext cx="7610474" cy="3213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78050" y="2919412"/>
              <a:ext cx="3140075" cy="0"/>
            </a:xfrm>
            <a:custGeom>
              <a:avLst/>
              <a:gdLst/>
              <a:ahLst/>
              <a:cxnLst/>
              <a:rect l="l" t="t" r="r" b="b"/>
              <a:pathLst>
                <a:path w="3140075">
                  <a:moveTo>
                    <a:pt x="0" y="0"/>
                  </a:moveTo>
                  <a:lnTo>
                    <a:pt x="3140075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0974" y="287654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050" y="3094037"/>
              <a:ext cx="2540635" cy="0"/>
            </a:xfrm>
            <a:custGeom>
              <a:avLst/>
              <a:gdLst/>
              <a:ahLst/>
              <a:cxnLst/>
              <a:rect l="l" t="t" r="r" b="b"/>
              <a:pathLst>
                <a:path w="2540635">
                  <a:moveTo>
                    <a:pt x="0" y="0"/>
                  </a:moveTo>
                  <a:lnTo>
                    <a:pt x="2540076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9812" y="3095624"/>
              <a:ext cx="3138805" cy="0"/>
            </a:xfrm>
            <a:custGeom>
              <a:avLst/>
              <a:gdLst/>
              <a:ahLst/>
              <a:cxnLst/>
              <a:rect l="l" t="t" r="r" b="b"/>
              <a:pathLst>
                <a:path w="3138804">
                  <a:moveTo>
                    <a:pt x="3138474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1237" y="305276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42862"/>
                  </a:moveTo>
                  <a:lnTo>
                    <a:pt x="85725" y="85725"/>
                  </a:lnTo>
                  <a:lnTo>
                    <a:pt x="85724" y="0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9620" y="2921126"/>
              <a:ext cx="2539365" cy="0"/>
            </a:xfrm>
            <a:custGeom>
              <a:avLst/>
              <a:gdLst/>
              <a:ahLst/>
              <a:cxnLst/>
              <a:rect l="l" t="t" r="r" b="b"/>
              <a:pathLst>
                <a:path w="2539365">
                  <a:moveTo>
                    <a:pt x="2538806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2812" y="3865549"/>
              <a:ext cx="3140075" cy="0"/>
            </a:xfrm>
            <a:custGeom>
              <a:avLst/>
              <a:gdLst/>
              <a:ahLst/>
              <a:cxnLst/>
              <a:rect l="l" t="t" r="r" b="b"/>
              <a:pathLst>
                <a:path w="3140075">
                  <a:moveTo>
                    <a:pt x="0" y="0"/>
                  </a:moveTo>
                  <a:lnTo>
                    <a:pt x="3140075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5737" y="382270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2812" y="4040174"/>
              <a:ext cx="2540635" cy="0"/>
            </a:xfrm>
            <a:custGeom>
              <a:avLst/>
              <a:gdLst/>
              <a:ahLst/>
              <a:cxnLst/>
              <a:rect l="l" t="t" r="r" b="b"/>
              <a:pathLst>
                <a:path w="2540635">
                  <a:moveTo>
                    <a:pt x="0" y="0"/>
                  </a:moveTo>
                  <a:lnTo>
                    <a:pt x="2540076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1387" y="4046524"/>
              <a:ext cx="3138805" cy="0"/>
            </a:xfrm>
            <a:custGeom>
              <a:avLst/>
              <a:gdLst/>
              <a:ahLst/>
              <a:cxnLst/>
              <a:rect l="l" t="t" r="r" b="b"/>
              <a:pathLst>
                <a:path w="3138804">
                  <a:moveTo>
                    <a:pt x="313848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2824" y="40036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42862"/>
                  </a:moveTo>
                  <a:lnTo>
                    <a:pt x="85725" y="85725"/>
                  </a:lnTo>
                  <a:lnTo>
                    <a:pt x="85724" y="0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51347" y="3873322"/>
              <a:ext cx="2539365" cy="0"/>
            </a:xfrm>
            <a:custGeom>
              <a:avLst/>
              <a:gdLst/>
              <a:ahLst/>
              <a:cxnLst/>
              <a:rect l="l" t="t" r="r" b="b"/>
              <a:pathLst>
                <a:path w="2539365">
                  <a:moveTo>
                    <a:pt x="2538806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9374" y="2920987"/>
              <a:ext cx="830580" cy="962025"/>
            </a:xfrm>
            <a:custGeom>
              <a:avLst/>
              <a:gdLst/>
              <a:ahLst/>
              <a:cxnLst/>
              <a:rect l="l" t="t" r="r" b="b"/>
              <a:pathLst>
                <a:path w="830580" h="962025">
                  <a:moveTo>
                    <a:pt x="0" y="481012"/>
                  </a:moveTo>
                  <a:lnTo>
                    <a:pt x="2435" y="428600"/>
                  </a:lnTo>
                  <a:lnTo>
                    <a:pt x="9575" y="377823"/>
                  </a:lnTo>
                  <a:lnTo>
                    <a:pt x="21163" y="328974"/>
                  </a:lnTo>
                  <a:lnTo>
                    <a:pt x="36949" y="282347"/>
                  </a:lnTo>
                  <a:lnTo>
                    <a:pt x="56678" y="238235"/>
                  </a:lnTo>
                  <a:lnTo>
                    <a:pt x="80096" y="196931"/>
                  </a:lnTo>
                  <a:lnTo>
                    <a:pt x="106952" y="158730"/>
                  </a:lnTo>
                  <a:lnTo>
                    <a:pt x="136991" y="123923"/>
                  </a:lnTo>
                  <a:lnTo>
                    <a:pt x="169960" y="92806"/>
                  </a:lnTo>
                  <a:lnTo>
                    <a:pt x="205606" y="65671"/>
                  </a:lnTo>
                  <a:lnTo>
                    <a:pt x="243675" y="42812"/>
                  </a:lnTo>
                  <a:lnTo>
                    <a:pt x="283915" y="24522"/>
                  </a:lnTo>
                  <a:lnTo>
                    <a:pt x="326072" y="11094"/>
                  </a:lnTo>
                  <a:lnTo>
                    <a:pt x="369893" y="2822"/>
                  </a:lnTo>
                  <a:lnTo>
                    <a:pt x="415124" y="0"/>
                  </a:lnTo>
                  <a:lnTo>
                    <a:pt x="460358" y="2822"/>
                  </a:lnTo>
                  <a:lnTo>
                    <a:pt x="504181" y="11094"/>
                  </a:lnTo>
                  <a:lnTo>
                    <a:pt x="546340" y="24522"/>
                  </a:lnTo>
                  <a:lnTo>
                    <a:pt x="586581" y="42812"/>
                  </a:lnTo>
                  <a:lnTo>
                    <a:pt x="624652" y="65671"/>
                  </a:lnTo>
                  <a:lnTo>
                    <a:pt x="660299" y="92806"/>
                  </a:lnTo>
                  <a:lnTo>
                    <a:pt x="693269" y="123923"/>
                  </a:lnTo>
                  <a:lnTo>
                    <a:pt x="723308" y="158730"/>
                  </a:lnTo>
                  <a:lnTo>
                    <a:pt x="750164" y="196931"/>
                  </a:lnTo>
                  <a:lnTo>
                    <a:pt x="773583" y="238235"/>
                  </a:lnTo>
                  <a:lnTo>
                    <a:pt x="793312" y="282347"/>
                  </a:lnTo>
                  <a:lnTo>
                    <a:pt x="809098" y="328974"/>
                  </a:lnTo>
                  <a:lnTo>
                    <a:pt x="820687" y="377823"/>
                  </a:lnTo>
                  <a:lnTo>
                    <a:pt x="827826" y="428600"/>
                  </a:lnTo>
                  <a:lnTo>
                    <a:pt x="830262" y="481012"/>
                  </a:lnTo>
                  <a:lnTo>
                    <a:pt x="827826" y="533424"/>
                  </a:lnTo>
                  <a:lnTo>
                    <a:pt x="820687" y="584201"/>
                  </a:lnTo>
                  <a:lnTo>
                    <a:pt x="809098" y="633050"/>
                  </a:lnTo>
                  <a:lnTo>
                    <a:pt x="793312" y="679677"/>
                  </a:lnTo>
                  <a:lnTo>
                    <a:pt x="773583" y="723789"/>
                  </a:lnTo>
                  <a:lnTo>
                    <a:pt x="750164" y="765093"/>
                  </a:lnTo>
                  <a:lnTo>
                    <a:pt x="723308" y="803294"/>
                  </a:lnTo>
                  <a:lnTo>
                    <a:pt x="693269" y="838101"/>
                  </a:lnTo>
                  <a:lnTo>
                    <a:pt x="660299" y="869218"/>
                  </a:lnTo>
                  <a:lnTo>
                    <a:pt x="624652" y="896353"/>
                  </a:lnTo>
                  <a:lnTo>
                    <a:pt x="586581" y="919212"/>
                  </a:lnTo>
                  <a:lnTo>
                    <a:pt x="546340" y="937502"/>
                  </a:lnTo>
                  <a:lnTo>
                    <a:pt x="504181" y="950930"/>
                  </a:lnTo>
                  <a:lnTo>
                    <a:pt x="460358" y="959202"/>
                  </a:lnTo>
                  <a:lnTo>
                    <a:pt x="415124" y="962025"/>
                  </a:lnTo>
                  <a:lnTo>
                    <a:pt x="369893" y="959202"/>
                  </a:lnTo>
                  <a:lnTo>
                    <a:pt x="326072" y="950930"/>
                  </a:lnTo>
                  <a:lnTo>
                    <a:pt x="283915" y="937502"/>
                  </a:lnTo>
                  <a:lnTo>
                    <a:pt x="243675" y="919212"/>
                  </a:lnTo>
                  <a:lnTo>
                    <a:pt x="205606" y="896353"/>
                  </a:lnTo>
                  <a:lnTo>
                    <a:pt x="169960" y="869218"/>
                  </a:lnTo>
                  <a:lnTo>
                    <a:pt x="136991" y="838101"/>
                  </a:lnTo>
                  <a:lnTo>
                    <a:pt x="106952" y="803294"/>
                  </a:lnTo>
                  <a:lnTo>
                    <a:pt x="80096" y="765093"/>
                  </a:lnTo>
                  <a:lnTo>
                    <a:pt x="56678" y="723789"/>
                  </a:lnTo>
                  <a:lnTo>
                    <a:pt x="36949" y="679677"/>
                  </a:lnTo>
                  <a:lnTo>
                    <a:pt x="21163" y="633050"/>
                  </a:lnTo>
                  <a:lnTo>
                    <a:pt x="9575" y="584201"/>
                  </a:lnTo>
                  <a:lnTo>
                    <a:pt x="2435" y="533424"/>
                  </a:lnTo>
                  <a:lnTo>
                    <a:pt x="0" y="48101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52549" y="3097199"/>
              <a:ext cx="860425" cy="962025"/>
            </a:xfrm>
            <a:custGeom>
              <a:avLst/>
              <a:gdLst/>
              <a:ahLst/>
              <a:cxnLst/>
              <a:rect l="l" t="t" r="r" b="b"/>
              <a:pathLst>
                <a:path w="860425" h="962025">
                  <a:moveTo>
                    <a:pt x="0" y="481012"/>
                  </a:moveTo>
                  <a:lnTo>
                    <a:pt x="2221" y="431831"/>
                  </a:lnTo>
                  <a:lnTo>
                    <a:pt x="8740" y="384070"/>
                  </a:lnTo>
                  <a:lnTo>
                    <a:pt x="19341" y="337973"/>
                  </a:lnTo>
                  <a:lnTo>
                    <a:pt x="33807" y="293779"/>
                  </a:lnTo>
                  <a:lnTo>
                    <a:pt x="51923" y="251732"/>
                  </a:lnTo>
                  <a:lnTo>
                    <a:pt x="73472" y="212072"/>
                  </a:lnTo>
                  <a:lnTo>
                    <a:pt x="98238" y="175042"/>
                  </a:lnTo>
                  <a:lnTo>
                    <a:pt x="126004" y="140884"/>
                  </a:lnTo>
                  <a:lnTo>
                    <a:pt x="156555" y="109838"/>
                  </a:lnTo>
                  <a:lnTo>
                    <a:pt x="189674" y="82148"/>
                  </a:lnTo>
                  <a:lnTo>
                    <a:pt x="225145" y="58055"/>
                  </a:lnTo>
                  <a:lnTo>
                    <a:pt x="262752" y="37799"/>
                  </a:lnTo>
                  <a:lnTo>
                    <a:pt x="302278" y="21625"/>
                  </a:lnTo>
                  <a:lnTo>
                    <a:pt x="343508" y="9772"/>
                  </a:lnTo>
                  <a:lnTo>
                    <a:pt x="386225" y="2483"/>
                  </a:lnTo>
                  <a:lnTo>
                    <a:pt x="430212" y="0"/>
                  </a:lnTo>
                  <a:lnTo>
                    <a:pt x="474199" y="2483"/>
                  </a:lnTo>
                  <a:lnTo>
                    <a:pt x="516916" y="9772"/>
                  </a:lnTo>
                  <a:lnTo>
                    <a:pt x="558146" y="21625"/>
                  </a:lnTo>
                  <a:lnTo>
                    <a:pt x="597672" y="37799"/>
                  </a:lnTo>
                  <a:lnTo>
                    <a:pt x="635279" y="58055"/>
                  </a:lnTo>
                  <a:lnTo>
                    <a:pt x="670750" y="82148"/>
                  </a:lnTo>
                  <a:lnTo>
                    <a:pt x="703869" y="109838"/>
                  </a:lnTo>
                  <a:lnTo>
                    <a:pt x="734420" y="140884"/>
                  </a:lnTo>
                  <a:lnTo>
                    <a:pt x="762186" y="175042"/>
                  </a:lnTo>
                  <a:lnTo>
                    <a:pt x="786952" y="212072"/>
                  </a:lnTo>
                  <a:lnTo>
                    <a:pt x="808501" y="251732"/>
                  </a:lnTo>
                  <a:lnTo>
                    <a:pt x="826617" y="293779"/>
                  </a:lnTo>
                  <a:lnTo>
                    <a:pt x="841083" y="337973"/>
                  </a:lnTo>
                  <a:lnTo>
                    <a:pt x="851684" y="384070"/>
                  </a:lnTo>
                  <a:lnTo>
                    <a:pt x="858203" y="431831"/>
                  </a:lnTo>
                  <a:lnTo>
                    <a:pt x="860425" y="481012"/>
                  </a:lnTo>
                  <a:lnTo>
                    <a:pt x="858203" y="530193"/>
                  </a:lnTo>
                  <a:lnTo>
                    <a:pt x="851684" y="577954"/>
                  </a:lnTo>
                  <a:lnTo>
                    <a:pt x="841083" y="624051"/>
                  </a:lnTo>
                  <a:lnTo>
                    <a:pt x="826617" y="668245"/>
                  </a:lnTo>
                  <a:lnTo>
                    <a:pt x="808501" y="710292"/>
                  </a:lnTo>
                  <a:lnTo>
                    <a:pt x="786952" y="749952"/>
                  </a:lnTo>
                  <a:lnTo>
                    <a:pt x="762186" y="786982"/>
                  </a:lnTo>
                  <a:lnTo>
                    <a:pt x="734420" y="821140"/>
                  </a:lnTo>
                  <a:lnTo>
                    <a:pt x="703869" y="852186"/>
                  </a:lnTo>
                  <a:lnTo>
                    <a:pt x="670750" y="879876"/>
                  </a:lnTo>
                  <a:lnTo>
                    <a:pt x="635279" y="903969"/>
                  </a:lnTo>
                  <a:lnTo>
                    <a:pt x="597672" y="924225"/>
                  </a:lnTo>
                  <a:lnTo>
                    <a:pt x="558146" y="940399"/>
                  </a:lnTo>
                  <a:lnTo>
                    <a:pt x="516916" y="952252"/>
                  </a:lnTo>
                  <a:lnTo>
                    <a:pt x="474199" y="959541"/>
                  </a:lnTo>
                  <a:lnTo>
                    <a:pt x="430212" y="962025"/>
                  </a:lnTo>
                  <a:lnTo>
                    <a:pt x="386225" y="959541"/>
                  </a:lnTo>
                  <a:lnTo>
                    <a:pt x="343508" y="952252"/>
                  </a:lnTo>
                  <a:lnTo>
                    <a:pt x="302278" y="940399"/>
                  </a:lnTo>
                  <a:lnTo>
                    <a:pt x="262752" y="924225"/>
                  </a:lnTo>
                  <a:lnTo>
                    <a:pt x="225145" y="903969"/>
                  </a:lnTo>
                  <a:lnTo>
                    <a:pt x="189674" y="879876"/>
                  </a:lnTo>
                  <a:lnTo>
                    <a:pt x="156555" y="852186"/>
                  </a:lnTo>
                  <a:lnTo>
                    <a:pt x="126004" y="821140"/>
                  </a:lnTo>
                  <a:lnTo>
                    <a:pt x="98238" y="786982"/>
                  </a:lnTo>
                  <a:lnTo>
                    <a:pt x="73472" y="749952"/>
                  </a:lnTo>
                  <a:lnTo>
                    <a:pt x="51923" y="710292"/>
                  </a:lnTo>
                  <a:lnTo>
                    <a:pt x="33807" y="668245"/>
                  </a:lnTo>
                  <a:lnTo>
                    <a:pt x="19341" y="624051"/>
                  </a:lnTo>
                  <a:lnTo>
                    <a:pt x="8740" y="577954"/>
                  </a:lnTo>
                  <a:lnTo>
                    <a:pt x="2221" y="530193"/>
                  </a:lnTo>
                  <a:lnTo>
                    <a:pt x="0" y="48101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81925" y="2925749"/>
              <a:ext cx="821055" cy="962025"/>
            </a:xfrm>
            <a:custGeom>
              <a:avLst/>
              <a:gdLst/>
              <a:ahLst/>
              <a:cxnLst/>
              <a:rect l="l" t="t" r="r" b="b"/>
              <a:pathLst>
                <a:path w="821054" h="962025">
                  <a:moveTo>
                    <a:pt x="0" y="481012"/>
                  </a:moveTo>
                  <a:lnTo>
                    <a:pt x="2408" y="428600"/>
                  </a:lnTo>
                  <a:lnTo>
                    <a:pt x="9465" y="377823"/>
                  </a:lnTo>
                  <a:lnTo>
                    <a:pt x="20921" y="328974"/>
                  </a:lnTo>
                  <a:lnTo>
                    <a:pt x="36525" y="282347"/>
                  </a:lnTo>
                  <a:lnTo>
                    <a:pt x="56027" y="238235"/>
                  </a:lnTo>
                  <a:lnTo>
                    <a:pt x="79177" y="196931"/>
                  </a:lnTo>
                  <a:lnTo>
                    <a:pt x="105724" y="158730"/>
                  </a:lnTo>
                  <a:lnTo>
                    <a:pt x="135419" y="123923"/>
                  </a:lnTo>
                  <a:lnTo>
                    <a:pt x="168010" y="92806"/>
                  </a:lnTo>
                  <a:lnTo>
                    <a:pt x="203247" y="65671"/>
                  </a:lnTo>
                  <a:lnTo>
                    <a:pt x="240879" y="42812"/>
                  </a:lnTo>
                  <a:lnTo>
                    <a:pt x="280658" y="24522"/>
                  </a:lnTo>
                  <a:lnTo>
                    <a:pt x="322331" y="11094"/>
                  </a:lnTo>
                  <a:lnTo>
                    <a:pt x="365649" y="2822"/>
                  </a:lnTo>
                  <a:lnTo>
                    <a:pt x="410362" y="0"/>
                  </a:lnTo>
                  <a:lnTo>
                    <a:pt x="455077" y="2822"/>
                  </a:lnTo>
                  <a:lnTo>
                    <a:pt x="498397" y="11094"/>
                  </a:lnTo>
                  <a:lnTo>
                    <a:pt x="540072" y="24522"/>
                  </a:lnTo>
                  <a:lnTo>
                    <a:pt x="579852" y="42812"/>
                  </a:lnTo>
                  <a:lnTo>
                    <a:pt x="617486" y="65671"/>
                  </a:lnTo>
                  <a:lnTo>
                    <a:pt x="652724" y="92806"/>
                  </a:lnTo>
                  <a:lnTo>
                    <a:pt x="685316" y="123923"/>
                  </a:lnTo>
                  <a:lnTo>
                    <a:pt x="715011" y="158730"/>
                  </a:lnTo>
                  <a:lnTo>
                    <a:pt x="741558" y="196931"/>
                  </a:lnTo>
                  <a:lnTo>
                    <a:pt x="764709" y="238235"/>
                  </a:lnTo>
                  <a:lnTo>
                    <a:pt x="784211" y="282347"/>
                  </a:lnTo>
                  <a:lnTo>
                    <a:pt x="799816" y="328974"/>
                  </a:lnTo>
                  <a:lnTo>
                    <a:pt x="811272" y="377823"/>
                  </a:lnTo>
                  <a:lnTo>
                    <a:pt x="818329" y="428600"/>
                  </a:lnTo>
                  <a:lnTo>
                    <a:pt x="820737" y="481012"/>
                  </a:lnTo>
                  <a:lnTo>
                    <a:pt x="818329" y="533424"/>
                  </a:lnTo>
                  <a:lnTo>
                    <a:pt x="811272" y="584201"/>
                  </a:lnTo>
                  <a:lnTo>
                    <a:pt x="799816" y="633050"/>
                  </a:lnTo>
                  <a:lnTo>
                    <a:pt x="784211" y="679677"/>
                  </a:lnTo>
                  <a:lnTo>
                    <a:pt x="764709" y="723789"/>
                  </a:lnTo>
                  <a:lnTo>
                    <a:pt x="741558" y="765093"/>
                  </a:lnTo>
                  <a:lnTo>
                    <a:pt x="715011" y="803294"/>
                  </a:lnTo>
                  <a:lnTo>
                    <a:pt x="685316" y="838101"/>
                  </a:lnTo>
                  <a:lnTo>
                    <a:pt x="652724" y="869218"/>
                  </a:lnTo>
                  <a:lnTo>
                    <a:pt x="617486" y="896353"/>
                  </a:lnTo>
                  <a:lnTo>
                    <a:pt x="579852" y="919212"/>
                  </a:lnTo>
                  <a:lnTo>
                    <a:pt x="540072" y="937502"/>
                  </a:lnTo>
                  <a:lnTo>
                    <a:pt x="498397" y="950930"/>
                  </a:lnTo>
                  <a:lnTo>
                    <a:pt x="455077" y="959202"/>
                  </a:lnTo>
                  <a:lnTo>
                    <a:pt x="410362" y="962025"/>
                  </a:lnTo>
                  <a:lnTo>
                    <a:pt x="365649" y="959202"/>
                  </a:lnTo>
                  <a:lnTo>
                    <a:pt x="322331" y="950930"/>
                  </a:lnTo>
                  <a:lnTo>
                    <a:pt x="280658" y="937502"/>
                  </a:lnTo>
                  <a:lnTo>
                    <a:pt x="240879" y="919212"/>
                  </a:lnTo>
                  <a:lnTo>
                    <a:pt x="203247" y="896353"/>
                  </a:lnTo>
                  <a:lnTo>
                    <a:pt x="168010" y="869218"/>
                  </a:lnTo>
                  <a:lnTo>
                    <a:pt x="135419" y="838101"/>
                  </a:lnTo>
                  <a:lnTo>
                    <a:pt x="105724" y="803294"/>
                  </a:lnTo>
                  <a:lnTo>
                    <a:pt x="79177" y="765093"/>
                  </a:lnTo>
                  <a:lnTo>
                    <a:pt x="56027" y="723789"/>
                  </a:lnTo>
                  <a:lnTo>
                    <a:pt x="36525" y="679677"/>
                  </a:lnTo>
                  <a:lnTo>
                    <a:pt x="20921" y="633050"/>
                  </a:lnTo>
                  <a:lnTo>
                    <a:pt x="9465" y="584201"/>
                  </a:lnTo>
                  <a:lnTo>
                    <a:pt x="2408" y="533424"/>
                  </a:lnTo>
                  <a:lnTo>
                    <a:pt x="0" y="48101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787" y="3101962"/>
              <a:ext cx="781050" cy="962025"/>
            </a:xfrm>
            <a:custGeom>
              <a:avLst/>
              <a:gdLst/>
              <a:ahLst/>
              <a:cxnLst/>
              <a:rect l="l" t="t" r="r" b="b"/>
              <a:pathLst>
                <a:path w="781050" h="962025">
                  <a:moveTo>
                    <a:pt x="0" y="481012"/>
                  </a:moveTo>
                  <a:lnTo>
                    <a:pt x="2291" y="428600"/>
                  </a:lnTo>
                  <a:lnTo>
                    <a:pt x="9007" y="377823"/>
                  </a:lnTo>
                  <a:lnTo>
                    <a:pt x="19908" y="328974"/>
                  </a:lnTo>
                  <a:lnTo>
                    <a:pt x="34758" y="282347"/>
                  </a:lnTo>
                  <a:lnTo>
                    <a:pt x="53317" y="238235"/>
                  </a:lnTo>
                  <a:lnTo>
                    <a:pt x="75347" y="196931"/>
                  </a:lnTo>
                  <a:lnTo>
                    <a:pt x="100611" y="158730"/>
                  </a:lnTo>
                  <a:lnTo>
                    <a:pt x="128869" y="123923"/>
                  </a:lnTo>
                  <a:lnTo>
                    <a:pt x="159884" y="92806"/>
                  </a:lnTo>
                  <a:lnTo>
                    <a:pt x="193418" y="65671"/>
                  </a:lnTo>
                  <a:lnTo>
                    <a:pt x="229231" y="42812"/>
                  </a:lnTo>
                  <a:lnTo>
                    <a:pt x="267087" y="24522"/>
                  </a:lnTo>
                  <a:lnTo>
                    <a:pt x="306747" y="11094"/>
                  </a:lnTo>
                  <a:lnTo>
                    <a:pt x="347972" y="2822"/>
                  </a:lnTo>
                  <a:lnTo>
                    <a:pt x="390524" y="0"/>
                  </a:lnTo>
                  <a:lnTo>
                    <a:pt x="433077" y="2822"/>
                  </a:lnTo>
                  <a:lnTo>
                    <a:pt x="474302" y="11094"/>
                  </a:lnTo>
                  <a:lnTo>
                    <a:pt x="513962" y="24522"/>
                  </a:lnTo>
                  <a:lnTo>
                    <a:pt x="551818" y="42812"/>
                  </a:lnTo>
                  <a:lnTo>
                    <a:pt x="587631" y="65671"/>
                  </a:lnTo>
                  <a:lnTo>
                    <a:pt x="621165" y="92806"/>
                  </a:lnTo>
                  <a:lnTo>
                    <a:pt x="652180" y="123923"/>
                  </a:lnTo>
                  <a:lnTo>
                    <a:pt x="680438" y="158730"/>
                  </a:lnTo>
                  <a:lnTo>
                    <a:pt x="705702" y="196931"/>
                  </a:lnTo>
                  <a:lnTo>
                    <a:pt x="727732" y="238235"/>
                  </a:lnTo>
                  <a:lnTo>
                    <a:pt x="746291" y="282347"/>
                  </a:lnTo>
                  <a:lnTo>
                    <a:pt x="761141" y="328974"/>
                  </a:lnTo>
                  <a:lnTo>
                    <a:pt x="772042" y="377823"/>
                  </a:lnTo>
                  <a:lnTo>
                    <a:pt x="778758" y="428600"/>
                  </a:lnTo>
                  <a:lnTo>
                    <a:pt x="781050" y="481012"/>
                  </a:lnTo>
                  <a:lnTo>
                    <a:pt x="778758" y="533424"/>
                  </a:lnTo>
                  <a:lnTo>
                    <a:pt x="772042" y="584201"/>
                  </a:lnTo>
                  <a:lnTo>
                    <a:pt x="761141" y="633050"/>
                  </a:lnTo>
                  <a:lnTo>
                    <a:pt x="746291" y="679677"/>
                  </a:lnTo>
                  <a:lnTo>
                    <a:pt x="727732" y="723789"/>
                  </a:lnTo>
                  <a:lnTo>
                    <a:pt x="705702" y="765093"/>
                  </a:lnTo>
                  <a:lnTo>
                    <a:pt x="680438" y="803294"/>
                  </a:lnTo>
                  <a:lnTo>
                    <a:pt x="652180" y="838101"/>
                  </a:lnTo>
                  <a:lnTo>
                    <a:pt x="621165" y="869218"/>
                  </a:lnTo>
                  <a:lnTo>
                    <a:pt x="587631" y="896353"/>
                  </a:lnTo>
                  <a:lnTo>
                    <a:pt x="551818" y="919212"/>
                  </a:lnTo>
                  <a:lnTo>
                    <a:pt x="513962" y="937502"/>
                  </a:lnTo>
                  <a:lnTo>
                    <a:pt x="474302" y="950930"/>
                  </a:lnTo>
                  <a:lnTo>
                    <a:pt x="433077" y="959202"/>
                  </a:lnTo>
                  <a:lnTo>
                    <a:pt x="390525" y="962025"/>
                  </a:lnTo>
                  <a:lnTo>
                    <a:pt x="347972" y="959202"/>
                  </a:lnTo>
                  <a:lnTo>
                    <a:pt x="306747" y="950930"/>
                  </a:lnTo>
                  <a:lnTo>
                    <a:pt x="267087" y="937502"/>
                  </a:lnTo>
                  <a:lnTo>
                    <a:pt x="229231" y="919212"/>
                  </a:lnTo>
                  <a:lnTo>
                    <a:pt x="193418" y="896353"/>
                  </a:lnTo>
                  <a:lnTo>
                    <a:pt x="159884" y="869218"/>
                  </a:lnTo>
                  <a:lnTo>
                    <a:pt x="128869" y="838101"/>
                  </a:lnTo>
                  <a:lnTo>
                    <a:pt x="100611" y="803294"/>
                  </a:lnTo>
                  <a:lnTo>
                    <a:pt x="75347" y="765093"/>
                  </a:lnTo>
                  <a:lnTo>
                    <a:pt x="53317" y="723789"/>
                  </a:lnTo>
                  <a:lnTo>
                    <a:pt x="34758" y="679677"/>
                  </a:lnTo>
                  <a:lnTo>
                    <a:pt x="19908" y="633050"/>
                  </a:lnTo>
                  <a:lnTo>
                    <a:pt x="9007" y="584201"/>
                  </a:lnTo>
                  <a:lnTo>
                    <a:pt x="2291" y="533424"/>
                  </a:lnTo>
                  <a:lnTo>
                    <a:pt x="0" y="48101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90856" y="2872237"/>
            <a:ext cx="198755" cy="15811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5775" y="2082117"/>
            <a:ext cx="3310254" cy="271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900"/>
              </a:lnSpc>
              <a:tabLst>
                <a:tab pos="2887345" algn="l"/>
              </a:tabLst>
            </a:pPr>
            <a:r>
              <a:rPr sz="1000" b="1" spc="-10" dirty="0">
                <a:latin typeface="Arial"/>
                <a:cs typeface="Arial"/>
              </a:rPr>
              <a:t>Multi-</a:t>
            </a:r>
            <a:r>
              <a:rPr sz="1000" b="1" dirty="0">
                <a:latin typeface="Arial"/>
                <a:cs typeface="Arial"/>
              </a:rPr>
              <a:t>	</a:t>
            </a:r>
            <a:r>
              <a:rPr sz="1000" b="1" spc="-10" dirty="0">
                <a:latin typeface="Arial"/>
                <a:cs typeface="Arial"/>
              </a:rPr>
              <a:t>Multi-</a:t>
            </a:r>
            <a:endParaRPr sz="1000">
              <a:latin typeface="Arial"/>
              <a:cs typeface="Arial"/>
            </a:endParaRPr>
          </a:p>
          <a:p>
            <a:pPr marL="104139">
              <a:lnSpc>
                <a:spcPts val="900"/>
              </a:lnSpc>
              <a:tabLst>
                <a:tab pos="2738120" algn="l"/>
              </a:tabLst>
            </a:pPr>
            <a:r>
              <a:rPr sz="1000" b="1" spc="-10" dirty="0">
                <a:latin typeface="Arial"/>
                <a:cs typeface="Arial"/>
              </a:rPr>
              <a:t>Threaded</a:t>
            </a:r>
            <a:r>
              <a:rPr sz="1000" b="1" dirty="0">
                <a:latin typeface="Arial"/>
                <a:cs typeface="Arial"/>
              </a:rPr>
              <a:t>	</a:t>
            </a:r>
            <a:r>
              <a:rPr sz="1000" b="1" spc="-10" dirty="0">
                <a:latin typeface="Arial"/>
                <a:cs typeface="Arial"/>
              </a:rPr>
              <a:t>Threaded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10"/>
              </a:lnSpc>
              <a:tabLst>
                <a:tab pos="2633345" algn="l"/>
              </a:tabLst>
            </a:pPr>
            <a:r>
              <a:rPr sz="1000" b="1" dirty="0">
                <a:latin typeface="Arial"/>
                <a:cs typeface="Arial"/>
              </a:rPr>
              <a:t>Wide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SIMD</a:t>
            </a:r>
            <a:r>
              <a:rPr sz="1000" b="1" dirty="0">
                <a:latin typeface="Arial"/>
                <a:cs typeface="Arial"/>
              </a:rPr>
              <a:t>	Wide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SIMD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254000">
              <a:lnSpc>
                <a:spcPts val="994"/>
              </a:lnSpc>
              <a:spcBef>
                <a:spcPts val="5"/>
              </a:spcBef>
              <a:tabLst>
                <a:tab pos="2887345" algn="l"/>
              </a:tabLst>
            </a:pPr>
            <a:r>
              <a:rPr sz="1000" b="1" spc="-10" dirty="0">
                <a:latin typeface="Arial"/>
                <a:cs typeface="Arial"/>
              </a:rPr>
              <a:t>Multi-</a:t>
            </a:r>
            <a:r>
              <a:rPr sz="1000" b="1" dirty="0">
                <a:latin typeface="Arial"/>
                <a:cs typeface="Arial"/>
              </a:rPr>
              <a:t>	</a:t>
            </a:r>
            <a:r>
              <a:rPr sz="1000" b="1" spc="-10" dirty="0">
                <a:latin typeface="Arial"/>
                <a:cs typeface="Arial"/>
              </a:rPr>
              <a:t>Multi-</a:t>
            </a:r>
            <a:endParaRPr sz="1000">
              <a:latin typeface="Arial"/>
              <a:cs typeface="Arial"/>
            </a:endParaRPr>
          </a:p>
          <a:p>
            <a:pPr marL="104139">
              <a:lnSpc>
                <a:spcPts val="900"/>
              </a:lnSpc>
              <a:tabLst>
                <a:tab pos="2738120" algn="l"/>
              </a:tabLst>
            </a:pPr>
            <a:r>
              <a:rPr sz="1000" b="1" spc="-10" dirty="0">
                <a:latin typeface="Arial"/>
                <a:cs typeface="Arial"/>
              </a:rPr>
              <a:t>Threaded</a:t>
            </a:r>
            <a:r>
              <a:rPr sz="1000" b="1" dirty="0">
                <a:latin typeface="Arial"/>
                <a:cs typeface="Arial"/>
              </a:rPr>
              <a:t>	</a:t>
            </a:r>
            <a:r>
              <a:rPr sz="1000" b="1" spc="-10" dirty="0">
                <a:latin typeface="Arial"/>
                <a:cs typeface="Arial"/>
              </a:rPr>
              <a:t>Threaded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110"/>
              </a:lnSpc>
              <a:tabLst>
                <a:tab pos="2633345" algn="l"/>
              </a:tabLst>
            </a:pPr>
            <a:r>
              <a:rPr sz="1000" b="1" dirty="0">
                <a:latin typeface="Arial"/>
                <a:cs typeface="Arial"/>
              </a:rPr>
              <a:t>Wide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SIMD</a:t>
            </a:r>
            <a:r>
              <a:rPr sz="1000" b="1" dirty="0">
                <a:latin typeface="Arial"/>
                <a:cs typeface="Arial"/>
              </a:rPr>
              <a:t>	Wide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SIMD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5167" y="2109163"/>
            <a:ext cx="6366510" cy="2837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675" algn="ctr">
              <a:lnSpc>
                <a:spcPts val="1545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33655" algn="ctr">
              <a:lnSpc>
                <a:spcPct val="100000"/>
              </a:lnSpc>
              <a:tabLst>
                <a:tab pos="1570355" algn="l"/>
              </a:tabLst>
            </a:pPr>
            <a:r>
              <a:rPr sz="2100" b="1" spc="-15" baseline="3968" dirty="0">
                <a:solidFill>
                  <a:srgbClr val="FFFFFF"/>
                </a:solidFill>
                <a:latin typeface="Arial"/>
                <a:cs typeface="Arial"/>
              </a:rPr>
              <a:t>Texture</a:t>
            </a:r>
            <a:r>
              <a:rPr sz="2100" b="1" spc="-89" baseline="39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30" baseline="3968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2100" b="1" baseline="396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Fixed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515745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950" b="1" baseline="2136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950" b="1" spc="-15" baseline="2136" dirty="0">
                <a:solidFill>
                  <a:srgbClr val="FFFFFF"/>
                </a:solidFill>
                <a:latin typeface="Arial"/>
                <a:cs typeface="Arial"/>
              </a:rPr>
              <a:t> Interface</a:t>
            </a:r>
            <a:endParaRPr sz="1950" baseline="213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5762" y="2019299"/>
            <a:ext cx="6774180" cy="3024505"/>
            <a:chOff x="1655762" y="2019299"/>
            <a:chExt cx="6774180" cy="302450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1546" y="4852035"/>
              <a:ext cx="159524" cy="1103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3920" y="4852035"/>
              <a:ext cx="103987" cy="1103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8559" y="4852035"/>
              <a:ext cx="159524" cy="110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9782" y="4852035"/>
              <a:ext cx="103987" cy="11036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1546" y="2510472"/>
              <a:ext cx="159524" cy="11036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3920" y="2510472"/>
              <a:ext cx="103987" cy="11036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1887" y="2020887"/>
              <a:ext cx="606425" cy="14684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9662" y="3573462"/>
              <a:ext cx="606425" cy="14684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5762" y="2019299"/>
              <a:ext cx="606425" cy="30162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9774" y="2024062"/>
              <a:ext cx="608012" cy="14668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21612" y="2022474"/>
              <a:ext cx="608012" cy="30162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7549" y="3576637"/>
              <a:ext cx="608012" cy="14668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196310" y="2035991"/>
            <a:ext cx="3633470" cy="285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05"/>
              </a:lnSpc>
              <a:tabLst>
                <a:tab pos="2631440" algn="l"/>
              </a:tabLst>
            </a:pPr>
            <a:r>
              <a:rPr sz="1650" b="1" baseline="-7575" dirty="0">
                <a:latin typeface="Arial"/>
                <a:cs typeface="Arial"/>
              </a:rPr>
              <a:t>Multi-</a:t>
            </a:r>
            <a:r>
              <a:rPr sz="1650" b="1" spc="-15" baseline="-7575" dirty="0">
                <a:latin typeface="Arial"/>
                <a:cs typeface="Arial"/>
              </a:rPr>
              <a:t>Threaded</a:t>
            </a:r>
            <a:r>
              <a:rPr sz="1650" b="1" baseline="-7575" dirty="0">
                <a:latin typeface="Arial"/>
                <a:cs typeface="Arial"/>
              </a:rPr>
              <a:t>	</a:t>
            </a:r>
            <a:r>
              <a:rPr sz="1100" b="1" dirty="0">
                <a:latin typeface="Arial"/>
                <a:cs typeface="Arial"/>
              </a:rPr>
              <a:t>Multi-</a:t>
            </a:r>
            <a:r>
              <a:rPr sz="1100" b="1" spc="-10" dirty="0">
                <a:latin typeface="Arial"/>
                <a:cs typeface="Arial"/>
              </a:rPr>
              <a:t>Threaded</a:t>
            </a:r>
            <a:endParaRPr sz="1100">
              <a:latin typeface="Arial"/>
              <a:cs typeface="Arial"/>
            </a:endParaRPr>
          </a:p>
          <a:p>
            <a:pPr marL="5715">
              <a:lnSpc>
                <a:spcPts val="1310"/>
              </a:lnSpc>
              <a:tabLst>
                <a:tab pos="2631440" algn="l"/>
              </a:tabLst>
            </a:pPr>
            <a:r>
              <a:rPr sz="1650" b="1" baseline="-7575" dirty="0">
                <a:latin typeface="Arial"/>
                <a:cs typeface="Arial"/>
              </a:rPr>
              <a:t>Wide</a:t>
            </a:r>
            <a:r>
              <a:rPr sz="1650" b="1" spc="-15" baseline="-7575" dirty="0">
                <a:latin typeface="Arial"/>
                <a:cs typeface="Arial"/>
              </a:rPr>
              <a:t> </a:t>
            </a:r>
            <a:r>
              <a:rPr sz="1650" b="1" spc="-30" baseline="-7575" dirty="0">
                <a:latin typeface="Arial"/>
                <a:cs typeface="Arial"/>
              </a:rPr>
              <a:t>SIMD</a:t>
            </a:r>
            <a:r>
              <a:rPr sz="1650" b="1" baseline="-7575" dirty="0">
                <a:latin typeface="Arial"/>
                <a:cs typeface="Arial"/>
              </a:rPr>
              <a:t>	</a:t>
            </a:r>
            <a:r>
              <a:rPr sz="1100" b="1" dirty="0">
                <a:latin typeface="Arial"/>
                <a:cs typeface="Arial"/>
              </a:rPr>
              <a:t>Wide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SIMD</a:t>
            </a:r>
            <a:endParaRPr sz="11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355"/>
              </a:spcBef>
              <a:tabLst>
                <a:tab pos="727075" algn="l"/>
                <a:tab pos="2775585" algn="l"/>
                <a:tab pos="3357879" algn="l"/>
              </a:tabLst>
            </a:pP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I$</a:t>
            </a:r>
            <a:r>
              <a:rPr sz="1000" b="1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D$</a:t>
            </a:r>
            <a:r>
              <a:rPr sz="1000" b="1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b="1" i="1" spc="-37" baseline="11111" dirty="0">
                <a:solidFill>
                  <a:srgbClr val="FFFFFF"/>
                </a:solidFill>
                <a:latin typeface="Arial"/>
                <a:cs typeface="Arial"/>
              </a:rPr>
              <a:t>I$</a:t>
            </a:r>
            <a:r>
              <a:rPr sz="1500" b="1" i="1" baseline="1111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0" b="1" i="1" spc="-37" baseline="11111" dirty="0">
                <a:solidFill>
                  <a:srgbClr val="FFFFFF"/>
                </a:solidFill>
                <a:latin typeface="Arial"/>
                <a:cs typeface="Arial"/>
              </a:rPr>
              <a:t>D$</a:t>
            </a:r>
            <a:endParaRPr sz="1500" baseline="1111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R="2625090">
              <a:lnSpc>
                <a:spcPts val="1300"/>
              </a:lnSpc>
              <a:spcBef>
                <a:spcPts val="990"/>
              </a:spcBef>
            </a:pPr>
            <a:r>
              <a:rPr sz="1100" b="1" dirty="0">
                <a:latin typeface="Arial"/>
                <a:cs typeface="Arial"/>
              </a:rPr>
              <a:t>Multi-</a:t>
            </a:r>
            <a:r>
              <a:rPr sz="1100" b="1" spc="-10" dirty="0">
                <a:latin typeface="Arial"/>
                <a:cs typeface="Arial"/>
              </a:rPr>
              <a:t>Threaded </a:t>
            </a:r>
            <a:r>
              <a:rPr sz="1100" b="1" dirty="0">
                <a:latin typeface="Arial"/>
                <a:cs typeface="Arial"/>
              </a:rPr>
              <a:t>Wide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SIMD</a:t>
            </a:r>
            <a:endParaRPr sz="11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  <a:spcBef>
                <a:spcPts val="180"/>
              </a:spcBef>
              <a:tabLst>
                <a:tab pos="720725" algn="l"/>
              </a:tabLst>
            </a:pP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I$</a:t>
            </a:r>
            <a:r>
              <a:rPr sz="1000" b="1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D$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98799" y="2018880"/>
            <a:ext cx="3876675" cy="3006090"/>
            <a:chOff x="3098799" y="2018880"/>
            <a:chExt cx="3876675" cy="300609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05150" y="2036342"/>
              <a:ext cx="1244600" cy="6481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799" y="4376318"/>
              <a:ext cx="1244599" cy="6481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0874" y="2018880"/>
              <a:ext cx="1244599" cy="64811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193800" y="1879600"/>
            <a:ext cx="7658100" cy="3263900"/>
            <a:chOff x="1193800" y="1879600"/>
            <a:chExt cx="7658100" cy="326390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4524" y="4360443"/>
              <a:ext cx="1244599" cy="6481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3800" y="1879600"/>
              <a:ext cx="7658100" cy="32639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809335" y="4351620"/>
            <a:ext cx="1026794" cy="5384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Multi-</a:t>
            </a:r>
            <a:r>
              <a:rPr sz="1100" b="1" spc="-10" dirty="0">
                <a:latin typeface="Arial"/>
                <a:cs typeface="Arial"/>
              </a:rPr>
              <a:t>Threaded </a:t>
            </a:r>
            <a:r>
              <a:rPr sz="1100" b="1" dirty="0">
                <a:latin typeface="Arial"/>
                <a:cs typeface="Arial"/>
              </a:rPr>
              <a:t>Wide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SIMD</a:t>
            </a:r>
            <a:endParaRPr sz="11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175"/>
              </a:spcBef>
              <a:tabLst>
                <a:tab pos="733425" algn="l"/>
              </a:tabLst>
            </a:pP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I$</a:t>
            </a:r>
            <a:r>
              <a:rPr sz="1000" b="1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b="1" i="1" spc="-25" dirty="0">
                <a:solidFill>
                  <a:srgbClr val="FFFFFF"/>
                </a:solidFill>
                <a:latin typeface="Arial"/>
                <a:cs typeface="Arial"/>
              </a:rPr>
              <a:t>D$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54" name="object 54"/>
          <p:cNvSpPr txBox="1"/>
          <p:nvPr/>
        </p:nvSpPr>
        <p:spPr>
          <a:xfrm>
            <a:off x="970585" y="7055132"/>
            <a:ext cx="16275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Microarchitecture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(Larrabee)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3550" y="3230562"/>
            <a:ext cx="15506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L2 </a:t>
            </a:r>
            <a:r>
              <a:rPr sz="2700" b="1" spc="-10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62180" y="1135384"/>
            <a:ext cx="573659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61CAA"/>
                </a:solidFill>
                <a:latin typeface="Arial"/>
                <a:cs typeface="Arial"/>
              </a:rPr>
              <a:t>Single-</a:t>
            </a:r>
            <a:r>
              <a:rPr sz="2800" dirty="0">
                <a:solidFill>
                  <a:srgbClr val="061CAA"/>
                </a:solidFill>
                <a:latin typeface="Arial"/>
                <a:cs typeface="Arial"/>
              </a:rPr>
              <a:t>Chip Vector </a:t>
            </a:r>
            <a:r>
              <a:rPr sz="2800" spc="-10" dirty="0">
                <a:solidFill>
                  <a:srgbClr val="061CAA"/>
                </a:solidFill>
                <a:latin typeface="Arial"/>
                <a:cs typeface="Arial"/>
              </a:rPr>
              <a:t>Multiprocessor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R="807085" algn="ctr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. . </a:t>
            </a:r>
            <a:r>
              <a:rPr sz="3200" b="1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86254" y="4332277"/>
            <a:ext cx="533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. . </a:t>
            </a:r>
            <a:r>
              <a:rPr sz="3200" b="1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586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100"/>
              </a:spcBef>
            </a:pPr>
            <a:r>
              <a:rPr dirty="0"/>
              <a:t>Larrabee</a:t>
            </a:r>
            <a:r>
              <a:rPr spc="-80" dirty="0"/>
              <a:t> </a:t>
            </a:r>
            <a:r>
              <a:rPr dirty="0"/>
              <a:t>x86</a:t>
            </a:r>
            <a:r>
              <a:rPr spc="-60" dirty="0"/>
              <a:t> </a:t>
            </a:r>
            <a:r>
              <a:rPr dirty="0"/>
              <a:t>Core</a:t>
            </a:r>
            <a:r>
              <a:rPr spc="-60" dirty="0"/>
              <a:t> </a:t>
            </a:r>
            <a:r>
              <a:rPr dirty="0"/>
              <a:t>Block</a:t>
            </a:r>
            <a:r>
              <a:rPr spc="-5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975" y="1874837"/>
            <a:ext cx="5293995" cy="289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marR="767080" indent="-342900">
              <a:lnSpc>
                <a:spcPct val="75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Separate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separate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In-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x86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core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16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32-</a:t>
            </a:r>
            <a:r>
              <a:rPr sz="2000" dirty="0">
                <a:latin typeface="Arial"/>
                <a:cs typeface="Arial"/>
              </a:rPr>
              <a:t>bit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ops/clock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Short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pipelines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Fast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L1</a:t>
            </a:r>
            <a:r>
              <a:rPr sz="2000" spc="-10" dirty="0">
                <a:latin typeface="Arial"/>
                <a:cs typeface="Arial"/>
              </a:rPr>
              <a:t> cache</a:t>
            </a:r>
            <a:endParaRPr sz="2000">
              <a:latin typeface="Arial"/>
              <a:cs typeface="Arial"/>
            </a:endParaRPr>
          </a:p>
          <a:p>
            <a:pPr marL="355600" marR="215265" indent="-342900">
              <a:lnSpc>
                <a:spcPct val="767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Direct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core’s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L2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Prefetch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L1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caches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6300" y="1714500"/>
            <a:ext cx="2616200" cy="4648200"/>
            <a:chOff x="876300" y="1714500"/>
            <a:chExt cx="2616200" cy="464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752599"/>
              <a:ext cx="2543174" cy="4570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887" y="1973262"/>
              <a:ext cx="2049780" cy="428625"/>
            </a:xfrm>
            <a:custGeom>
              <a:avLst/>
              <a:gdLst/>
              <a:ahLst/>
              <a:cxnLst/>
              <a:rect l="l" t="t" r="r" b="b"/>
              <a:pathLst>
                <a:path w="2049780" h="428625">
                  <a:moveTo>
                    <a:pt x="0" y="36436"/>
                  </a:moveTo>
                  <a:lnTo>
                    <a:pt x="0" y="392188"/>
                  </a:lnTo>
                  <a:lnTo>
                    <a:pt x="2862" y="406374"/>
                  </a:lnTo>
                  <a:lnTo>
                    <a:pt x="10669" y="417955"/>
                  </a:lnTo>
                  <a:lnTo>
                    <a:pt x="22250" y="425762"/>
                  </a:lnTo>
                  <a:lnTo>
                    <a:pt x="36436" y="428625"/>
                  </a:lnTo>
                  <a:lnTo>
                    <a:pt x="2013026" y="428625"/>
                  </a:lnTo>
                  <a:lnTo>
                    <a:pt x="2027206" y="425762"/>
                  </a:lnTo>
                  <a:lnTo>
                    <a:pt x="2038788" y="417955"/>
                  </a:lnTo>
                  <a:lnTo>
                    <a:pt x="2046598" y="406374"/>
                  </a:lnTo>
                  <a:lnTo>
                    <a:pt x="2049462" y="392188"/>
                  </a:lnTo>
                  <a:lnTo>
                    <a:pt x="2049462" y="36436"/>
                  </a:lnTo>
                  <a:lnTo>
                    <a:pt x="2046598" y="22250"/>
                  </a:lnTo>
                  <a:lnTo>
                    <a:pt x="2038788" y="10669"/>
                  </a:lnTo>
                  <a:lnTo>
                    <a:pt x="2027206" y="2862"/>
                  </a:lnTo>
                  <a:lnTo>
                    <a:pt x="2013026" y="0"/>
                  </a:lnTo>
                  <a:lnTo>
                    <a:pt x="36436" y="0"/>
                  </a:lnTo>
                  <a:lnTo>
                    <a:pt x="22250" y="2862"/>
                  </a:lnTo>
                  <a:lnTo>
                    <a:pt x="10669" y="10669"/>
                  </a:lnTo>
                  <a:lnTo>
                    <a:pt x="2862" y="22250"/>
                  </a:lnTo>
                  <a:lnTo>
                    <a:pt x="0" y="36436"/>
                  </a:lnTo>
                  <a:close/>
                </a:path>
              </a:pathLst>
            </a:custGeom>
            <a:solidFill>
              <a:srgbClr val="269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300" y="1714500"/>
              <a:ext cx="2616200" cy="464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762" y="1976437"/>
              <a:ext cx="2039937" cy="4048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7762" y="1976437"/>
            <a:ext cx="2040255" cy="4051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Instruction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Decode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6503" y="2717481"/>
            <a:ext cx="483234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latin typeface="Arial"/>
                <a:cs typeface="Arial"/>
              </a:rPr>
              <a:t>Scalar </a:t>
            </a:r>
            <a:r>
              <a:rPr sz="1200" b="1" spc="-20" dirty="0">
                <a:latin typeface="Arial"/>
                <a:cs typeface="Arial"/>
              </a:rPr>
              <a:t>Unit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5073" y="2717481"/>
            <a:ext cx="4914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25" dirty="0">
                <a:latin typeface="Arial"/>
                <a:cs typeface="Arial"/>
              </a:rPr>
              <a:t>Vector </a:t>
            </a:r>
            <a:r>
              <a:rPr sz="1200" b="1" spc="-20" dirty="0">
                <a:latin typeface="Arial"/>
                <a:cs typeface="Arial"/>
              </a:rPr>
              <a:t>Unit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9993" y="3643798"/>
            <a:ext cx="7200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latin typeface="Arial"/>
                <a:cs typeface="Arial"/>
              </a:rPr>
              <a:t>Scalar Registers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8538" y="3631896"/>
            <a:ext cx="7200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latin typeface="Arial"/>
                <a:cs typeface="Arial"/>
              </a:rPr>
              <a:t>Vector Registers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828" y="4448028"/>
            <a:ext cx="145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L1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Icache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-10" dirty="0">
                <a:latin typeface="Arial"/>
                <a:cs typeface="Arial"/>
              </a:rPr>
              <a:t> Dcache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073" y="4993178"/>
            <a:ext cx="110998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Arial"/>
                <a:cs typeface="Arial"/>
              </a:rPr>
              <a:t>256K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L2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Cache </a:t>
            </a:r>
            <a:r>
              <a:rPr sz="1200" b="1" dirty="0">
                <a:latin typeface="Arial"/>
                <a:cs typeface="Arial"/>
              </a:rPr>
              <a:t>Local </a:t>
            </a:r>
            <a:r>
              <a:rPr sz="1200" b="1" spc="-10" dirty="0">
                <a:latin typeface="Arial"/>
                <a:cs typeface="Arial"/>
              </a:rPr>
              <a:t>Subset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0700" y="5797549"/>
            <a:ext cx="774699" cy="3000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90700" y="5797537"/>
            <a:ext cx="774700" cy="300355"/>
          </a:xfrm>
          <a:prstGeom prst="rect">
            <a:avLst/>
          </a:prstGeom>
          <a:ln w="4152">
            <a:solidFill>
              <a:srgbClr val="C13671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4912" y="2379662"/>
            <a:ext cx="1983105" cy="3600450"/>
            <a:chOff x="1204912" y="2379662"/>
            <a:chExt cx="1983105" cy="360045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2487" y="5526087"/>
              <a:ext cx="98425" cy="2635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2487" y="4722812"/>
              <a:ext cx="76200" cy="2063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52575" y="2382837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5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14475" y="2543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381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2737" y="2384425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5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4637" y="2544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381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52550" y="3232150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0"/>
                  </a:moveTo>
                  <a:lnTo>
                    <a:pt x="0" y="2698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4450" y="3206749"/>
              <a:ext cx="76200" cy="320675"/>
            </a:xfrm>
            <a:custGeom>
              <a:avLst/>
              <a:gdLst/>
              <a:ahLst/>
              <a:cxnLst/>
              <a:rect l="l" t="t" r="r" b="b"/>
              <a:pathLst>
                <a:path w="76200" h="320675">
                  <a:moveTo>
                    <a:pt x="76200" y="244475"/>
                  </a:moveTo>
                  <a:lnTo>
                    <a:pt x="38100" y="269875"/>
                  </a:lnTo>
                  <a:lnTo>
                    <a:pt x="0" y="244475"/>
                  </a:lnTo>
                  <a:lnTo>
                    <a:pt x="38100" y="320675"/>
                  </a:lnTo>
                  <a:lnTo>
                    <a:pt x="76200" y="244475"/>
                  </a:lnTo>
                  <a:close/>
                </a:path>
                <a:path w="76200" h="32067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3562" y="323215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65462" y="3206749"/>
              <a:ext cx="76200" cy="325755"/>
            </a:xfrm>
            <a:custGeom>
              <a:avLst/>
              <a:gdLst/>
              <a:ahLst/>
              <a:cxnLst/>
              <a:rect l="l" t="t" r="r" b="b"/>
              <a:pathLst>
                <a:path w="76200" h="325754">
                  <a:moveTo>
                    <a:pt x="76200" y="249237"/>
                  </a:moveTo>
                  <a:lnTo>
                    <a:pt x="38100" y="274637"/>
                  </a:lnTo>
                  <a:lnTo>
                    <a:pt x="0" y="249237"/>
                  </a:lnTo>
                  <a:lnTo>
                    <a:pt x="38100" y="325437"/>
                  </a:lnTo>
                  <a:lnTo>
                    <a:pt x="76200" y="249237"/>
                  </a:lnTo>
                  <a:close/>
                </a:path>
                <a:path w="76200" h="325754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03450" y="2405049"/>
              <a:ext cx="0" cy="1965325"/>
            </a:xfrm>
            <a:custGeom>
              <a:avLst/>
              <a:gdLst/>
              <a:ahLst/>
              <a:cxnLst/>
              <a:rect l="l" t="t" r="r" b="b"/>
              <a:pathLst>
                <a:path h="1965325">
                  <a:moveTo>
                    <a:pt x="0" y="19653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65350" y="23796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7500" y="4117975"/>
              <a:ext cx="76200" cy="2476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9550" y="4117975"/>
              <a:ext cx="76200" cy="254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51012" y="3371850"/>
              <a:ext cx="869950" cy="1905"/>
            </a:xfrm>
            <a:custGeom>
              <a:avLst/>
              <a:gdLst/>
              <a:ahLst/>
              <a:cxnLst/>
              <a:rect l="l" t="t" r="r" b="b"/>
              <a:pathLst>
                <a:path w="869950" h="1904">
                  <a:moveTo>
                    <a:pt x="0" y="0"/>
                  </a:moveTo>
                  <a:lnTo>
                    <a:pt x="869950" y="158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1225" y="3351212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0" y="21437"/>
                  </a:moveTo>
                  <a:lnTo>
                    <a:pt x="1683" y="29778"/>
                  </a:lnTo>
                  <a:lnTo>
                    <a:pt x="6273" y="36588"/>
                  </a:lnTo>
                  <a:lnTo>
                    <a:pt x="13083" y="41179"/>
                  </a:lnTo>
                  <a:lnTo>
                    <a:pt x="21424" y="42862"/>
                  </a:lnTo>
                  <a:lnTo>
                    <a:pt x="29773" y="41179"/>
                  </a:lnTo>
                  <a:lnTo>
                    <a:pt x="36587" y="36588"/>
                  </a:lnTo>
                  <a:lnTo>
                    <a:pt x="41179" y="29778"/>
                  </a:lnTo>
                  <a:lnTo>
                    <a:pt x="42862" y="21437"/>
                  </a:lnTo>
                  <a:lnTo>
                    <a:pt x="41179" y="13094"/>
                  </a:lnTo>
                  <a:lnTo>
                    <a:pt x="36587" y="6280"/>
                  </a:lnTo>
                  <a:lnTo>
                    <a:pt x="29773" y="1685"/>
                  </a:lnTo>
                  <a:lnTo>
                    <a:pt x="21424" y="0"/>
                  </a:lnTo>
                  <a:lnTo>
                    <a:pt x="13083" y="1685"/>
                  </a:lnTo>
                  <a:lnTo>
                    <a:pt x="6273" y="6280"/>
                  </a:lnTo>
                  <a:lnTo>
                    <a:pt x="1683" y="13094"/>
                  </a:lnTo>
                  <a:lnTo>
                    <a:pt x="0" y="21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1225" y="3351212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0" y="21424"/>
                  </a:moveTo>
                  <a:lnTo>
                    <a:pt x="1683" y="13083"/>
                  </a:lnTo>
                  <a:lnTo>
                    <a:pt x="6275" y="6273"/>
                  </a:lnTo>
                  <a:lnTo>
                    <a:pt x="13089" y="1683"/>
                  </a:lnTo>
                  <a:lnTo>
                    <a:pt x="21437" y="0"/>
                  </a:lnTo>
                  <a:lnTo>
                    <a:pt x="29778" y="1683"/>
                  </a:lnTo>
                  <a:lnTo>
                    <a:pt x="36588" y="6273"/>
                  </a:lnTo>
                  <a:lnTo>
                    <a:pt x="41179" y="13083"/>
                  </a:lnTo>
                  <a:lnTo>
                    <a:pt x="42862" y="21424"/>
                  </a:lnTo>
                  <a:lnTo>
                    <a:pt x="41179" y="29766"/>
                  </a:lnTo>
                  <a:lnTo>
                    <a:pt x="36588" y="36576"/>
                  </a:lnTo>
                  <a:lnTo>
                    <a:pt x="29778" y="41166"/>
                  </a:lnTo>
                  <a:lnTo>
                    <a:pt x="21437" y="42849"/>
                  </a:lnTo>
                  <a:lnTo>
                    <a:pt x="13089" y="41166"/>
                  </a:lnTo>
                  <a:lnTo>
                    <a:pt x="6275" y="36576"/>
                  </a:lnTo>
                  <a:lnTo>
                    <a:pt x="1683" y="29766"/>
                  </a:lnTo>
                  <a:lnTo>
                    <a:pt x="0" y="214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2600" y="3225787"/>
              <a:ext cx="1905" cy="149225"/>
            </a:xfrm>
            <a:custGeom>
              <a:avLst/>
              <a:gdLst/>
              <a:ahLst/>
              <a:cxnLst/>
              <a:rect l="l" t="t" r="r" b="b"/>
              <a:pathLst>
                <a:path w="1905" h="149225">
                  <a:moveTo>
                    <a:pt x="0" y="149225"/>
                  </a:moveTo>
                  <a:lnTo>
                    <a:pt x="135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5401" y="3200400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75857"/>
                  </a:moveTo>
                  <a:lnTo>
                    <a:pt x="38328" y="50800"/>
                  </a:lnTo>
                  <a:lnTo>
                    <a:pt x="76200" y="76542"/>
                  </a:lnTo>
                  <a:lnTo>
                    <a:pt x="38785" y="0"/>
                  </a:lnTo>
                  <a:lnTo>
                    <a:pt x="0" y="75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49537" y="3222625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9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11437" y="31972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0312" y="5938901"/>
              <a:ext cx="498475" cy="1905"/>
            </a:xfrm>
            <a:custGeom>
              <a:avLst/>
              <a:gdLst/>
              <a:ahLst/>
              <a:cxnLst/>
              <a:rect l="l" t="t" r="r" b="b"/>
              <a:pathLst>
                <a:path w="498475" h="1904">
                  <a:moveTo>
                    <a:pt x="498475" y="0"/>
                  </a:moveTo>
                  <a:lnTo>
                    <a:pt x="0" y="143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04912" y="5900966"/>
              <a:ext cx="549275" cy="77470"/>
            </a:xfrm>
            <a:custGeom>
              <a:avLst/>
              <a:gdLst/>
              <a:ahLst/>
              <a:cxnLst/>
              <a:rect l="l" t="t" r="r" b="b"/>
              <a:pathLst>
                <a:path w="549275" h="77470">
                  <a:moveTo>
                    <a:pt x="76314" y="77330"/>
                  </a:moveTo>
                  <a:lnTo>
                    <a:pt x="50800" y="39306"/>
                  </a:lnTo>
                  <a:lnTo>
                    <a:pt x="76085" y="1130"/>
                  </a:lnTo>
                  <a:lnTo>
                    <a:pt x="0" y="39458"/>
                  </a:lnTo>
                  <a:lnTo>
                    <a:pt x="76314" y="77330"/>
                  </a:lnTo>
                  <a:close/>
                </a:path>
                <a:path w="549275" h="77470">
                  <a:moveTo>
                    <a:pt x="549275" y="37871"/>
                  </a:moveTo>
                  <a:lnTo>
                    <a:pt x="472960" y="0"/>
                  </a:lnTo>
                  <a:lnTo>
                    <a:pt x="498475" y="38023"/>
                  </a:lnTo>
                  <a:lnTo>
                    <a:pt x="473189" y="76200"/>
                  </a:lnTo>
                  <a:lnTo>
                    <a:pt x="549275" y="378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33662" y="5940488"/>
              <a:ext cx="528955" cy="1905"/>
            </a:xfrm>
            <a:custGeom>
              <a:avLst/>
              <a:gdLst/>
              <a:ahLst/>
              <a:cxnLst/>
              <a:rect l="l" t="t" r="r" b="b"/>
              <a:pathLst>
                <a:path w="528955" h="1904">
                  <a:moveTo>
                    <a:pt x="528637" y="0"/>
                  </a:moveTo>
                  <a:lnTo>
                    <a:pt x="0" y="144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08262" y="5902528"/>
              <a:ext cx="579755" cy="77470"/>
            </a:xfrm>
            <a:custGeom>
              <a:avLst/>
              <a:gdLst/>
              <a:ahLst/>
              <a:cxnLst/>
              <a:rect l="l" t="t" r="r" b="b"/>
              <a:pathLst>
                <a:path w="579755" h="77470">
                  <a:moveTo>
                    <a:pt x="76301" y="77368"/>
                  </a:moveTo>
                  <a:lnTo>
                    <a:pt x="50800" y="39344"/>
                  </a:lnTo>
                  <a:lnTo>
                    <a:pt x="76098" y="1168"/>
                  </a:lnTo>
                  <a:lnTo>
                    <a:pt x="0" y="39484"/>
                  </a:lnTo>
                  <a:lnTo>
                    <a:pt x="76301" y="77368"/>
                  </a:lnTo>
                  <a:close/>
                </a:path>
                <a:path w="579755" h="77470">
                  <a:moveTo>
                    <a:pt x="579437" y="37896"/>
                  </a:moveTo>
                  <a:lnTo>
                    <a:pt x="503135" y="0"/>
                  </a:lnTo>
                  <a:lnTo>
                    <a:pt x="528637" y="38036"/>
                  </a:lnTo>
                  <a:lnTo>
                    <a:pt x="503339" y="76200"/>
                  </a:lnTo>
                  <a:lnTo>
                    <a:pt x="579437" y="378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47" name="object 47"/>
          <p:cNvSpPr txBox="1"/>
          <p:nvPr/>
        </p:nvSpPr>
        <p:spPr>
          <a:xfrm>
            <a:off x="970585" y="7055132"/>
            <a:ext cx="16275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Microarchitecture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(Larrabee)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100"/>
              </a:spcBef>
            </a:pPr>
            <a:r>
              <a:rPr dirty="0"/>
              <a:t>Larabee</a:t>
            </a:r>
            <a:r>
              <a:rPr spc="-110" dirty="0"/>
              <a:t> </a:t>
            </a:r>
            <a:r>
              <a:rPr dirty="0"/>
              <a:t>Vector</a:t>
            </a:r>
            <a:r>
              <a:rPr spc="-105" dirty="0"/>
              <a:t> </a:t>
            </a:r>
            <a:r>
              <a:rPr dirty="0"/>
              <a:t>Unit</a:t>
            </a:r>
            <a:r>
              <a:rPr spc="-105" dirty="0"/>
              <a:t> </a:t>
            </a:r>
            <a:r>
              <a:rPr dirty="0"/>
              <a:t>Block</a:t>
            </a:r>
            <a:r>
              <a:rPr spc="-10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580"/>
              </a:spcBef>
              <a:buChar char="•"/>
              <a:tabLst>
                <a:tab pos="237490" algn="l"/>
                <a:tab pos="238125" algn="l"/>
              </a:tabLst>
            </a:pPr>
            <a:r>
              <a:rPr dirty="0"/>
              <a:t>Vector</a:t>
            </a:r>
            <a:r>
              <a:rPr spc="-80" dirty="0"/>
              <a:t> </a:t>
            </a:r>
            <a:r>
              <a:rPr dirty="0"/>
              <a:t>complete</a:t>
            </a:r>
            <a:r>
              <a:rPr spc="-75" dirty="0"/>
              <a:t> </a:t>
            </a:r>
            <a:r>
              <a:rPr dirty="0"/>
              <a:t>instruction</a:t>
            </a:r>
            <a:r>
              <a:rPr spc="-75" dirty="0"/>
              <a:t> </a:t>
            </a:r>
            <a:r>
              <a:rPr spc="-25" dirty="0"/>
              <a:t>set</a:t>
            </a:r>
          </a:p>
          <a:p>
            <a:pPr marL="581025" lvl="1" indent="-225425">
              <a:lnSpc>
                <a:spcPct val="100000"/>
              </a:lnSpc>
              <a:spcBef>
                <a:spcPts val="39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32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(512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bits),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  <a:p>
            <a:pPr marL="581025" lvl="1" indent="-225425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Scatter/gather for vector </a:t>
            </a:r>
            <a:r>
              <a:rPr sz="1800" spc="-10" dirty="0">
                <a:latin typeface="Arial"/>
                <a:cs typeface="Arial"/>
              </a:rPr>
              <a:t>load/store</a:t>
            </a:r>
            <a:endParaRPr sz="1800">
              <a:latin typeface="Arial"/>
              <a:cs typeface="Arial"/>
            </a:endParaRPr>
          </a:p>
          <a:p>
            <a:pPr marL="584200" marR="436880" lvl="1" indent="-228600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Mask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data-</a:t>
            </a:r>
            <a:r>
              <a:rPr sz="1800" dirty="0">
                <a:latin typeface="Arial"/>
                <a:cs typeface="Arial"/>
              </a:rPr>
              <a:t>parallel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10" dirty="0">
                <a:latin typeface="Arial"/>
                <a:cs typeface="Arial"/>
              </a:rPr>
              <a:t> control</a:t>
            </a:r>
            <a:endParaRPr sz="1800">
              <a:latin typeface="Arial"/>
              <a:cs typeface="Arial"/>
            </a:endParaRPr>
          </a:p>
          <a:p>
            <a:pPr marL="584200" marR="283845" lvl="1" indent="-228600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separate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execution </a:t>
            </a:r>
            <a:r>
              <a:rPr sz="1800" dirty="0">
                <a:latin typeface="Arial"/>
                <a:cs typeface="Arial"/>
              </a:rPr>
              <a:t>kernel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VPU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lane</a:t>
            </a:r>
            <a:endParaRPr sz="18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1005"/>
              </a:spcBef>
              <a:buChar char="•"/>
              <a:tabLst>
                <a:tab pos="237490" algn="l"/>
                <a:tab pos="238125" algn="l"/>
              </a:tabLst>
            </a:pPr>
            <a:r>
              <a:rPr dirty="0"/>
              <a:t>Vector</a:t>
            </a:r>
            <a:r>
              <a:rPr spc="-90" dirty="0"/>
              <a:t> </a:t>
            </a:r>
            <a:r>
              <a:rPr dirty="0"/>
              <a:t>instructions</a:t>
            </a:r>
            <a:r>
              <a:rPr spc="-90" dirty="0"/>
              <a:t> </a:t>
            </a:r>
            <a:r>
              <a:rPr spc="-10" dirty="0"/>
              <a:t>support</a:t>
            </a:r>
          </a:p>
          <a:p>
            <a:pPr marL="581025" lvl="1" indent="-225425">
              <a:lnSpc>
                <a:spcPct val="100000"/>
              </a:lnSpc>
              <a:spcBef>
                <a:spcPts val="434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Fast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L1</a:t>
            </a:r>
            <a:r>
              <a:rPr sz="1800" spc="-10" dirty="0">
                <a:latin typeface="Arial"/>
                <a:cs typeface="Arial"/>
              </a:rPr>
              <a:t> cache</a:t>
            </a:r>
            <a:endParaRPr sz="1800">
              <a:latin typeface="Arial"/>
              <a:cs typeface="Arial"/>
            </a:endParaRPr>
          </a:p>
          <a:p>
            <a:pPr marL="584200" marR="130810" lvl="1" indent="-228600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Numeric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conversion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replication </a:t>
            </a:r>
            <a:r>
              <a:rPr sz="1800" dirty="0">
                <a:latin typeface="Arial"/>
                <a:cs typeface="Arial"/>
              </a:rPr>
              <a:t>while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581025" lvl="1" indent="-225425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Rearrange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</a:t>
            </a:r>
            <a:r>
              <a:rPr sz="1800" spc="-20" dirty="0">
                <a:latin typeface="Arial"/>
                <a:cs typeface="Arial"/>
              </a:rPr>
              <a:t> read</a:t>
            </a:r>
            <a:endParaRPr sz="1800">
              <a:latin typeface="Arial"/>
              <a:cs typeface="Arial"/>
            </a:endParaRPr>
          </a:p>
          <a:p>
            <a:pPr marL="581025" lvl="1" indent="-225425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Fused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arguments)</a:t>
            </a:r>
            <a:endParaRPr sz="1800">
              <a:latin typeface="Arial"/>
              <a:cs typeface="Arial"/>
            </a:endParaRPr>
          </a:p>
          <a:p>
            <a:pPr marL="581025" lvl="1" indent="-225425">
              <a:lnSpc>
                <a:spcPct val="100000"/>
              </a:lnSpc>
              <a:spcBef>
                <a:spcPts val="440"/>
              </a:spcBef>
              <a:buFont typeface="Verdana"/>
              <a:buChar char="–"/>
              <a:tabLst>
                <a:tab pos="581025" algn="l"/>
              </a:tabLst>
            </a:pPr>
            <a:r>
              <a:rPr sz="1800" dirty="0">
                <a:latin typeface="Arial"/>
                <a:cs typeface="Arial"/>
              </a:rPr>
              <a:t>Int32,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Float32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Float64</a:t>
            </a:r>
            <a:r>
              <a:rPr sz="1800" spc="-20" dirty="0">
                <a:latin typeface="Arial"/>
                <a:cs typeface="Arial"/>
              </a:rPr>
              <a:t> 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5200" y="1879600"/>
            <a:ext cx="2552700" cy="4622800"/>
            <a:chOff x="965200" y="1879600"/>
            <a:chExt cx="2552700" cy="4622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9" y="1904999"/>
              <a:ext cx="2505074" cy="45704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200" y="1879600"/>
              <a:ext cx="2552700" cy="4622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51927" y="2176303"/>
            <a:ext cx="1143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Mask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367" y="2819233"/>
            <a:ext cx="1442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16-</a:t>
            </a:r>
            <a:r>
              <a:rPr sz="1200" b="1" dirty="0">
                <a:latin typeface="Arial"/>
                <a:cs typeface="Arial"/>
              </a:rPr>
              <a:t>wide</a:t>
            </a:r>
            <a:r>
              <a:rPr sz="1200" b="1" spc="-10" dirty="0">
                <a:latin typeface="Arial"/>
                <a:cs typeface="Arial"/>
              </a:rPr>
              <a:t> Vector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367" y="3540756"/>
            <a:ext cx="702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Replicate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329" y="3540756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Reorder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022" y="4304341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Vector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4962" y="2486025"/>
            <a:ext cx="1428750" cy="3249930"/>
            <a:chOff x="1604962" y="2486025"/>
            <a:chExt cx="1428750" cy="3249930"/>
          </a:xfrm>
        </p:grpSpPr>
        <p:sp>
          <p:nvSpPr>
            <p:cNvPr id="13" name="object 13"/>
            <p:cNvSpPr/>
            <p:nvPr/>
          </p:nvSpPr>
          <p:spPr>
            <a:xfrm>
              <a:off x="1831975" y="2519362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5">
                  <a:moveTo>
                    <a:pt x="0" y="2111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3875" y="24939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3662" y="248602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0"/>
                  </a:moveTo>
                  <a:lnTo>
                    <a:pt x="0" y="1778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5562" y="26130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381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3062" y="316230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4">
                  <a:moveTo>
                    <a:pt x="0" y="1857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4962" y="3136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7475" y="316230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4">
                  <a:moveTo>
                    <a:pt x="0" y="1857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9375" y="3136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275" y="316230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4">
                  <a:moveTo>
                    <a:pt x="0" y="1857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7175" y="3136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5612" y="3162300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4">
                  <a:moveTo>
                    <a:pt x="0" y="1857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7512" y="3136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7475" y="3965562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1698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375" y="3940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35275" y="3965562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1698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97175" y="3940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5612" y="3965562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1698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57512" y="3940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8287" y="467834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1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70187" y="4838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199"/>
                  </a:lnTo>
                  <a:lnTo>
                    <a:pt x="76200" y="0"/>
                  </a:lnTo>
                  <a:lnTo>
                    <a:pt x="3810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8287" y="5553062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8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70187" y="56451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199"/>
                  </a:lnTo>
                  <a:lnTo>
                    <a:pt x="76200" y="0"/>
                  </a:lnTo>
                  <a:lnTo>
                    <a:pt x="3810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43062" y="5575287"/>
              <a:ext cx="0" cy="160655"/>
            </a:xfrm>
            <a:custGeom>
              <a:avLst/>
              <a:gdLst/>
              <a:ahLst/>
              <a:cxnLst/>
              <a:rect l="l" t="t" r="r" b="b"/>
              <a:pathLst>
                <a:path h="160654">
                  <a:moveTo>
                    <a:pt x="0" y="1603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04962" y="5549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199"/>
                  </a:moveTo>
                  <a:lnTo>
                    <a:pt x="38100" y="50799"/>
                  </a:lnTo>
                  <a:lnTo>
                    <a:pt x="76200" y="76199"/>
                  </a:lnTo>
                  <a:lnTo>
                    <a:pt x="38099" y="0"/>
                  </a:lnTo>
                  <a:lnTo>
                    <a:pt x="0" y="7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43062" y="3994137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4">
                  <a:moveTo>
                    <a:pt x="0" y="92233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4962" y="3968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38100" y="50800"/>
                  </a:lnTo>
                  <a:lnTo>
                    <a:pt x="76200" y="76200"/>
                  </a:lnTo>
                  <a:lnTo>
                    <a:pt x="38099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4887" y="3122612"/>
              <a:ext cx="0" cy="976630"/>
            </a:xfrm>
            <a:custGeom>
              <a:avLst/>
              <a:gdLst/>
              <a:ahLst/>
              <a:cxnLst/>
              <a:rect l="l" t="t" r="r" b="b"/>
              <a:pathLst>
                <a:path h="976629">
                  <a:moveTo>
                    <a:pt x="0" y="0"/>
                  </a:moveTo>
                  <a:lnTo>
                    <a:pt x="0" y="9763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6787" y="40481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381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69364" y="5014595"/>
            <a:ext cx="63563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Numeric Convert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42" name="object 42"/>
          <p:cNvSpPr txBox="1"/>
          <p:nvPr/>
        </p:nvSpPr>
        <p:spPr>
          <a:xfrm>
            <a:off x="2431414" y="5014595"/>
            <a:ext cx="63563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Numeric Convert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69364" y="5827557"/>
            <a:ext cx="107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L1 Data </a:t>
            </a:r>
            <a:r>
              <a:rPr sz="1200" b="1" spc="-10" dirty="0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3359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46230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01177"/>
            <a:ext cx="8226425" cy="36652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Vector </a:t>
            </a:r>
            <a:r>
              <a:rPr sz="2000" spc="-10" dirty="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Processors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operate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linear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sequences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add,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load,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vector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store,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AB1700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express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exploit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data-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level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parallelism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61CAA"/>
              </a:buClr>
              <a:buFont typeface="Arial"/>
              <a:buChar char="–"/>
            </a:pPr>
            <a:endParaRPr sz="2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extension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Short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extensions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ILP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processors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Get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some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advantages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processors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without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most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61CAA"/>
              </a:buClr>
              <a:buFont typeface="Arial"/>
              <a:buChar char="–"/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Remember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said:</a:t>
            </a:r>
            <a:endParaRPr sz="2000">
              <a:latin typeface="Arial"/>
              <a:cs typeface="Arial"/>
            </a:endParaRPr>
          </a:p>
          <a:p>
            <a:pPr marL="762000" marR="146685" lvl="1" indent="-292100">
              <a:lnSpc>
                <a:spcPts val="1970"/>
              </a:lnSpc>
              <a:spcBef>
                <a:spcPts val="39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“The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most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efficient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way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vectorizable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applications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vector processor”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Sequential</a:t>
            </a:r>
            <a:r>
              <a:rPr spc="-45" dirty="0"/>
              <a:t> </a:t>
            </a:r>
            <a:r>
              <a:rPr spc="-10" dirty="0"/>
              <a:t>Consistency</a:t>
            </a:r>
          </a:p>
          <a:p>
            <a:pPr marL="6985" algn="ctr">
              <a:lnSpc>
                <a:spcPct val="100000"/>
              </a:lnSpc>
              <a:spcBef>
                <a:spcPts val="40"/>
              </a:spcBef>
            </a:pPr>
            <a:r>
              <a:rPr dirty="0"/>
              <a:t>(What the Programmers Often </a:t>
            </a:r>
            <a:r>
              <a:rPr spc="-10" dirty="0"/>
              <a:t>Assume)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3869866"/>
            <a:ext cx="7820659" cy="25495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Definition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 L. </a:t>
            </a:r>
            <a:r>
              <a:rPr sz="2000" spc="-10" dirty="0">
                <a:latin typeface="Arial"/>
                <a:cs typeface="Arial"/>
              </a:rPr>
              <a:t>Lamport:</a:t>
            </a:r>
            <a:endParaRPr sz="2000">
              <a:latin typeface="Arial"/>
              <a:cs typeface="Arial"/>
            </a:endParaRPr>
          </a:p>
          <a:p>
            <a:pPr marL="762000" marR="5080" indent="-292100">
              <a:lnSpc>
                <a:spcPct val="109100"/>
              </a:lnSpc>
              <a:spcBef>
                <a:spcPts val="515"/>
              </a:spcBef>
              <a:tabLst>
                <a:tab pos="755015" algn="l"/>
              </a:tabLst>
            </a:pPr>
            <a:r>
              <a:rPr sz="1800" spc="-50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A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system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sequentially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consistent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result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any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execution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(a)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operations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processors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were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executed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some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sequential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order,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(b)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operation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individual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processors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appear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order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specified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program.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OOO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caches?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828800"/>
            <a:ext cx="4876800" cy="18836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575" y="6495415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325" y="6495415"/>
            <a:ext cx="59334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Any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extra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requirements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top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flow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dependencies?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dirty="0"/>
              <a:t>Alternative</a:t>
            </a:r>
            <a:r>
              <a:rPr spc="-35" dirty="0"/>
              <a:t> </a:t>
            </a:r>
            <a:r>
              <a:rPr dirty="0"/>
              <a:t>1:</a:t>
            </a:r>
            <a:r>
              <a:rPr spc="-35" dirty="0"/>
              <a:t> </a:t>
            </a:r>
            <a:r>
              <a:rPr dirty="0"/>
              <a:t>Relaxed</a:t>
            </a:r>
            <a:r>
              <a:rPr spc="-35" dirty="0"/>
              <a:t> </a:t>
            </a:r>
            <a:r>
              <a:rPr dirty="0"/>
              <a:t>Consistency</a:t>
            </a:r>
            <a:r>
              <a:rPr spc="-30" dirty="0"/>
              <a:t> </a:t>
            </a:r>
            <a:r>
              <a:rPr spc="-10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4571476" y="6979249"/>
            <a:ext cx="808990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000" dirty="0">
                <a:latin typeface="Arial"/>
                <a:cs typeface="Arial"/>
              </a:rPr>
              <a:t>Vector processors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6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8096884" cy="5036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4965" indent="-354965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Relax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ordering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hope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higher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performance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careful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about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programming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implications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61CAA"/>
              </a:buClr>
              <a:buFont typeface="Arial"/>
              <a:buChar char="–"/>
            </a:pPr>
            <a:endParaRPr sz="2000">
              <a:latin typeface="Arial"/>
              <a:cs typeface="Arial"/>
            </a:endParaRPr>
          </a:p>
          <a:p>
            <a:pPr marL="354965" indent="-354965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Example: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consistency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(Intel)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(Sun)</a:t>
            </a:r>
            <a:endParaRPr sz="2000">
              <a:latin typeface="Arial"/>
              <a:cs typeface="Arial"/>
            </a:endParaRPr>
          </a:p>
          <a:p>
            <a:pPr marL="762000" marR="575310" lvl="1" indent="-292100">
              <a:lnSpc>
                <a:spcPct val="1096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read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commit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before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earlier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write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(with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different</a:t>
            </a:r>
            <a:r>
              <a:rPr sz="1800" spc="-3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address)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another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(to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address)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visible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Allows for FIFO store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buffers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Loads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can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bypass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buffered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different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AB1700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Example: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relaxed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consistency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(IBM)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Relax</a:t>
            </a:r>
            <a:r>
              <a:rPr sz="1800" spc="-4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read/write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orderings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SW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inserts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memory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barriers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(fences)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enforce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order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when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truly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Can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be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 tricky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6758-1DF7-59D1-3194-F12DFE57F6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7777"/>
          </a:xfrm>
          <a:prstGeom prst="rect">
            <a:avLst/>
          </a:prstGeom>
        </p:spPr>
        <p:txBody>
          <a:bodyPr/>
          <a:lstStyle/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processors-</a:t>
            </a:r>
            <a:r>
              <a:rPr lang="en-US" spc="-45" dirty="0"/>
              <a:t> </a:t>
            </a:r>
            <a:fld id="{81D60167-4931-47E6-BA6A-407CBD079E47}" type="slidenum">
              <a:rPr spc="-50" smtClean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dirty="0"/>
              <a:t>Alternative</a:t>
            </a:r>
            <a:r>
              <a:rPr spc="-3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HW</a:t>
            </a:r>
            <a:r>
              <a:rPr spc="-25" dirty="0"/>
              <a:t> </a:t>
            </a:r>
            <a:r>
              <a:rPr dirty="0"/>
              <a:t>Speculation</a:t>
            </a:r>
            <a:r>
              <a:rPr spc="-20" dirty="0"/>
              <a:t>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4111516"/>
            <a:ext cx="7860665" cy="2713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Reorder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loads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and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store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aggressively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but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track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for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SC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violations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Check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point: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when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load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store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committed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from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ROB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Executing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loads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early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Must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ensure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when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load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commits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value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read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still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valid</a:t>
            </a:r>
            <a:endParaRPr sz="1700">
              <a:latin typeface="Arial"/>
              <a:cs typeface="Arial"/>
            </a:endParaRPr>
          </a:p>
          <a:p>
            <a:pPr marL="762000" marR="5080" lvl="1" indent="-292735">
              <a:lnSpc>
                <a:spcPts val="1789"/>
              </a:lnSpc>
              <a:spcBef>
                <a:spcPts val="43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Keep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table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with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speculatively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read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values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flag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violation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write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7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value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written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by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other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threads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Arial"/>
                <a:cs typeface="Arial"/>
              </a:rPr>
              <a:t>Reordering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stores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early</a:t>
            </a:r>
            <a:endParaRPr sz="19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Acquire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exclusive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access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cache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line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asap</a:t>
            </a:r>
            <a:endParaRPr sz="17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6285" algn="l"/>
              </a:tabLst>
            </a:pP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Check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if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in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exclusive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state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again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when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at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head</a:t>
            </a:r>
            <a:r>
              <a:rPr sz="17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of</a:t>
            </a:r>
            <a:r>
              <a:rPr sz="17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061CAA"/>
                </a:solidFill>
                <a:latin typeface="Arial"/>
                <a:cs typeface="Arial"/>
              </a:rPr>
              <a:t>ROB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905000"/>
            <a:ext cx="4876799" cy="2133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dirty="0"/>
              <a:t>Put It All Together: The CPU-Memory </a:t>
            </a:r>
            <a:r>
              <a:rPr spc="-10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289" y="1828800"/>
            <a:ext cx="5533834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1" rIns="0" bIns="0" rtlCol="0">
            <a:spAutoFit/>
          </a:bodyPr>
          <a:lstStyle/>
          <a:p>
            <a:pPr marL="1115060">
              <a:lnSpc>
                <a:spcPct val="100000"/>
              </a:lnSpc>
              <a:spcBef>
                <a:spcPts val="100"/>
              </a:spcBef>
            </a:pPr>
            <a:r>
              <a:rPr dirty="0"/>
              <a:t>Synchronization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Mutual</a:t>
            </a:r>
            <a:r>
              <a:rPr spc="-35" dirty="0"/>
              <a:t> </a:t>
            </a:r>
            <a:r>
              <a:rPr spc="-10" dirty="0"/>
              <a:t>Exclusion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71476" y="6979249"/>
            <a:ext cx="847089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/>
              <a:t>Vector processors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1375" y="1812466"/>
            <a:ext cx="8415655" cy="4884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Motivation</a:t>
            </a:r>
            <a:endParaRPr sz="2000">
              <a:latin typeface="Arial"/>
              <a:cs typeface="Arial"/>
            </a:endParaRPr>
          </a:p>
          <a:p>
            <a:pPr marL="762000" marR="69215" lvl="1" indent="-292100">
              <a:lnSpc>
                <a:spcPct val="1096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How</a:t>
            </a:r>
            <a:r>
              <a:rPr sz="1800" spc="-4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ensure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061CAA"/>
                </a:solidFill>
                <a:latin typeface="Arial"/>
                <a:cs typeface="Arial"/>
              </a:rPr>
              <a:t>:22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 concurrent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processes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cannot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simultaneously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execute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same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015" algn="l"/>
                <a:tab pos="755650" algn="l"/>
                <a:tab pos="41084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Needed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parallel</a:t>
            </a:r>
            <a:r>
              <a:rPr sz="1800" spc="-3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programs</a:t>
            </a:r>
            <a:r>
              <a:rPr sz="1800" spc="-25" dirty="0">
                <a:solidFill>
                  <a:srgbClr val="061CAA"/>
                </a:solidFill>
                <a:latin typeface="Arial"/>
                <a:cs typeface="Arial"/>
              </a:rPr>
              <a:t> or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	programs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share</a:t>
            </a:r>
            <a:r>
              <a:rPr sz="1800" spc="-1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OS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services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E.g.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two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editor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processes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updating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same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AB1700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AB1700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regular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load/store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mutual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exclusion?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L1: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load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flag;</a:t>
            </a:r>
            <a:endParaRPr sz="1600">
              <a:latin typeface="Arial"/>
              <a:cs typeface="Arial"/>
            </a:endParaRPr>
          </a:p>
          <a:p>
            <a:pPr marL="1266190" marR="4861560" indent="2540">
              <a:lnSpc>
                <a:spcPct val="130200"/>
              </a:lnSpc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If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(flag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== 0)</a:t>
            </a:r>
            <a:r>
              <a:rPr sz="1600" spc="-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flag=1;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else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goto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L1;</a:t>
            </a:r>
            <a:endParaRPr sz="1600">
              <a:latin typeface="Arial"/>
              <a:cs typeface="Arial"/>
            </a:endParaRPr>
          </a:p>
          <a:p>
            <a:pPr marL="1266190" marR="4002404">
              <a:lnSpc>
                <a:spcPct val="130200"/>
              </a:lnSpc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Work();</a:t>
            </a:r>
            <a:r>
              <a:rPr sz="1600" spc="-2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/*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need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exclusive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access</a:t>
            </a:r>
            <a:r>
              <a:rPr sz="1600" spc="-1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*/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store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flag=0;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Does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this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work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correctly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 single-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core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61CAA"/>
                </a:solidFill>
                <a:latin typeface="Arial"/>
                <a:cs typeface="Arial"/>
              </a:rPr>
              <a:t>or</a:t>
            </a:r>
            <a:r>
              <a:rPr sz="1800" spc="-5" dirty="0">
                <a:solidFill>
                  <a:srgbClr val="061CA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61CAA"/>
                </a:solidFill>
                <a:latin typeface="Arial"/>
                <a:cs typeface="Arial"/>
              </a:rPr>
              <a:t>multi-core?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Assume</a:t>
            </a:r>
            <a:r>
              <a:rPr sz="1600" spc="-4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cache</a:t>
            </a:r>
            <a:r>
              <a:rPr sz="1600" spc="-30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coherence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and</a:t>
            </a:r>
            <a:r>
              <a:rPr sz="1600" spc="-3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B1700"/>
                </a:solidFill>
                <a:latin typeface="Arial"/>
                <a:cs typeface="Arial"/>
              </a:rPr>
              <a:t>sequential</a:t>
            </a:r>
            <a:r>
              <a:rPr sz="1600" spc="-25" dirty="0">
                <a:solidFill>
                  <a:srgbClr val="AB17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AB1700"/>
                </a:solidFill>
                <a:latin typeface="Arial"/>
                <a:cs typeface="Arial"/>
              </a:rPr>
              <a:t>consistency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A10D078CF8A4BA8EAF7B3134BCCE7" ma:contentTypeVersion="2" ma:contentTypeDescription="Create a new document." ma:contentTypeScope="" ma:versionID="66cc2c4195a61b3fa4f482ad88bf3b30">
  <xsd:schema xmlns:xsd="http://www.w3.org/2001/XMLSchema" xmlns:xs="http://www.w3.org/2001/XMLSchema" xmlns:p="http://schemas.microsoft.com/office/2006/metadata/properties" xmlns:ns2="18fcc44c-bc82-48c6-a8f0-f3b441530d01" targetNamespace="http://schemas.microsoft.com/office/2006/metadata/properties" ma:root="true" ma:fieldsID="a63c9fbc6f01b62f4a11e75844724aca" ns2:_="">
    <xsd:import namespace="18fcc44c-bc82-48c6-a8f0-f3b441530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cc44c-bc82-48c6-a8f0-f3b441530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D626C-43DE-464C-85BD-E013B33C0B5A}"/>
</file>

<file path=customXml/itemProps2.xml><?xml version="1.0" encoding="utf-8"?>
<ds:datastoreItem xmlns:ds="http://schemas.openxmlformats.org/officeDocument/2006/customXml" ds:itemID="{25584331-0415-481A-B4F2-8BC7A7824206}"/>
</file>

<file path=customXml/itemProps3.xml><?xml version="1.0" encoding="utf-8"?>
<ds:datastoreItem xmlns:ds="http://schemas.openxmlformats.org/officeDocument/2006/customXml" ds:itemID="{A9BDBA08-C4C8-48BC-9DB4-BA5B835124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4129</Words>
  <Application>Microsoft Office PowerPoint</Application>
  <PresentationFormat>Custom</PresentationFormat>
  <Paragraphs>811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Comic Sans MS</vt:lpstr>
      <vt:lpstr>Courier New</vt:lpstr>
      <vt:lpstr>Times New Roman</vt:lpstr>
      <vt:lpstr>Verdana</vt:lpstr>
      <vt:lpstr>Office Theme</vt:lpstr>
      <vt:lpstr>Vector processors:</vt:lpstr>
      <vt:lpstr>Announcements</vt:lpstr>
      <vt:lpstr>Review: Multi-core Processors</vt:lpstr>
      <vt:lpstr>Review: Memory Consistency Problem</vt:lpstr>
      <vt:lpstr>Sequential Consistency (What the Programmers Often Assume)</vt:lpstr>
      <vt:lpstr>Alternative 1: Relaxed Consistency Models</vt:lpstr>
      <vt:lpstr>Alternative 2: Use HW Speculation Mechanisms</vt:lpstr>
      <vt:lpstr>Put It All Together: The CPU-Memory Interface</vt:lpstr>
      <vt:lpstr>Synchronization and Mutual Exclusion</vt:lpstr>
      <vt:lpstr>HW Support for Mutual Exclusion &amp; Synchronization</vt:lpstr>
      <vt:lpstr>Our Simple Example Revisited</vt:lpstr>
      <vt:lpstr>Example: Implementation of Spin Locks</vt:lpstr>
      <vt:lpstr>Vector Processors</vt:lpstr>
      <vt:lpstr>Vector Processors</vt:lpstr>
      <vt:lpstr>What’s in a Vector Processor</vt:lpstr>
      <vt:lpstr>Example Vector Processor</vt:lpstr>
      <vt:lpstr>Basic Vector Instructions</vt:lpstr>
      <vt:lpstr>Vector Code Example</vt:lpstr>
      <vt:lpstr>Vector Length</vt:lpstr>
      <vt:lpstr>Strip Mining</vt:lpstr>
      <vt:lpstr>Advantages of Vector ISAs</vt:lpstr>
      <vt:lpstr>Vector Optimization 1: Chaining</vt:lpstr>
      <vt:lpstr>Vector Optimization 2: Multiple Datapaths per Functional Unit</vt:lpstr>
      <vt:lpstr>Vector Optimization 2+: Multiple Lanes</vt:lpstr>
      <vt:lpstr>Chaining &amp; Multi-lane Example</vt:lpstr>
      <vt:lpstr>Vector Optimization 3: Conditional Execution</vt:lpstr>
      <vt:lpstr>Making a Vector Processor Multimedia-ready (From Supercomputing to Embedded in 3 Easy Steps)</vt:lpstr>
      <vt:lpstr>VIRAM Architecture State</vt:lpstr>
      <vt:lpstr>Example: DSP Support in the VIRAM ISA</vt:lpstr>
      <vt:lpstr>Putting it All: Vector IRAM Prototype Vectors + Embedded DRAM</vt:lpstr>
      <vt:lpstr>Other Interesting Vector Instructions: Compress, Expand, PopCount, …</vt:lpstr>
      <vt:lpstr>Automatic Vectorization</vt:lpstr>
      <vt:lpstr>Which Applications Fit the Vector Model?</vt:lpstr>
      <vt:lpstr>The Timeline of Vector Processors</vt:lpstr>
      <vt:lpstr>Vector Power Consumption</vt:lpstr>
      <vt:lpstr>SIMD Extensions for Superscalar Processors</vt:lpstr>
      <vt:lpstr>Example of Simple SIMD Instruction</vt:lpstr>
      <vt:lpstr>Example of Fancy SIMD Instruction</vt:lpstr>
      <vt:lpstr>Loading &amp; Storing SIMD Values</vt:lpstr>
      <vt:lpstr>Problems with SIMD Extension</vt:lpstr>
      <vt:lpstr>Superscalar+SIMD Vs. True Vectors: Example</vt:lpstr>
      <vt:lpstr>Intel Larrabee:</vt:lpstr>
      <vt:lpstr>Larrabee x86 Core Block Diagram</vt:lpstr>
      <vt:lpstr>Larabee Vector Unit Block Diagram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L14-vector.ppt</dc:title>
  <dc:creator>Christos Kozyrakis</dc:creator>
  <cp:lastModifiedBy>VIRGINIA NICULESCU</cp:lastModifiedBy>
  <cp:revision>5</cp:revision>
  <dcterms:created xsi:type="dcterms:W3CDTF">2022-10-18T13:21:43Z</dcterms:created>
  <dcterms:modified xsi:type="dcterms:W3CDTF">2022-10-18T13:31:17Z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2009-11-02T00:00:00Z</vt:filetime>
  </property>
  <property fmtid="{D5CDD505-2E9C-101B-9397-08002B2CF9AE}" pid="3" name="Creator">
    <vt:lpwstr>Microsoft PowerPoint: cgpdftops CUPS filter</vt:lpwstr>
  </property>
  <property fmtid="{D5CDD505-2E9C-101B-9397-08002B2CF9AE}" pid="4" name="LastSaved">
    <vt:filetime>2022-10-18T00:00:00Z</vt:filetime>
  </property>
  <property fmtid="{D5CDD505-2E9C-101B-9397-08002B2CF9AE}" pid="5" name="Producer">
    <vt:lpwstr>Acrobat Distiller 8.1.0 (Macintosh)</vt:lpwstr>
  </property>
  <property fmtid="{D5CDD505-2E9C-101B-9397-08002B2CF9AE}" pid="6" name="ContentTypeId">
    <vt:lpwstr>0x0101004F0A10D078CF8A4BA8EAF7B3134BCCE7</vt:lpwstr>
  </property>
</Properties>
</file>