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68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8007-FC11-468D-85D3-DC1EFA97FE9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US"/>
              <a:t>Problema 9.1.9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8">
                <a:extLst>
                  <a:ext uri="{FF2B5EF4-FFF2-40B4-BE49-F238E27FC236}">
                    <a16:creationId xmlns:a16="http://schemas.microsoft.com/office/drawing/2014/main" id="{24BE6B9F-0121-4886-B539-C5FE4E15B630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754599" y="1677878"/>
                <a:ext cx="9962223" cy="4345887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US" sz="2800" i="1" dirty="0">
                    <a:latin typeface="Cambria Math" pitchFamily="18"/>
                    <a:ea typeface="Cambria Math" pitchFamily="18"/>
                  </a:rPr>
                  <a:t>Demonstraţi </a:t>
                </a:r>
                <a:r>
                  <a:rPr lang="en-US" sz="2800" i="1" dirty="0" err="1">
                    <a:latin typeface="Cambria Math" pitchFamily="18"/>
                    <a:ea typeface="Cambria Math" pitchFamily="18"/>
                  </a:rPr>
                  <a:t>că</a:t>
                </a:r>
                <a:r>
                  <a:rPr lang="en-US" sz="2800" i="1" dirty="0">
                    <a:latin typeface="Cambria Math" pitchFamily="18"/>
                    <a:ea typeface="Cambria Math" pitchFamily="18"/>
                  </a:rPr>
                  <a:t> </a:t>
                </a:r>
                <a:r>
                  <a:rPr lang="en-US" sz="2800" i="1" dirty="0" err="1">
                    <a:latin typeface="Cambria Math" pitchFamily="18"/>
                    <a:ea typeface="Cambria Math" pitchFamily="18"/>
                  </a:rPr>
                  <a:t>următoarele</a:t>
                </a:r>
                <a:r>
                  <a:rPr lang="en-US" sz="2800" i="1" dirty="0">
                    <a:latin typeface="Cambria Math" pitchFamily="18"/>
                    <a:ea typeface="Cambria Math" pitchFamily="18"/>
                  </a:rPr>
                  <a:t> </a:t>
                </a:r>
                <a:r>
                  <a:rPr lang="en-US" sz="2800" i="1" dirty="0" err="1">
                    <a:latin typeface="Cambria Math" pitchFamily="18"/>
                    <a:ea typeface="Cambria Math" pitchFamily="18"/>
                  </a:rPr>
                  <a:t>formule</a:t>
                </a:r>
                <a:r>
                  <a:rPr lang="en-US" sz="2800" i="1" dirty="0">
                    <a:latin typeface="Cambria Math" pitchFamily="18"/>
                    <a:ea typeface="Cambria Math" pitchFamily="18"/>
                  </a:rPr>
                  <a:t> sunt </a:t>
                </a:r>
                <a:r>
                  <a:rPr lang="en-US" sz="2800" i="1" dirty="0" err="1">
                    <a:latin typeface="Cambria Math" pitchFamily="18"/>
                    <a:ea typeface="Cambria Math" pitchFamily="18"/>
                  </a:rPr>
                  <a:t>inconsistente</a:t>
                </a:r>
                <a:r>
                  <a:rPr lang="en-US" sz="2800" i="1" dirty="0">
                    <a:latin typeface="Cambria Math" pitchFamily="18"/>
                    <a:ea typeface="Cambria Math" pitchFamily="18"/>
                  </a:rPr>
                  <a:t> </a:t>
                </a:r>
                <a:r>
                  <a:rPr lang="en-US" sz="2800" i="1" dirty="0" err="1">
                    <a:latin typeface="Cambria Math" pitchFamily="18"/>
                    <a:ea typeface="Cambria Math" pitchFamily="18"/>
                  </a:rPr>
                  <a:t>folosind</a:t>
                </a:r>
                <a:r>
                  <a:rPr lang="en-US" sz="2800" i="1" dirty="0">
                    <a:latin typeface="Cambria Math" pitchFamily="18"/>
                    <a:ea typeface="Cambria Math" pitchFamily="18"/>
                  </a:rPr>
                  <a:t> forma </a:t>
                </a:r>
                <a:r>
                  <a:rPr lang="en-US" sz="2800" i="1" dirty="0" err="1">
                    <a:latin typeface="Cambria Math" pitchFamily="18"/>
                    <a:ea typeface="Cambria Math" pitchFamily="18"/>
                  </a:rPr>
                  <a:t>normală</a:t>
                </a:r>
                <a:r>
                  <a:rPr lang="en-US" sz="2800" i="1" dirty="0">
                    <a:latin typeface="Cambria Math" pitchFamily="18"/>
                    <a:ea typeface="Cambria Math" pitchFamily="18"/>
                  </a:rPr>
                  <a:t> </a:t>
                </a:r>
                <a:r>
                  <a:rPr lang="en-US" sz="2800" i="1" dirty="0" err="1">
                    <a:latin typeface="Cambria Math" pitchFamily="18"/>
                    <a:ea typeface="Cambria Math" pitchFamily="18"/>
                  </a:rPr>
                  <a:t>adecvată</a:t>
                </a:r>
                <a:r>
                  <a:rPr lang="en-US" sz="2800" i="1" dirty="0">
                    <a:latin typeface="Cambria Math" pitchFamily="18"/>
                    <a:ea typeface="Cambria Math" pitchFamily="18"/>
                  </a:rPr>
                  <a:t>:</a:t>
                </a:r>
                <a:endParaRPr lang="en-US" sz="2800" dirty="0"/>
              </a:p>
              <a:p>
                <a:pPr lvl="0"/>
                <a:r>
                  <a:rPr lang="en-US" sz="2800" dirty="0"/>
                  <a:t>(U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(V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Z))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800">
                        <a:latin typeface="Cambria Math" panose="02040503050406030204" pitchFamily="18" charset="0"/>
                      </a:rPr>
                      <m:t>^</m:t>
                    </m:r>
                  </m:oMath>
                </a14:m>
                <a:r>
                  <a:rPr lang="en-US" sz="2800" dirty="0"/>
                  <a:t>(U^V^Z)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rezolv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implicatatiile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pPr lvl="0"/>
                <a:endParaRPr lang="en-US" sz="2800" dirty="0"/>
              </a:p>
            </p:txBody>
          </p:sp>
        </mc:Choice>
        <mc:Fallback xmlns="">
          <p:sp>
            <p:nvSpPr>
              <p:cNvPr id="3" name="Content Placeholder 8">
                <a:extLst>
                  <a:ext uri="{FF2B5EF4-FFF2-40B4-BE49-F238E27FC236}">
                    <a16:creationId xmlns:a16="http://schemas.microsoft.com/office/drawing/2014/main" id="{24BE6B9F-0121-4886-B539-C5FE4E15B63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599" y="1677878"/>
                <a:ext cx="9962223" cy="4345887"/>
              </a:xfrm>
              <a:blipFill>
                <a:blip r:embed="rId2"/>
                <a:stretch>
                  <a:fillRect l="-1285" t="-1262" r="-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502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8007-FC11-468D-85D3-DC1EFA97FE9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US"/>
              <a:t>Problema 9.1.9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8">
                <a:extLst>
                  <a:ext uri="{FF2B5EF4-FFF2-40B4-BE49-F238E27FC236}">
                    <a16:creationId xmlns:a16="http://schemas.microsoft.com/office/drawing/2014/main" id="{24BE6B9F-0121-4886-B539-C5FE4E15B630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754599" y="1677878"/>
                <a:ext cx="9962223" cy="4345887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US" sz="2800" i="1" dirty="0">
                    <a:latin typeface="Cambria Math" pitchFamily="18"/>
                    <a:ea typeface="Cambria Math" pitchFamily="18"/>
                  </a:rPr>
                  <a:t>Demonstraţi </a:t>
                </a:r>
                <a:r>
                  <a:rPr lang="en-US" sz="2800" i="1" dirty="0" err="1">
                    <a:latin typeface="Cambria Math" pitchFamily="18"/>
                    <a:ea typeface="Cambria Math" pitchFamily="18"/>
                  </a:rPr>
                  <a:t>că</a:t>
                </a:r>
                <a:r>
                  <a:rPr lang="en-US" sz="2800" i="1" dirty="0">
                    <a:latin typeface="Cambria Math" pitchFamily="18"/>
                    <a:ea typeface="Cambria Math" pitchFamily="18"/>
                  </a:rPr>
                  <a:t> </a:t>
                </a:r>
                <a:r>
                  <a:rPr lang="en-US" sz="2800" i="1" dirty="0" err="1">
                    <a:latin typeface="Cambria Math" pitchFamily="18"/>
                    <a:ea typeface="Cambria Math" pitchFamily="18"/>
                  </a:rPr>
                  <a:t>următoarele</a:t>
                </a:r>
                <a:r>
                  <a:rPr lang="en-US" sz="2800" i="1" dirty="0">
                    <a:latin typeface="Cambria Math" pitchFamily="18"/>
                    <a:ea typeface="Cambria Math" pitchFamily="18"/>
                  </a:rPr>
                  <a:t> </a:t>
                </a:r>
                <a:r>
                  <a:rPr lang="en-US" sz="2800" i="1" dirty="0" err="1">
                    <a:latin typeface="Cambria Math" pitchFamily="18"/>
                    <a:ea typeface="Cambria Math" pitchFamily="18"/>
                  </a:rPr>
                  <a:t>formule</a:t>
                </a:r>
                <a:r>
                  <a:rPr lang="en-US" sz="2800" i="1" dirty="0">
                    <a:latin typeface="Cambria Math" pitchFamily="18"/>
                    <a:ea typeface="Cambria Math" pitchFamily="18"/>
                  </a:rPr>
                  <a:t> sunt </a:t>
                </a:r>
                <a:r>
                  <a:rPr lang="en-US" sz="2800" i="1" dirty="0" err="1">
                    <a:latin typeface="Cambria Math" pitchFamily="18"/>
                    <a:ea typeface="Cambria Math" pitchFamily="18"/>
                  </a:rPr>
                  <a:t>inconsistente</a:t>
                </a:r>
                <a:r>
                  <a:rPr lang="en-US" sz="2800" i="1" dirty="0">
                    <a:latin typeface="Cambria Math" pitchFamily="18"/>
                    <a:ea typeface="Cambria Math" pitchFamily="18"/>
                  </a:rPr>
                  <a:t> </a:t>
                </a:r>
                <a:r>
                  <a:rPr lang="en-US" sz="2800" i="1" dirty="0" err="1">
                    <a:latin typeface="Cambria Math" pitchFamily="18"/>
                    <a:ea typeface="Cambria Math" pitchFamily="18"/>
                  </a:rPr>
                  <a:t>folosind</a:t>
                </a:r>
                <a:r>
                  <a:rPr lang="en-US" sz="2800" i="1" dirty="0">
                    <a:latin typeface="Cambria Math" pitchFamily="18"/>
                    <a:ea typeface="Cambria Math" pitchFamily="18"/>
                  </a:rPr>
                  <a:t> forma </a:t>
                </a:r>
                <a:r>
                  <a:rPr lang="en-US" sz="2800" i="1" dirty="0" err="1">
                    <a:latin typeface="Cambria Math" pitchFamily="18"/>
                    <a:ea typeface="Cambria Math" pitchFamily="18"/>
                  </a:rPr>
                  <a:t>normală</a:t>
                </a:r>
                <a:r>
                  <a:rPr lang="en-US" sz="2800" i="1" dirty="0">
                    <a:latin typeface="Cambria Math" pitchFamily="18"/>
                    <a:ea typeface="Cambria Math" pitchFamily="18"/>
                  </a:rPr>
                  <a:t> </a:t>
                </a:r>
                <a:r>
                  <a:rPr lang="en-US" sz="2800" i="1" dirty="0" err="1">
                    <a:latin typeface="Cambria Math" pitchFamily="18"/>
                    <a:ea typeface="Cambria Math" pitchFamily="18"/>
                  </a:rPr>
                  <a:t>adecvată</a:t>
                </a:r>
                <a:r>
                  <a:rPr lang="en-US" sz="2800" i="1" dirty="0">
                    <a:latin typeface="Cambria Math" pitchFamily="18"/>
                    <a:ea typeface="Cambria Math" pitchFamily="18"/>
                  </a:rPr>
                  <a:t>:</a:t>
                </a:r>
                <a:endParaRPr lang="en-US" sz="2800" dirty="0"/>
              </a:p>
              <a:p>
                <a:pPr lvl="0"/>
                <a:r>
                  <a:rPr lang="en-US" sz="2800" dirty="0"/>
                  <a:t>(U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(V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Z))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800">
                        <a:latin typeface="Cambria Math" panose="02040503050406030204" pitchFamily="18" charset="0"/>
                      </a:rPr>
                      <m:t>^</m:t>
                    </m:r>
                  </m:oMath>
                </a14:m>
                <a:r>
                  <a:rPr lang="en-US" sz="2800" dirty="0"/>
                  <a:t>(U^V^Z)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rezolv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implicatatiile</m:t>
                    </m:r>
                  </m:oMath>
                </a14:m>
                <a:endParaRPr lang="en-US" sz="2800" dirty="0"/>
              </a:p>
              <a:p>
                <a:pPr lvl="0"/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U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V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2800" dirty="0"/>
                  <a:t>Z))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800">
                        <a:latin typeface="Cambria Math" panose="02040503050406030204" pitchFamily="18" charset="0"/>
                      </a:rPr>
                      <m:t>^</m:t>
                    </m:r>
                  </m:oMath>
                </a14:m>
                <a:r>
                  <a:rPr lang="en-US" sz="2800" dirty="0"/>
                  <a:t>(U^V^Z)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⇔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asociativa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pPr lvl="0"/>
                <a:endParaRPr lang="en-US" sz="2800" dirty="0"/>
              </a:p>
            </p:txBody>
          </p:sp>
        </mc:Choice>
        <mc:Fallback xmlns="">
          <p:sp>
            <p:nvSpPr>
              <p:cNvPr id="3" name="Content Placeholder 8">
                <a:extLst>
                  <a:ext uri="{FF2B5EF4-FFF2-40B4-BE49-F238E27FC236}">
                    <a16:creationId xmlns:a16="http://schemas.microsoft.com/office/drawing/2014/main" id="{24BE6B9F-0121-4886-B539-C5FE4E15B63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599" y="1677878"/>
                <a:ext cx="9962223" cy="4345887"/>
              </a:xfrm>
              <a:blipFill>
                <a:blip r:embed="rId2"/>
                <a:stretch>
                  <a:fillRect l="-1285" t="-1262" r="-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026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8007-FC11-468D-85D3-DC1EFA97FE9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US"/>
              <a:t>Problema 9.1.9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8">
                <a:extLst>
                  <a:ext uri="{FF2B5EF4-FFF2-40B4-BE49-F238E27FC236}">
                    <a16:creationId xmlns:a16="http://schemas.microsoft.com/office/drawing/2014/main" id="{24BE6B9F-0121-4886-B539-C5FE4E15B630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754599" y="1677878"/>
                <a:ext cx="9962223" cy="4345887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US" sz="2800" i="1" dirty="0">
                    <a:latin typeface="Cambria Math" pitchFamily="18"/>
                    <a:ea typeface="Cambria Math" pitchFamily="18"/>
                  </a:rPr>
                  <a:t>Demonstraţi </a:t>
                </a:r>
                <a:r>
                  <a:rPr lang="en-US" sz="2800" i="1" dirty="0" err="1">
                    <a:latin typeface="Cambria Math" pitchFamily="18"/>
                    <a:ea typeface="Cambria Math" pitchFamily="18"/>
                  </a:rPr>
                  <a:t>că</a:t>
                </a:r>
                <a:r>
                  <a:rPr lang="en-US" sz="2800" i="1" dirty="0">
                    <a:latin typeface="Cambria Math" pitchFamily="18"/>
                    <a:ea typeface="Cambria Math" pitchFamily="18"/>
                  </a:rPr>
                  <a:t> </a:t>
                </a:r>
                <a:r>
                  <a:rPr lang="en-US" sz="2800" i="1" dirty="0" err="1">
                    <a:latin typeface="Cambria Math" pitchFamily="18"/>
                    <a:ea typeface="Cambria Math" pitchFamily="18"/>
                  </a:rPr>
                  <a:t>următoarele</a:t>
                </a:r>
                <a:r>
                  <a:rPr lang="en-US" sz="2800" i="1" dirty="0">
                    <a:latin typeface="Cambria Math" pitchFamily="18"/>
                    <a:ea typeface="Cambria Math" pitchFamily="18"/>
                  </a:rPr>
                  <a:t> </a:t>
                </a:r>
                <a:r>
                  <a:rPr lang="en-US" sz="2800" i="1" dirty="0" err="1">
                    <a:latin typeface="Cambria Math" pitchFamily="18"/>
                    <a:ea typeface="Cambria Math" pitchFamily="18"/>
                  </a:rPr>
                  <a:t>formule</a:t>
                </a:r>
                <a:r>
                  <a:rPr lang="en-US" sz="2800" i="1" dirty="0">
                    <a:latin typeface="Cambria Math" pitchFamily="18"/>
                    <a:ea typeface="Cambria Math" pitchFamily="18"/>
                  </a:rPr>
                  <a:t> sunt </a:t>
                </a:r>
                <a:r>
                  <a:rPr lang="en-US" sz="2800" i="1" dirty="0" err="1">
                    <a:latin typeface="Cambria Math" pitchFamily="18"/>
                    <a:ea typeface="Cambria Math" pitchFamily="18"/>
                  </a:rPr>
                  <a:t>inconsistente</a:t>
                </a:r>
                <a:r>
                  <a:rPr lang="en-US" sz="2800" i="1" dirty="0">
                    <a:latin typeface="Cambria Math" pitchFamily="18"/>
                    <a:ea typeface="Cambria Math" pitchFamily="18"/>
                  </a:rPr>
                  <a:t> </a:t>
                </a:r>
                <a:r>
                  <a:rPr lang="en-US" sz="2800" i="1" dirty="0" err="1">
                    <a:latin typeface="Cambria Math" pitchFamily="18"/>
                    <a:ea typeface="Cambria Math" pitchFamily="18"/>
                  </a:rPr>
                  <a:t>folosind</a:t>
                </a:r>
                <a:r>
                  <a:rPr lang="en-US" sz="2800" i="1" dirty="0">
                    <a:latin typeface="Cambria Math" pitchFamily="18"/>
                    <a:ea typeface="Cambria Math" pitchFamily="18"/>
                  </a:rPr>
                  <a:t> forma </a:t>
                </a:r>
                <a:r>
                  <a:rPr lang="en-US" sz="2800" i="1" dirty="0" err="1">
                    <a:latin typeface="Cambria Math" pitchFamily="18"/>
                    <a:ea typeface="Cambria Math" pitchFamily="18"/>
                  </a:rPr>
                  <a:t>normală</a:t>
                </a:r>
                <a:r>
                  <a:rPr lang="en-US" sz="2800" i="1" dirty="0">
                    <a:latin typeface="Cambria Math" pitchFamily="18"/>
                    <a:ea typeface="Cambria Math" pitchFamily="18"/>
                  </a:rPr>
                  <a:t> </a:t>
                </a:r>
                <a:r>
                  <a:rPr lang="en-US" sz="2800" i="1" dirty="0" err="1">
                    <a:latin typeface="Cambria Math" pitchFamily="18"/>
                    <a:ea typeface="Cambria Math" pitchFamily="18"/>
                  </a:rPr>
                  <a:t>adecvată</a:t>
                </a:r>
                <a:r>
                  <a:rPr lang="en-US" sz="2800" i="1" dirty="0">
                    <a:latin typeface="Cambria Math" pitchFamily="18"/>
                    <a:ea typeface="Cambria Math" pitchFamily="18"/>
                  </a:rPr>
                  <a:t>:</a:t>
                </a:r>
                <a:endParaRPr lang="en-US" sz="2800" dirty="0"/>
              </a:p>
              <a:p>
                <a:pPr lvl="0"/>
                <a:r>
                  <a:rPr lang="en-US" sz="2800" dirty="0"/>
                  <a:t>(U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(V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Z))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800">
                        <a:latin typeface="Cambria Math" panose="02040503050406030204" pitchFamily="18" charset="0"/>
                      </a:rPr>
                      <m:t>^</m:t>
                    </m:r>
                  </m:oMath>
                </a14:m>
                <a:r>
                  <a:rPr lang="en-US" sz="2800" dirty="0"/>
                  <a:t>(U^V^Z)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rezolv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implicatatiile</m:t>
                    </m:r>
                  </m:oMath>
                </a14:m>
                <a:endParaRPr lang="en-US" sz="2800" dirty="0"/>
              </a:p>
              <a:p>
                <a:pPr lvl="0"/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U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V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2800" dirty="0"/>
                  <a:t>Z))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800">
                        <a:latin typeface="Cambria Math" panose="02040503050406030204" pitchFamily="18" charset="0"/>
                      </a:rPr>
                      <m:t>^</m:t>
                    </m:r>
                  </m:oMath>
                </a14:m>
                <a:r>
                  <a:rPr lang="en-US" sz="2800" dirty="0"/>
                  <a:t>(U^V^Z)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⇔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asociativa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U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¬</m:t>
                    </m:r>
                  </m:oMath>
                </a14:m>
                <a:r>
                  <a:rPr lang="en-US" sz="2800" dirty="0"/>
                  <a:t>V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2800" dirty="0"/>
                  <a:t> Z)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800">
                        <a:latin typeface="Cambria Math" panose="02040503050406030204" pitchFamily="18" charset="0"/>
                      </a:rPr>
                      <m:t>^</m:t>
                    </m:r>
                  </m:oMath>
                </a14:m>
                <a:r>
                  <a:rPr lang="en-US" sz="2800" dirty="0"/>
                  <a:t>(U^V^Z)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^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asociativa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pPr lvl="0"/>
                <a:endParaRPr lang="en-US" sz="2800" dirty="0"/>
              </a:p>
            </p:txBody>
          </p:sp>
        </mc:Choice>
        <mc:Fallback xmlns="">
          <p:sp>
            <p:nvSpPr>
              <p:cNvPr id="3" name="Content Placeholder 8">
                <a:extLst>
                  <a:ext uri="{FF2B5EF4-FFF2-40B4-BE49-F238E27FC236}">
                    <a16:creationId xmlns:a16="http://schemas.microsoft.com/office/drawing/2014/main" id="{24BE6B9F-0121-4886-B539-C5FE4E15B63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599" y="1677878"/>
                <a:ext cx="9962223" cy="4345887"/>
              </a:xfrm>
              <a:blipFill>
                <a:blip r:embed="rId2"/>
                <a:stretch>
                  <a:fillRect l="-1285" t="-1262" r="-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948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8007-FC11-468D-85D3-DC1EFA97FE9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US"/>
              <a:t>Problema 9.1.9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8">
                <a:extLst>
                  <a:ext uri="{FF2B5EF4-FFF2-40B4-BE49-F238E27FC236}">
                    <a16:creationId xmlns:a16="http://schemas.microsoft.com/office/drawing/2014/main" id="{24BE6B9F-0121-4886-B539-C5FE4E15B630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754599" y="1677878"/>
                <a:ext cx="9962223" cy="4345887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US" sz="2800" i="1" dirty="0">
                    <a:latin typeface="Cambria Math" pitchFamily="18"/>
                    <a:ea typeface="Cambria Math" pitchFamily="18"/>
                  </a:rPr>
                  <a:t>Demonstraţi </a:t>
                </a:r>
                <a:r>
                  <a:rPr lang="en-US" sz="2800" i="1" dirty="0" err="1">
                    <a:latin typeface="Cambria Math" pitchFamily="18"/>
                    <a:ea typeface="Cambria Math" pitchFamily="18"/>
                  </a:rPr>
                  <a:t>că</a:t>
                </a:r>
                <a:r>
                  <a:rPr lang="en-US" sz="2800" i="1" dirty="0">
                    <a:latin typeface="Cambria Math" pitchFamily="18"/>
                    <a:ea typeface="Cambria Math" pitchFamily="18"/>
                  </a:rPr>
                  <a:t> </a:t>
                </a:r>
                <a:r>
                  <a:rPr lang="en-US" sz="2800" i="1" dirty="0" err="1">
                    <a:latin typeface="Cambria Math" pitchFamily="18"/>
                    <a:ea typeface="Cambria Math" pitchFamily="18"/>
                  </a:rPr>
                  <a:t>următoarele</a:t>
                </a:r>
                <a:r>
                  <a:rPr lang="en-US" sz="2800" i="1" dirty="0">
                    <a:latin typeface="Cambria Math" pitchFamily="18"/>
                    <a:ea typeface="Cambria Math" pitchFamily="18"/>
                  </a:rPr>
                  <a:t> </a:t>
                </a:r>
                <a:r>
                  <a:rPr lang="en-US" sz="2800" i="1" dirty="0" err="1">
                    <a:latin typeface="Cambria Math" pitchFamily="18"/>
                    <a:ea typeface="Cambria Math" pitchFamily="18"/>
                  </a:rPr>
                  <a:t>formule</a:t>
                </a:r>
                <a:r>
                  <a:rPr lang="en-US" sz="2800" i="1" dirty="0">
                    <a:latin typeface="Cambria Math" pitchFamily="18"/>
                    <a:ea typeface="Cambria Math" pitchFamily="18"/>
                  </a:rPr>
                  <a:t> sunt </a:t>
                </a:r>
                <a:r>
                  <a:rPr lang="en-US" sz="2800" i="1" dirty="0" err="1">
                    <a:latin typeface="Cambria Math" pitchFamily="18"/>
                    <a:ea typeface="Cambria Math" pitchFamily="18"/>
                  </a:rPr>
                  <a:t>inconsistente</a:t>
                </a:r>
                <a:r>
                  <a:rPr lang="en-US" sz="2800" i="1" dirty="0">
                    <a:latin typeface="Cambria Math" pitchFamily="18"/>
                    <a:ea typeface="Cambria Math" pitchFamily="18"/>
                  </a:rPr>
                  <a:t> </a:t>
                </a:r>
                <a:r>
                  <a:rPr lang="en-US" sz="2800" i="1" dirty="0" err="1">
                    <a:latin typeface="Cambria Math" pitchFamily="18"/>
                    <a:ea typeface="Cambria Math" pitchFamily="18"/>
                  </a:rPr>
                  <a:t>folosind</a:t>
                </a:r>
                <a:r>
                  <a:rPr lang="en-US" sz="2800" i="1" dirty="0">
                    <a:latin typeface="Cambria Math" pitchFamily="18"/>
                    <a:ea typeface="Cambria Math" pitchFamily="18"/>
                  </a:rPr>
                  <a:t> forma </a:t>
                </a:r>
                <a:r>
                  <a:rPr lang="en-US" sz="2800" i="1" dirty="0" err="1">
                    <a:latin typeface="Cambria Math" pitchFamily="18"/>
                    <a:ea typeface="Cambria Math" pitchFamily="18"/>
                  </a:rPr>
                  <a:t>normală</a:t>
                </a:r>
                <a:r>
                  <a:rPr lang="en-US" sz="2800" i="1" dirty="0">
                    <a:latin typeface="Cambria Math" pitchFamily="18"/>
                    <a:ea typeface="Cambria Math" pitchFamily="18"/>
                  </a:rPr>
                  <a:t> </a:t>
                </a:r>
                <a:r>
                  <a:rPr lang="en-US" sz="2800" i="1" dirty="0" err="1">
                    <a:latin typeface="Cambria Math" pitchFamily="18"/>
                    <a:ea typeface="Cambria Math" pitchFamily="18"/>
                  </a:rPr>
                  <a:t>adecvată</a:t>
                </a:r>
                <a:r>
                  <a:rPr lang="en-US" sz="2800" i="1" dirty="0">
                    <a:latin typeface="Cambria Math" pitchFamily="18"/>
                    <a:ea typeface="Cambria Math" pitchFamily="18"/>
                  </a:rPr>
                  <a:t>:</a:t>
                </a:r>
                <a:endParaRPr lang="en-US" sz="2800" dirty="0"/>
              </a:p>
              <a:p>
                <a:pPr lvl="0"/>
                <a:r>
                  <a:rPr lang="en-US" sz="2800" dirty="0"/>
                  <a:t>(U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(V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Z))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800">
                        <a:latin typeface="Cambria Math" panose="02040503050406030204" pitchFamily="18" charset="0"/>
                      </a:rPr>
                      <m:t>^</m:t>
                    </m:r>
                  </m:oMath>
                </a14:m>
                <a:r>
                  <a:rPr lang="en-US" sz="2800" dirty="0"/>
                  <a:t>(U^V^Z)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rezolv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implicatatiile</m:t>
                    </m:r>
                  </m:oMath>
                </a14:m>
                <a:endParaRPr lang="en-US" sz="2800" dirty="0"/>
              </a:p>
              <a:p>
                <a:pPr lvl="0"/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U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V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2800" dirty="0"/>
                  <a:t>Z))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800">
                        <a:latin typeface="Cambria Math" panose="02040503050406030204" pitchFamily="18" charset="0"/>
                      </a:rPr>
                      <m:t>^</m:t>
                    </m:r>
                  </m:oMath>
                </a14:m>
                <a:r>
                  <a:rPr lang="en-US" sz="2800" dirty="0"/>
                  <a:t>(U^V^Z)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⇔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asociativa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U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¬</m:t>
                    </m:r>
                  </m:oMath>
                </a14:m>
                <a:r>
                  <a:rPr lang="en-US" sz="2800" dirty="0"/>
                  <a:t>V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2800" dirty="0"/>
                  <a:t> Z)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800">
                        <a:latin typeface="Cambria Math" panose="02040503050406030204" pitchFamily="18" charset="0"/>
                      </a:rPr>
                      <m:t>^</m:t>
                    </m:r>
                  </m:oMath>
                </a14:m>
                <a:r>
                  <a:rPr lang="en-US" sz="2800" dirty="0"/>
                  <a:t>(U^V^Z)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^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asociativa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U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¬</m:t>
                    </m:r>
                  </m:oMath>
                </a14:m>
                <a:r>
                  <a:rPr lang="en-US" sz="2800" dirty="0"/>
                  <a:t>V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2800" dirty="0"/>
                  <a:t> Z)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800">
                        <a:latin typeface="Cambria Math" panose="02040503050406030204" pitchFamily="18" charset="0"/>
                      </a:rPr>
                      <m:t>^</m:t>
                    </m:r>
                  </m:oMath>
                </a14:m>
                <a:r>
                  <a:rPr lang="en-US" sz="2800" dirty="0"/>
                  <a:t>U^V^Z e FNC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pPr lvl="0"/>
                <a:endParaRPr lang="en-US" sz="2800" dirty="0"/>
              </a:p>
            </p:txBody>
          </p:sp>
        </mc:Choice>
        <mc:Fallback xmlns="">
          <p:sp>
            <p:nvSpPr>
              <p:cNvPr id="3" name="Content Placeholder 8">
                <a:extLst>
                  <a:ext uri="{FF2B5EF4-FFF2-40B4-BE49-F238E27FC236}">
                    <a16:creationId xmlns:a16="http://schemas.microsoft.com/office/drawing/2014/main" id="{24BE6B9F-0121-4886-B539-C5FE4E15B63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599" y="1677878"/>
                <a:ext cx="9962223" cy="4345887"/>
              </a:xfrm>
              <a:blipFill>
                <a:blip r:embed="rId2"/>
                <a:stretch>
                  <a:fillRect l="-1285" t="-1262" r="-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28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8007-FC11-468D-85D3-DC1EFA97FE9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US"/>
              <a:t>Problema 9.1.9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8">
                <a:extLst>
                  <a:ext uri="{FF2B5EF4-FFF2-40B4-BE49-F238E27FC236}">
                    <a16:creationId xmlns:a16="http://schemas.microsoft.com/office/drawing/2014/main" id="{24BE6B9F-0121-4886-B539-C5FE4E15B630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754599" y="1677878"/>
                <a:ext cx="9962223" cy="4345887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sz="2800" i="1" dirty="0">
                    <a:latin typeface="Cambria Math" pitchFamily="18"/>
                    <a:ea typeface="Cambria Math" pitchFamily="18"/>
                  </a:rPr>
                  <a:t>Demonstraţi </a:t>
                </a:r>
                <a:r>
                  <a:rPr lang="en-US" sz="2800" i="1" dirty="0" err="1">
                    <a:latin typeface="Cambria Math" pitchFamily="18"/>
                    <a:ea typeface="Cambria Math" pitchFamily="18"/>
                  </a:rPr>
                  <a:t>că</a:t>
                </a:r>
                <a:r>
                  <a:rPr lang="en-US" sz="2800" i="1" dirty="0">
                    <a:latin typeface="Cambria Math" pitchFamily="18"/>
                    <a:ea typeface="Cambria Math" pitchFamily="18"/>
                  </a:rPr>
                  <a:t> </a:t>
                </a:r>
                <a:r>
                  <a:rPr lang="en-US" sz="2800" i="1" dirty="0" err="1">
                    <a:latin typeface="Cambria Math" pitchFamily="18"/>
                    <a:ea typeface="Cambria Math" pitchFamily="18"/>
                  </a:rPr>
                  <a:t>următoarele</a:t>
                </a:r>
                <a:r>
                  <a:rPr lang="en-US" sz="2800" i="1" dirty="0">
                    <a:latin typeface="Cambria Math" pitchFamily="18"/>
                    <a:ea typeface="Cambria Math" pitchFamily="18"/>
                  </a:rPr>
                  <a:t> </a:t>
                </a:r>
                <a:r>
                  <a:rPr lang="en-US" sz="2800" i="1" dirty="0" err="1">
                    <a:latin typeface="Cambria Math" pitchFamily="18"/>
                    <a:ea typeface="Cambria Math" pitchFamily="18"/>
                  </a:rPr>
                  <a:t>formule</a:t>
                </a:r>
                <a:r>
                  <a:rPr lang="en-US" sz="2800" i="1" dirty="0">
                    <a:latin typeface="Cambria Math" pitchFamily="18"/>
                    <a:ea typeface="Cambria Math" pitchFamily="18"/>
                  </a:rPr>
                  <a:t> sunt </a:t>
                </a:r>
                <a:r>
                  <a:rPr lang="en-US" sz="2800" i="1" dirty="0" err="1">
                    <a:latin typeface="Cambria Math" pitchFamily="18"/>
                    <a:ea typeface="Cambria Math" pitchFamily="18"/>
                  </a:rPr>
                  <a:t>inconsistente</a:t>
                </a:r>
                <a:r>
                  <a:rPr lang="en-US" sz="2800" i="1" dirty="0">
                    <a:latin typeface="Cambria Math" pitchFamily="18"/>
                    <a:ea typeface="Cambria Math" pitchFamily="18"/>
                  </a:rPr>
                  <a:t> </a:t>
                </a:r>
                <a:r>
                  <a:rPr lang="en-US" sz="2800" i="1" dirty="0" err="1">
                    <a:latin typeface="Cambria Math" pitchFamily="18"/>
                    <a:ea typeface="Cambria Math" pitchFamily="18"/>
                  </a:rPr>
                  <a:t>folosind</a:t>
                </a:r>
                <a:r>
                  <a:rPr lang="en-US" sz="2800" i="1" dirty="0">
                    <a:latin typeface="Cambria Math" pitchFamily="18"/>
                    <a:ea typeface="Cambria Math" pitchFamily="18"/>
                  </a:rPr>
                  <a:t> forma </a:t>
                </a:r>
                <a:r>
                  <a:rPr lang="en-US" sz="2800" i="1" dirty="0" err="1">
                    <a:latin typeface="Cambria Math" pitchFamily="18"/>
                    <a:ea typeface="Cambria Math" pitchFamily="18"/>
                  </a:rPr>
                  <a:t>normală</a:t>
                </a:r>
                <a:r>
                  <a:rPr lang="en-US" sz="2800" i="1" dirty="0">
                    <a:latin typeface="Cambria Math" pitchFamily="18"/>
                    <a:ea typeface="Cambria Math" pitchFamily="18"/>
                  </a:rPr>
                  <a:t> </a:t>
                </a:r>
                <a:r>
                  <a:rPr lang="en-US" sz="2800" i="1" dirty="0" err="1">
                    <a:latin typeface="Cambria Math" pitchFamily="18"/>
                    <a:ea typeface="Cambria Math" pitchFamily="18"/>
                  </a:rPr>
                  <a:t>adecvată</a:t>
                </a:r>
                <a:r>
                  <a:rPr lang="en-US" sz="2800" i="1" dirty="0">
                    <a:latin typeface="Cambria Math" pitchFamily="18"/>
                    <a:ea typeface="Cambria Math" pitchFamily="18"/>
                  </a:rPr>
                  <a:t>:</a:t>
                </a:r>
                <a:endParaRPr lang="en-US" sz="2800" dirty="0"/>
              </a:p>
              <a:p>
                <a:pPr lvl="0"/>
                <a:r>
                  <a:rPr lang="en-US" sz="2800" dirty="0"/>
                  <a:t>(U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(V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Z))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800">
                        <a:latin typeface="Cambria Math" panose="02040503050406030204" pitchFamily="18" charset="0"/>
                      </a:rPr>
                      <m:t>^</m:t>
                    </m:r>
                  </m:oMath>
                </a14:m>
                <a:r>
                  <a:rPr lang="en-US" sz="2800" dirty="0"/>
                  <a:t>(U^V^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800" dirty="0"/>
                  <a:t>Z)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rezolv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implicatatiile</m:t>
                    </m:r>
                  </m:oMath>
                </a14:m>
                <a:endParaRPr lang="en-US" sz="2800" dirty="0"/>
              </a:p>
              <a:p>
                <a:pPr lvl="0"/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U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V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2800" dirty="0"/>
                  <a:t>Z))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800">
                        <a:latin typeface="Cambria Math" panose="02040503050406030204" pitchFamily="18" charset="0"/>
                      </a:rPr>
                      <m:t>^</m:t>
                    </m:r>
                  </m:oMath>
                </a14:m>
                <a:r>
                  <a:rPr lang="en-US" sz="2800" dirty="0"/>
                  <a:t>(U^V^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800" dirty="0"/>
                  <a:t>Z)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⇔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asociativa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U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¬</m:t>
                    </m:r>
                  </m:oMath>
                </a14:m>
                <a:r>
                  <a:rPr lang="en-US" sz="2800" dirty="0"/>
                  <a:t>V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2800" dirty="0"/>
                  <a:t> Z)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800">
                        <a:latin typeface="Cambria Math" panose="02040503050406030204" pitchFamily="18" charset="0"/>
                      </a:rPr>
                      <m:t>^</m:t>
                    </m:r>
                  </m:oMath>
                </a14:m>
                <a:r>
                  <a:rPr lang="en-US" sz="2800" dirty="0"/>
                  <a:t>(U^V^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800" dirty="0"/>
                  <a:t>Z)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^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asociativa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U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¬</m:t>
                    </m:r>
                  </m:oMath>
                </a14:m>
                <a:r>
                  <a:rPr lang="en-US" sz="2800" dirty="0"/>
                  <a:t>V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2800" dirty="0"/>
                  <a:t> Z)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800">
                        <a:latin typeface="Cambria Math" panose="02040503050406030204" pitchFamily="18" charset="0"/>
                      </a:rPr>
                      <m:t>^</m:t>
                    </m:r>
                  </m:oMath>
                </a14:m>
                <a:r>
                  <a:rPr lang="en-US" sz="2800" dirty="0"/>
                  <a:t>U^V^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800" dirty="0"/>
                  <a:t>Z e FNC</a:t>
                </a:r>
              </a:p>
              <a:p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800" dirty="0">
                    <a:highlight>
                      <a:srgbClr val="FFFF00"/>
                    </a:highlight>
                  </a:rPr>
                  <a:t>U</a:t>
                </a:r>
                <a:r>
                  <a:rPr lang="en-US" sz="2800" dirty="0"/>
                  <a:t>^</a:t>
                </a:r>
                <a:r>
                  <a:rPr lang="en-US" sz="2800" dirty="0">
                    <a:highlight>
                      <a:srgbClr val="FFFF00"/>
                    </a:highlight>
                  </a:rPr>
                  <a:t>U</a:t>
                </a:r>
                <a:r>
                  <a:rPr lang="en-US" sz="2800" dirty="0"/>
                  <a:t>^V^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800" dirty="0"/>
                  <a:t>Z) v </a:t>
                </a:r>
                <a:r>
                  <a:rPr lang="en-US" sz="2800" dirty="0">
                    <a:highlight>
                      <a:srgbClr val="FFFF00"/>
                    </a:highlight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800" dirty="0">
                    <a:highlight>
                      <a:srgbClr val="FFFF00"/>
                    </a:highlight>
                  </a:rPr>
                  <a:t> V</a:t>
                </a:r>
                <a:r>
                  <a:rPr lang="en-US" sz="2800" dirty="0"/>
                  <a:t>^U^</a:t>
                </a:r>
                <a:r>
                  <a:rPr lang="en-US" sz="2800" dirty="0">
                    <a:highlight>
                      <a:srgbClr val="FFFF00"/>
                    </a:highlight>
                  </a:rPr>
                  <a:t>V</a:t>
                </a:r>
                <a:r>
                  <a:rPr lang="en-US" sz="2800" dirty="0"/>
                  <a:t>^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800" dirty="0"/>
                  <a:t>Z) v (</a:t>
                </a:r>
                <a:r>
                  <a:rPr lang="en-US" sz="2800" dirty="0">
                    <a:highlight>
                      <a:srgbClr val="FFFF00"/>
                    </a:highlight>
                  </a:rPr>
                  <a:t>Z</a:t>
                </a:r>
                <a:r>
                  <a:rPr lang="en-US" sz="2800" dirty="0"/>
                  <a:t>^U^V^</a:t>
                </a:r>
                <a14:m>
                  <m:oMath xmlns:m="http://schemas.openxmlformats.org/officeDocument/2006/math">
                    <m:r>
                      <a:rPr lang="en-US" sz="280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800" dirty="0">
                    <a:highlight>
                      <a:srgbClr val="FFFF00"/>
                    </a:highlight>
                  </a:rPr>
                  <a:t>Z</a:t>
                </a:r>
                <a:r>
                  <a:rPr lang="en-US" sz="2800" dirty="0"/>
                  <a:t>) e FND</a:t>
                </a:r>
              </a:p>
              <a:p>
                <a:r>
                  <a:rPr lang="en-US" sz="2800" dirty="0"/>
                  <a:t> FND cu 3 </a:t>
                </a:r>
                <a:r>
                  <a:rPr lang="en-US" sz="2800" dirty="0" err="1"/>
                  <a:t>cuburi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inconsistente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deci</a:t>
                </a:r>
                <a:r>
                  <a:rPr lang="en-US" sz="2800" dirty="0"/>
                  <a:t> formula </a:t>
                </a:r>
                <a:r>
                  <a:rPr lang="en-US" sz="2800" dirty="0" err="1"/>
                  <a:t>este</a:t>
                </a:r>
                <a:r>
                  <a:rPr lang="en-US" sz="2800" dirty="0"/>
                  <a:t> </a:t>
                </a:r>
                <a:r>
                  <a:rPr lang="en-US" sz="2800" dirty="0" err="1"/>
                  <a:t>inconsistenta</a:t>
                </a:r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pPr lvl="0"/>
                <a:endParaRPr lang="en-US" sz="2800" dirty="0"/>
              </a:p>
            </p:txBody>
          </p:sp>
        </mc:Choice>
        <mc:Fallback>
          <p:sp>
            <p:nvSpPr>
              <p:cNvPr id="3" name="Content Placeholder 8">
                <a:extLst>
                  <a:ext uri="{FF2B5EF4-FFF2-40B4-BE49-F238E27FC236}">
                    <a16:creationId xmlns:a16="http://schemas.microsoft.com/office/drawing/2014/main" id="{24BE6B9F-0121-4886-B539-C5FE4E15B63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599" y="1677878"/>
                <a:ext cx="9962223" cy="4345887"/>
              </a:xfrm>
              <a:blipFill>
                <a:blip r:embed="rId2"/>
                <a:stretch>
                  <a:fillRect l="-1102" t="-1262" b="-3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01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{FF777FF0-2BDA-4E60-AC19-4CA6404F291C}tf78438558_win32</Template>
  <TotalTime>82</TotalTime>
  <Words>351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Cambria Math</vt:lpstr>
      <vt:lpstr>Century Gothic</vt:lpstr>
      <vt:lpstr>Garamond</vt:lpstr>
      <vt:lpstr>SavonVTI</vt:lpstr>
      <vt:lpstr>Problema 9.1.9 </vt:lpstr>
      <vt:lpstr>Problema 9.1.9 </vt:lpstr>
      <vt:lpstr>Problema 9.1.9 </vt:lpstr>
      <vt:lpstr>Problema 9.1.9 </vt:lpstr>
      <vt:lpstr>Problema 9.1.9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9.1.9 </dc:title>
  <dc:creator>RAUL-OVIDIU BĂCIULESCU</dc:creator>
  <cp:lastModifiedBy>RAUL-OVIDIU BĂCIULESCU</cp:lastModifiedBy>
  <cp:revision>2</cp:revision>
  <dcterms:created xsi:type="dcterms:W3CDTF">2021-10-20T20:14:26Z</dcterms:created>
  <dcterms:modified xsi:type="dcterms:W3CDTF">2021-10-21T09:34:20Z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