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2BC6-4934-D34B-B38A-2F3548FC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49D1-5030-1F49-AA0B-46883F7F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0346-9D32-3242-95DF-36C4CC4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E037-3F1B-1747-9464-2CA20547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13DA-C76A-2241-AFF5-2E23371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3693-0467-C142-B167-131EB90D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5CF41-44CD-D348-9662-56DEBAB2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DA64-F234-6442-9165-2CF16D66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B959-FA37-7040-8D48-1542CC5A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3731-8491-C74B-8269-F54B712F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4CD4D-1D81-DA43-9DAA-0731007D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6CEF7-F805-8F43-8E3B-03549A41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2E73-2B22-9744-81AC-0913C8E1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4DBE-BADC-1444-937C-C40D03D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4929-F985-AF49-9C89-F011236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4C5-F0CF-D245-A0DB-C4C5C664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45FC-84D3-7E4B-99D4-2C885801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997B-E6E5-7A48-82BF-C12AF52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1B97-A642-2A47-AFC1-39F8200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A08D-0DBB-6142-912B-FE39F5E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81E4-EFF8-FE45-A245-0765C9B2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8649-C38C-1747-841E-498CD102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3317-03C9-6A4C-BB69-05645406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1F3-A78C-A74D-9D09-3741A64C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3EF3-E198-B242-B197-0B6C9CDA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0567-5FB0-C64B-8621-1C824E30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6002-EE0B-9645-9586-C25791BA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086BA-C353-F647-A430-1D98E40A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4372-D7B1-E846-9CB5-826CCCB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36A2-4B8D-6741-AEDA-F00D162F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29269-3D69-3344-9A40-705F77CF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1603-FEB1-7143-855A-98667CFF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CFFD-D460-664E-85CD-02249AA3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B0B50-0566-C949-9F30-7A9BD039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2BD8E-06DF-ED47-B830-097DC8BD4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940B4-47A7-F549-B92D-A07A4603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864B-FD17-3342-97EE-6F2AB1C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C91BA-5EF9-F141-9D68-2483FFD8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C647F-E515-0444-A2E4-84E2C138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B43-FA3C-0346-BC46-FF282AB3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432C6-1EC0-5040-9831-7E31123F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BD50-5D4F-554B-B2B0-412AC129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0499-7EDF-3A49-ADD1-04A40FBA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C02FB-24C4-304F-8B03-4CD3DFB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0326-D071-5748-B576-7BCF19FE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D55A4-454A-6442-979B-1E639937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3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EA91-5DB5-CF4D-A29F-B62D5B37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4E23-C5D8-464C-9E34-6037194F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E029A-13EF-4240-AB36-ACB9F0F9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31BB-6958-EC43-9A4C-2B7C47C6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A6AA-EEEE-704E-A1AC-673FD4A5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95B8-51FC-DE4E-8B0D-1FFD1DDB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CD85-C042-5141-9DF6-AAD858E8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155FF-27B7-4D47-BB1F-1FE09432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405B-C6EF-3E4D-B787-E39041F7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02B3-46B6-3F43-B999-F36B4EB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A9EC-8E2B-F649-BC7C-D3621EDF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CFD6-F8B1-4341-95A4-B66DF36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E795C-1F45-AD43-B483-68147FC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08EE-8E36-EB4B-906E-2FB43E81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B853-B2D7-0046-8C19-7CF551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D017-B411-664C-93C9-1EB09C3C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F55C-0764-0F4B-A0E6-ECD8F9C6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03644-200F-5A4D-9A0B-F0BD0E45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8903" y="4076428"/>
            <a:ext cx="3636820" cy="867465"/>
          </a:xfrm>
          <a:noFill/>
        </p:spPr>
        <p:txBody>
          <a:bodyPr>
            <a:noAutofit/>
          </a:bodyPr>
          <a:lstStyle/>
          <a:p>
            <a:r>
              <a:rPr lang="en-RO" sz="1800" dirty="0">
                <a:solidFill>
                  <a:srgbClr val="080808"/>
                </a:solidFill>
              </a:rPr>
              <a:t>Tema Seminar 9.2.16.6				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94A27-9867-7446-84EA-1F003C120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RO" sz="3600" dirty="0">
                <a:solidFill>
                  <a:srgbClr val="080808"/>
                </a:solidFill>
                <a:latin typeface="+mn-lt"/>
              </a:rPr>
              <a:t>LOGICA </a:t>
            </a:r>
            <a:r>
              <a:rPr lang="ro-RO" sz="3600" dirty="0">
                <a:solidFill>
                  <a:srgbClr val="080808"/>
                </a:solidFill>
                <a:latin typeface="+mn-lt"/>
              </a:rPr>
              <a:t>COMPUTATIONALA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B216-DB95-6F41-906A-3CAAEA5A1BE0}"/>
              </a:ext>
            </a:extLst>
          </p:cNvPr>
          <p:cNvSpPr txBox="1"/>
          <p:nvPr/>
        </p:nvSpPr>
        <p:spPr>
          <a:xfrm>
            <a:off x="7796842" y="4075047"/>
            <a:ext cx="13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rgbClr val="080808"/>
                </a:solidFill>
              </a:rPr>
              <a:t>Sava Tudor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7720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C3CBDC-5CFB-7943-AAB2-1233DF14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2800" dirty="0" err="1">
                <a:solidFill>
                  <a:schemeClr val="tx2"/>
                </a:solidFill>
                <a:effectLst/>
              </a:rPr>
              <a:t>Verificati</a:t>
            </a:r>
            <a:r>
              <a:rPr lang="en-GB" sz="280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daca</a:t>
            </a:r>
            <a:r>
              <a:rPr lang="en-GB" sz="280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urmatoarea</a:t>
            </a:r>
            <a:r>
              <a:rPr lang="en-GB" sz="2800" dirty="0">
                <a:solidFill>
                  <a:schemeClr val="tx2"/>
                </a:solidFill>
                <a:effectLst/>
              </a:rPr>
              <a:t> formula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este</a:t>
            </a:r>
            <a:r>
              <a:rPr lang="en-GB" sz="280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teorema</a:t>
            </a:r>
            <a:r>
              <a:rPr lang="en-GB" sz="2800" dirty="0">
                <a:solidFill>
                  <a:schemeClr val="tx2"/>
                </a:solidFill>
                <a:effectLst/>
              </a:rPr>
              <a:t>, </a:t>
            </a:r>
            <a:r>
              <a:rPr lang="en-GB" sz="2800" dirty="0" err="1">
                <a:solidFill>
                  <a:schemeClr val="tx2"/>
                </a:solidFill>
              </a:rPr>
              <a:t>u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tilizand</a:t>
            </a:r>
            <a:r>
              <a:rPr lang="en-GB" sz="280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rezolutia</a:t>
            </a:r>
            <a:r>
              <a:rPr lang="en-GB" sz="280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2"/>
                </a:solidFill>
                <a:effectLst/>
              </a:rPr>
              <a:t>generala</a:t>
            </a:r>
            <a:r>
              <a:rPr lang="en-GB" sz="2800" dirty="0">
                <a:solidFill>
                  <a:schemeClr val="tx2"/>
                </a:solidFill>
                <a:effectLst/>
              </a:rPr>
              <a:t>.</a:t>
            </a:r>
            <a:br>
              <a:rPr lang="en-GB" sz="2800" dirty="0">
                <a:solidFill>
                  <a:schemeClr val="tx2"/>
                </a:solidFill>
              </a:rPr>
            </a:br>
            <a:endParaRPr lang="en-RO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6287-1000-0C4D-8A67-DD32E318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061" y="813816"/>
            <a:ext cx="7805432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RO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RO" sz="2400" dirty="0">
                <a:solidFill>
                  <a:schemeClr val="tx2"/>
                </a:solidFill>
              </a:rPr>
              <a:t>(∀x)(∀y)(Q(x, y)→P(x, y))→((∀z)Q(z, z)→(∀x)P(x, x));</a:t>
            </a:r>
          </a:p>
        </p:txBody>
      </p:sp>
    </p:spTree>
    <p:extLst>
      <p:ext uri="{BB962C8B-B14F-4D97-AF65-F5344CB8AC3E}">
        <p14:creationId xmlns:p14="http://schemas.microsoft.com/office/powerpoint/2010/main" val="34116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02C-4101-E740-AA36-4D3838A7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Teorema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0574-82BB-5C4A-812D-8146134E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Fie U</a:t>
            </a:r>
            <a:r>
              <a:rPr lang="en-RO" baseline="-25000" dirty="0"/>
              <a:t>1</a:t>
            </a:r>
            <a:r>
              <a:rPr lang="en-RO" dirty="0"/>
              <a:t>, U</a:t>
            </a:r>
            <a:r>
              <a:rPr lang="en-RO" baseline="-25000" dirty="0"/>
              <a:t>2</a:t>
            </a:r>
            <a:r>
              <a:rPr lang="en-RO" dirty="0"/>
              <a:t>,... , U</a:t>
            </a:r>
            <a:r>
              <a:rPr lang="en-RO" baseline="-25000" dirty="0"/>
              <a:t>n</a:t>
            </a:r>
            <a:r>
              <a:rPr lang="en-RO" dirty="0"/>
              <a:t> si V formule predicative</a:t>
            </a:r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⊢V daca si numai daca (￢V)</a:t>
            </a:r>
            <a:r>
              <a:rPr lang="en-RO" baseline="30000" dirty="0"/>
              <a:t>C</a:t>
            </a:r>
            <a:r>
              <a:rPr lang="en-RO" dirty="0"/>
              <a:t>|-</a:t>
            </a:r>
            <a:r>
              <a:rPr lang="en-RO" baseline="-25000" dirty="0"/>
              <a:t>Res</a:t>
            </a:r>
            <a:r>
              <a:rPr lang="en-RO" baseline="30000" dirty="0"/>
              <a:t>Pr</a:t>
            </a:r>
            <a:r>
              <a:rPr lang="en-RO" dirty="0"/>
              <a:t> ◻︎</a:t>
            </a:r>
          </a:p>
          <a:p>
            <a:endParaRPr lang="en-RO" dirty="0"/>
          </a:p>
          <a:p>
            <a:r>
              <a:rPr lang="en-RO" dirty="0"/>
              <a:t>U</a:t>
            </a:r>
            <a:r>
              <a:rPr lang="en-RO" baseline="-25000" dirty="0"/>
              <a:t>1</a:t>
            </a:r>
            <a:r>
              <a:rPr lang="en-RO" dirty="0"/>
              <a:t>, U</a:t>
            </a:r>
            <a:r>
              <a:rPr lang="en-RO" baseline="-25000" dirty="0"/>
              <a:t>2</a:t>
            </a:r>
            <a:r>
              <a:rPr lang="en-RO" dirty="0"/>
              <a:t>,…, U</a:t>
            </a:r>
            <a:r>
              <a:rPr lang="en-RO" baseline="-25000" dirty="0"/>
              <a:t>n</a:t>
            </a:r>
            <a:r>
              <a:rPr lang="en-RO" dirty="0"/>
              <a:t> |- V daca si numai daca</a:t>
            </a:r>
          </a:p>
          <a:p>
            <a:pPr marL="0" indent="0">
              <a:buNone/>
            </a:pPr>
            <a:r>
              <a:rPr lang="en-RO" dirty="0"/>
              <a:t>				{U</a:t>
            </a:r>
            <a:r>
              <a:rPr lang="en-RO" baseline="-25000" dirty="0"/>
              <a:t>1</a:t>
            </a:r>
            <a:r>
              <a:rPr lang="en-RO" baseline="30000" dirty="0"/>
              <a:t>C</a:t>
            </a:r>
            <a:r>
              <a:rPr lang="en-RO" dirty="0"/>
              <a:t>, U</a:t>
            </a:r>
            <a:r>
              <a:rPr lang="en-RO" baseline="-25000" dirty="0"/>
              <a:t>2</a:t>
            </a:r>
            <a:r>
              <a:rPr lang="en-RO" baseline="30000" dirty="0"/>
              <a:t>C</a:t>
            </a:r>
            <a:r>
              <a:rPr lang="en-RO" dirty="0"/>
              <a:t>,…, U</a:t>
            </a:r>
            <a:r>
              <a:rPr lang="en-RO" baseline="-25000" dirty="0"/>
              <a:t>n</a:t>
            </a:r>
            <a:r>
              <a:rPr lang="en-RO" baseline="30000" dirty="0"/>
              <a:t>C</a:t>
            </a:r>
            <a:r>
              <a:rPr lang="en-RO" dirty="0"/>
              <a:t>, (￢V)</a:t>
            </a:r>
            <a:r>
              <a:rPr lang="en-RO" baseline="30000" dirty="0"/>
              <a:t>C</a:t>
            </a:r>
            <a:r>
              <a:rPr lang="en-RO" dirty="0"/>
              <a:t>} |-</a:t>
            </a:r>
            <a:r>
              <a:rPr lang="en-RO" baseline="-25000" dirty="0"/>
              <a:t>Res</a:t>
            </a:r>
            <a:r>
              <a:rPr lang="en-RO" dirty="0"/>
              <a:t>◻︎ </a:t>
            </a:r>
          </a:p>
          <a:p>
            <a:pPr marL="0" indent="0">
              <a:buNone/>
            </a:pPr>
            <a:r>
              <a:rPr lang="en-RO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77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5313-7992-D74F-A7BB-2AF7A1C7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Algoritmul rezolutiei predicative: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7BC-4471-DA46-8542-A6DE7EF3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2"/>
            <a:ext cx="11234738" cy="5400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RO" sz="2000" b="1" dirty="0"/>
              <a:t>Date de intrare</a:t>
            </a:r>
            <a:r>
              <a:rPr lang="en-RO" sz="2000" dirty="0"/>
              <a:t>: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, V – formule predicative</a:t>
            </a:r>
          </a:p>
          <a:p>
            <a:pPr marL="0" indent="0">
              <a:buNone/>
            </a:pPr>
            <a:r>
              <a:rPr lang="en-RO" sz="2000" b="1" dirty="0"/>
              <a:t>Date de iesire</a:t>
            </a:r>
            <a:r>
              <a:rPr lang="en-RO" sz="2000" dirty="0"/>
              <a:t>: “are loc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 |- V” sau “nu are loc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 |- V”</a:t>
            </a:r>
          </a:p>
          <a:p>
            <a:pPr marL="0" indent="0">
              <a:buNone/>
            </a:pPr>
            <a:r>
              <a:rPr lang="en-RO" sz="2000" dirty="0"/>
              <a:t>Se construieste S = {U</a:t>
            </a:r>
            <a:r>
              <a:rPr lang="en-RO" sz="2000" baseline="-25000" dirty="0"/>
              <a:t>1</a:t>
            </a:r>
            <a:r>
              <a:rPr lang="en-RO" sz="2000" baseline="30000" dirty="0"/>
              <a:t>C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baseline="30000" dirty="0"/>
              <a:t>C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baseline="30000" dirty="0"/>
              <a:t>C</a:t>
            </a:r>
            <a:r>
              <a:rPr lang="en-RO" sz="2000" dirty="0"/>
              <a:t>, (￢V)</a:t>
            </a:r>
            <a:r>
              <a:rPr lang="en-RO" sz="2000" baseline="30000" dirty="0"/>
              <a:t>C</a:t>
            </a:r>
            <a:r>
              <a:rPr lang="en-RO" sz="2000" dirty="0"/>
              <a:t>}</a:t>
            </a:r>
          </a:p>
          <a:p>
            <a:pPr marL="0" indent="0">
              <a:buNone/>
            </a:pPr>
            <a:r>
              <a:rPr lang="en-RO" sz="2000" b="1" dirty="0"/>
              <a:t>Repeta:</a:t>
            </a:r>
          </a:p>
          <a:p>
            <a:pPr marL="0" indent="0">
              <a:buNone/>
            </a:pPr>
            <a:r>
              <a:rPr lang="en-RO" sz="2000" dirty="0"/>
              <a:t>	Se selecteaza literalii l</a:t>
            </a:r>
            <a:r>
              <a:rPr lang="en-RO" sz="2000" baseline="-25000" dirty="0"/>
              <a:t>1</a:t>
            </a:r>
            <a:r>
              <a:rPr lang="en-RO" sz="2000" dirty="0"/>
              <a:t>, l</a:t>
            </a:r>
            <a:r>
              <a:rPr lang="en-RO" sz="2000" baseline="-25000" dirty="0"/>
              <a:t>2</a:t>
            </a:r>
            <a:r>
              <a:rPr lang="en-RO" sz="2000" dirty="0"/>
              <a:t> si clauzele C</a:t>
            </a:r>
            <a:r>
              <a:rPr lang="en-RO" sz="2000" baseline="-25000" dirty="0"/>
              <a:t>1</a:t>
            </a:r>
            <a:r>
              <a:rPr lang="en-RO" sz="2000" dirty="0"/>
              <a:t>, C</a:t>
            </a:r>
            <a:r>
              <a:rPr lang="en-RO" sz="2000" baseline="-25000" dirty="0"/>
              <a:t>2</a:t>
            </a:r>
            <a:r>
              <a:rPr lang="en-RO" sz="2000" dirty="0"/>
              <a:t> astfel incat sunt clauze sau factori ai unor clauze din S</a:t>
            </a:r>
          </a:p>
          <a:p>
            <a:pPr marL="0" indent="0">
              <a:buNone/>
            </a:pPr>
            <a:r>
              <a:rPr lang="en-RO" sz="2000" dirty="0"/>
              <a:t>	Fie l</a:t>
            </a:r>
            <a:r>
              <a:rPr lang="en-RO" sz="2000" baseline="-25000" dirty="0"/>
              <a:t>1</a:t>
            </a:r>
            <a:r>
              <a:rPr lang="en-RO" sz="2000" dirty="0"/>
              <a:t>∈ C</a:t>
            </a:r>
            <a:r>
              <a:rPr lang="en-RO" sz="2000" baseline="-25000" dirty="0"/>
              <a:t>1</a:t>
            </a:r>
            <a:r>
              <a:rPr lang="en-RO" sz="2000" dirty="0"/>
              <a:t> si l</a:t>
            </a:r>
            <a:r>
              <a:rPr lang="en-RO" sz="2000" baseline="-25000" dirty="0"/>
              <a:t>2</a:t>
            </a:r>
            <a:r>
              <a:rPr lang="en-RO" sz="2000" dirty="0"/>
              <a:t>∈ C</a:t>
            </a:r>
            <a:r>
              <a:rPr lang="en-RO" sz="2000" baseline="-25000" dirty="0"/>
              <a:t>2</a:t>
            </a:r>
          </a:p>
          <a:p>
            <a:pPr marL="0" indent="0">
              <a:buNone/>
            </a:pPr>
            <a:r>
              <a:rPr lang="en-RO" sz="2000" baseline="-25000" dirty="0"/>
              <a:t>	</a:t>
            </a:r>
            <a:r>
              <a:rPr lang="en-RO" sz="2000" b="1" dirty="0"/>
              <a:t>Daca</a:t>
            </a:r>
            <a:r>
              <a:rPr lang="en-RO" sz="2000" dirty="0"/>
              <a:t> l</a:t>
            </a:r>
            <a:r>
              <a:rPr lang="en-RO" sz="2000" baseline="-25000" dirty="0"/>
              <a:t>1 </a:t>
            </a:r>
            <a:r>
              <a:rPr lang="en-RO" sz="2000" dirty="0"/>
              <a:t>si l</a:t>
            </a:r>
            <a:r>
              <a:rPr lang="en-RO" sz="2000" baseline="-25000" dirty="0"/>
              <a:t>2</a:t>
            </a:r>
            <a:r>
              <a:rPr lang="en-RO" sz="2000" dirty="0"/>
              <a:t> sunt unificabili cu 𝜃 = mgu(l</a:t>
            </a:r>
            <a:r>
              <a:rPr lang="en-RO" sz="2000" baseline="-25000" dirty="0"/>
              <a:t>1</a:t>
            </a:r>
            <a:r>
              <a:rPr lang="en-RO" sz="2000" dirty="0"/>
              <a:t>, l</a:t>
            </a:r>
            <a:r>
              <a:rPr lang="en-RO" sz="2000" baseline="-25000" dirty="0"/>
              <a:t>2</a:t>
            </a:r>
            <a:r>
              <a:rPr lang="en-RO" sz="2000" dirty="0"/>
              <a:t>):</a:t>
            </a:r>
          </a:p>
          <a:p>
            <a:pPr marL="0" indent="0">
              <a:buNone/>
            </a:pPr>
            <a:r>
              <a:rPr lang="en-RO" sz="2000" dirty="0"/>
              <a:t>		</a:t>
            </a:r>
            <a:r>
              <a:rPr lang="en-RO" sz="2000" b="1" dirty="0"/>
              <a:t>Atunci</a:t>
            </a:r>
            <a:r>
              <a:rPr lang="en-RO" sz="2000" dirty="0"/>
              <a:t> C = Res </a:t>
            </a:r>
            <a:r>
              <a:rPr lang="en-RO" sz="2000" baseline="-25000" dirty="0"/>
              <a:t>𝜃</a:t>
            </a:r>
            <a:r>
              <a:rPr lang="en-RO" sz="2000" baseline="30000" dirty="0"/>
              <a:t>Pr</a:t>
            </a:r>
            <a:r>
              <a:rPr lang="en-RO" sz="2000" dirty="0"/>
              <a:t>(C</a:t>
            </a:r>
            <a:r>
              <a:rPr lang="en-RO" sz="2000" baseline="-25000" dirty="0"/>
              <a:t>1</a:t>
            </a:r>
            <a:r>
              <a:rPr lang="en-RO" sz="2000" dirty="0"/>
              <a:t>, C</a:t>
            </a:r>
            <a:r>
              <a:rPr lang="en-RO" sz="2000" baseline="-25000" dirty="0"/>
              <a:t>2</a:t>
            </a:r>
            <a:r>
              <a:rPr lang="en-RO" sz="2000" dirty="0"/>
              <a:t>)</a:t>
            </a:r>
          </a:p>
          <a:p>
            <a:pPr marL="0" indent="0">
              <a:buNone/>
            </a:pPr>
            <a:r>
              <a:rPr lang="en-RO" sz="2000" dirty="0"/>
              <a:t>			</a:t>
            </a:r>
            <a:r>
              <a:rPr lang="en-RO" sz="2000" b="1" dirty="0"/>
              <a:t>Daca</a:t>
            </a:r>
            <a:r>
              <a:rPr lang="en-RO" sz="2000" dirty="0"/>
              <a:t> C = ◻︎</a:t>
            </a:r>
          </a:p>
          <a:p>
            <a:pPr marL="0" indent="0">
              <a:buNone/>
            </a:pPr>
            <a:r>
              <a:rPr lang="en-RO" sz="2000" dirty="0"/>
              <a:t>				</a:t>
            </a:r>
            <a:r>
              <a:rPr lang="en-RO" sz="2000" b="1" dirty="0"/>
              <a:t>Atunci</a:t>
            </a:r>
            <a:r>
              <a:rPr lang="en-RO" sz="2000" dirty="0"/>
              <a:t> Scrie “are loc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 |- V” </a:t>
            </a:r>
          </a:p>
          <a:p>
            <a:pPr marL="0" indent="0">
              <a:buNone/>
            </a:pPr>
            <a:r>
              <a:rPr lang="en-RO" sz="2000" dirty="0"/>
              <a:t>				</a:t>
            </a:r>
            <a:r>
              <a:rPr lang="en-RO" sz="2000" b="1" dirty="0"/>
              <a:t>Altfel</a:t>
            </a:r>
            <a:r>
              <a:rPr lang="en-RO" sz="2000" dirty="0"/>
              <a:t> S = S ∪ {C}</a:t>
            </a:r>
          </a:p>
          <a:p>
            <a:pPr marL="0" indent="0">
              <a:buNone/>
            </a:pPr>
            <a:r>
              <a:rPr lang="en-RO" sz="2000" dirty="0"/>
              <a:t>			Sfd</a:t>
            </a:r>
          </a:p>
          <a:p>
            <a:pPr marL="0" indent="0">
              <a:buNone/>
            </a:pPr>
            <a:r>
              <a:rPr lang="en-RO" sz="2000" dirty="0"/>
              <a:t>	Sfd</a:t>
            </a:r>
          </a:p>
          <a:p>
            <a:pPr marL="0" indent="0">
              <a:buNone/>
            </a:pPr>
            <a:r>
              <a:rPr lang="en-RO" sz="2000" b="1" dirty="0"/>
              <a:t>Pana cand</a:t>
            </a:r>
            <a:r>
              <a:rPr lang="en-RO" sz="2000" dirty="0"/>
              <a:t> nu se mai pot deriva noi rezolventi sau un numar fixat de iteratii au fost executate</a:t>
            </a:r>
          </a:p>
          <a:p>
            <a:pPr marL="0" indent="0">
              <a:buNone/>
            </a:pPr>
            <a:r>
              <a:rPr lang="en-RO" sz="2000" b="1" dirty="0"/>
              <a:t>Daca</a:t>
            </a:r>
            <a:r>
              <a:rPr lang="en-RO" sz="2000" dirty="0"/>
              <a:t> nu se mai pot deriva noi rezolventi:</a:t>
            </a:r>
          </a:p>
          <a:p>
            <a:pPr marL="0" indent="0">
              <a:buNone/>
            </a:pPr>
            <a:r>
              <a:rPr lang="en-RO" sz="2000" dirty="0"/>
              <a:t>	</a:t>
            </a:r>
            <a:r>
              <a:rPr lang="en-RO" sz="2000" b="1" dirty="0"/>
              <a:t>Atunci</a:t>
            </a:r>
            <a:r>
              <a:rPr lang="en-RO" sz="2000" dirty="0"/>
              <a:t> Scrie “nu are loc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 |- V”</a:t>
            </a:r>
          </a:p>
          <a:p>
            <a:pPr marL="0" indent="0">
              <a:buNone/>
            </a:pPr>
            <a:r>
              <a:rPr lang="en-RO" sz="2000" dirty="0"/>
              <a:t>	</a:t>
            </a:r>
            <a:r>
              <a:rPr lang="en-RO" sz="2000" b="1" dirty="0"/>
              <a:t>Altfel </a:t>
            </a:r>
            <a:r>
              <a:rPr lang="en-RO" sz="2000" dirty="0"/>
              <a:t>Scrie “nu se poate decide daca are loc sau nu U</a:t>
            </a:r>
            <a:r>
              <a:rPr lang="en-RO" sz="2000" baseline="-25000" dirty="0"/>
              <a:t>1</a:t>
            </a:r>
            <a:r>
              <a:rPr lang="en-RO" sz="2000" dirty="0"/>
              <a:t>, U</a:t>
            </a:r>
            <a:r>
              <a:rPr lang="en-RO" sz="2000" baseline="-25000" dirty="0"/>
              <a:t>2</a:t>
            </a:r>
            <a:r>
              <a:rPr lang="en-RO" sz="2000" dirty="0"/>
              <a:t>,…, U</a:t>
            </a:r>
            <a:r>
              <a:rPr lang="en-RO" sz="2000" baseline="-25000" dirty="0"/>
              <a:t>n</a:t>
            </a:r>
            <a:r>
              <a:rPr lang="en-RO" sz="2000" dirty="0"/>
              <a:t> |- V”</a:t>
            </a:r>
          </a:p>
          <a:p>
            <a:pPr marL="0" indent="0">
              <a:buNone/>
            </a:pPr>
            <a:r>
              <a:rPr lang="en-RO" sz="2000" dirty="0"/>
              <a:t>Sfd</a:t>
            </a:r>
          </a:p>
          <a:p>
            <a:pPr marL="0" indent="0">
              <a:buNone/>
            </a:pPr>
            <a:endParaRPr lang="en-RO" sz="2000" dirty="0"/>
          </a:p>
          <a:p>
            <a:pPr marL="0" indent="0">
              <a:buNone/>
            </a:pPr>
            <a:endParaRPr lang="en-RO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1008A8-FA60-0A42-8C61-37DD476C34CF}"/>
              </a:ext>
            </a:extLst>
          </p:cNvPr>
          <p:cNvCxnSpPr/>
          <p:nvPr/>
        </p:nvCxnSpPr>
        <p:spPr>
          <a:xfrm>
            <a:off x="838200" y="2271713"/>
            <a:ext cx="0" cy="3103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161C0F-D799-8C41-B997-2E9F97B9B49B}"/>
              </a:ext>
            </a:extLst>
          </p:cNvPr>
          <p:cNvCxnSpPr/>
          <p:nvPr/>
        </p:nvCxnSpPr>
        <p:spPr>
          <a:xfrm>
            <a:off x="1800225" y="3171825"/>
            <a:ext cx="0" cy="1814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4D06D5-5E35-8448-B4EB-22B3552DBC00}"/>
              </a:ext>
            </a:extLst>
          </p:cNvPr>
          <p:cNvCxnSpPr/>
          <p:nvPr/>
        </p:nvCxnSpPr>
        <p:spPr>
          <a:xfrm>
            <a:off x="3614738" y="3757613"/>
            <a:ext cx="0" cy="900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09530-2C8E-AE41-954B-ED61FC393DCC}"/>
              </a:ext>
            </a:extLst>
          </p:cNvPr>
          <p:cNvCxnSpPr/>
          <p:nvPr/>
        </p:nvCxnSpPr>
        <p:spPr>
          <a:xfrm>
            <a:off x="838200" y="5572125"/>
            <a:ext cx="0" cy="885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688-8047-A44B-AEB0-1CDB4397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9600"/>
          </a:xfrm>
        </p:spPr>
        <p:txBody>
          <a:bodyPr>
            <a:normAutofit fontScale="90000"/>
          </a:bodyPr>
          <a:lstStyle/>
          <a:p>
            <a:r>
              <a:rPr lang="en-RO" dirty="0"/>
              <a:t>Pasul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8374-21DE-3F4F-A4BB-D0DBE6AE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6018"/>
            <a:ext cx="9905998" cy="954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sz="2800" dirty="0"/>
              <a:t>⊢</a:t>
            </a:r>
            <a:r>
              <a:rPr lang="en-RO" sz="2800" baseline="30000" dirty="0"/>
              <a:t>?</a:t>
            </a:r>
            <a:r>
              <a:rPr lang="en-RO" sz="2800" dirty="0"/>
              <a:t>(∀x)(∀y)(Q(x, y)→P(x, y))→((∀z)Q(z, z)→(∀x)P(x, x))</a:t>
            </a:r>
          </a:p>
          <a:p>
            <a:pPr marL="0" indent="0">
              <a:buNone/>
            </a:pPr>
            <a:r>
              <a:rPr lang="en-RO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458FB-D39D-EB41-BD34-44A709CEBAB3}"/>
              </a:ext>
            </a:extLst>
          </p:cNvPr>
          <p:cNvSpPr txBox="1"/>
          <p:nvPr/>
        </p:nvSpPr>
        <p:spPr>
          <a:xfrm>
            <a:off x="1141413" y="1342846"/>
            <a:ext cx="629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/>
              <a:t>Obtinerea multimii de clauze: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B8A5D-7C3F-864F-B582-0274D6537ED3}"/>
              </a:ext>
            </a:extLst>
          </p:cNvPr>
          <p:cNvSpPr txBox="1"/>
          <p:nvPr/>
        </p:nvSpPr>
        <p:spPr>
          <a:xfrm>
            <a:off x="1141413" y="4037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I.T.D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32BAA-CAF8-764C-8BAE-23D3ABFF2237}"/>
              </a:ext>
            </a:extLst>
          </p:cNvPr>
          <p:cNvSpPr txBox="1"/>
          <p:nvPr/>
        </p:nvSpPr>
        <p:spPr>
          <a:xfrm>
            <a:off x="1141413" y="3059668"/>
            <a:ext cx="6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I.T.D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9D390-A101-C046-A029-6BB598DCE57D}"/>
              </a:ext>
            </a:extLst>
          </p:cNvPr>
          <p:cNvSpPr txBox="1"/>
          <p:nvPr/>
        </p:nvSpPr>
        <p:spPr>
          <a:xfrm>
            <a:off x="1141413" y="3220126"/>
            <a:ext cx="9186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⟹(∀x)(∀y)(Q(x, y)→P(x, y)) ⊢</a:t>
            </a:r>
            <a:r>
              <a:rPr lang="en-RO" sz="2800" baseline="30000" dirty="0"/>
              <a:t>?</a:t>
            </a:r>
            <a:r>
              <a:rPr lang="en-RO" sz="2800" dirty="0"/>
              <a:t> (∀z)Q(z, z)→(∀x)P(x, x)</a:t>
            </a:r>
          </a:p>
          <a:p>
            <a:endParaRPr lang="en-RO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D3F-D2DB-8C42-8492-77B3994C7B90}"/>
              </a:ext>
            </a:extLst>
          </p:cNvPr>
          <p:cNvSpPr txBox="1"/>
          <p:nvPr/>
        </p:nvSpPr>
        <p:spPr>
          <a:xfrm>
            <a:off x="1141413" y="4222650"/>
            <a:ext cx="8574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⟹(∀x)(∀y)(Q(x, y)→P(x, y)), (∀z)Q(z, z) ⊢</a:t>
            </a:r>
            <a:r>
              <a:rPr lang="en-RO" sz="2800" baseline="30000" dirty="0"/>
              <a:t>?</a:t>
            </a:r>
            <a:r>
              <a:rPr lang="en-RO" sz="2800" dirty="0"/>
              <a:t> (∀x)P(x, x)</a:t>
            </a:r>
          </a:p>
          <a:p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41800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0BCFF-2654-BE49-99D2-2C41CC76249B}"/>
              </a:ext>
            </a:extLst>
          </p:cNvPr>
          <p:cNvSpPr txBox="1"/>
          <p:nvPr/>
        </p:nvSpPr>
        <p:spPr>
          <a:xfrm>
            <a:off x="1141413" y="2039957"/>
            <a:ext cx="56057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U</a:t>
            </a:r>
            <a:r>
              <a:rPr lang="en-RO" sz="2800" baseline="-25000" dirty="0"/>
              <a:t>1</a:t>
            </a:r>
            <a:r>
              <a:rPr lang="en-RO" sz="2800" dirty="0"/>
              <a:t>= (∀x)(∀y)(Q(x, y)→P(x, y))</a:t>
            </a:r>
            <a:endParaRPr lang="en-RO" sz="2800" baseline="30000" dirty="0"/>
          </a:p>
          <a:p>
            <a:endParaRPr lang="en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F559D-2D06-9C40-9742-A302BFF66109}"/>
              </a:ext>
            </a:extLst>
          </p:cNvPr>
          <p:cNvSpPr txBox="1"/>
          <p:nvPr/>
        </p:nvSpPr>
        <p:spPr>
          <a:xfrm>
            <a:off x="1141413" y="1085850"/>
            <a:ext cx="941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(∀x)(∀y)(Q(x, y)→P(x, y)), (∀z)Q(z, z) ⊢</a:t>
            </a:r>
            <a:r>
              <a:rPr lang="en-RO" sz="2800" baseline="30000" dirty="0"/>
              <a:t>?</a:t>
            </a:r>
            <a:r>
              <a:rPr lang="en-RO" sz="2800" dirty="0"/>
              <a:t> (∀x)P(x, x)</a:t>
            </a:r>
          </a:p>
          <a:p>
            <a:endParaRPr lang="en-RO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CE2F0-7BE1-7047-8DB5-60FD65A6560E}"/>
              </a:ext>
            </a:extLst>
          </p:cNvPr>
          <p:cNvSpPr txBox="1"/>
          <p:nvPr/>
        </p:nvSpPr>
        <p:spPr>
          <a:xfrm>
            <a:off x="1141414" y="3271063"/>
            <a:ext cx="3721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U</a:t>
            </a:r>
            <a:r>
              <a:rPr lang="en-RO" sz="2800" baseline="-25000" dirty="0"/>
              <a:t>2</a:t>
            </a:r>
            <a:r>
              <a:rPr lang="en-RO" sz="2800" dirty="0"/>
              <a:t>= (∀z)Q(z, z)= U</a:t>
            </a:r>
            <a:r>
              <a:rPr lang="en-RO" sz="2800" baseline="-25000" dirty="0"/>
              <a:t>2</a:t>
            </a:r>
            <a:r>
              <a:rPr lang="en-RO" sz="2800" baseline="30000" dirty="0"/>
              <a:t>S</a:t>
            </a:r>
          </a:p>
          <a:p>
            <a:endParaRPr lang="en-RO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5CFA9-ABC3-B243-B3C4-D2DE12E06C85}"/>
              </a:ext>
            </a:extLst>
          </p:cNvPr>
          <p:cNvSpPr txBox="1"/>
          <p:nvPr/>
        </p:nvSpPr>
        <p:spPr>
          <a:xfrm>
            <a:off x="1141413" y="4656058"/>
            <a:ext cx="75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￢V= ￢((∀x)P(x, x))						</a:t>
            </a:r>
            <a:endParaRPr lang="en-RO" sz="28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FA89A-4C75-B44A-8831-2FBF95FF0669}"/>
              </a:ext>
            </a:extLst>
          </p:cNvPr>
          <p:cNvSpPr txBox="1"/>
          <p:nvPr/>
        </p:nvSpPr>
        <p:spPr>
          <a:xfrm>
            <a:off x="5444983" y="2039957"/>
            <a:ext cx="673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≡ (∀x)(∀y)(￢ Q(x, y)∨P(x, y))= U</a:t>
            </a:r>
            <a:r>
              <a:rPr lang="en-RO" sz="2800" baseline="-25000" dirty="0"/>
              <a:t>1</a:t>
            </a:r>
            <a:r>
              <a:rPr lang="en-RO" sz="2800" baseline="30000" dirty="0"/>
              <a:t>S</a:t>
            </a:r>
            <a:endParaRPr lang="en-R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DE9B3-B99E-0E48-8A0A-997C8AAD18C2}"/>
              </a:ext>
            </a:extLst>
          </p:cNvPr>
          <p:cNvSpPr txBox="1"/>
          <p:nvPr/>
        </p:nvSpPr>
        <p:spPr>
          <a:xfrm>
            <a:off x="1141413" y="2486233"/>
            <a:ext cx="521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U</a:t>
            </a:r>
            <a:r>
              <a:rPr lang="en-RO" sz="2800" baseline="-25000" dirty="0"/>
              <a:t>1</a:t>
            </a:r>
            <a:r>
              <a:rPr lang="en-RO" sz="2800" baseline="30000" dirty="0"/>
              <a:t>Sq</a:t>
            </a:r>
            <a:r>
              <a:rPr lang="en-RO" sz="2800" dirty="0"/>
              <a:t>= ￢ Q(x, y)∨P(x, y)=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DF3B6-777B-8149-B029-B0F92F437049}"/>
              </a:ext>
            </a:extLst>
          </p:cNvPr>
          <p:cNvSpPr txBox="1"/>
          <p:nvPr/>
        </p:nvSpPr>
        <p:spPr>
          <a:xfrm>
            <a:off x="4652962" y="2500744"/>
            <a:ext cx="3131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U</a:t>
            </a:r>
            <a:r>
              <a:rPr lang="en-RO" sz="2800" baseline="-25000" dirty="0"/>
              <a:t>1</a:t>
            </a:r>
            <a:r>
              <a:rPr lang="en-RO" sz="2800" baseline="30000" dirty="0"/>
              <a:t>c </a:t>
            </a:r>
            <a:r>
              <a:rPr lang="en-RO" sz="2800" dirty="0"/>
              <a:t>= C</a:t>
            </a:r>
            <a:r>
              <a:rPr lang="en-RO" sz="2800" baseline="-25000" dirty="0"/>
              <a:t>1</a:t>
            </a:r>
            <a:endParaRPr lang="en-RO" sz="2800" dirty="0"/>
          </a:p>
          <a:p>
            <a:endParaRPr lang="en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15AD0-246E-8745-A5D5-16DE75C9DDD2}"/>
              </a:ext>
            </a:extLst>
          </p:cNvPr>
          <p:cNvSpPr txBox="1"/>
          <p:nvPr/>
        </p:nvSpPr>
        <p:spPr>
          <a:xfrm>
            <a:off x="1141413" y="3729287"/>
            <a:ext cx="3976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U</a:t>
            </a:r>
            <a:r>
              <a:rPr lang="en-RO" sz="2800" baseline="-25000" dirty="0"/>
              <a:t>2</a:t>
            </a:r>
            <a:r>
              <a:rPr lang="en-RO" sz="2800" baseline="30000" dirty="0"/>
              <a:t>Sq</a:t>
            </a:r>
            <a:r>
              <a:rPr lang="en-RO" sz="2800" dirty="0"/>
              <a:t>= Q(z, z)= U</a:t>
            </a:r>
            <a:r>
              <a:rPr lang="en-RO" sz="2800" baseline="-25000" dirty="0"/>
              <a:t>2</a:t>
            </a:r>
            <a:r>
              <a:rPr lang="en-RO" sz="2800" baseline="30000" dirty="0"/>
              <a:t>C </a:t>
            </a:r>
            <a:r>
              <a:rPr lang="en-RO" sz="2800" dirty="0"/>
              <a:t>= C</a:t>
            </a:r>
            <a:r>
              <a:rPr lang="en-RO" sz="2800" baseline="-25000" dirty="0"/>
              <a:t>2</a:t>
            </a:r>
            <a:endParaRPr lang="en-RO" sz="2800" dirty="0"/>
          </a:p>
          <a:p>
            <a:endParaRPr lang="en-RO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5A75C-AC71-BE48-A8FA-211BC6F62032}"/>
              </a:ext>
            </a:extLst>
          </p:cNvPr>
          <p:cNvSpPr txBox="1"/>
          <p:nvPr/>
        </p:nvSpPr>
        <p:spPr>
          <a:xfrm>
            <a:off x="4025973" y="4669726"/>
            <a:ext cx="428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≡(∃x)(￢P(x, x))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DED3D-D344-8246-A69F-41BA95D69091}"/>
              </a:ext>
            </a:extLst>
          </p:cNvPr>
          <p:cNvSpPr txBox="1"/>
          <p:nvPr/>
        </p:nvSpPr>
        <p:spPr>
          <a:xfrm>
            <a:off x="6218525" y="4669726"/>
            <a:ext cx="252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 = (￢V)</a:t>
            </a:r>
            <a:r>
              <a:rPr lang="en-RO" sz="2800" baseline="30000" dirty="0"/>
              <a:t>p</a:t>
            </a:r>
            <a:endParaRPr lang="en-RO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9EC6B-79D0-494B-915D-636236FD70DF}"/>
              </a:ext>
            </a:extLst>
          </p:cNvPr>
          <p:cNvSpPr txBox="1"/>
          <p:nvPr/>
        </p:nvSpPr>
        <p:spPr>
          <a:xfrm>
            <a:off x="2974218" y="5041262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= ￢P(a,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B5F10-322C-D849-82A9-0759B0D091F5}"/>
              </a:ext>
            </a:extLst>
          </p:cNvPr>
          <p:cNvSpPr txBox="1"/>
          <p:nvPr/>
        </p:nvSpPr>
        <p:spPr>
          <a:xfrm>
            <a:off x="4608908" y="504339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= (￢V)</a:t>
            </a:r>
            <a:r>
              <a:rPr lang="en-RO" sz="2800" baseline="30000" dirty="0"/>
              <a:t>C</a:t>
            </a:r>
            <a:r>
              <a:rPr lang="en-RO" sz="2800" dirty="0"/>
              <a:t>= C</a:t>
            </a:r>
            <a:r>
              <a:rPr lang="en-RO" sz="2800" baseline="-25000" dirty="0"/>
              <a:t>3</a:t>
            </a:r>
            <a:endParaRPr lang="en-R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F2A34-331F-F04C-8669-64150664BF79}"/>
              </a:ext>
            </a:extLst>
          </p:cNvPr>
          <p:cNvSpPr txBox="1"/>
          <p:nvPr/>
        </p:nvSpPr>
        <p:spPr>
          <a:xfrm>
            <a:off x="1834941" y="5019864"/>
            <a:ext cx="1884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(￢V)</a:t>
            </a:r>
            <a:r>
              <a:rPr lang="en-RO" sz="2800" baseline="30000" dirty="0"/>
              <a:t>Sq</a:t>
            </a:r>
            <a:endParaRPr lang="en-RO" sz="2800" dirty="0"/>
          </a:p>
          <a:p>
            <a:endParaRPr lang="en-RO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3AB3A-01F5-2045-8C6C-B241703B457C}"/>
              </a:ext>
            </a:extLst>
          </p:cNvPr>
          <p:cNvSpPr txBox="1"/>
          <p:nvPr/>
        </p:nvSpPr>
        <p:spPr>
          <a:xfrm>
            <a:off x="2680853" y="5814557"/>
            <a:ext cx="735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C00000"/>
                </a:solidFill>
              </a:rPr>
              <a:t>S = {￢ Q(x, y)∨P(x, y), Q(z, z), ￢P(a, a)}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DB1F5-BC8F-C043-953F-D62F67D16D22}"/>
              </a:ext>
            </a:extLst>
          </p:cNvPr>
          <p:cNvSpPr txBox="1"/>
          <p:nvPr/>
        </p:nvSpPr>
        <p:spPr>
          <a:xfrm>
            <a:off x="1040543" y="5001855"/>
            <a:ext cx="191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x←a:</a:t>
            </a:r>
          </a:p>
        </p:txBody>
      </p:sp>
    </p:spTree>
    <p:extLst>
      <p:ext uri="{BB962C8B-B14F-4D97-AF65-F5344CB8AC3E}">
        <p14:creationId xmlns:p14="http://schemas.microsoft.com/office/powerpoint/2010/main" val="41611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B1D50-8525-9644-A0EE-1AD7C9CD3460}"/>
              </a:ext>
            </a:extLst>
          </p:cNvPr>
          <p:cNvSpPr txBox="1"/>
          <p:nvPr/>
        </p:nvSpPr>
        <p:spPr>
          <a:xfrm>
            <a:off x="1314451" y="814387"/>
            <a:ext cx="572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latin typeface="+mj-lt"/>
                <a:cs typeface="Calibri" panose="020F0502020204030204" pitchFamily="34" charset="0"/>
              </a:rPr>
              <a:t>Pasul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F2D4A-9421-3047-A697-F800B272355C}"/>
              </a:ext>
            </a:extLst>
          </p:cNvPr>
          <p:cNvSpPr txBox="1"/>
          <p:nvPr/>
        </p:nvSpPr>
        <p:spPr>
          <a:xfrm>
            <a:off x="1314451" y="1522273"/>
            <a:ext cx="660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/>
              <a:t>Aplicarea metodei rezolutiei: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984B3-7D7C-1247-9AF9-C117BCFE22FF}"/>
              </a:ext>
            </a:extLst>
          </p:cNvPr>
          <p:cNvSpPr txBox="1"/>
          <p:nvPr/>
        </p:nvSpPr>
        <p:spPr>
          <a:xfrm>
            <a:off x="1314451" y="2230159"/>
            <a:ext cx="7186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S = {￢ Q(x, y)∨P(x, y), Q(z, z), ￢P(a, a)}  </a:t>
            </a:r>
          </a:p>
          <a:p>
            <a:endParaRPr lang="en-RO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45DB4-D41E-4340-8A51-1092ECE576BB}"/>
              </a:ext>
            </a:extLst>
          </p:cNvPr>
          <p:cNvSpPr txBox="1"/>
          <p:nvPr/>
        </p:nvSpPr>
        <p:spPr>
          <a:xfrm>
            <a:off x="1314451" y="3599378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Rez</a:t>
            </a:r>
            <a:r>
              <a:rPr lang="en-RO" sz="2800" baseline="-25000" dirty="0"/>
              <a:t>𝜃</a:t>
            </a:r>
            <a:r>
              <a:rPr lang="en-RO" sz="2800" dirty="0"/>
              <a:t>(C</a:t>
            </a:r>
            <a:r>
              <a:rPr lang="en-RO" sz="2800" baseline="-25000" dirty="0"/>
              <a:t>1</a:t>
            </a:r>
            <a:r>
              <a:rPr lang="en-RO" sz="2800" dirty="0"/>
              <a:t>, C</a:t>
            </a:r>
            <a:r>
              <a:rPr lang="en-RO" sz="2800" baseline="-25000" dirty="0"/>
              <a:t>2</a:t>
            </a:r>
            <a:r>
              <a:rPr lang="en-RO" sz="2800" dirty="0"/>
              <a:t>)</a:t>
            </a:r>
            <a:endParaRPr lang="en-RO" sz="28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DEE27-D69A-FC4C-8EC6-07A2D789C94B}"/>
              </a:ext>
            </a:extLst>
          </p:cNvPr>
          <p:cNvSpPr txBox="1"/>
          <p:nvPr/>
        </p:nvSpPr>
        <p:spPr>
          <a:xfrm>
            <a:off x="1314451" y="3107949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𝜃 = [x←z, y←z]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430EE-49AF-E14D-BEAC-F47D9A04C128}"/>
              </a:ext>
            </a:extLst>
          </p:cNvPr>
          <p:cNvSpPr txBox="1"/>
          <p:nvPr/>
        </p:nvSpPr>
        <p:spPr>
          <a:xfrm>
            <a:off x="1314451" y="453771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𝜆 = [z←a]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C5304-5306-F74B-81CA-37E9A12F63FD}"/>
              </a:ext>
            </a:extLst>
          </p:cNvPr>
          <p:cNvSpPr txBox="1"/>
          <p:nvPr/>
        </p:nvSpPr>
        <p:spPr>
          <a:xfrm>
            <a:off x="1314451" y="4952822"/>
            <a:ext cx="298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Rez</a:t>
            </a:r>
            <a:r>
              <a:rPr lang="en-RO" sz="2800" baseline="-25000" dirty="0"/>
              <a:t>𝜆</a:t>
            </a:r>
            <a:r>
              <a:rPr lang="en-RO" sz="2800" dirty="0"/>
              <a:t>(C</a:t>
            </a:r>
            <a:r>
              <a:rPr lang="en-RO" sz="2800" baseline="-25000" dirty="0"/>
              <a:t>3</a:t>
            </a:r>
            <a:r>
              <a:rPr lang="en-RO" sz="2800" dirty="0"/>
              <a:t>, C</a:t>
            </a:r>
            <a:r>
              <a:rPr lang="en-RO" sz="2800" baseline="-25000" dirty="0"/>
              <a:t>4</a:t>
            </a:r>
            <a:r>
              <a:rPr lang="en-RO" sz="2800" dirty="0"/>
              <a:t>) 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D7C49-A860-2342-A675-C7A99AD04B15}"/>
              </a:ext>
            </a:extLst>
          </p:cNvPr>
          <p:cNvSpPr txBox="1"/>
          <p:nvPr/>
        </p:nvSpPr>
        <p:spPr>
          <a:xfrm>
            <a:off x="4179095" y="4952822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⟹S este inconsistenta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E5005-33FA-5242-BC90-352D1C38A4EA}"/>
              </a:ext>
            </a:extLst>
          </p:cNvPr>
          <p:cNvSpPr txBox="1"/>
          <p:nvPr/>
        </p:nvSpPr>
        <p:spPr>
          <a:xfrm>
            <a:off x="4121946" y="4799320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T.C.C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97F72-3D4C-7B4A-9B5B-E3D0FD784A20}"/>
              </a:ext>
            </a:extLst>
          </p:cNvPr>
          <p:cNvSpPr txBox="1"/>
          <p:nvPr/>
        </p:nvSpPr>
        <p:spPr>
          <a:xfrm>
            <a:off x="1524000" y="562954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⟹(∀x)(∀y)(Q(x, y)→P(x, y)), (∀z)Q(z, z) ⊢ (∀x)P(x, x)</a:t>
            </a:r>
          </a:p>
          <a:p>
            <a:endParaRPr lang="en-RO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EC6A9-1339-9447-A875-BF2BC5412479}"/>
              </a:ext>
            </a:extLst>
          </p:cNvPr>
          <p:cNvSpPr txBox="1"/>
          <p:nvPr/>
        </p:nvSpPr>
        <p:spPr>
          <a:xfrm>
            <a:off x="2978946" y="359937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= P(z, z) = C</a:t>
            </a:r>
            <a:r>
              <a:rPr lang="en-RO" sz="2800" baseline="-25000" dirty="0"/>
              <a:t>4</a:t>
            </a:r>
            <a:endParaRPr lang="en-RO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D55FD-CDAB-A542-8809-9030E3838877}"/>
              </a:ext>
            </a:extLst>
          </p:cNvPr>
          <p:cNvSpPr txBox="1"/>
          <p:nvPr/>
        </p:nvSpPr>
        <p:spPr>
          <a:xfrm>
            <a:off x="2986089" y="4957539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=◻︎</a:t>
            </a:r>
          </a:p>
        </p:txBody>
      </p:sp>
    </p:spTree>
    <p:extLst>
      <p:ext uri="{BB962C8B-B14F-4D97-AF65-F5344CB8AC3E}">
        <p14:creationId xmlns:p14="http://schemas.microsoft.com/office/powerpoint/2010/main" val="17567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97C37-FFB4-534A-BE38-7F58C88E765F}"/>
              </a:ext>
            </a:extLst>
          </p:cNvPr>
          <p:cNvSpPr txBox="1"/>
          <p:nvPr/>
        </p:nvSpPr>
        <p:spPr>
          <a:xfrm>
            <a:off x="1042987" y="828675"/>
            <a:ext cx="370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latin typeface="+mj-lt"/>
              </a:rPr>
              <a:t>Concluzie: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A073C-6723-EE45-A29C-3E2AB5D260FA}"/>
              </a:ext>
            </a:extLst>
          </p:cNvPr>
          <p:cNvSpPr txBox="1"/>
          <p:nvPr/>
        </p:nvSpPr>
        <p:spPr>
          <a:xfrm>
            <a:off x="1042987" y="1800225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(∀x)(∀y)(Q(x, y)→P(x, y)), (∀z)Q(z, z) ⊢ (∀x)P(x, x)</a:t>
            </a:r>
          </a:p>
          <a:p>
            <a:endParaRPr lang="en-RO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AA2EA-B638-5946-B068-7F5C5D7F5DE0}"/>
              </a:ext>
            </a:extLst>
          </p:cNvPr>
          <p:cNvSpPr txBox="1"/>
          <p:nvPr/>
        </p:nvSpPr>
        <p:spPr>
          <a:xfrm>
            <a:off x="1042987" y="2754332"/>
            <a:ext cx="8815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⟹(∀x)(∀y)(Q(x, y)→P(x, y)) ⊢ (∀z)Q(z, z)→(∀x)P(x, x)</a:t>
            </a:r>
          </a:p>
          <a:p>
            <a:endParaRPr lang="en-RO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4A312-4A0B-B442-9272-ADCE52611988}"/>
              </a:ext>
            </a:extLst>
          </p:cNvPr>
          <p:cNvSpPr txBox="1"/>
          <p:nvPr/>
        </p:nvSpPr>
        <p:spPr>
          <a:xfrm>
            <a:off x="1042987" y="2569666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T.D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C1950-6887-1A47-8CD8-A8C0B3E9BE79}"/>
              </a:ext>
            </a:extLst>
          </p:cNvPr>
          <p:cNvSpPr txBox="1"/>
          <p:nvPr/>
        </p:nvSpPr>
        <p:spPr>
          <a:xfrm>
            <a:off x="1042987" y="3758712"/>
            <a:ext cx="985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⟹⊢(∀x)(∀y)(Q(x, y)→P(x, y))→((∀z)Q(z, z)→(∀x)P(x, x))</a:t>
            </a:r>
          </a:p>
          <a:p>
            <a:endParaRPr lang="en-RO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D85E-B661-C94A-BA5B-E1CAFD9584E8}"/>
              </a:ext>
            </a:extLst>
          </p:cNvPr>
          <p:cNvSpPr txBox="1"/>
          <p:nvPr/>
        </p:nvSpPr>
        <p:spPr>
          <a:xfrm>
            <a:off x="1042987" y="3574046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T.D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03CEE-C26D-9549-A76C-BE2651E4C367}"/>
              </a:ext>
            </a:extLst>
          </p:cNvPr>
          <p:cNvSpPr txBox="1"/>
          <p:nvPr/>
        </p:nvSpPr>
        <p:spPr>
          <a:xfrm>
            <a:off x="123825" y="5032355"/>
            <a:ext cx="1206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Asadar, formula (∀x)(∀y)(Q(x, y)→P(x, y))→((∀z)Q(z, z)→(∀x)P(x, x)) este teorema.</a:t>
            </a:r>
          </a:p>
          <a:p>
            <a:r>
              <a:rPr lang="en-R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7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6103C-178F-4C8B-A7F7-AA6AE044AAA0}"/>
</file>

<file path=customXml/itemProps2.xml><?xml version="1.0" encoding="utf-8"?>
<ds:datastoreItem xmlns:ds="http://schemas.openxmlformats.org/officeDocument/2006/customXml" ds:itemID="{C13A9260-E649-4AFE-BCCB-9D2F4D24C1C1}"/>
</file>

<file path=customXml/itemProps3.xml><?xml version="1.0" encoding="utf-8"?>
<ds:datastoreItem xmlns:ds="http://schemas.openxmlformats.org/officeDocument/2006/customXml" ds:itemID="{5BD3D450-E5DB-4AD3-9CA5-949EDA29CCB2}"/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1048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LOGICA COMPUTATIONALA</vt:lpstr>
      <vt:lpstr>Verificati daca urmatoarea formula este teorema, utilizand rezolutia generala. </vt:lpstr>
      <vt:lpstr>Teorema</vt:lpstr>
      <vt:lpstr>Algoritmul rezolutiei predicative:</vt:lpstr>
      <vt:lpstr>Pasul 1: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 COMPUTATIONALA</dc:title>
  <dc:creator>Sava Tudor</dc:creator>
  <cp:lastModifiedBy>Sava Tudor</cp:lastModifiedBy>
  <cp:revision>11</cp:revision>
  <dcterms:created xsi:type="dcterms:W3CDTF">2020-12-04T11:48:17Z</dcterms:created>
  <dcterms:modified xsi:type="dcterms:W3CDTF">2020-12-11T12:34:25Z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