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B29"/>
    <a:srgbClr val="54FF25"/>
    <a:srgbClr val="35F8FD"/>
    <a:srgbClr val="A19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5E08C-E033-41DD-9A7B-13F22978274E}" v="2" dt="2021-01-07T23:40:36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STANCIU" userId="S::cristian.stanciu@stud.ubbcluj.ro::8876d40e-0566-4fb6-a906-3cf5003f9609" providerId="AD" clId="Web-{5FD5E08C-E033-41DD-9A7B-13F22978274E}"/>
    <pc:docChg chg="modSld">
      <pc:chgData name="CRISTIAN STANCIU" userId="S::cristian.stanciu@stud.ubbcluj.ro::8876d40e-0566-4fb6-a906-3cf5003f9609" providerId="AD" clId="Web-{5FD5E08C-E033-41DD-9A7B-13F22978274E}" dt="2021-01-07T23:40:36.800" v="1" actId="1076"/>
      <pc:docMkLst>
        <pc:docMk/>
      </pc:docMkLst>
      <pc:sldChg chg="modSp">
        <pc:chgData name="CRISTIAN STANCIU" userId="S::cristian.stanciu@stud.ubbcluj.ro::8876d40e-0566-4fb6-a906-3cf5003f9609" providerId="AD" clId="Web-{5FD5E08C-E033-41DD-9A7B-13F22978274E}" dt="2021-01-07T23:40:36.800" v="1" actId="1076"/>
        <pc:sldMkLst>
          <pc:docMk/>
          <pc:sldMk cId="3268471134" sldId="262"/>
        </pc:sldMkLst>
        <pc:cxnChg chg="mod">
          <ac:chgData name="CRISTIAN STANCIU" userId="S::cristian.stanciu@stud.ubbcluj.ro::8876d40e-0566-4fb6-a906-3cf5003f9609" providerId="AD" clId="Web-{5FD5E08C-E033-41DD-9A7B-13F22978274E}" dt="2021-01-07T23:40:32.894" v="0" actId="1076"/>
          <ac:cxnSpMkLst>
            <pc:docMk/>
            <pc:sldMk cId="3268471134" sldId="262"/>
            <ac:cxnSpMk id="4" creationId="{00000000-0000-0000-0000-000000000000}"/>
          </ac:cxnSpMkLst>
        </pc:cxnChg>
        <pc:cxnChg chg="mod">
          <ac:chgData name="CRISTIAN STANCIU" userId="S::cristian.stanciu@stud.ubbcluj.ro::8876d40e-0566-4fb6-a906-3cf5003f9609" providerId="AD" clId="Web-{5FD5E08C-E033-41DD-9A7B-13F22978274E}" dt="2021-01-07T23:40:36.800" v="1" actId="1076"/>
          <ac:cxnSpMkLst>
            <pc:docMk/>
            <pc:sldMk cId="3268471134" sldId="262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30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401F-8529-48B5-B87E-136D32430F15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29BE-E127-4797-81E9-C2D3CCDA5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1024" y="3011053"/>
            <a:ext cx="8144134" cy="81863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Seminar 12 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5454" y="2905443"/>
            <a:ext cx="3288146" cy="1029855"/>
          </a:xfrm>
        </p:spPr>
        <p:txBody>
          <a:bodyPr>
            <a:normAutofit/>
          </a:bodyPr>
          <a:lstStyle/>
          <a:p>
            <a:pPr algn="ctr"/>
            <a:r>
              <a:rPr lang="ro-R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Stanciu Cristian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216</a:t>
            </a:r>
          </a:p>
        </p:txBody>
      </p:sp>
    </p:spTree>
    <p:extLst>
      <p:ext uri="{BB962C8B-B14F-4D97-AF65-F5344CB8AC3E}">
        <p14:creationId xmlns:p14="http://schemas.microsoft.com/office/powerpoint/2010/main" val="1790076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ner Sărbători fericite - NEWSU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7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9.3.3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n-US" dirty="0" err="1"/>
              <a:t>Simplificaţi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funcţii</a:t>
            </a:r>
            <a:r>
              <a:rPr lang="en-US" dirty="0"/>
              <a:t> </a:t>
            </a:r>
            <a:r>
              <a:rPr lang="en-US" dirty="0" err="1"/>
              <a:t>booleene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date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mintermii</a:t>
            </a:r>
            <a:r>
              <a:rPr lang="en-US" dirty="0"/>
              <a:t> </a:t>
            </a:r>
            <a:r>
              <a:rPr lang="en-US" dirty="0" err="1"/>
              <a:t>expresiilor</a:t>
            </a:r>
            <a:r>
              <a:rPr lang="ro-RO" dirty="0"/>
              <a:t>,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: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en-US" dirty="0"/>
              <a:t>6. f</a:t>
            </a:r>
            <a:r>
              <a:rPr lang="en-US" baseline="-25000" dirty="0"/>
              <a:t>6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ro-RO" dirty="0"/>
              <a:t> </a:t>
            </a:r>
            <a:r>
              <a:rPr lang="en-US" dirty="0"/>
              <a:t>= m</a:t>
            </a:r>
            <a:r>
              <a:rPr lang="en-US" baseline="-25000" dirty="0"/>
              <a:t>0</a:t>
            </a:r>
            <a:r>
              <a:rPr lang="en-US" dirty="0"/>
              <a:t> ∨ m</a:t>
            </a:r>
            <a:r>
              <a:rPr lang="en-US" baseline="-25000" dirty="0"/>
              <a:t>1</a:t>
            </a:r>
            <a:r>
              <a:rPr lang="en-US" dirty="0"/>
              <a:t> ∨ m</a:t>
            </a:r>
            <a:r>
              <a:rPr lang="en-US" baseline="-25000" dirty="0"/>
              <a:t>3</a:t>
            </a:r>
            <a:r>
              <a:rPr lang="en-US" dirty="0"/>
              <a:t> ∨ m</a:t>
            </a:r>
            <a:r>
              <a:rPr lang="en-US" baseline="-25000" dirty="0"/>
              <a:t>5</a:t>
            </a:r>
            <a:r>
              <a:rPr lang="en-US" dirty="0"/>
              <a:t> ∨ m</a:t>
            </a:r>
            <a:r>
              <a:rPr lang="en-US" baseline="-25000" dirty="0"/>
              <a:t>6</a:t>
            </a:r>
            <a:r>
              <a:rPr lang="en-US" dirty="0"/>
              <a:t> ∨ m</a:t>
            </a:r>
            <a:r>
              <a:rPr lang="en-US" baseline="-25000" dirty="0"/>
              <a:t>7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m</a:t>
            </a:r>
            <a:r>
              <a:rPr lang="en-US" baseline="-25000" dirty="0"/>
              <a:t>0</a:t>
            </a:r>
            <a:r>
              <a:rPr lang="ro-RO" baseline="-25000" dirty="0"/>
              <a:t> </a:t>
            </a:r>
            <a:r>
              <a:rPr lang="en-US" dirty="0"/>
              <a:t>(0</a:t>
            </a:r>
            <a:r>
              <a:rPr lang="en-US" baseline="-25000" dirty="0"/>
              <a:t>(10) </a:t>
            </a:r>
            <a:r>
              <a:rPr lang="en-US" dirty="0"/>
              <a:t>= </a:t>
            </a:r>
            <a:r>
              <a:rPr lang="ro-RO" dirty="0"/>
              <a:t>000</a:t>
            </a:r>
            <a:r>
              <a:rPr lang="en-US" baseline="-25000" dirty="0"/>
              <a:t>(2)</a:t>
            </a:r>
            <a:r>
              <a:rPr lang="en-US" dirty="0"/>
              <a:t>)</a:t>
            </a:r>
            <a:r>
              <a:rPr lang="ro-RO" dirty="0"/>
              <a:t> =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x</a:t>
            </a:r>
            <a:r>
              <a:rPr lang="ro-RO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(1</a:t>
            </a:r>
            <a:r>
              <a:rPr lang="en-US" baseline="-25000" dirty="0"/>
              <a:t>(10) </a:t>
            </a:r>
            <a:r>
              <a:rPr lang="en-US" dirty="0"/>
              <a:t>=</a:t>
            </a:r>
            <a:r>
              <a:rPr lang="ro-RO" dirty="0"/>
              <a:t> 001</a:t>
            </a:r>
            <a:r>
              <a:rPr lang="en-US" baseline="-25000" dirty="0"/>
              <a:t>(2)</a:t>
            </a:r>
            <a:r>
              <a:rPr lang="en-US" dirty="0"/>
              <a:t>)</a:t>
            </a:r>
            <a:r>
              <a:rPr lang="ro-RO" dirty="0"/>
              <a:t> =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x</a:t>
            </a:r>
            <a:r>
              <a:rPr lang="ro-RO" baseline="-25000" dirty="0"/>
              <a:t>3</a:t>
            </a:r>
          </a:p>
          <a:p>
            <a:pPr marL="0" indent="0">
              <a:buNone/>
            </a:pPr>
            <a:r>
              <a:rPr lang="ro-RO" dirty="0"/>
              <a:t>m</a:t>
            </a:r>
            <a:r>
              <a:rPr lang="en-US" baseline="-25000" dirty="0"/>
              <a:t>3</a:t>
            </a:r>
            <a:r>
              <a:rPr lang="en-US" dirty="0"/>
              <a:t> (3</a:t>
            </a:r>
            <a:r>
              <a:rPr lang="en-US" baseline="-25000" dirty="0"/>
              <a:t>(10) </a:t>
            </a:r>
            <a:r>
              <a:rPr lang="en-US" dirty="0"/>
              <a:t>=</a:t>
            </a:r>
            <a:r>
              <a:rPr lang="ro-RO" dirty="0"/>
              <a:t> 011</a:t>
            </a:r>
            <a:r>
              <a:rPr lang="en-US" baseline="-25000" dirty="0"/>
              <a:t>(2)</a:t>
            </a:r>
            <a:r>
              <a:rPr lang="en-US" dirty="0"/>
              <a:t>)</a:t>
            </a:r>
            <a:r>
              <a:rPr lang="ro-RO" dirty="0"/>
              <a:t> =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x</a:t>
            </a:r>
            <a:r>
              <a:rPr lang="ro-RO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(5</a:t>
            </a:r>
            <a:r>
              <a:rPr lang="en-US" baseline="-25000" dirty="0"/>
              <a:t>(10) </a:t>
            </a:r>
            <a:r>
              <a:rPr lang="en-US" dirty="0"/>
              <a:t>= </a:t>
            </a:r>
            <a:r>
              <a:rPr lang="ro-RO" dirty="0"/>
              <a:t>101</a:t>
            </a:r>
            <a:r>
              <a:rPr lang="en-US" baseline="-25000" dirty="0"/>
              <a:t>(2)</a:t>
            </a:r>
            <a:r>
              <a:rPr lang="en-US" dirty="0"/>
              <a:t>)</a:t>
            </a:r>
            <a:r>
              <a:rPr lang="ro-RO" dirty="0"/>
              <a:t> =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x</a:t>
            </a:r>
            <a:r>
              <a:rPr lang="ro-RO" baseline="-25000" dirty="0"/>
              <a:t>3</a:t>
            </a:r>
          </a:p>
          <a:p>
            <a:pPr marL="0" indent="0">
              <a:buNone/>
            </a:pPr>
            <a:r>
              <a:rPr lang="ro-RO" dirty="0"/>
              <a:t>m</a:t>
            </a:r>
            <a:r>
              <a:rPr lang="en-US" baseline="-25000" dirty="0"/>
              <a:t>6</a:t>
            </a:r>
            <a:r>
              <a:rPr lang="en-US" dirty="0"/>
              <a:t> (6</a:t>
            </a:r>
            <a:r>
              <a:rPr lang="en-US" baseline="-25000" dirty="0"/>
              <a:t>(10) </a:t>
            </a:r>
            <a:r>
              <a:rPr lang="en-US" dirty="0"/>
              <a:t>= </a:t>
            </a:r>
            <a:r>
              <a:rPr lang="ro-RO" dirty="0"/>
              <a:t>110</a:t>
            </a:r>
            <a:r>
              <a:rPr lang="en-US" baseline="-25000" dirty="0"/>
              <a:t>(2)</a:t>
            </a:r>
            <a:r>
              <a:rPr lang="en-US" dirty="0"/>
              <a:t>)</a:t>
            </a:r>
            <a:r>
              <a:rPr lang="ro-RO" dirty="0"/>
              <a:t> =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x</a:t>
            </a:r>
            <a:r>
              <a:rPr lang="ro-RO" baseline="-25000" dirty="0"/>
              <a:t>3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baseline="-25000" dirty="0"/>
              <a:t>7</a:t>
            </a:r>
            <a:r>
              <a:rPr lang="en-US" dirty="0"/>
              <a:t> (7</a:t>
            </a:r>
            <a:r>
              <a:rPr lang="en-US" baseline="-25000" dirty="0"/>
              <a:t>(10) </a:t>
            </a:r>
            <a:r>
              <a:rPr lang="en-US" dirty="0"/>
              <a:t>= </a:t>
            </a:r>
            <a:r>
              <a:rPr lang="ro-RO" dirty="0"/>
              <a:t>111</a:t>
            </a:r>
            <a:r>
              <a:rPr lang="en-US" baseline="-25000" dirty="0"/>
              <a:t>(2)</a:t>
            </a:r>
            <a:r>
              <a:rPr lang="en-US" dirty="0"/>
              <a:t>)</a:t>
            </a:r>
            <a:r>
              <a:rPr lang="ro-RO" dirty="0"/>
              <a:t> = x</a:t>
            </a:r>
            <a:r>
              <a:rPr lang="ro-RO" baseline="-25000" dirty="0"/>
              <a:t>1</a:t>
            </a:r>
            <a:r>
              <a:rPr lang="ro-RO" dirty="0"/>
              <a:t>x</a:t>
            </a:r>
            <a:r>
              <a:rPr lang="ro-RO" baseline="-25000" dirty="0"/>
              <a:t>2</a:t>
            </a:r>
            <a:r>
              <a:rPr lang="ro-RO" dirty="0"/>
              <a:t>x</a:t>
            </a:r>
            <a:r>
              <a:rPr lang="ro-RO" baseline="-25000" dirty="0"/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25085" y="4083535"/>
            <a:ext cx="220528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57417" y="4999462"/>
            <a:ext cx="24245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98714" y="5456717"/>
            <a:ext cx="24245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49242" y="5925123"/>
            <a:ext cx="24245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98714" y="4083535"/>
            <a:ext cx="223980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5795" y="4083535"/>
            <a:ext cx="215902" cy="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57417" y="4541498"/>
            <a:ext cx="220528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16028" y="4540793"/>
            <a:ext cx="223980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16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Factorizarea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grupeaz</a:t>
            </a:r>
            <a:r>
              <a:rPr lang="ro-RO" dirty="0"/>
              <a:t>ă 2</a:t>
            </a:r>
            <a:r>
              <a:rPr lang="ro-RO" baseline="30000" dirty="0"/>
              <a:t>k</a:t>
            </a:r>
            <a:r>
              <a:rPr lang="ro-RO" dirty="0"/>
              <a:t>, k </a:t>
            </a:r>
            <a:r>
              <a:rPr lang="en-US" dirty="0"/>
              <a:t>∈</a:t>
            </a:r>
            <a:r>
              <a:rPr lang="ro-RO" dirty="0"/>
              <a:t> </a:t>
            </a:r>
            <a:r>
              <a:rPr lang="en-US" b="1" dirty="0"/>
              <a:t>N</a:t>
            </a:r>
            <a:r>
              <a:rPr lang="ro-RO" dirty="0"/>
              <a:t> mintermi adiacenți, </a:t>
            </a:r>
            <a:r>
              <a:rPr lang="ro-RO" i="1" dirty="0">
                <a:solidFill>
                  <a:srgbClr val="FF0000"/>
                </a:solidFill>
              </a:rPr>
              <a:t>k – cât mai mare</a:t>
            </a:r>
            <a:endParaRPr lang="ro-RO" dirty="0"/>
          </a:p>
          <a:p>
            <a:r>
              <a:rPr lang="ro-RO" dirty="0"/>
              <a:t>Prima și ultima linie, prima și ultima coloana sunt vecine!!!</a:t>
            </a:r>
          </a:p>
          <a:p>
            <a:r>
              <a:rPr lang="ro-RO" dirty="0"/>
              <a:t>Același minterm poate fi utilizat de mai multe ori</a:t>
            </a:r>
          </a:p>
          <a:p>
            <a:r>
              <a:rPr lang="ro-RO" dirty="0"/>
              <a:t>Se neglijează grupurile incluse!!!</a:t>
            </a:r>
          </a:p>
          <a:p>
            <a:r>
              <a:rPr lang="ro-RO" dirty="0"/>
              <a:t>Nu se lasă mintermi neîncercuiți</a:t>
            </a:r>
          </a:p>
        </p:txBody>
      </p:sp>
    </p:spTree>
    <p:extLst>
      <p:ext uri="{BB962C8B-B14F-4D97-AF65-F5344CB8AC3E}">
        <p14:creationId xmlns:p14="http://schemas.microsoft.com/office/powerpoint/2010/main" val="3148984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41163"/>
              </p:ext>
            </p:extLst>
          </p:nvPr>
        </p:nvGraphicFramePr>
        <p:xfrm>
          <a:off x="681038" y="2336800"/>
          <a:ext cx="9626745" cy="40640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5349">
                  <a:extLst>
                    <a:ext uri="{9D8B030D-6E8A-4147-A177-3AD203B41FA5}">
                      <a16:colId xmlns:a16="http://schemas.microsoft.com/office/drawing/2014/main" val="3808303098"/>
                    </a:ext>
                  </a:extLst>
                </a:gridCol>
                <a:gridCol w="1925349">
                  <a:extLst>
                    <a:ext uri="{9D8B030D-6E8A-4147-A177-3AD203B41FA5}">
                      <a16:colId xmlns:a16="http://schemas.microsoft.com/office/drawing/2014/main" val="2165032439"/>
                    </a:ext>
                  </a:extLst>
                </a:gridCol>
                <a:gridCol w="1925349">
                  <a:extLst>
                    <a:ext uri="{9D8B030D-6E8A-4147-A177-3AD203B41FA5}">
                      <a16:colId xmlns:a16="http://schemas.microsoft.com/office/drawing/2014/main" val="1835882484"/>
                    </a:ext>
                  </a:extLst>
                </a:gridCol>
                <a:gridCol w="1925349">
                  <a:extLst>
                    <a:ext uri="{9D8B030D-6E8A-4147-A177-3AD203B41FA5}">
                      <a16:colId xmlns:a16="http://schemas.microsoft.com/office/drawing/2014/main" val="4265353809"/>
                    </a:ext>
                  </a:extLst>
                </a:gridCol>
                <a:gridCol w="1925349">
                  <a:extLst>
                    <a:ext uri="{9D8B030D-6E8A-4147-A177-3AD203B41FA5}">
                      <a16:colId xmlns:a16="http://schemas.microsoft.com/office/drawing/2014/main" val="407432472"/>
                    </a:ext>
                  </a:extLst>
                </a:gridCol>
              </a:tblGrid>
              <a:tr h="1354667">
                <a:tc>
                  <a:txBody>
                    <a:bodyPr/>
                    <a:lstStyle/>
                    <a:p>
                      <a:pPr algn="r"/>
                      <a:endParaRPr lang="en-US" sz="3200" b="1" i="1" dirty="0">
                        <a:latin typeface="Cambria Math" panose="02040503050406030204" pitchFamily="18" charset="0"/>
                      </a:endParaRPr>
                    </a:p>
                    <a:p>
                      <a:endParaRPr lang="pt-BR" sz="2400" i="1" dirty="0">
                        <a:latin typeface="Cambria Math" panose="02040503050406030204" pitchFamily="18" charset="0"/>
                      </a:endParaRPr>
                    </a:p>
                    <a:p>
                      <a:endParaRPr lang="en-US" sz="3200" i="1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037458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7773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u="none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52951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681038" y="2336800"/>
            <a:ext cx="1914380" cy="133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212701" y="2724727"/>
            <a:ext cx="281709" cy="46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38483" y="2724727"/>
            <a:ext cx="281709" cy="46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337964" y="3297381"/>
            <a:ext cx="350981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74826" y="3870038"/>
            <a:ext cx="3619429" cy="2466108"/>
          </a:xfrm>
          <a:prstGeom prst="rect">
            <a:avLst/>
          </a:prstGeom>
          <a:noFill/>
          <a:ln w="76200">
            <a:solidFill>
              <a:srgbClr val="35F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31127" y="4064000"/>
            <a:ext cx="2798618" cy="794327"/>
          </a:xfrm>
          <a:prstGeom prst="rect">
            <a:avLst/>
          </a:prstGeom>
          <a:noFill/>
          <a:ln w="76200">
            <a:solidFill>
              <a:srgbClr val="F6F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10401" y="5370946"/>
            <a:ext cx="2798618" cy="794327"/>
          </a:xfrm>
          <a:prstGeom prst="rect">
            <a:avLst/>
          </a:prstGeom>
          <a:noFill/>
          <a:ln w="76200">
            <a:solidFill>
              <a:srgbClr val="54F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</a:t>
            </a:r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iagramei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Karnaugh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437582" y="3297381"/>
            <a:ext cx="330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24499" y="3297381"/>
            <a:ext cx="29441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3709" y="3297381"/>
            <a:ext cx="297873" cy="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769" y="2955128"/>
                <a:ext cx="17881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" y="2955128"/>
                <a:ext cx="178816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5788" y="2129437"/>
                <a:ext cx="9448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88" y="2129437"/>
                <a:ext cx="94488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1198" y="2129437"/>
                <a:ext cx="9197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98" y="2129437"/>
                <a:ext cx="91971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81298" y="4014857"/>
            <a:ext cx="54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1298" y="5414166"/>
            <a:ext cx="54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6619" y="4014857"/>
            <a:ext cx="139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72049" y="4014857"/>
            <a:ext cx="139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ro-RO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0401" y="4014857"/>
            <a:ext cx="139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ro-RO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4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682" y="5371300"/>
            <a:ext cx="139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ro-RO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4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4328" y="5414166"/>
            <a:ext cx="139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ro-RO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4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26341" y="5414166"/>
            <a:ext cx="139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ro-RO" sz="4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40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3170" y="2659691"/>
            <a:ext cx="83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o-RO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0010" y="2661538"/>
            <a:ext cx="83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o-RO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084" y="2659518"/>
            <a:ext cx="83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o-RO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50158" y="2659518"/>
            <a:ext cx="839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o-RO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837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3" grpId="0"/>
      <p:bldP spid="5" grpId="0"/>
      <p:bldP spid="6" grpId="0"/>
      <p:bldP spid="7" grpId="0"/>
      <p:bldP spid="19" grpId="0"/>
      <p:bldP spid="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Determinarea monoamelor maximale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3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  </a:t>
            </a:r>
            <a:r>
              <a:rPr lang="en-US" dirty="0" err="1"/>
              <a:t>Formulele</a:t>
            </a:r>
            <a:r>
              <a:rPr lang="en-US" dirty="0"/>
              <a:t> </a:t>
            </a:r>
            <a:r>
              <a:rPr lang="en-US" dirty="0" err="1"/>
              <a:t>monoamelor</a:t>
            </a:r>
            <a:r>
              <a:rPr lang="en-US" dirty="0"/>
              <a:t> </a:t>
            </a: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35F8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b="1" baseline="-25000" dirty="0">
                <a:solidFill>
                  <a:srgbClr val="35F8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/>
              <a:t> = m</a:t>
            </a:r>
            <a:r>
              <a:rPr lang="en-US" baseline="-25000" dirty="0"/>
              <a:t>1</a:t>
            </a:r>
            <a:r>
              <a:rPr lang="en-US" dirty="0"/>
              <a:t> ∨ m</a:t>
            </a:r>
            <a:r>
              <a:rPr lang="en-US" baseline="-25000" dirty="0"/>
              <a:t>3</a:t>
            </a:r>
            <a:r>
              <a:rPr lang="en-US" dirty="0"/>
              <a:t> ∨ m</a:t>
            </a:r>
            <a:r>
              <a:rPr lang="en-US" baseline="-25000" dirty="0"/>
              <a:t>5</a:t>
            </a:r>
            <a:r>
              <a:rPr lang="en-US" dirty="0"/>
              <a:t> ∨ m</a:t>
            </a:r>
            <a:r>
              <a:rPr lang="en-US" baseline="-25000" dirty="0"/>
              <a:t>7</a:t>
            </a:r>
            <a:r>
              <a:rPr lang="en-US" dirty="0"/>
              <a:t> = x</a:t>
            </a:r>
            <a:r>
              <a:rPr lang="en-US" baseline="-25000" dirty="0"/>
              <a:t>3</a:t>
            </a:r>
          </a:p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/>
              <a:t> = m</a:t>
            </a:r>
            <a:r>
              <a:rPr lang="en-US" baseline="-25000" dirty="0"/>
              <a:t>0</a:t>
            </a:r>
            <a:r>
              <a:rPr lang="en-US" dirty="0"/>
              <a:t> ∨ m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r>
              <a:rPr lang="en-US" b="1" dirty="0">
                <a:solidFill>
                  <a:srgbClr val="54F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b="1" baseline="-25000" dirty="0">
                <a:solidFill>
                  <a:srgbClr val="54F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dirty="0"/>
              <a:t> = m</a:t>
            </a:r>
            <a:r>
              <a:rPr lang="en-US" baseline="-25000" dirty="0"/>
              <a:t>7</a:t>
            </a:r>
            <a:r>
              <a:rPr lang="en-US" dirty="0"/>
              <a:t> ∨ m</a:t>
            </a:r>
            <a:r>
              <a:rPr lang="en-US" baseline="-25000" dirty="0"/>
              <a:t>6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ro-RO" dirty="0"/>
              <a:t>  </a:t>
            </a:r>
          </a:p>
          <a:p>
            <a:pPr marL="0" indent="0">
              <a:buNone/>
            </a:pPr>
            <a:r>
              <a:rPr lang="ro-RO" dirty="0"/>
              <a:t>  </a:t>
            </a:r>
            <a:r>
              <a:rPr lang="en-US" dirty="0" err="1"/>
              <a:t>Mul</a:t>
            </a:r>
            <a:r>
              <a:rPr lang="ro-RO" dirty="0"/>
              <a:t>ț</a:t>
            </a:r>
            <a:r>
              <a:rPr lang="en-US" dirty="0" err="1"/>
              <a:t>imea</a:t>
            </a:r>
            <a:r>
              <a:rPr lang="en-US" dirty="0"/>
              <a:t> </a:t>
            </a:r>
            <a:r>
              <a:rPr lang="en-US" dirty="0" err="1"/>
              <a:t>monoamelor</a:t>
            </a:r>
            <a:r>
              <a:rPr lang="en-US" dirty="0"/>
              <a:t> </a:t>
            </a: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</a:t>
            </a:r>
          </a:p>
          <a:p>
            <a:r>
              <a:rPr lang="en-US" dirty="0"/>
              <a:t>M(f</a:t>
            </a:r>
            <a:r>
              <a:rPr lang="en-US" baseline="-25000" dirty="0"/>
              <a:t>6</a:t>
            </a:r>
            <a:r>
              <a:rPr lang="en-US" dirty="0"/>
              <a:t>) = {</a:t>
            </a:r>
            <a:r>
              <a:rPr lang="en-US" b="1" dirty="0">
                <a:solidFill>
                  <a:srgbClr val="35F8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b="1" baseline="-25000" dirty="0">
                <a:solidFill>
                  <a:srgbClr val="35F8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rgbClr val="F6FB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b="1" baseline="-25000" dirty="0">
                <a:solidFill>
                  <a:srgbClr val="F6FB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rgbClr val="54F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b="1" baseline="-25000" dirty="0">
                <a:solidFill>
                  <a:srgbClr val="54FF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dirty="0"/>
              <a:t>}</a:t>
            </a:r>
            <a:r>
              <a:rPr lang="ro-RO" dirty="0"/>
              <a:t> </a:t>
            </a:r>
            <a:r>
              <a:rPr lang="en-US" dirty="0"/>
              <a:t>= {x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8219" y="5116945"/>
            <a:ext cx="2124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1127" y="5116945"/>
            <a:ext cx="20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45344" y="3297383"/>
            <a:ext cx="20782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72873" y="3297384"/>
            <a:ext cx="20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2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Determinarea monoamelor centrale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99854"/>
                <a:ext cx="9613861" cy="4558145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35F8FD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>
                            <a:solidFill>
                              <a:srgbClr val="35F8FD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ro-RO" b="1" i="1">
                            <a:solidFill>
                              <a:srgbClr val="35F8FD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o-RO" dirty="0"/>
                  <a:t> este </a:t>
                </a:r>
                <a:r>
                  <a:rPr lang="ro-RO" u="sng" dirty="0"/>
                  <a:t>monom central</a:t>
                </a:r>
                <a:r>
                  <a:rPr lang="ro-RO" dirty="0"/>
                  <a:t> deoarece </a:t>
                </a:r>
                <a:r>
                  <a:rPr lang="ro-RO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nu</a:t>
                </a:r>
                <a:r>
                  <a:rPr lang="ro-RO" dirty="0"/>
                  <a:t> are loc:</a:t>
                </a:r>
              </a:p>
              <a:p>
                <a:pPr marL="0" indent="0">
                  <a:buNone/>
                </a:pPr>
                <a:r>
                  <a:rPr lang="ro-RO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6FB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F6FB2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F6FB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i="1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 (mintermii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o-RO" dirty="0"/>
                  <a:t> aparțin unui singur monom maximal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i="1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/>
                  <a:t>), adică sunt încercuiți o singură dată)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6FB2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>
                            <a:solidFill>
                              <a:srgbClr val="F6FB2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ro-RO" b="1" i="1" smtClean="0">
                            <a:solidFill>
                              <a:srgbClr val="F6FB2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o-RO" dirty="0"/>
                  <a:t> este </a:t>
                </a:r>
                <a:r>
                  <a:rPr lang="ro-RO" u="sng" dirty="0"/>
                  <a:t>monom central</a:t>
                </a:r>
                <a:r>
                  <a:rPr lang="ro-RO" dirty="0"/>
                  <a:t> deoarece </a:t>
                </a:r>
                <a:r>
                  <a:rPr lang="ro-RO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nu</a:t>
                </a:r>
                <a:r>
                  <a:rPr lang="ro-RO" dirty="0"/>
                  <a:t> are loc:</a:t>
                </a:r>
              </a:p>
              <a:p>
                <a:pPr marL="0" indent="0">
                  <a:buNone/>
                </a:pPr>
                <a:r>
                  <a:rPr lang="ro-RO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i="1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 (mintermul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dirty="0"/>
                  <a:t> aparține unui singur monom maximal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6FB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F6FB2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i="1">
                            <a:solidFill>
                              <a:srgbClr val="F6FB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dirty="0"/>
                  <a:t>), adică este încercuit o singură dată)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54FF25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>
                            <a:solidFill>
                              <a:srgbClr val="54FF25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ro-RO" b="1" i="1" smtClean="0">
                            <a:solidFill>
                              <a:srgbClr val="54FF25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o-RO" dirty="0"/>
                  <a:t> este </a:t>
                </a:r>
                <a:r>
                  <a:rPr lang="ro-RO" u="sng" dirty="0"/>
                  <a:t>monom central</a:t>
                </a:r>
                <a:r>
                  <a:rPr lang="ro-RO" dirty="0"/>
                  <a:t> deoarece </a:t>
                </a:r>
                <a:r>
                  <a:rPr lang="ro-RO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nu</a:t>
                </a:r>
                <a:r>
                  <a:rPr lang="ro-RO" dirty="0"/>
                  <a:t> are loc:</a:t>
                </a:r>
                <a:endParaRPr lang="en-US" dirty="0"/>
              </a:p>
              <a:p>
                <a:pPr marL="0" indent="0">
                  <a:buNone/>
                </a:pPr>
                <a:r>
                  <a:rPr lang="ro-RO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35F8F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dirty="0"/>
                  <a:t>(mintermul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o-RO" dirty="0"/>
                  <a:t> aparține unui singur monom maximal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ro-RO" i="1">
                            <a:solidFill>
                              <a:srgbClr val="54FF2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ro-RO" dirty="0"/>
                  <a:t>, adică este încercuit o singură dată)</a:t>
                </a:r>
              </a:p>
              <a:p>
                <a:pPr marL="0" indent="0">
                  <a:buNone/>
                </a:pPr>
                <a:r>
                  <a:rPr lang="ro-RO" dirty="0"/>
                  <a:t>=</a:t>
                </a:r>
                <a:r>
                  <a:rPr lang="en-US" dirty="0"/>
                  <a:t>&gt; </a:t>
                </a:r>
                <a:r>
                  <a:rPr lang="en-US" dirty="0" err="1"/>
                  <a:t>Mul</a:t>
                </a:r>
                <a:r>
                  <a:rPr lang="ro-RO" dirty="0"/>
                  <a:t>țimea monoamelor centrale este C(f</a:t>
                </a:r>
                <a:r>
                  <a:rPr lang="ro-RO" baseline="-25000" dirty="0"/>
                  <a:t>6</a:t>
                </a:r>
                <a:r>
                  <a:rPr lang="ro-RO" dirty="0"/>
                  <a:t>) = </a:t>
                </a:r>
                <a:r>
                  <a:rPr lang="en-US" dirty="0"/>
                  <a:t>{</a:t>
                </a:r>
                <a:r>
                  <a:rPr lang="en-US" b="1" dirty="0">
                    <a:solidFill>
                      <a:srgbClr val="35F8F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</a:t>
                </a:r>
                <a:r>
                  <a:rPr lang="en-US" b="1" baseline="-25000" dirty="0">
                    <a:solidFill>
                      <a:srgbClr val="35F8F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</a:t>
                </a:r>
                <a:r>
                  <a:rPr lang="en-US" b="1" baseline="-25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54FF2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</a:t>
                </a:r>
                <a:r>
                  <a:rPr lang="en-US" b="1" baseline="-25000" dirty="0">
                    <a:solidFill>
                      <a:srgbClr val="54FF2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US" dirty="0"/>
                  <a:t>} =</a:t>
                </a:r>
                <a:r>
                  <a:rPr lang="ro-RO" dirty="0"/>
                  <a:t> </a:t>
                </a:r>
                <a:r>
                  <a:rPr lang="en-US" dirty="0"/>
                  <a:t>{x</a:t>
                </a:r>
                <a:r>
                  <a:rPr lang="en-US" baseline="-25000" dirty="0"/>
                  <a:t>3</a:t>
                </a:r>
                <a:r>
                  <a:rPr lang="en-US" dirty="0"/>
                  <a:t>, x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}</a:t>
                </a: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99854"/>
                <a:ext cx="9613861" cy="4558145"/>
              </a:xfrm>
              <a:blipFill>
                <a:blip r:embed="rId2"/>
                <a:stretch>
                  <a:fillRect l="-1015" t="-2005" r="-1141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79417" y="6456219"/>
            <a:ext cx="212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5746" y="6456219"/>
            <a:ext cx="212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0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Determinarea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cazului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simplificare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8873" y="2336873"/>
                <a:ext cx="5052291" cy="3599316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f</m:t>
                    </m:r>
                    <m:r>
                      <m:rPr>
                        <m:nor/>
                      </m:rPr>
                      <a:rPr lang="ro-RO" b="1" i="1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6</m:t>
                    </m:r>
                    <m:r>
                      <m:rPr>
                        <m:nor/>
                      </m:rPr>
                      <a:rPr lang="ro-RO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)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 = </m:t>
                    </m:r>
                    <m:r>
                      <m:rPr>
                        <m:nor/>
                      </m:rPr>
                      <a:rPr lang="ro-RO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C</m:t>
                    </m:r>
                    <m:r>
                      <m:rPr>
                        <m:nor/>
                      </m:rPr>
                      <a:rPr lang="ro-RO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(</m:t>
                    </m:r>
                    <m:r>
                      <m:rPr>
                        <m:nor/>
                      </m:rPr>
                      <a:rPr lang="ro-RO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f</m:t>
                    </m:r>
                    <m:r>
                      <m:rPr>
                        <m:nor/>
                      </m:rPr>
                      <a:rPr lang="ro-RO" b="1" i="1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6</m:t>
                    </m:r>
                    <m:r>
                      <m:rPr>
                        <m:nor/>
                      </m:rPr>
                      <a:rPr lang="ro-RO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– </a:t>
                </a:r>
                <a:r>
                  <a:rPr lang="en-US" dirty="0" err="1">
                    <a:solidFill>
                      <a:schemeClr val="tx1"/>
                    </a:solidFill>
                  </a:rPr>
                  <a:t>mul</a:t>
                </a:r>
                <a:r>
                  <a:rPr lang="ro-RO" dirty="0">
                    <a:solidFill>
                      <a:schemeClr val="tx1"/>
                    </a:solidFill>
                  </a:rPr>
                  <a:t>țimea monoamelor maximale</a:t>
                </a:r>
                <a:r>
                  <a:rPr lang="en-US" dirty="0">
                    <a:solidFill>
                      <a:schemeClr val="tx1"/>
                    </a:solidFill>
                  </a:rPr>
                  <a:t> (M(f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  <a:r>
                  <a:rPr lang="ro-RO" dirty="0">
                    <a:solidFill>
                      <a:schemeClr val="tx1"/>
                    </a:solidFill>
                  </a:rPr>
                  <a:t> este egală cu mulțimea monoamelor </a:t>
                </a:r>
                <a:r>
                  <a:rPr lang="en-US" dirty="0" err="1">
                    <a:solidFill>
                      <a:schemeClr val="tx1"/>
                    </a:solidFill>
                  </a:rPr>
                  <a:t>centrale</a:t>
                </a:r>
                <a:r>
                  <a:rPr lang="en-US" dirty="0">
                    <a:solidFill>
                      <a:schemeClr val="tx1"/>
                    </a:solidFill>
                  </a:rPr>
                  <a:t> (C(f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dirty="0">
                    <a:solidFill>
                      <a:schemeClr val="tx1"/>
                    </a:solidFill>
                  </a:rPr>
                  <a:t>))</a:t>
                </a:r>
                <a:endParaRPr lang="ro-RO" dirty="0">
                  <a:solidFill>
                    <a:schemeClr val="tx1"/>
                  </a:solidFill>
                </a:endParaRPr>
              </a:p>
              <a:p>
                <a:r>
                  <a:rPr lang="ro-RO" dirty="0">
                    <a:solidFill>
                      <a:schemeClr val="tx1"/>
                    </a:solidFill>
                  </a:rPr>
                  <a:t>Ne aflăm în </a:t>
                </a:r>
                <a:r>
                  <a:rPr lang="ro-RO" u="sng" dirty="0">
                    <a:solidFill>
                      <a:schemeClr val="tx1"/>
                    </a:solidFill>
                  </a:rPr>
                  <a:t>primul caz</a:t>
                </a:r>
                <a:r>
                  <a:rPr lang="ro-RO" dirty="0">
                    <a:solidFill>
                      <a:schemeClr val="tx1"/>
                    </a:solidFill>
                  </a:rPr>
                  <a:t> al algoritmului de simplificare (linia 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873" y="2336873"/>
                <a:ext cx="5052291" cy="3599316"/>
              </a:xfrm>
              <a:blipFill>
                <a:blip r:embed="rId2"/>
                <a:stretch>
                  <a:fillRect l="-1689" t="-2538" r="-2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092656"/>
            <a:ext cx="6256188" cy="46452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7817" y="3417455"/>
            <a:ext cx="895927" cy="24014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6872" y="3759200"/>
            <a:ext cx="720437" cy="923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6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</a:t>
            </a:r>
            <a:r>
              <a:rPr lang="en-US" dirty="0" err="1"/>
              <a:t>simplificat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Așadar, există o unică soluție pentru forma simplificată a funcției, care se obține prin disjuncția tuturor monoamelor maximale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f</a:t>
            </a:r>
            <a:r>
              <a:rPr lang="en-US" baseline="30000" dirty="0"/>
              <a:t>s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= </a:t>
            </a:r>
            <a:r>
              <a:rPr lang="en-US" dirty="0">
                <a:solidFill>
                  <a:srgbClr val="35F8FD"/>
                </a:solidFill>
              </a:rPr>
              <a:t>max1</a:t>
            </a:r>
            <a:r>
              <a:rPr lang="en-US" dirty="0"/>
              <a:t> ∨ </a:t>
            </a:r>
            <a:r>
              <a:rPr lang="en-US" dirty="0">
                <a:solidFill>
                  <a:srgbClr val="F6FB29"/>
                </a:solidFill>
              </a:rPr>
              <a:t>max2</a:t>
            </a:r>
            <a:r>
              <a:rPr lang="en-US" dirty="0"/>
              <a:t> ∨ </a:t>
            </a:r>
            <a:r>
              <a:rPr lang="en-US" dirty="0">
                <a:solidFill>
                  <a:srgbClr val="54FF25"/>
                </a:solidFill>
              </a:rPr>
              <a:t>max3</a:t>
            </a:r>
            <a:r>
              <a:rPr lang="en-US" dirty="0"/>
              <a:t> = x</a:t>
            </a:r>
            <a:r>
              <a:rPr lang="en-US" baseline="-25000" dirty="0"/>
              <a:t>3</a:t>
            </a:r>
            <a:r>
              <a:rPr lang="en-US" dirty="0"/>
              <a:t> ∨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∨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85179" y="3186545"/>
            <a:ext cx="217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59191" y="3181927"/>
            <a:ext cx="217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71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73" y="2733709"/>
            <a:ext cx="8399583" cy="1373070"/>
          </a:xfrm>
        </p:spPr>
        <p:txBody>
          <a:bodyPr/>
          <a:lstStyle/>
          <a:p>
            <a:r>
              <a:rPr lang="en-US" dirty="0" err="1"/>
              <a:t>Mul</a:t>
            </a:r>
            <a:r>
              <a:rPr lang="ro-RO" dirty="0"/>
              <a:t>țumesc pentru atenție!</a:t>
            </a:r>
            <a:endParaRPr lang="en-US" dirty="0"/>
          </a:p>
        </p:txBody>
      </p:sp>
      <p:pic>
        <p:nvPicPr>
          <p:cNvPr id="2050" name="Picture 2" descr="https://cdn.discordapp.com/emojis/766603976543567882.png?v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429" y="2810643"/>
            <a:ext cx="1123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6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DB76FD-A7F7-4960-AD25-9287AD7023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CB1AA0-0DC2-4716-AFC6-7D2776F245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22B42E-5F83-443D-B7FE-9997E8CEA35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429</TotalTime>
  <Words>339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Berlin</vt:lpstr>
      <vt:lpstr>Temă Seminar 12 LC</vt:lpstr>
      <vt:lpstr>Problema 9.3.3</vt:lpstr>
      <vt:lpstr>Factorizarea</vt:lpstr>
      <vt:lpstr>Construcția diagramei Karnaugh</vt:lpstr>
      <vt:lpstr>Determinarea monoamelor maximale</vt:lpstr>
      <vt:lpstr>Determinarea monoamelor centrale</vt:lpstr>
      <vt:lpstr>Determinarea cazului din algoritmul de simplificare</vt:lpstr>
      <vt:lpstr>Forma simplificată a funcției</vt:lpstr>
      <vt:lpstr>Mulțumesc pentru atenție!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Seminar 12 LC</dc:title>
  <dc:creator>Admin</dc:creator>
  <cp:lastModifiedBy>Admin</cp:lastModifiedBy>
  <cp:revision>43</cp:revision>
  <dcterms:created xsi:type="dcterms:W3CDTF">2020-12-17T19:42:36Z</dcterms:created>
  <dcterms:modified xsi:type="dcterms:W3CDTF">2021-01-07T23:40:43Z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