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7F82-3404-4BBF-ACEE-A5985E85BDB2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E38C0-3BD7-47D6-B7F6-BE56E8036F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36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41FA-CB3C-44CA-BFFC-46EF6391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99D33-DF8D-4BC5-9CAD-0FCCA22E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53AF-CB02-4FC6-BBDC-04141AAF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A36B-881D-4792-B0B5-EF3E5F3E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F123-CAF8-4A09-AE30-04506C8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433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11C7-7A85-4F8D-8FCA-AC7EB247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599F9-9C77-40C1-BD2F-25119A4F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6FB5-D807-402B-AA52-B7646A57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BFF2-9FD8-4259-9D39-AE6C2CB4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4540-5295-4596-A5D4-E813889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802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E2845-325C-473A-A26A-B084E36C3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9A45D-14C8-4F21-BBF8-0CFD8E5F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271D-E57B-456C-A0EB-815AFD85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58CD-4ABB-47B5-BCF6-3FE49251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CFD3-ABC2-47FF-981F-A07D3AD3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75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2A98-9459-4888-B325-6F6A1D5A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8E62-A619-471A-92F0-C3C1362E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D9F-63F3-4436-8FB3-D90778C8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E047-B5C4-4978-9A80-DCA5586D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9218-3FE5-4D08-B106-17CEF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40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99C4-503B-4779-A826-3E148470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8767-9365-4253-8C95-A248606B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0973-5535-4B9F-8923-73230E5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8F0F-25A6-40E1-8F7E-4CB25CD6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0EEF-C03C-4413-A7E2-E1DF7847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3869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CFAA-CAE8-49A1-AF7E-0BD85328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AFB7-5DC3-45AD-BC8C-0F600CC6E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A1CEC-DBCB-4484-B95B-BCD346019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DA72F-760B-49DD-B5FB-4FA753F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D862A-52CC-494C-97F1-DF72DFF5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8F194-C9F6-4BC0-B097-ECE242D2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11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1CB3-26EE-4D3C-8056-37A890AE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09B7-7BD4-49C7-BC31-8EF68B03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20B9F-3174-4E3D-93BC-FE7E50537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E6CE1-EB29-489F-8F48-FEC3FB5A8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F1D8F-8565-4C2F-8AC8-5219A3BFF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6D6FA-C33A-454F-ACCD-7FC6D596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540A-8742-4F5A-AD54-ED22A7EF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B791-E372-46CB-A203-9CB5CAAF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19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3042-26F5-44CB-89F8-F3B88D55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1F724-C518-4274-A911-D9288643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8DE51-7ECB-4950-9DAA-A5729E53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71375-AEE4-46A9-8F60-D12F1715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3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C765D-699D-4415-B143-679C1BC0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5817C-BCCA-42F5-B490-7885D685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E1E32-3762-4473-B59C-79CA3908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463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6371-FB00-49C0-B61B-B701C76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5336-68DC-448F-8326-E83D2CCB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0BB74-CF59-4EED-836E-85B9D270C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6CDB5-1AE1-4F56-8DFA-52B38826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851A2-A638-452D-B819-3741062E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3B13-1BB3-43C2-9AAD-B9C3805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320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E550-7207-42F6-805F-902CB4C9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99150-7B21-4B15-8B54-D4046628A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52FA7-2710-43AE-823B-5E216454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2A90-F071-4694-8F55-101BEE8F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A509A-4C8C-44CF-B5D7-A699FE84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18F3-6BD4-4162-BEBD-82DEAFB9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561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FA450-7F6C-4336-8064-3A7FFD0E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1889A-5458-4069-9FB2-E53FE00A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DC54-AD76-41C0-9F38-74B1EDFFE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56C4-7F74-40F3-9291-26C94928D72B}" type="datetimeFigureOut">
              <a:rPr lang="ro-RO" smtClean="0"/>
              <a:t>08.01.2021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01F6-D321-453B-9DFE-533090478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EAAF-E322-415D-82C4-FA276CAFA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3A70-3FAB-43F7-A7E6-1401B8928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627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3-7688-4B99-9B6F-A2AC79C12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Stelian Stoian</a:t>
            </a:r>
            <a:br>
              <a:rPr lang="en-US" dirty="0"/>
            </a:br>
            <a:r>
              <a:rPr lang="en-US" b="1" dirty="0" err="1"/>
              <a:t>Tema</a:t>
            </a:r>
            <a:r>
              <a:rPr lang="en-US" b="1" dirty="0"/>
              <a:t> Seminar</a:t>
            </a:r>
            <a:br>
              <a:rPr lang="en-US" dirty="0"/>
            </a:br>
            <a:r>
              <a:rPr lang="en-US" dirty="0" err="1"/>
              <a:t>Grupa</a:t>
            </a:r>
            <a:r>
              <a:rPr lang="en-US" dirty="0"/>
              <a:t> 216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50433-7D9F-41BF-953D-4E62C8E33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>
                <a:effectLst/>
                <a:latin typeface="Times New Roman" panose="02020603050405020304" pitchFamily="18" charset="0"/>
              </a:rPr>
              <a:t>Problema </a:t>
            </a:r>
            <a:r>
              <a:rPr lang="ro-RO" b="1" dirty="0">
                <a:effectLst/>
                <a:latin typeface="Times New Roman" panose="02020603050405020304" pitchFamily="18" charset="0"/>
              </a:rPr>
              <a:t>9.3.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4</a:t>
            </a:r>
            <a:r>
              <a:rPr lang="ro-RO" dirty="0">
                <a:effectLst/>
                <a:latin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Times New Roman" panose="02020603050405020304" pitchFamily="18" charset="0"/>
              </a:rPr>
              <a:t>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32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1DD2-DE83-4B01-9F7D-DF2E8E9B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864" y="2546262"/>
            <a:ext cx="1342938" cy="1325563"/>
          </a:xfrm>
        </p:spPr>
        <p:txBody>
          <a:bodyPr/>
          <a:lstStyle/>
          <a:p>
            <a:r>
              <a:rPr lang="en-US" dirty="0"/>
              <a:t>Final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245AF-7E66-433E-81EE-73C2F6CDE581}"/>
              </a:ext>
            </a:extLst>
          </p:cNvPr>
          <p:cNvSpPr txBox="1"/>
          <p:nvPr/>
        </p:nvSpPr>
        <p:spPr>
          <a:xfrm>
            <a:off x="5133712" y="3280095"/>
            <a:ext cx="1493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8D</a:t>
            </a:r>
            <a:endParaRPr lang="ro-RO"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82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867F-5302-4353-AE68-92ED7A50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Cerinta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7901-C660-4690-B57B-6AC37B35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o-RO" dirty="0">
                <a:effectLst/>
                <a:latin typeface="Times New Roman" panose="02020603050405020304" pitchFamily="18" charset="0"/>
              </a:rPr>
              <a:t>Utilizând metoda lui </a:t>
            </a:r>
            <a:r>
              <a:rPr lang="ro-RO" b="1" dirty="0">
                <a:effectLst/>
                <a:latin typeface="Times New Roman" panose="02020603050405020304" pitchFamily="18" charset="0"/>
              </a:rPr>
              <a:t>Quine</a:t>
            </a:r>
            <a:r>
              <a:rPr lang="ro-RO" dirty="0">
                <a:effectLst/>
                <a:latin typeface="Times New Roman" panose="02020603050405020304" pitchFamily="18" charset="0"/>
              </a:rPr>
              <a:t> simplificaţi următoarele funcţii booleene de </a:t>
            </a:r>
            <a:r>
              <a:rPr lang="ro-RO" b="1" dirty="0">
                <a:effectLst/>
                <a:latin typeface="Times New Roman" panose="02020603050405020304" pitchFamily="18" charset="0"/>
              </a:rPr>
              <a:t>trei variabile</a:t>
            </a:r>
            <a:r>
              <a:rPr lang="ro-RO" dirty="0">
                <a:effectLst/>
                <a:latin typeface="Times New Roman" panose="02020603050405020304" pitchFamily="18" charset="0"/>
              </a:rPr>
              <a:t>: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08F4A-9551-4680-A21D-1256D6002689}"/>
                  </a:ext>
                </a:extLst>
              </p:cNvPr>
              <p:cNvSpPr txBox="1"/>
              <p:nvPr/>
            </p:nvSpPr>
            <p:spPr>
              <a:xfrm>
                <a:off x="838200" y="3170297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</a:t>
                </a:r>
                <a:r>
                  <a:rPr lang="en-US" sz="2400" b="1" baseline="-25000" dirty="0"/>
                  <a:t>6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↓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08F4A-9551-4680-A21D-1256D6002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70297"/>
                <a:ext cx="10515600" cy="461665"/>
              </a:xfrm>
              <a:prstGeom prst="rect">
                <a:avLst/>
              </a:prstGeom>
              <a:blipFill>
                <a:blip r:embed="rId2"/>
                <a:stretch>
                  <a:fillRect l="-928" t="-13158" b="-289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1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91D9-88B4-41AC-88C0-B6D1C12B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Aducerea</a:t>
            </a:r>
            <a:r>
              <a:rPr lang="en-US" dirty="0"/>
              <a:t> la forma </a:t>
            </a:r>
            <a:r>
              <a:rPr lang="en-US" dirty="0" err="1"/>
              <a:t>canonica</a:t>
            </a:r>
            <a:r>
              <a:rPr lang="en-US" dirty="0"/>
              <a:t> </a:t>
            </a:r>
            <a:r>
              <a:rPr lang="en-US" dirty="0" err="1"/>
              <a:t>disjunctiva</a:t>
            </a:r>
            <a:r>
              <a:rPr lang="en-US" dirty="0"/>
              <a:t>.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5F3078-DA8C-4DD8-9BD3-462327D690C0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</a:t>
                </a:r>
                <a:r>
                  <a:rPr lang="en-US" sz="2400" b="1" baseline="-25000" dirty="0"/>
                  <a:t>6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↓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5F3078-DA8C-4DD8-9BD3-462327D6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61665"/>
              </a:xfrm>
              <a:prstGeom prst="rect">
                <a:avLst/>
              </a:prstGeom>
              <a:blipFill>
                <a:blip r:embed="rId2"/>
                <a:stretch>
                  <a:fillRect l="-928" t="-13158" b="-289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780F9-C7D2-4CBE-8AC2-DCBA2D8F330A}"/>
                  </a:ext>
                </a:extLst>
              </p:cNvPr>
              <p:cNvSpPr txBox="1"/>
              <p:nvPr/>
            </p:nvSpPr>
            <p:spPr>
              <a:xfrm>
                <a:off x="838200" y="2348176"/>
                <a:ext cx="46649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</a:t>
                </a:r>
                <a:r>
                  <a:rPr lang="en-US" sz="2400" b="1" baseline="-25000" dirty="0"/>
                  <a:t>6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780F9-C7D2-4CBE-8AC2-DCBA2D8F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8176"/>
                <a:ext cx="4664978" cy="461665"/>
              </a:xfrm>
              <a:prstGeom prst="rect">
                <a:avLst/>
              </a:prstGeom>
              <a:blipFill>
                <a:blip r:embed="rId3"/>
                <a:stretch>
                  <a:fillRect l="-2092" t="-13158" b="-289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B4D0335-89A1-4EF5-8238-9F60391AD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73" y="2457183"/>
            <a:ext cx="3209776" cy="386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424632-7259-44FF-B87C-4A9ED1791998}"/>
                  </a:ext>
                </a:extLst>
              </p:cNvPr>
              <p:cNvSpPr txBox="1"/>
              <p:nvPr/>
            </p:nvSpPr>
            <p:spPr>
              <a:xfrm>
                <a:off x="838200" y="3005664"/>
                <a:ext cx="47656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</a:t>
                </a:r>
                <a:r>
                  <a:rPr lang="en-US" sz="2400" b="1" baseline="-25000" dirty="0"/>
                  <a:t>6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424632-7259-44FF-B87C-4A9ED179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05664"/>
                <a:ext cx="4765646" cy="461665"/>
              </a:xfrm>
              <a:prstGeom prst="rect">
                <a:avLst/>
              </a:prstGeom>
              <a:blipFill>
                <a:blip r:embed="rId5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4E43A1-3446-4DAA-A47C-484D5F2B0A55}"/>
                  </a:ext>
                </a:extLst>
              </p:cNvPr>
              <p:cNvSpPr txBox="1"/>
              <p:nvPr/>
            </p:nvSpPr>
            <p:spPr>
              <a:xfrm>
                <a:off x="838200" y="3662110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</a:t>
                </a:r>
                <a:r>
                  <a:rPr lang="en-US" sz="2400" b="1" baseline="-25000" dirty="0"/>
                  <a:t>6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4E43A1-3446-4DAA-A47C-484D5F2B0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62110"/>
                <a:ext cx="10515600" cy="461665"/>
              </a:xfrm>
              <a:prstGeom prst="rect">
                <a:avLst/>
              </a:prstGeom>
              <a:blipFill>
                <a:blip r:embed="rId6"/>
                <a:stretch>
                  <a:fillRect l="-928" t="-10667" b="-30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697A408-1A23-4486-BBB1-F7EA89B82B83}"/>
              </a:ext>
            </a:extLst>
          </p:cNvPr>
          <p:cNvSpPr txBox="1"/>
          <p:nvPr/>
        </p:nvSpPr>
        <p:spPr>
          <a:xfrm>
            <a:off x="6202673" y="3051830"/>
            <a:ext cx="36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Completam</a:t>
            </a:r>
            <a:r>
              <a:rPr lang="en-US" sz="2000" dirty="0"/>
              <a:t> </a:t>
            </a:r>
            <a:r>
              <a:rPr lang="en-US" sz="2000" dirty="0" err="1"/>
              <a:t>mintermii</a:t>
            </a:r>
            <a:r>
              <a:rPr lang="en-US" sz="2000" dirty="0"/>
              <a:t>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5710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5B06-2602-445A-AB31-F839E561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mintermilor</a:t>
            </a:r>
            <a:r>
              <a:rPr lang="en-US" dirty="0"/>
              <a:t>. </a:t>
            </a:r>
            <a:r>
              <a:rPr lang="en-US" dirty="0" err="1"/>
              <a:t>Multimea</a:t>
            </a:r>
            <a:r>
              <a:rPr lang="en-US" dirty="0"/>
              <a:t> </a:t>
            </a:r>
            <a:r>
              <a:rPr lang="en-US" dirty="0" err="1"/>
              <a:t>suport</a:t>
            </a:r>
            <a:r>
              <a:rPr lang="en-US" dirty="0"/>
              <a:t>.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6047A-AEEA-44E1-B508-AB9BA58F0779}"/>
                  </a:ext>
                </a:extLst>
              </p:cNvPr>
              <p:cNvSpPr txBox="1"/>
              <p:nvPr/>
            </p:nvSpPr>
            <p:spPr>
              <a:xfrm>
                <a:off x="955995" y="2967335"/>
                <a:ext cx="970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bar>
                        <m:barPr>
                          <m:pos m:val="top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6047A-AEEA-44E1-B508-AB9BA58F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5" y="2967335"/>
                <a:ext cx="970327" cy="461665"/>
              </a:xfrm>
              <a:prstGeom prst="rect">
                <a:avLst/>
              </a:prstGeom>
              <a:blipFill>
                <a:blip r:embed="rId2"/>
                <a:stretch>
                  <a:fillRect r="-2516" b="-263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B8E10B-D6B0-42EE-BE24-434209001216}"/>
                  </a:ext>
                </a:extLst>
              </p:cNvPr>
              <p:cNvSpPr txBox="1"/>
              <p:nvPr/>
            </p:nvSpPr>
            <p:spPr>
              <a:xfrm>
                <a:off x="838200" y="3494763"/>
                <a:ext cx="12059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B8E10B-D6B0-42EE-BE24-43420900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94763"/>
                <a:ext cx="1205918" cy="461665"/>
              </a:xfrm>
              <a:prstGeom prst="rect">
                <a:avLst/>
              </a:prstGeom>
              <a:blipFill>
                <a:blip r:embed="rId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33992E1-FEAE-4557-9D1E-91EADC45EFB9}"/>
              </a:ext>
            </a:extLst>
          </p:cNvPr>
          <p:cNvSpPr txBox="1"/>
          <p:nvPr/>
        </p:nvSpPr>
        <p:spPr>
          <a:xfrm>
            <a:off x="2044118" y="2980396"/>
            <a:ext cx="82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m</a:t>
            </a:r>
            <a:r>
              <a:rPr lang="en-US" sz="2400" baseline="-25000" dirty="0"/>
              <a:t>6</a:t>
            </a:r>
            <a:endParaRPr lang="ro-RO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C268D-384D-4E4A-A165-1D51B9A035DA}"/>
              </a:ext>
            </a:extLst>
          </p:cNvPr>
          <p:cNvSpPr txBox="1"/>
          <p:nvPr/>
        </p:nvSpPr>
        <p:spPr>
          <a:xfrm>
            <a:off x="2044117" y="3494762"/>
            <a:ext cx="82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m</a:t>
            </a:r>
            <a:r>
              <a:rPr lang="en-US" sz="2400" baseline="-25000" dirty="0"/>
              <a:t>7</a:t>
            </a:r>
            <a:endParaRPr lang="ro-RO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DE79C-4D84-48CA-8123-29B919CDA630}"/>
              </a:ext>
            </a:extLst>
          </p:cNvPr>
          <p:cNvSpPr txBox="1"/>
          <p:nvPr/>
        </p:nvSpPr>
        <p:spPr>
          <a:xfrm>
            <a:off x="3536658" y="2716466"/>
            <a:ext cx="205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f </a:t>
            </a:r>
            <a:r>
              <a:rPr lang="en-US" sz="2400" dirty="0"/>
              <a:t>= {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}</a:t>
            </a:r>
            <a:endParaRPr lang="ro-RO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B5C164-0EB8-4C02-AFC9-BF44D7C5E165}"/>
                  </a:ext>
                </a:extLst>
              </p:cNvPr>
              <p:cNvSpPr txBox="1"/>
              <p:nvPr/>
            </p:nvSpPr>
            <p:spPr>
              <a:xfrm>
                <a:off x="838200" y="1805543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</a:t>
                </a:r>
                <a:r>
                  <a:rPr lang="en-US" sz="2400" b="1" baseline="-25000" dirty="0"/>
                  <a:t>6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B5C164-0EB8-4C02-AFC9-BF44D7C5E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5543"/>
                <a:ext cx="10515600" cy="461665"/>
              </a:xfrm>
              <a:prstGeom prst="rect">
                <a:avLst/>
              </a:prstGeom>
              <a:blipFill>
                <a:blip r:embed="rId4"/>
                <a:stretch>
                  <a:fillRect l="-928" t="-10526" b="-289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40B02A-D2E9-4997-AD4C-8E3EA463D703}"/>
                  </a:ext>
                </a:extLst>
              </p:cNvPr>
              <p:cNvSpPr txBox="1"/>
              <p:nvPr/>
            </p:nvSpPr>
            <p:spPr>
              <a:xfrm>
                <a:off x="838200" y="4009129"/>
                <a:ext cx="12059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40B02A-D2E9-4997-AD4C-8E3EA463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9129"/>
                <a:ext cx="1205918" cy="461665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EFE6573-F019-4EC1-A0CC-08E075FFCD97}"/>
              </a:ext>
            </a:extLst>
          </p:cNvPr>
          <p:cNvSpPr txBox="1"/>
          <p:nvPr/>
        </p:nvSpPr>
        <p:spPr>
          <a:xfrm>
            <a:off x="2044117" y="4009128"/>
            <a:ext cx="82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m</a:t>
            </a:r>
            <a:r>
              <a:rPr lang="en-US" sz="2400" baseline="-25000" dirty="0"/>
              <a:t>3</a:t>
            </a:r>
            <a:endParaRPr lang="ro-R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B8AC45-5FF8-4FEC-B04A-8787D01D8E81}"/>
                  </a:ext>
                </a:extLst>
              </p:cNvPr>
              <p:cNvSpPr txBox="1"/>
              <p:nvPr/>
            </p:nvSpPr>
            <p:spPr>
              <a:xfrm>
                <a:off x="838199" y="4523493"/>
                <a:ext cx="12059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bar>
                        <m:barPr>
                          <m:pos m:val="top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B8AC45-5FF8-4FEC-B04A-8787D01D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523493"/>
                <a:ext cx="12059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DC0AFAA-BB95-439C-809F-79AF131FEEF6}"/>
              </a:ext>
            </a:extLst>
          </p:cNvPr>
          <p:cNvSpPr txBox="1"/>
          <p:nvPr/>
        </p:nvSpPr>
        <p:spPr>
          <a:xfrm>
            <a:off x="2044116" y="4523492"/>
            <a:ext cx="82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m</a:t>
            </a:r>
            <a:r>
              <a:rPr lang="en-US" sz="2400" baseline="-25000" dirty="0"/>
              <a:t>5</a:t>
            </a:r>
            <a:endParaRPr lang="ro-RO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050E82-3EDD-4651-B32A-0266FB6BD2AB}"/>
                  </a:ext>
                </a:extLst>
              </p:cNvPr>
              <p:cNvSpPr txBox="1"/>
              <p:nvPr/>
            </p:nvSpPr>
            <p:spPr>
              <a:xfrm>
                <a:off x="835401" y="5037856"/>
                <a:ext cx="12059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bar>
                        <m:barPr>
                          <m:pos m:val="top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bar>
                        <m:barPr>
                          <m:pos m:val="top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050E82-3EDD-4651-B32A-0266FB6B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01" y="5037856"/>
                <a:ext cx="1205918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C25A00-3026-453E-9BDC-A95A59572D68}"/>
              </a:ext>
            </a:extLst>
          </p:cNvPr>
          <p:cNvSpPr txBox="1"/>
          <p:nvPr/>
        </p:nvSpPr>
        <p:spPr>
          <a:xfrm>
            <a:off x="2041318" y="5037855"/>
            <a:ext cx="82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m</a:t>
            </a:r>
            <a:r>
              <a:rPr lang="en-US" sz="2400" baseline="-25000" dirty="0"/>
              <a:t>4</a:t>
            </a:r>
            <a:endParaRPr lang="ro-RO" sz="24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AB8CB2-F771-4A01-BE2F-3FC456D7250A}"/>
              </a:ext>
            </a:extLst>
          </p:cNvPr>
          <p:cNvSpPr txBox="1"/>
          <p:nvPr/>
        </p:nvSpPr>
        <p:spPr>
          <a:xfrm>
            <a:off x="4264401" y="2980396"/>
            <a:ext cx="133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(1, 1, 0)</a:t>
            </a:r>
            <a:endParaRPr lang="ro-RO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5CBA0-3947-4F15-B6C4-14153DF27F80}"/>
              </a:ext>
            </a:extLst>
          </p:cNvPr>
          <p:cNvSpPr txBox="1"/>
          <p:nvPr/>
        </p:nvSpPr>
        <p:spPr>
          <a:xfrm>
            <a:off x="4264401" y="3494762"/>
            <a:ext cx="133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(1, 1, 1)</a:t>
            </a:r>
            <a:endParaRPr lang="ro-RO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E8F469-0DCF-404A-A46B-50E827FD95E8}"/>
              </a:ext>
            </a:extLst>
          </p:cNvPr>
          <p:cNvSpPr txBox="1"/>
          <p:nvPr/>
        </p:nvSpPr>
        <p:spPr>
          <a:xfrm>
            <a:off x="4264401" y="4013264"/>
            <a:ext cx="133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(0, 1, 1)</a:t>
            </a:r>
            <a:endParaRPr lang="ro-RO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7470A6-111E-4113-B545-BEE3A4C15F73}"/>
              </a:ext>
            </a:extLst>
          </p:cNvPr>
          <p:cNvSpPr txBox="1"/>
          <p:nvPr/>
        </p:nvSpPr>
        <p:spPr>
          <a:xfrm>
            <a:off x="4264401" y="4531766"/>
            <a:ext cx="133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(1, 0, 1)</a:t>
            </a:r>
            <a:endParaRPr lang="ro-RO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FA9712-C26B-4A75-A401-CB41D48CE39D}"/>
              </a:ext>
            </a:extLst>
          </p:cNvPr>
          <p:cNvSpPr txBox="1"/>
          <p:nvPr/>
        </p:nvSpPr>
        <p:spPr>
          <a:xfrm>
            <a:off x="4264401" y="5050268"/>
            <a:ext cx="133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(1, 0, 0)</a:t>
            </a:r>
            <a:endParaRPr lang="ro-RO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B9C0DC-8429-4FAD-9372-DF9C5EB7A4D5}"/>
              </a:ext>
            </a:extLst>
          </p:cNvPr>
          <p:cNvGrpSpPr/>
          <p:nvPr/>
        </p:nvGrpSpPr>
        <p:grpSpPr>
          <a:xfrm>
            <a:off x="6323200" y="2716466"/>
            <a:ext cx="5234731" cy="2853968"/>
            <a:chOff x="6323200" y="2716466"/>
            <a:chExt cx="5234731" cy="28539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9289F7-1F6D-414F-8878-1C0F65253419}"/>
                </a:ext>
              </a:extLst>
            </p:cNvPr>
            <p:cNvSpPr txBox="1"/>
            <p:nvPr/>
          </p:nvSpPr>
          <p:spPr>
            <a:xfrm>
              <a:off x="6323200" y="2716466"/>
              <a:ext cx="52347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</a:t>
              </a:r>
              <a:r>
                <a:rPr lang="en-US" sz="2000" baseline="-25000" dirty="0"/>
                <a:t>f </a:t>
              </a:r>
              <a:r>
                <a:rPr lang="en-US" sz="2000" dirty="0"/>
                <a:t>= {(1, 0, 0), (0, 1, 1), (1, 0, 1), (1, 1, 0), (1, 1, 1)}</a:t>
              </a:r>
              <a:endParaRPr lang="ro-RO" sz="20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E72006-805C-4AA7-8C77-EC2077AACA17}"/>
                </a:ext>
              </a:extLst>
            </p:cNvPr>
            <p:cNvGrpSpPr/>
            <p:nvPr/>
          </p:nvGrpSpPr>
          <p:grpSpPr>
            <a:xfrm>
              <a:off x="8924488" y="3208013"/>
              <a:ext cx="2028737" cy="2362421"/>
              <a:chOff x="8924488" y="3208013"/>
              <a:chExt cx="2028737" cy="2362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C1C865F-4C6C-403C-BD77-41C57D87173A}"/>
                      </a:ext>
                    </a:extLst>
                  </p:cNvPr>
                  <p:cNvSpPr txBox="1"/>
                  <p:nvPr/>
                </p:nvSpPr>
                <p:spPr>
                  <a:xfrm>
                    <a:off x="9025504" y="4598948"/>
                    <a:ext cx="970327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C1C865F-4C6C-403C-BD77-41C57D8717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504" y="4598948"/>
                    <a:ext cx="97032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51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415F56E-FBCF-4385-89A6-C3025D37F696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781" y="5108769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415F56E-FBCF-4385-89A6-C3025D37F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781" y="5108769"/>
                    <a:ext cx="1205918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79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F0E9AA-E015-484D-94A6-E3B97045FB5D}"/>
                  </a:ext>
                </a:extLst>
              </p:cNvPr>
              <p:cNvSpPr txBox="1"/>
              <p:nvPr/>
            </p:nvSpPr>
            <p:spPr>
              <a:xfrm>
                <a:off x="10113627" y="4612009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6</a:t>
                </a:r>
                <a:endParaRPr lang="ro-RO" sz="2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868105-E278-4886-8F39-2BDE6085C796}"/>
                  </a:ext>
                </a:extLst>
              </p:cNvPr>
              <p:cNvSpPr txBox="1"/>
              <p:nvPr/>
            </p:nvSpPr>
            <p:spPr>
              <a:xfrm>
                <a:off x="10122364" y="5108768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7</a:t>
                </a:r>
                <a:endParaRPr lang="ro-RO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D59C912-5138-40F5-B9C7-AEAEF17D6A8E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965" y="3208014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D59C912-5138-40F5-B9C7-AEAEF17D6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1965" y="3208014"/>
                    <a:ext cx="1205918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579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BF8952-E569-453B-A9D7-B8DCA719E6B0}"/>
                  </a:ext>
                </a:extLst>
              </p:cNvPr>
              <p:cNvSpPr txBox="1"/>
              <p:nvPr/>
            </p:nvSpPr>
            <p:spPr>
              <a:xfrm>
                <a:off x="10131104" y="3208013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3</a:t>
                </a:r>
                <a:endParaRPr lang="ro-RO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67BFFF8-F6AC-465B-95F6-0CB761377F51}"/>
                      </a:ext>
                    </a:extLst>
                  </p:cNvPr>
                  <p:cNvSpPr txBox="1"/>
                  <p:nvPr/>
                </p:nvSpPr>
                <p:spPr>
                  <a:xfrm>
                    <a:off x="8924488" y="4142355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67BFFF8-F6AC-465B-95F6-0CB761377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4488" y="4142355"/>
                    <a:ext cx="1205918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0CF87F-386F-4800-817A-C5BA2BBCD716}"/>
                  </a:ext>
                </a:extLst>
              </p:cNvPr>
              <p:cNvSpPr txBox="1"/>
              <p:nvPr/>
            </p:nvSpPr>
            <p:spPr>
              <a:xfrm>
                <a:off x="10113625" y="4142354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5</a:t>
                </a:r>
                <a:endParaRPr lang="ro-RO" sz="24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B5CF2D9-4384-45DB-9FB1-CFF1749A9F89}"/>
                      </a:ext>
                    </a:extLst>
                  </p:cNvPr>
                  <p:cNvSpPr txBox="1"/>
                  <p:nvPr/>
                </p:nvSpPr>
                <p:spPr>
                  <a:xfrm>
                    <a:off x="8925185" y="3698334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B5CF2D9-4384-45DB-9FB1-CFF1749A9F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185" y="3698334"/>
                    <a:ext cx="1205918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B75274-0FE5-4906-A741-F023A8D870F4}"/>
                  </a:ext>
                </a:extLst>
              </p:cNvPr>
              <p:cNvSpPr txBox="1"/>
              <p:nvPr/>
            </p:nvSpPr>
            <p:spPr>
              <a:xfrm>
                <a:off x="10114324" y="3698333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4</a:t>
                </a:r>
                <a:endParaRPr lang="ro-RO" sz="24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96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8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95E-7F85-4AE8-95F5-65C30914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 </a:t>
            </a:r>
            <a:r>
              <a:rPr lang="en-US" dirty="0" err="1"/>
              <a:t>tabela</a:t>
            </a:r>
            <a:r>
              <a:rPr lang="ro-RO" dirty="0"/>
              <a:t> - Completarea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ED672F5-5F43-448D-BC53-717EC1056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072185"/>
                  </p:ext>
                </p:extLst>
              </p:nvPr>
            </p:nvGraphicFramePr>
            <p:xfrm>
              <a:off x="2371287" y="1690688"/>
              <a:ext cx="3724713" cy="387450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344097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95154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95154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95154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595154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553501">
                    <a:tc>
                      <a:txBody>
                        <a:bodyPr/>
                        <a:lstStyle/>
                        <a:p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3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o-RO" sz="23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3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o-RO" sz="23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3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o-RO" sz="23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300" dirty="0" err="1"/>
                            <a:t>Grup</a:t>
                          </a:r>
                          <a:r>
                            <a:rPr lang="en-US" sz="2300" dirty="0"/>
                            <a:t> 1</a:t>
                          </a:r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1</a:t>
                          </a:r>
                          <a:endParaRPr lang="ro-RO" sz="23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4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300" dirty="0" err="1"/>
                            <a:t>Grup</a:t>
                          </a:r>
                          <a:r>
                            <a:rPr lang="en-US" sz="2300" dirty="0"/>
                            <a:t> 2</a:t>
                          </a:r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1</a:t>
                          </a:r>
                          <a:endParaRPr lang="ro-RO" sz="23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3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5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1625374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6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531831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2300" dirty="0"/>
                            <a:t>Grup 3</a:t>
                          </a:r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7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4233083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ctr"/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3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300" dirty="0"/>
                        </a:p>
                      </a:txBody>
                      <a:tcPr marL="115321" marR="115321" marT="57660" marB="5766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3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7579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ED672F5-5F43-448D-BC53-717EC1056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072185"/>
                  </p:ext>
                </p:extLst>
              </p:nvPr>
            </p:nvGraphicFramePr>
            <p:xfrm>
              <a:off x="2371287" y="1690688"/>
              <a:ext cx="3724713" cy="387450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344097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95154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95154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95154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595154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553501">
                    <a:tc>
                      <a:txBody>
                        <a:bodyPr/>
                        <a:lstStyle/>
                        <a:p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25510" t="-1099" r="-298980" b="-6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blipFill>
                          <a:blip r:embed="rId2"/>
                          <a:stretch>
                            <a:fillRect l="-328866" t="-1099" r="-202062" b="-6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24490" t="-1099" r="-100000" b="-6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300" dirty="0" err="1"/>
                            <a:t>Grup</a:t>
                          </a:r>
                          <a:r>
                            <a:rPr lang="en-US" sz="2300" dirty="0"/>
                            <a:t> 1</a:t>
                          </a:r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1</a:t>
                          </a:r>
                          <a:endParaRPr lang="ro-RO" sz="23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4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300" dirty="0" err="1"/>
                            <a:t>Grup</a:t>
                          </a:r>
                          <a:r>
                            <a:rPr lang="en-US" sz="2300" dirty="0"/>
                            <a:t> 2</a:t>
                          </a:r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1</a:t>
                          </a:r>
                          <a:endParaRPr lang="ro-RO" sz="23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3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5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1625374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6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531831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2300" dirty="0"/>
                            <a:t>Grup 3</a:t>
                          </a:r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23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r>
                            <a:rPr lang="en-US" sz="2400" baseline="-25000" dirty="0"/>
                            <a:t>7</a:t>
                          </a:r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4233083"/>
                      </a:ext>
                    </a:extLst>
                  </a:tr>
                  <a:tr h="553501">
                    <a:tc>
                      <a:txBody>
                        <a:bodyPr/>
                        <a:lstStyle/>
                        <a:p>
                          <a:pPr algn="ctr"/>
                          <a:endParaRPr lang="ro-RO" sz="23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3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300" dirty="0"/>
                        </a:p>
                      </a:txBody>
                      <a:tcPr marL="115321" marR="115321" marT="57660" marB="5766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3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24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757903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6E17D6-D76A-44F5-BF3F-E2A7C311C887}"/>
              </a:ext>
            </a:extLst>
          </p:cNvPr>
          <p:cNvGrpSpPr/>
          <p:nvPr/>
        </p:nvGrpSpPr>
        <p:grpSpPr>
          <a:xfrm>
            <a:off x="6498927" y="365125"/>
            <a:ext cx="5234731" cy="2853968"/>
            <a:chOff x="6323200" y="2716466"/>
            <a:chExt cx="5234731" cy="28539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57268F-E930-41E1-8BB7-72E93996ADDA}"/>
                </a:ext>
              </a:extLst>
            </p:cNvPr>
            <p:cNvSpPr txBox="1"/>
            <p:nvPr/>
          </p:nvSpPr>
          <p:spPr>
            <a:xfrm>
              <a:off x="6323200" y="2716466"/>
              <a:ext cx="52347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</a:t>
              </a:r>
              <a:r>
                <a:rPr lang="en-US" sz="2000" baseline="-25000" dirty="0"/>
                <a:t>f </a:t>
              </a:r>
              <a:r>
                <a:rPr lang="en-US" sz="2000" dirty="0"/>
                <a:t>= {(1, 0, 0), (0, 1, 1), (1, 0, 1), (1, 1, 0), (1, 1, 1)}</a:t>
              </a:r>
              <a:endParaRPr lang="ro-RO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314CF5-B34C-48F1-BC79-CEFB3965C301}"/>
                </a:ext>
              </a:extLst>
            </p:cNvPr>
            <p:cNvGrpSpPr/>
            <p:nvPr/>
          </p:nvGrpSpPr>
          <p:grpSpPr>
            <a:xfrm>
              <a:off x="8924488" y="3208013"/>
              <a:ext cx="2028737" cy="2362421"/>
              <a:chOff x="8924488" y="3208013"/>
              <a:chExt cx="2028737" cy="2362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542D4C6-4D2D-4BF4-9EF2-5073E8C4EC40}"/>
                      </a:ext>
                    </a:extLst>
                  </p:cNvPr>
                  <p:cNvSpPr txBox="1"/>
                  <p:nvPr/>
                </p:nvSpPr>
                <p:spPr>
                  <a:xfrm>
                    <a:off x="9025504" y="4598948"/>
                    <a:ext cx="970327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542D4C6-4D2D-4BF4-9EF2-5073E8C4EC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504" y="4598948"/>
                    <a:ext cx="97032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5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C0B1093-B63D-41C4-9297-C6FCE8CB6529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781" y="5108769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C0B1093-B63D-41C4-9297-C6FCE8CB6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781" y="5108769"/>
                    <a:ext cx="120591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79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DE8FBF-C76D-4E59-B3A5-E93889B3F219}"/>
                  </a:ext>
                </a:extLst>
              </p:cNvPr>
              <p:cNvSpPr txBox="1"/>
              <p:nvPr/>
            </p:nvSpPr>
            <p:spPr>
              <a:xfrm>
                <a:off x="10113627" y="4612009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6</a:t>
                </a:r>
                <a:endParaRPr lang="ro-RO" sz="2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C5FFA-78F9-47C7-8785-1D2361FDD298}"/>
                  </a:ext>
                </a:extLst>
              </p:cNvPr>
              <p:cNvSpPr txBox="1"/>
              <p:nvPr/>
            </p:nvSpPr>
            <p:spPr>
              <a:xfrm>
                <a:off x="10122364" y="5108768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7</a:t>
                </a:r>
                <a:endParaRPr lang="ro-RO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10BA78D-577A-4FC2-B84C-A8229E4B5774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965" y="3208014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10BA78D-577A-4FC2-B84C-A8229E4B5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1965" y="3208014"/>
                    <a:ext cx="120591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217D58-22C7-467B-8AE4-D858F6B3642A}"/>
                  </a:ext>
                </a:extLst>
              </p:cNvPr>
              <p:cNvSpPr txBox="1"/>
              <p:nvPr/>
            </p:nvSpPr>
            <p:spPr>
              <a:xfrm>
                <a:off x="10131104" y="3208013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3</a:t>
                </a:r>
                <a:endParaRPr lang="ro-RO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3DAD6-AD86-4354-88FC-F88E554ECF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24488" y="4142355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3DAD6-AD86-4354-88FC-F88E554EC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4488" y="4142355"/>
                    <a:ext cx="120591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6D933A-AC31-4818-AB86-7E2D1881A7FF}"/>
                  </a:ext>
                </a:extLst>
              </p:cNvPr>
              <p:cNvSpPr txBox="1"/>
              <p:nvPr/>
            </p:nvSpPr>
            <p:spPr>
              <a:xfrm>
                <a:off x="10113625" y="4142354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5</a:t>
                </a:r>
                <a:endParaRPr lang="ro-RO" sz="24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8A11D5-CA79-46D0-AF6F-B1E5168DDCF4}"/>
                      </a:ext>
                    </a:extLst>
                  </p:cNvPr>
                  <p:cNvSpPr txBox="1"/>
                  <p:nvPr/>
                </p:nvSpPr>
                <p:spPr>
                  <a:xfrm>
                    <a:off x="8925185" y="3698334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8A11D5-CA79-46D0-AF6F-B1E5168DDC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185" y="3698334"/>
                    <a:ext cx="120591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E61F6C-A1CF-4825-B39E-0D457DCC0D20}"/>
                  </a:ext>
                </a:extLst>
              </p:cNvPr>
              <p:cNvSpPr txBox="1"/>
              <p:nvPr/>
            </p:nvSpPr>
            <p:spPr>
              <a:xfrm>
                <a:off x="10114324" y="3698333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4</a:t>
                </a:r>
                <a:endParaRPr lang="ro-RO" sz="24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4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ADA17D-E8FA-4061-B0B8-C878B64C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622" y="142613"/>
            <a:ext cx="5322116" cy="687897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Prima </a:t>
            </a:r>
            <a:r>
              <a:rPr lang="en-US" sz="2800" dirty="0" err="1"/>
              <a:t>tabela</a:t>
            </a:r>
            <a:r>
              <a:rPr lang="ro-RO" sz="2800" dirty="0"/>
              <a:t> - Factorizarea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A8D86C8-EA51-40DA-96D8-955B8C85E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512541"/>
                  </p:ext>
                </p:extLst>
              </p:nvPr>
            </p:nvGraphicFramePr>
            <p:xfrm>
              <a:off x="257262" y="985961"/>
              <a:ext cx="4412608" cy="476101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09190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1141277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396751"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2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3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5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1625374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6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531831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600" dirty="0"/>
                            <a:t>Grup 3</a:t>
                          </a:r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7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4233083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7579036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4 = 1 + 2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5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62356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6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2524197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5 = 2 + 3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3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8967245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6633158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6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5701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A8D86C8-EA51-40DA-96D8-955B8C85E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512541"/>
                  </p:ext>
                </p:extLst>
              </p:nvPr>
            </p:nvGraphicFramePr>
            <p:xfrm>
              <a:off x="257262" y="985961"/>
              <a:ext cx="4412608" cy="476101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09190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1141277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396751"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90110" r="-406593" b="-11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blipFill>
                          <a:blip r:embed="rId2"/>
                          <a:stretch>
                            <a:fillRect l="-390110" r="-306593" b="-11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90110" r="-206593" b="-11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2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3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5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1625374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6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531831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600" dirty="0"/>
                            <a:t>Grup 3</a:t>
                          </a:r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7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4233083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7579036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4 = 1 + 2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701538" b="-40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62356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789394" b="-3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524197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5 = 2 + 3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903077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967245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1003077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633158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1103077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5701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4">
                <a:extLst>
                  <a:ext uri="{FF2B5EF4-FFF2-40B4-BE49-F238E27FC236}">
                    <a16:creationId xmlns:a16="http://schemas.microsoft.com/office/drawing/2014/main" id="{0453596D-EC71-49CE-BA60-A02AED76D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697274"/>
                  </p:ext>
                </p:extLst>
              </p:nvPr>
            </p:nvGraphicFramePr>
            <p:xfrm>
              <a:off x="4669870" y="985961"/>
              <a:ext cx="5540930" cy="139650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09190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63046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2260600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396751"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6 = 4 + 5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6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/>
                            <a:t>=</a:t>
                          </a:r>
                          <a:r>
                            <a:rPr lang="en-US" sz="1600" baseline="-25000" dirty="0"/>
                            <a:t> </a:t>
                          </a: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6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 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4">
                <a:extLst>
                  <a:ext uri="{FF2B5EF4-FFF2-40B4-BE49-F238E27FC236}">
                    <a16:creationId xmlns:a16="http://schemas.microsoft.com/office/drawing/2014/main" id="{0453596D-EC71-49CE-BA60-A02AED76D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697274"/>
                  </p:ext>
                </p:extLst>
              </p:nvPr>
            </p:nvGraphicFramePr>
            <p:xfrm>
              <a:off x="4669870" y="985961"/>
              <a:ext cx="5540930" cy="139650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09190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63046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2260600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396751"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0110" r="-608791" b="-2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blipFill>
                          <a:blip r:embed="rId3"/>
                          <a:stretch>
                            <a:fillRect l="-390110" r="-508791" b="-2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84783" r="-403261" b="-2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603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6 = 4 + 5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5013" t="-65000" b="-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4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ADA17D-E8FA-4061-B0B8-C878B64C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622" y="142613"/>
            <a:ext cx="5322116" cy="687897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Prima </a:t>
            </a:r>
            <a:r>
              <a:rPr lang="en-US" sz="2800" dirty="0" err="1"/>
              <a:t>tabela</a:t>
            </a:r>
            <a:r>
              <a:rPr lang="ro-RO" sz="2800" dirty="0"/>
              <a:t> - Factorizarea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A8D86C8-EA51-40DA-96D8-955B8C85E1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7262" y="985961"/>
              <a:ext cx="4412608" cy="476101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09190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1141277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396751"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2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3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5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1625374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6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531831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600" dirty="0"/>
                            <a:t>Grup 3</a:t>
                          </a:r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7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4233083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7579036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4 = 1 + 2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 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sz="1600" baseline="-25000" dirty="0" smtClean="0"/>
                                <m:t>4</m:t>
                              </m:r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5 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62356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6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2524197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Grupa</a:t>
                          </a:r>
                          <a:r>
                            <a:rPr lang="en-US" sz="1600" dirty="0"/>
                            <a:t> 5 = 2 + 3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3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8967245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5 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6633158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6 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5701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A8D86C8-EA51-40DA-96D8-955B8C85E1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7262" y="985961"/>
              <a:ext cx="4412608" cy="476101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09190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1141277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396751"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90110" r="-406593" b="-11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blipFill>
                          <a:blip r:embed="rId2"/>
                          <a:stretch>
                            <a:fillRect l="-390110" r="-306593" b="-11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90110" r="-206593" b="-11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2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3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5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1625374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0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6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531831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600" dirty="0"/>
                            <a:t>Grup 3</a:t>
                          </a:r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600" dirty="0"/>
                            <a:t>1</a:t>
                          </a:r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7 </a:t>
                          </a:r>
                          <a:r>
                            <a:rPr lang="en-US" sz="1600" baseline="0" dirty="0"/>
                            <a:t>√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4233083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7579036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4 = 1 + 2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 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701538" b="-40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62356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789394" b="-3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524197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Grupa</a:t>
                          </a:r>
                          <a:r>
                            <a:rPr lang="en-US" sz="1600" dirty="0"/>
                            <a:t> 5 = 2 + 3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903077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967245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1003077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633158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ct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5638" t="-1103077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5701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4">
                <a:extLst>
                  <a:ext uri="{FF2B5EF4-FFF2-40B4-BE49-F238E27FC236}">
                    <a16:creationId xmlns:a16="http://schemas.microsoft.com/office/drawing/2014/main" id="{0453596D-EC71-49CE-BA60-A02AED76DF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69870" y="985961"/>
              <a:ext cx="5061359" cy="1190253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09190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1790028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396751"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6 = 4 + 5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4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6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 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sz="1600" baseline="-25000" dirty="0" smtClean="0"/>
                                <m:t>4</m:t>
                              </m:r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m</a:t>
                          </a:r>
                          <a:r>
                            <a:rPr lang="en-US" sz="1600" baseline="-25000" dirty="0"/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6 </a:t>
                          </a:r>
                          <a14:m>
                            <m:oMath xmlns:m="http://schemas.openxmlformats.org/officeDocument/2006/math">
                              <m:r>
                                <a:rPr lang="ro-RO" sz="16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600" dirty="0"/>
                            <a:t> m</a:t>
                          </a:r>
                          <a:r>
                            <a:rPr lang="en-US" sz="1600" baseline="-25000" dirty="0"/>
                            <a:t>7 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4">
                <a:extLst>
                  <a:ext uri="{FF2B5EF4-FFF2-40B4-BE49-F238E27FC236}">
                    <a16:creationId xmlns:a16="http://schemas.microsoft.com/office/drawing/2014/main" id="{0453596D-EC71-49CE-BA60-A02AED76DF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69870" y="985961"/>
              <a:ext cx="5061359" cy="1190253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09190">
                      <a:extLst>
                        <a:ext uri="{9D8B030D-6E8A-4147-A177-3AD203B41FA5}">
                          <a16:colId xmlns:a16="http://schemas.microsoft.com/office/drawing/2014/main" val="934947273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922796244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3176041059"/>
                        </a:ext>
                      </a:extLst>
                    </a:gridCol>
                    <a:gridCol w="554047">
                      <a:extLst>
                        <a:ext uri="{9D8B030D-6E8A-4147-A177-3AD203B41FA5}">
                          <a16:colId xmlns:a16="http://schemas.microsoft.com/office/drawing/2014/main" val="4214236261"/>
                        </a:ext>
                      </a:extLst>
                    </a:gridCol>
                    <a:gridCol w="1790028">
                      <a:extLst>
                        <a:ext uri="{9D8B030D-6E8A-4147-A177-3AD203B41FA5}">
                          <a16:colId xmlns:a16="http://schemas.microsoft.com/office/drawing/2014/main" val="2199971837"/>
                        </a:ext>
                      </a:extLst>
                    </a:gridCol>
                  </a:tblGrid>
                  <a:tr h="396751"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0110" r="-523077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blipFill>
                          <a:blip r:embed="rId3"/>
                          <a:stretch>
                            <a:fillRect l="-390110" r="-423077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90110" r="-323077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6733749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err="1"/>
                            <a:t>Grup</a:t>
                          </a:r>
                          <a:r>
                            <a:rPr lang="en-US" sz="1600" dirty="0"/>
                            <a:t> 6 = 4 + 5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653" t="-98485" b="-1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526180"/>
                      </a:ext>
                    </a:extLst>
                  </a:tr>
                  <a:tr h="396751">
                    <a:tc>
                      <a:txBody>
                        <a:bodyPr/>
                        <a:lstStyle/>
                        <a:p>
                          <a:pPr algn="r"/>
                          <a:endParaRPr lang="ro-RO" sz="1600" dirty="0"/>
                        </a:p>
                      </a:txBody>
                      <a:tcPr marL="115321" marR="115321" marT="57660" marB="57660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  <a:endParaRPr lang="ro-RO" sz="1600" dirty="0"/>
                        </a:p>
                      </a:txBody>
                      <a:tcPr marL="115321" marR="115321" marT="57660" marB="5766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115321" marR="115321" marT="57660" marB="576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635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653" t="-201538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8668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B24B3B-FEB2-43B3-9107-68AF74CF384D}"/>
                  </a:ext>
                </a:extLst>
              </p:cNvPr>
              <p:cNvSpPr txBox="1"/>
              <p:nvPr/>
            </p:nvSpPr>
            <p:spPr>
              <a:xfrm>
                <a:off x="5283665" y="3788359"/>
                <a:ext cx="38337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Multimea </a:t>
                </a:r>
                <a:r>
                  <a:rPr lang="en-US" dirty="0" err="1"/>
                  <a:t>monoamelor</a:t>
                </a:r>
                <a:r>
                  <a:rPr lang="en-US" dirty="0"/>
                  <a:t> </a:t>
                </a:r>
                <a:r>
                  <a:rPr lang="en-US" dirty="0" err="1"/>
                  <a:t>maximale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M(f) = {max</a:t>
                </a:r>
                <a:r>
                  <a:rPr lang="en-US" baseline="-25000" dirty="0"/>
                  <a:t>1</a:t>
                </a:r>
                <a:r>
                  <a:rPr lang="en-US" dirty="0"/>
                  <a:t>, max</a:t>
                </a:r>
                <a:r>
                  <a:rPr lang="en-US" baseline="-25000" dirty="0"/>
                  <a:t>2</a:t>
                </a:r>
                <a:r>
                  <a:rPr lang="en-US" dirty="0"/>
                  <a:t>}.</a:t>
                </a:r>
              </a:p>
              <a:p>
                <a:r>
                  <a:rPr lang="en-US" b="1" dirty="0"/>
                  <a:t>max</a:t>
                </a:r>
                <a:r>
                  <a:rPr lang="en-US" b="1" baseline="-25000" dirty="0"/>
                  <a:t>1</a:t>
                </a:r>
                <a:r>
                  <a:rPr lang="en-US" dirty="0"/>
                  <a:t> = </a:t>
                </a:r>
                <a:r>
                  <a:rPr lang="en-US" sz="1800" dirty="0"/>
                  <a:t>m</a:t>
                </a:r>
                <a:r>
                  <a:rPr lang="en-US" sz="1800" baseline="-25000" dirty="0"/>
                  <a:t>3 </a:t>
                </a:r>
                <a14:m>
                  <m:oMath xmlns:m="http://schemas.openxmlformats.org/officeDocument/2006/math">
                    <m:r>
                      <a:rPr lang="ro-RO" sz="18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dirty="0"/>
                  <a:t> m</a:t>
                </a:r>
                <a:r>
                  <a:rPr lang="en-US" sz="1800" baseline="-25000" dirty="0"/>
                  <a:t>7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ro-RO" sz="1800" b="1" baseline="-25000" dirty="0"/>
              </a:p>
              <a:p>
                <a:r>
                  <a:rPr lang="en-US" b="1" dirty="0"/>
                  <a:t>max</a:t>
                </a:r>
                <a:r>
                  <a:rPr lang="en-US" b="1" baseline="-25000" dirty="0"/>
                  <a:t>2</a:t>
                </a:r>
                <a:r>
                  <a:rPr lang="en-US" dirty="0"/>
                  <a:t> = </a:t>
                </a:r>
                <a:r>
                  <a:rPr lang="en-US" sz="1800" dirty="0"/>
                  <a:t>m</a:t>
                </a:r>
                <a:r>
                  <a:rPr lang="en-US" sz="1800" baseline="-25000" dirty="0"/>
                  <a:t>4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</a:t>
                </a:r>
                <a:r>
                  <a:rPr lang="en-US" baseline="-25000" dirty="0"/>
                  <a:t>5</a:t>
                </a:r>
                <a14:m>
                  <m:oMath xmlns:m="http://schemas.openxmlformats.org/officeDocument/2006/math">
                    <m:r>
                      <a:rPr lang="ro-RO" sz="18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dirty="0"/>
                  <a:t> m</a:t>
                </a:r>
                <a:r>
                  <a:rPr lang="en-US" sz="1800" baseline="-25000" dirty="0"/>
                  <a:t>6 </a:t>
                </a:r>
                <a14:m>
                  <m:oMath xmlns:m="http://schemas.openxmlformats.org/officeDocument/2006/math">
                    <m:r>
                      <a:rPr lang="ro-RO" sz="18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dirty="0"/>
                  <a:t> m</a:t>
                </a:r>
                <a:r>
                  <a:rPr lang="en-US" sz="1800" baseline="-25000" dirty="0"/>
                  <a:t>7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o-RO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B24B3B-FEB2-43B3-9107-68AF74CF3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665" y="3788359"/>
                <a:ext cx="3833768" cy="1200329"/>
              </a:xfrm>
              <a:prstGeom prst="rect">
                <a:avLst/>
              </a:prstGeom>
              <a:blipFill>
                <a:blip r:embed="rId4"/>
                <a:stretch>
                  <a:fillRect l="-1431" t="-2538" b="-710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2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6A5C-64C8-4553-9DCD-77726F1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Monoamele</a:t>
            </a:r>
            <a:r>
              <a:rPr lang="en-US" dirty="0"/>
              <a:t> centrale</a:t>
            </a:r>
            <a:endParaRPr lang="ro-R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A34D18-5C7D-40C1-ACFB-23049DBE8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06026"/>
              </p:ext>
            </p:extLst>
          </p:nvPr>
        </p:nvGraphicFramePr>
        <p:xfrm>
          <a:off x="2107499" y="2323454"/>
          <a:ext cx="4201023" cy="277489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00341">
                  <a:extLst>
                    <a:ext uri="{9D8B030D-6E8A-4147-A177-3AD203B41FA5}">
                      <a16:colId xmlns:a16="http://schemas.microsoft.com/office/drawing/2014/main" val="1340935448"/>
                    </a:ext>
                  </a:extLst>
                </a:gridCol>
                <a:gridCol w="1400341">
                  <a:extLst>
                    <a:ext uri="{9D8B030D-6E8A-4147-A177-3AD203B41FA5}">
                      <a16:colId xmlns:a16="http://schemas.microsoft.com/office/drawing/2014/main" val="2393407333"/>
                    </a:ext>
                  </a:extLst>
                </a:gridCol>
                <a:gridCol w="1400341">
                  <a:extLst>
                    <a:ext uri="{9D8B030D-6E8A-4147-A177-3AD203B41FA5}">
                      <a16:colId xmlns:a16="http://schemas.microsoft.com/office/drawing/2014/main" val="1184644775"/>
                    </a:ext>
                  </a:extLst>
                </a:gridCol>
              </a:tblGrid>
              <a:tr h="6804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Mintermi</a:t>
                      </a:r>
                      <a:r>
                        <a:rPr lang="en-US" dirty="0"/>
                        <a:t> \ </a:t>
                      </a:r>
                      <a:r>
                        <a:rPr lang="en-US" dirty="0" err="1"/>
                        <a:t>Monoame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maximale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max</a:t>
                      </a:r>
                      <a:r>
                        <a:rPr lang="en-US" sz="1800" baseline="-25000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r>
                        <a:rPr lang="en-US" b="1" baseline="-25000" dirty="0"/>
                        <a:t>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6649"/>
                  </a:ext>
                </a:extLst>
              </a:tr>
              <a:tr h="3771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ro-RO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9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6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6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8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8920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3EB70B2-2853-4E61-8710-1D2237A17AE5}"/>
              </a:ext>
            </a:extLst>
          </p:cNvPr>
          <p:cNvGrpSpPr/>
          <p:nvPr/>
        </p:nvGrpSpPr>
        <p:grpSpPr>
          <a:xfrm>
            <a:off x="6498927" y="365125"/>
            <a:ext cx="5234731" cy="2853968"/>
            <a:chOff x="6323200" y="2716466"/>
            <a:chExt cx="5234731" cy="28539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3C1D39-5A01-4CDC-BDBD-DE8D37213F0F}"/>
                </a:ext>
              </a:extLst>
            </p:cNvPr>
            <p:cNvSpPr txBox="1"/>
            <p:nvPr/>
          </p:nvSpPr>
          <p:spPr>
            <a:xfrm>
              <a:off x="6323200" y="2716466"/>
              <a:ext cx="52347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</a:t>
              </a:r>
              <a:r>
                <a:rPr lang="en-US" sz="2000" baseline="-25000" dirty="0"/>
                <a:t>f </a:t>
              </a:r>
              <a:r>
                <a:rPr lang="en-US" sz="2000" dirty="0"/>
                <a:t>= {(1, 0, 0), (0, 1, 1), (1, 0, 1), (1, 1, 0), (1, 1, 1)}</a:t>
              </a:r>
              <a:endParaRPr lang="ro-RO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D9D1A9-50DF-4662-B692-23EEE59E6E71}"/>
                </a:ext>
              </a:extLst>
            </p:cNvPr>
            <p:cNvGrpSpPr/>
            <p:nvPr/>
          </p:nvGrpSpPr>
          <p:grpSpPr>
            <a:xfrm>
              <a:off x="8924488" y="3208013"/>
              <a:ext cx="2028737" cy="2362421"/>
              <a:chOff x="8924488" y="3208013"/>
              <a:chExt cx="2028737" cy="2362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A5407A-4ADD-41E6-A5B7-F0E5A1FEF545}"/>
                      </a:ext>
                    </a:extLst>
                  </p:cNvPr>
                  <p:cNvSpPr txBox="1"/>
                  <p:nvPr/>
                </p:nvSpPr>
                <p:spPr>
                  <a:xfrm>
                    <a:off x="9025504" y="4598948"/>
                    <a:ext cx="970327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A5407A-4ADD-41E6-A5B7-F0E5A1FEF5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504" y="4598948"/>
                    <a:ext cx="970327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5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269C33-52E3-4447-8279-508DE67968D4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781" y="5108769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269C33-52E3-4447-8279-508DE67968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781" y="5108769"/>
                    <a:ext cx="1205918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79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8CA1DC-8C70-4E73-AFFF-FD7AAA06C452}"/>
                  </a:ext>
                </a:extLst>
              </p:cNvPr>
              <p:cNvSpPr txBox="1"/>
              <p:nvPr/>
            </p:nvSpPr>
            <p:spPr>
              <a:xfrm>
                <a:off x="10113627" y="4612009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6</a:t>
                </a:r>
                <a:endParaRPr lang="ro-RO" sz="2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19E745-6A86-4506-962B-E9513843B9A6}"/>
                  </a:ext>
                </a:extLst>
              </p:cNvPr>
              <p:cNvSpPr txBox="1"/>
              <p:nvPr/>
            </p:nvSpPr>
            <p:spPr>
              <a:xfrm>
                <a:off x="10122364" y="5108768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7</a:t>
                </a:r>
                <a:endParaRPr lang="ro-RO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2344AF8-98AF-403F-926B-7A16A3BEF99D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965" y="3208014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2344AF8-98AF-403F-926B-7A16A3BEF9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1965" y="3208014"/>
                    <a:ext cx="120591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5A7314-B368-4D3C-BF7A-3241BAE4D4D0}"/>
                  </a:ext>
                </a:extLst>
              </p:cNvPr>
              <p:cNvSpPr txBox="1"/>
              <p:nvPr/>
            </p:nvSpPr>
            <p:spPr>
              <a:xfrm>
                <a:off x="10131104" y="3208013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3</a:t>
                </a:r>
                <a:endParaRPr lang="ro-RO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0E1A05C-6A44-4280-B3DC-C89B40FA6B5B}"/>
                      </a:ext>
                    </a:extLst>
                  </p:cNvPr>
                  <p:cNvSpPr txBox="1"/>
                  <p:nvPr/>
                </p:nvSpPr>
                <p:spPr>
                  <a:xfrm>
                    <a:off x="8924488" y="4142355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0E1A05C-6A44-4280-B3DC-C89B40FA6B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4488" y="4142355"/>
                    <a:ext cx="120591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809CDF-B56E-4028-AC33-902EF6D4F42B}"/>
                  </a:ext>
                </a:extLst>
              </p:cNvPr>
              <p:cNvSpPr txBox="1"/>
              <p:nvPr/>
            </p:nvSpPr>
            <p:spPr>
              <a:xfrm>
                <a:off x="10113625" y="4142354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5</a:t>
                </a:r>
                <a:endParaRPr lang="ro-RO" sz="24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F12888-CD0B-41D1-96E8-F058759BB25C}"/>
                      </a:ext>
                    </a:extLst>
                  </p:cNvPr>
                  <p:cNvSpPr txBox="1"/>
                  <p:nvPr/>
                </p:nvSpPr>
                <p:spPr>
                  <a:xfrm>
                    <a:off x="8925185" y="3698334"/>
                    <a:ext cx="120591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bar>
                            <m:barPr>
                              <m:pos m:val="top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o-RO" sz="2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F12888-CD0B-41D1-96E8-F058759BB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185" y="3698334"/>
                    <a:ext cx="120591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815411-2ABA-40F0-A158-4D26BCE0AA1F}"/>
                  </a:ext>
                </a:extLst>
              </p:cNvPr>
              <p:cNvSpPr txBox="1"/>
              <p:nvPr/>
            </p:nvSpPr>
            <p:spPr>
              <a:xfrm>
                <a:off x="10114324" y="3698333"/>
                <a:ext cx="822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m</a:t>
                </a:r>
                <a:r>
                  <a:rPr lang="en-US" sz="2400" baseline="-25000" dirty="0"/>
                  <a:t>4</a:t>
                </a:r>
                <a:endParaRPr lang="ro-RO" sz="2400" baseline="-25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83CDA6-0C5A-4442-925F-2B25D6BE029B}"/>
                  </a:ext>
                </a:extLst>
              </p:cNvPr>
              <p:cNvSpPr txBox="1"/>
              <p:nvPr/>
            </p:nvSpPr>
            <p:spPr>
              <a:xfrm>
                <a:off x="7899890" y="3365947"/>
                <a:ext cx="38337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Multimea </a:t>
                </a:r>
                <a:r>
                  <a:rPr lang="en-US" dirty="0" err="1"/>
                  <a:t>monoamelor</a:t>
                </a:r>
                <a:r>
                  <a:rPr lang="en-US" dirty="0"/>
                  <a:t> </a:t>
                </a:r>
                <a:r>
                  <a:rPr lang="en-US" dirty="0" err="1"/>
                  <a:t>maximale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M(f) = {max</a:t>
                </a:r>
                <a:r>
                  <a:rPr lang="en-US" baseline="-25000" dirty="0"/>
                  <a:t>1</a:t>
                </a:r>
                <a:r>
                  <a:rPr lang="en-US" dirty="0"/>
                  <a:t>, max</a:t>
                </a:r>
                <a:r>
                  <a:rPr lang="en-US" baseline="-25000" dirty="0"/>
                  <a:t>2</a:t>
                </a:r>
                <a:r>
                  <a:rPr lang="en-US" dirty="0"/>
                  <a:t>}.</a:t>
                </a:r>
              </a:p>
              <a:p>
                <a:r>
                  <a:rPr lang="en-US" b="1" dirty="0"/>
                  <a:t>max</a:t>
                </a:r>
                <a:r>
                  <a:rPr lang="en-US" b="1" baseline="-25000" dirty="0"/>
                  <a:t>1</a:t>
                </a:r>
                <a:r>
                  <a:rPr lang="en-US" dirty="0"/>
                  <a:t> = </a:t>
                </a:r>
                <a:r>
                  <a:rPr lang="en-US" sz="1800" dirty="0"/>
                  <a:t>m</a:t>
                </a:r>
                <a:r>
                  <a:rPr lang="en-US" sz="1800" baseline="-25000" dirty="0"/>
                  <a:t>3 </a:t>
                </a:r>
                <a14:m>
                  <m:oMath xmlns:m="http://schemas.openxmlformats.org/officeDocument/2006/math">
                    <m:r>
                      <a:rPr lang="ro-RO" sz="18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dirty="0"/>
                  <a:t> m</a:t>
                </a:r>
                <a:r>
                  <a:rPr lang="en-US" sz="1800" baseline="-25000" dirty="0"/>
                  <a:t>7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ro-RO" sz="1800" b="1" baseline="-25000" dirty="0"/>
              </a:p>
              <a:p>
                <a:r>
                  <a:rPr lang="en-US" b="1" dirty="0"/>
                  <a:t>max</a:t>
                </a:r>
                <a:r>
                  <a:rPr lang="en-US" b="1" baseline="-25000" dirty="0"/>
                  <a:t>2</a:t>
                </a:r>
                <a:r>
                  <a:rPr lang="en-US" dirty="0"/>
                  <a:t> = </a:t>
                </a:r>
                <a:r>
                  <a:rPr lang="en-US" sz="1800" dirty="0"/>
                  <a:t>m</a:t>
                </a:r>
                <a:r>
                  <a:rPr lang="en-US" sz="1800" baseline="-25000" dirty="0"/>
                  <a:t>4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</a:t>
                </a:r>
                <a:r>
                  <a:rPr lang="en-US" baseline="-25000" dirty="0"/>
                  <a:t>5</a:t>
                </a:r>
                <a14:m>
                  <m:oMath xmlns:m="http://schemas.openxmlformats.org/officeDocument/2006/math">
                    <m:r>
                      <a:rPr lang="ro-RO" sz="18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dirty="0"/>
                  <a:t> m</a:t>
                </a:r>
                <a:r>
                  <a:rPr lang="en-US" sz="1800" baseline="-25000" dirty="0"/>
                  <a:t>6 </a:t>
                </a:r>
                <a14:m>
                  <m:oMath xmlns:m="http://schemas.openxmlformats.org/officeDocument/2006/math">
                    <m:r>
                      <a:rPr lang="ro-RO" sz="18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dirty="0"/>
                  <a:t> m</a:t>
                </a:r>
                <a:r>
                  <a:rPr lang="en-US" sz="1800" baseline="-25000" dirty="0"/>
                  <a:t>7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o-RO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83CDA6-0C5A-4442-925F-2B25D6BE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890" y="3365947"/>
                <a:ext cx="3833768" cy="1200329"/>
              </a:xfrm>
              <a:prstGeom prst="rect">
                <a:avLst/>
              </a:prstGeom>
              <a:blipFill>
                <a:blip r:embed="rId7"/>
                <a:stretch>
                  <a:fillRect l="-1431" t="-2538" b="-710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10ED91E-A0F2-4809-82FC-78564CB9E492}"/>
              </a:ext>
            </a:extLst>
          </p:cNvPr>
          <p:cNvSpPr txBox="1"/>
          <p:nvPr/>
        </p:nvSpPr>
        <p:spPr>
          <a:xfrm>
            <a:off x="2107499" y="5553620"/>
            <a:ext cx="126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Avem</a:t>
            </a:r>
            <a:r>
              <a:rPr lang="en-US" dirty="0"/>
              <a:t> C(f) =</a:t>
            </a:r>
            <a:endParaRPr lang="ro-RO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B6B993-13D2-4E54-8F3D-962A04D84414}"/>
              </a:ext>
            </a:extLst>
          </p:cNvPr>
          <p:cNvSpPr/>
          <p:nvPr/>
        </p:nvSpPr>
        <p:spPr>
          <a:xfrm>
            <a:off x="4065398" y="3219092"/>
            <a:ext cx="285224" cy="293710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AB2743-19BD-43EC-9A98-B16AF0396071}"/>
              </a:ext>
            </a:extLst>
          </p:cNvPr>
          <p:cNvSpPr/>
          <p:nvPr/>
        </p:nvSpPr>
        <p:spPr>
          <a:xfrm>
            <a:off x="5450980" y="3636748"/>
            <a:ext cx="285224" cy="293710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2D36A2-B9E0-4A64-B905-83A173627D4E}"/>
              </a:ext>
            </a:extLst>
          </p:cNvPr>
          <p:cNvSpPr/>
          <p:nvPr/>
        </p:nvSpPr>
        <p:spPr>
          <a:xfrm>
            <a:off x="5450980" y="4011240"/>
            <a:ext cx="285224" cy="293710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CF571A-766D-4B47-AC47-1F5F2196A52D}"/>
              </a:ext>
            </a:extLst>
          </p:cNvPr>
          <p:cNvSpPr/>
          <p:nvPr/>
        </p:nvSpPr>
        <p:spPr>
          <a:xfrm>
            <a:off x="5450980" y="4385732"/>
            <a:ext cx="285224" cy="293710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33693A-5C75-46A9-AC46-ADFB9B71A6CD}"/>
              </a:ext>
            </a:extLst>
          </p:cNvPr>
          <p:cNvSpPr txBox="1"/>
          <p:nvPr/>
        </p:nvSpPr>
        <p:spPr>
          <a:xfrm>
            <a:off x="3372374" y="5534562"/>
            <a:ext cx="154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{max</a:t>
            </a:r>
            <a:r>
              <a:rPr lang="en-US" baseline="-25000" dirty="0"/>
              <a:t>1</a:t>
            </a:r>
            <a:r>
              <a:rPr lang="en-US" dirty="0"/>
              <a:t>, max</a:t>
            </a:r>
            <a:r>
              <a:rPr lang="en-US" baseline="-25000" dirty="0"/>
              <a:t>2</a:t>
            </a:r>
            <a:r>
              <a:rPr lang="en-US" dirty="0"/>
              <a:t>}.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00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10F2-4CAC-4EEA-BFF4-677F487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simplificare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77EB4-ACAE-4677-A629-4634610D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47615" cy="443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DA3A8-5777-44CE-8D28-B6E5EC1F5DF4}"/>
              </a:ext>
            </a:extLst>
          </p:cNvPr>
          <p:cNvSpPr txBox="1"/>
          <p:nvPr/>
        </p:nvSpPr>
        <p:spPr>
          <a:xfrm>
            <a:off x="8033047" y="1777525"/>
            <a:ext cx="28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M(</a:t>
            </a:r>
            <a:r>
              <a:rPr lang="en-US" sz="1800" b="1" dirty="0"/>
              <a:t>f</a:t>
            </a:r>
            <a:r>
              <a:rPr lang="en-US" sz="1800" b="1" baseline="-25000" dirty="0"/>
              <a:t>6</a:t>
            </a:r>
            <a:r>
              <a:rPr lang="en-US" dirty="0"/>
              <a:t>) = C(</a:t>
            </a:r>
            <a:r>
              <a:rPr lang="en-US" sz="1800" b="1" dirty="0"/>
              <a:t>f</a:t>
            </a:r>
            <a:r>
              <a:rPr lang="en-US" sz="1800" b="1" baseline="-25000" dirty="0"/>
              <a:t>6</a:t>
            </a:r>
            <a:r>
              <a:rPr lang="en-US" dirty="0"/>
              <a:t>) = {max</a:t>
            </a:r>
            <a:r>
              <a:rPr lang="en-US" baseline="-25000" dirty="0"/>
              <a:t>1</a:t>
            </a:r>
            <a:r>
              <a:rPr lang="en-US" dirty="0"/>
              <a:t>, max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2310B-5635-4849-9DD9-4F049A2CD1F8}"/>
              </a:ext>
            </a:extLst>
          </p:cNvPr>
          <p:cNvSpPr txBox="1"/>
          <p:nvPr/>
        </p:nvSpPr>
        <p:spPr>
          <a:xfrm>
            <a:off x="8033046" y="2390700"/>
            <a:ext cx="20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Suntem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150" dirty="0"/>
              <a:t>     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4434B-B8BF-4572-B16B-60E932EB5593}"/>
              </a:ext>
            </a:extLst>
          </p:cNvPr>
          <p:cNvSpPr txBox="1"/>
          <p:nvPr/>
        </p:nvSpPr>
        <p:spPr>
          <a:xfrm>
            <a:off x="8033046" y="3003875"/>
            <a:ext cx="486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Avem</a:t>
            </a:r>
            <a:r>
              <a:rPr lang="en-US" dirty="0"/>
              <a:t> forma </a:t>
            </a:r>
            <a:r>
              <a:rPr lang="en-US" dirty="0" err="1"/>
              <a:t>simplificata</a:t>
            </a:r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E47778-EE75-4690-8331-C63FE2779EA2}"/>
                  </a:ext>
                </a:extLst>
              </p:cNvPr>
              <p:cNvSpPr txBox="1"/>
              <p:nvPr/>
            </p:nvSpPr>
            <p:spPr>
              <a:xfrm>
                <a:off x="8033046" y="5429639"/>
                <a:ext cx="383376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Multimea </a:t>
                </a:r>
                <a:r>
                  <a:rPr lang="en-US" sz="1600" dirty="0" err="1"/>
                  <a:t>monoamelor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maximale</a:t>
                </a:r>
                <a:r>
                  <a:rPr lang="en-US" sz="1600" dirty="0"/>
                  <a:t>:</a:t>
                </a:r>
              </a:p>
              <a:p>
                <a:r>
                  <a:rPr lang="en-US" sz="1600" dirty="0"/>
                  <a:t>M(f) = {max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, max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}.</a:t>
                </a:r>
              </a:p>
              <a:p>
                <a:r>
                  <a:rPr lang="en-US" sz="1600" b="1" dirty="0"/>
                  <a:t>max</a:t>
                </a:r>
                <a:r>
                  <a:rPr lang="en-US" sz="1600" b="1" baseline="-25000" dirty="0"/>
                  <a:t>1</a:t>
                </a:r>
                <a:r>
                  <a:rPr lang="en-US" sz="1600" dirty="0"/>
                  <a:t> = m</a:t>
                </a:r>
                <a:r>
                  <a:rPr lang="en-US" sz="1600" baseline="-25000" dirty="0"/>
                  <a:t>3 </a:t>
                </a:r>
                <a14:m>
                  <m:oMath xmlns:m="http://schemas.openxmlformats.org/officeDocument/2006/math">
                    <m:r>
                      <a:rPr lang="ro-RO" sz="16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600" dirty="0"/>
                  <a:t> m</a:t>
                </a:r>
                <a:r>
                  <a:rPr lang="en-US" sz="1600" baseline="-25000" dirty="0"/>
                  <a:t>7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ro-RO" sz="1600" b="1" baseline="-25000" dirty="0"/>
              </a:p>
              <a:p>
                <a:r>
                  <a:rPr lang="en-US" sz="1600" b="1" dirty="0"/>
                  <a:t>max</a:t>
                </a:r>
                <a:r>
                  <a:rPr lang="en-US" sz="1600" b="1" baseline="-25000" dirty="0"/>
                  <a:t>2</a:t>
                </a:r>
                <a:r>
                  <a:rPr lang="en-US" sz="1600" dirty="0"/>
                  <a:t> = m</a:t>
                </a:r>
                <a:r>
                  <a:rPr lang="en-US" sz="1600" baseline="-25000" dirty="0"/>
                  <a:t>4</a:t>
                </a:r>
                <a14:m>
                  <m:oMath xmlns:m="http://schemas.openxmlformats.org/officeDocument/2006/math">
                    <m:r>
                      <a:rPr lang="ro-RO" sz="1600" i="1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m</a:t>
                </a:r>
                <a:r>
                  <a:rPr lang="en-US" sz="1600" baseline="-25000" dirty="0"/>
                  <a:t>5</a:t>
                </a:r>
                <a14:m>
                  <m:oMath xmlns:m="http://schemas.openxmlformats.org/officeDocument/2006/math">
                    <m:r>
                      <a:rPr lang="ro-RO" sz="16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600" dirty="0"/>
                  <a:t> m</a:t>
                </a:r>
                <a:r>
                  <a:rPr lang="en-US" sz="1600" baseline="-25000" dirty="0"/>
                  <a:t>6 </a:t>
                </a:r>
                <a14:m>
                  <m:oMath xmlns:m="http://schemas.openxmlformats.org/officeDocument/2006/math">
                    <m:r>
                      <a:rPr lang="ro-RO" sz="16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600" dirty="0"/>
                  <a:t> m</a:t>
                </a:r>
                <a:r>
                  <a:rPr lang="en-US" sz="1600" baseline="-25000" dirty="0"/>
                  <a:t>7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o-RO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E47778-EE75-4690-8331-C63FE2779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046" y="5429639"/>
                <a:ext cx="3833768" cy="1077218"/>
              </a:xfrm>
              <a:prstGeom prst="rect">
                <a:avLst/>
              </a:prstGeom>
              <a:blipFill>
                <a:blip r:embed="rId3"/>
                <a:stretch>
                  <a:fillRect l="-954" t="-1705" b="-681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F188F3F-6744-475E-A8B7-C7BF590FE16C}"/>
              </a:ext>
            </a:extLst>
          </p:cNvPr>
          <p:cNvSpPr txBox="1"/>
          <p:nvPr/>
        </p:nvSpPr>
        <p:spPr>
          <a:xfrm>
            <a:off x="9576033" y="2390700"/>
            <a:ext cx="31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842638-4613-4597-A742-0FE3A2CC8490}"/>
                  </a:ext>
                </a:extLst>
              </p:cNvPr>
              <p:cNvSpPr txBox="1"/>
              <p:nvPr/>
            </p:nvSpPr>
            <p:spPr>
              <a:xfrm>
                <a:off x="8033046" y="3368741"/>
                <a:ext cx="39502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baseline="-25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baseline="-25000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dirty="0"/>
                  <a:t> = max</a:t>
                </a:r>
                <a:r>
                  <a:rPr lang="en-US" baseline="-25000" dirty="0"/>
                  <a:t>1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max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842638-4613-4597-A742-0FE3A2CC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046" y="3368741"/>
                <a:ext cx="3950222" cy="369332"/>
              </a:xfrm>
              <a:prstGeom prst="rect">
                <a:avLst/>
              </a:prstGeom>
              <a:blipFill>
                <a:blip r:embed="rId4"/>
                <a:stretch>
                  <a:fillRect l="-1389" t="-10000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05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5463E6-AF91-44E7-9CB4-13ECF502D5ED}"/>
</file>

<file path=customXml/itemProps2.xml><?xml version="1.0" encoding="utf-8"?>
<ds:datastoreItem xmlns:ds="http://schemas.openxmlformats.org/officeDocument/2006/customXml" ds:itemID="{98C7FD1E-27B3-40F0-986A-317FB68BEEF7}"/>
</file>

<file path=customXml/itemProps3.xml><?xml version="1.0" encoding="utf-8"?>
<ds:datastoreItem xmlns:ds="http://schemas.openxmlformats.org/officeDocument/2006/customXml" ds:itemID="{315CBD8E-1587-459E-A4FD-FACF874DB30E}"/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939</Words>
  <Application>Microsoft Office PowerPoint</Application>
  <PresentationFormat>Widescreen</PresentationFormat>
  <Paragraphs>253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Stelian Stoian Tema Seminar Grupa 216</vt:lpstr>
      <vt:lpstr>Cerinta problemei</vt:lpstr>
      <vt:lpstr>Aducerea la forma canonica disjunctiva.</vt:lpstr>
      <vt:lpstr>Determinarea mintermilor. Multimea suport.</vt:lpstr>
      <vt:lpstr>Prima tabela - Completarea</vt:lpstr>
      <vt:lpstr>Prima tabela - Factorizarea</vt:lpstr>
      <vt:lpstr>Prima tabela - Factorizarea</vt:lpstr>
      <vt:lpstr>Monoamele centrale</vt:lpstr>
      <vt:lpstr>Algoritmul de simplificare.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Stelian Stoian Tema Seminar Grupa 216</dc:title>
  <dc:creator>Stelian Stoian</dc:creator>
  <cp:lastModifiedBy>Stelian Stoian</cp:lastModifiedBy>
  <cp:revision>167</cp:revision>
  <dcterms:created xsi:type="dcterms:W3CDTF">2021-01-04T15:50:16Z</dcterms:created>
  <dcterms:modified xsi:type="dcterms:W3CDTF">2021-01-08T12:54:37Z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