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sldIdLst>
    <p:sldId id="256" r:id="rId5"/>
    <p:sldId id="257" r:id="rId6"/>
    <p:sldId id="258" r:id="rId7"/>
    <p:sldId id="259" r:id="rId8"/>
    <p:sldId id="268" r:id="rId9"/>
    <p:sldId id="267" r:id="rId10"/>
    <p:sldId id="265" r:id="rId11"/>
    <p:sldId id="266" r:id="rId12"/>
    <p:sldId id="26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19A8ED-01B2-46A8-A3E0-DEDF5AD49EBD}">
          <p14:sldIdLst>
            <p14:sldId id="256"/>
            <p14:sldId id="257"/>
            <p14:sldId id="258"/>
            <p14:sldId id="259"/>
            <p14:sldId id="268"/>
            <p14:sldId id="267"/>
            <p14:sldId id="265"/>
            <p14:sldId id="266"/>
            <p14:sldId id="260"/>
            <p14:sldId id="264"/>
          </p14:sldIdLst>
        </p14:section>
        <p14:section name="Untitled Section" id="{95A20A29-0F84-4505-B2F3-7893B4741E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A83B5-6F9A-4760-A637-9EB551BB256C}" v="3" dt="2021-01-08T14:41:33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168" y="53"/>
      </p:cViewPr>
      <p:guideLst>
        <p:guide orient="horz" pos="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SUCIU" userId="S::andrei.suciu1@stud.ubbcluj.ro::ca701823-e9d8-445e-8708-8646183704e4" providerId="AD" clId="Web-{86CA83B5-6F9A-4760-A637-9EB551BB256C}"/>
    <pc:docChg chg="modSld">
      <pc:chgData name="ANDREI SUCIU" userId="S::andrei.suciu1@stud.ubbcluj.ro::ca701823-e9d8-445e-8708-8646183704e4" providerId="AD" clId="Web-{86CA83B5-6F9A-4760-A637-9EB551BB256C}" dt="2021-01-08T14:41:33.251" v="3" actId="20577"/>
      <pc:docMkLst>
        <pc:docMk/>
      </pc:docMkLst>
      <pc:sldChg chg="modSp">
        <pc:chgData name="ANDREI SUCIU" userId="S::andrei.suciu1@stud.ubbcluj.ro::ca701823-e9d8-445e-8708-8646183704e4" providerId="AD" clId="Web-{86CA83B5-6F9A-4760-A637-9EB551BB256C}" dt="2021-01-08T14:41:33.235" v="2" actId="20577"/>
        <pc:sldMkLst>
          <pc:docMk/>
          <pc:sldMk cId="2742254483" sldId="258"/>
        </pc:sldMkLst>
        <pc:spChg chg="mod">
          <ac:chgData name="ANDREI SUCIU" userId="S::andrei.suciu1@stud.ubbcluj.ro::ca701823-e9d8-445e-8708-8646183704e4" providerId="AD" clId="Web-{86CA83B5-6F9A-4760-A637-9EB551BB256C}" dt="2021-01-08T14:41:33.235" v="2" actId="20577"/>
          <ac:spMkLst>
            <pc:docMk/>
            <pc:sldMk cId="2742254483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7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3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6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6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5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0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65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1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</a:t>
            </a:r>
            <a:r>
              <a:rPr lang="ro-RO" dirty="0"/>
              <a:t>ă-logică computațională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Temă realizată de </a:t>
            </a:r>
            <a:r>
              <a:rPr lang="en-US" dirty="0"/>
              <a:t>S</a:t>
            </a:r>
            <a:r>
              <a:rPr lang="ro-RO" dirty="0"/>
              <a:t>uciu </a:t>
            </a:r>
            <a:r>
              <a:rPr lang="en-US" dirty="0"/>
              <a:t>A</a:t>
            </a:r>
            <a:r>
              <a:rPr lang="ro-RO" dirty="0"/>
              <a:t>ndrei</a:t>
            </a:r>
          </a:p>
          <a:p>
            <a:r>
              <a:rPr lang="ro-RO" dirty="0"/>
              <a:t>Grupa 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1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664364"/>
            <a:ext cx="9370291" cy="1758813"/>
          </a:xfrm>
        </p:spPr>
        <p:txBody>
          <a:bodyPr/>
          <a:lstStyle/>
          <a:p>
            <a:pPr algn="ctr"/>
            <a:r>
              <a:rPr lang="en-US" dirty="0"/>
              <a:t>Mu</a:t>
            </a:r>
            <a:r>
              <a:rPr lang="ro-RO" dirty="0"/>
              <a:t>lțumesc pentru atenție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01615"/>
          </a:xfrm>
        </p:spPr>
        <p:txBody>
          <a:bodyPr>
            <a:normAutofit/>
          </a:bodyPr>
          <a:lstStyle/>
          <a:p>
            <a:r>
              <a:rPr lang="ro-RO" dirty="0"/>
              <a:t>Problema 9.3.5 (subpunctul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66" y="1311216"/>
            <a:ext cx="11435079" cy="283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Simplificaţi</a:t>
            </a:r>
            <a:r>
              <a:rPr lang="en-US" sz="2400" dirty="0"/>
              <a:t> </a:t>
            </a:r>
            <a:r>
              <a:rPr lang="en-US" sz="2400" dirty="0" err="1"/>
              <a:t>următoarele</a:t>
            </a:r>
            <a:r>
              <a:rPr lang="en-US" sz="2400" dirty="0"/>
              <a:t> </a:t>
            </a:r>
            <a:r>
              <a:rPr lang="en-US" sz="2400" dirty="0" err="1"/>
              <a:t>funcţii</a:t>
            </a:r>
            <a:r>
              <a:rPr lang="en-US" sz="2400" dirty="0"/>
              <a:t> </a:t>
            </a:r>
            <a:r>
              <a:rPr lang="en-US" sz="2400" dirty="0" err="1"/>
              <a:t>booleene</a:t>
            </a:r>
            <a:r>
              <a:rPr lang="en-US" sz="2400" dirty="0"/>
              <a:t> de </a:t>
            </a:r>
            <a:r>
              <a:rPr lang="en-US" sz="2400" dirty="0" err="1"/>
              <a:t>patru</a:t>
            </a:r>
            <a:r>
              <a:rPr lang="en-US" sz="2400" dirty="0"/>
              <a:t> </a:t>
            </a:r>
            <a:r>
              <a:rPr lang="en-US" sz="2400" dirty="0" err="1"/>
              <a:t>variabile</a:t>
            </a:r>
            <a:r>
              <a:rPr lang="en-US" sz="2400" dirty="0"/>
              <a:t> date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valorile</a:t>
            </a:r>
            <a:r>
              <a:rPr lang="en-US" sz="2400" dirty="0"/>
              <a:t> de 1, </a:t>
            </a:r>
            <a:r>
              <a:rPr lang="en-US" sz="2400" dirty="0" err="1"/>
              <a:t>utilizând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Quine: </a:t>
            </a:r>
            <a:endParaRPr lang="ro-RO" sz="2400" dirty="0"/>
          </a:p>
          <a:p>
            <a:pPr marL="0" indent="0">
              <a:buNone/>
            </a:pPr>
            <a:r>
              <a:rPr lang="en-US" sz="2400" dirty="0"/>
              <a:t>f6(1,1,0,1)=1, f6(0,1,0,1)=1, f6(0,1,1,1)=1, f6(1,1,1,0)=1, f6(0,1,1,0)=1, f6(1,0,1,0)=1, f6(1,0,1,1)=1, f6(1,0,0,1)=1;</a:t>
            </a:r>
            <a:endParaRPr lang="ro-RO" sz="2400" dirty="0"/>
          </a:p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400" baseline="-25000" dirty="0"/>
              <a:t>f</a:t>
            </a:r>
            <a:r>
              <a:rPr lang="en-US" sz="2400" dirty="0"/>
              <a:t>={(1,1,0,1),(0,1,0,1),(0,1,1,1),(1,1,1,0),(0,1,1,0),(1,0,1,0),(1,0,1,1),(1,0,0,1)}</a:t>
            </a:r>
            <a:endParaRPr lang="ro-RO" sz="2400" dirty="0"/>
          </a:p>
          <a:p>
            <a:pPr marL="0" indent="0">
              <a:buNone/>
            </a:pPr>
            <a:r>
              <a:rPr lang="ro-RO" sz="2400" dirty="0"/>
              <a:t>1.Ordonăm mulțimea suport a funcției </a:t>
            </a:r>
            <a:r>
              <a:rPr lang="en-US" sz="2400" dirty="0"/>
              <a:t>des</a:t>
            </a:r>
            <a:r>
              <a:rPr lang="ro-RO" sz="2400" dirty="0"/>
              <a:t>crescator după numărul de valori de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497" y="4396629"/>
            <a:ext cx="10891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/>
              <a:t>S</a:t>
            </a:r>
            <a:r>
              <a:rPr lang="ro-RO" sz="2400" baseline="-25000" dirty="0"/>
              <a:t>f</a:t>
            </a:r>
            <a:r>
              <a:rPr lang="ro-RO" sz="2400" dirty="0"/>
              <a:t>=</a:t>
            </a:r>
            <a:r>
              <a:rPr lang="en-US" sz="2400" dirty="0"/>
              <a:t>{(1,1,1,0),(1,1,0,1),(1,0,1,1),(0,1,1,1),(1,0,1,0),(1,0,0,1),(0,1,1,0),(0,1,0,1)</a:t>
            </a:r>
            <a:r>
              <a:rPr lang="en-US" dirty="0"/>
              <a:t>}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419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794" y="95849"/>
            <a:ext cx="8911687" cy="747431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err="1"/>
              <a:t>fACTORIZAREA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60" y="741680"/>
            <a:ext cx="11185414" cy="611632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ro-RO" sz="1800" dirty="0"/>
              <a:t>S</a:t>
            </a:r>
            <a:r>
              <a:rPr lang="ro-RO" sz="1800" baseline="-25000" dirty="0"/>
              <a:t>f</a:t>
            </a:r>
            <a:r>
              <a:rPr lang="ro-RO" sz="1800" dirty="0"/>
              <a:t>=</a:t>
            </a:r>
            <a:r>
              <a:rPr lang="en-US" sz="1800" dirty="0"/>
              <a:t>{(1,1,1,0),(1,1,0,1),(1,0,1,1),(0,1,1,1),(1,0,1,0),(1,0,0,1),(0,1,1,0),(0,1,0,1)}</a:t>
            </a:r>
          </a:p>
          <a:p>
            <a:r>
              <a:rPr lang="en-US" sz="1800" dirty="0"/>
              <a:t>               </a:t>
            </a:r>
            <a:r>
              <a:rPr lang="en-US" sz="1800" dirty="0" err="1"/>
              <a:t>Grupul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           I      √                                        </a:t>
            </a:r>
          </a:p>
          <a:p>
            <a:pPr>
              <a:spcBef>
                <a:spcPts val="500"/>
              </a:spcBef>
            </a:pPr>
            <a:r>
              <a:rPr lang="en-US" sz="1600" dirty="0"/>
              <a:t>                              √                                                                      Mul</a:t>
            </a:r>
            <a:r>
              <a:rPr lang="ro-RO" sz="1600" dirty="0" err="1"/>
              <a:t>țimea</a:t>
            </a:r>
            <a:r>
              <a:rPr lang="ro-RO" sz="1600" dirty="0"/>
              <a:t> monoamelor maximale</a:t>
            </a:r>
            <a:r>
              <a:rPr lang="en-US" sz="1600" dirty="0"/>
              <a:t>:</a:t>
            </a:r>
          </a:p>
          <a:p>
            <a:pPr>
              <a:lnSpc>
                <a:spcPct val="50000"/>
              </a:lnSpc>
              <a:spcBef>
                <a:spcPts val="500"/>
              </a:spcBef>
            </a:pPr>
            <a:r>
              <a:rPr lang="en-US" sz="1800" dirty="0"/>
              <a:t>                          √                                                     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dirty="0"/>
              <a:t>                          √                                                             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                 </a:t>
            </a:r>
            <a:r>
              <a:rPr lang="en-US" sz="2000" dirty="0"/>
              <a:t>II</a:t>
            </a:r>
            <a:r>
              <a:rPr lang="en-US" sz="1800" dirty="0"/>
              <a:t>        √                                          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                       √                                          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dirty="0"/>
              <a:t>                           √                                          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                       √                                              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                                                                               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dirty="0"/>
              <a:t>               </a:t>
            </a:r>
            <a:r>
              <a:rPr lang="ro-RO" sz="1800" dirty="0"/>
              <a:t>III=I+II</a:t>
            </a:r>
            <a:r>
              <a:rPr lang="en-US" sz="1800" dirty="0"/>
              <a:t>                                                                       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800" dirty="0"/>
              <a:t>                                                                                   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                                                                                  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dirty="0"/>
              <a:t>                                                                                       </a:t>
            </a:r>
            <a:endParaRPr lang="ro-RO" sz="1800" dirty="0"/>
          </a:p>
          <a:p>
            <a:pPr>
              <a:lnSpc>
                <a:spcPct val="40000"/>
              </a:lnSpc>
            </a:pPr>
            <a:r>
              <a:rPr lang="en-US" sz="1800" dirty="0"/>
              <a:t>                                                                                          </a:t>
            </a:r>
          </a:p>
          <a:p>
            <a:pPr>
              <a:lnSpc>
                <a:spcPct val="30000"/>
              </a:lnSpc>
            </a:pPr>
            <a:r>
              <a:rPr lang="en-US" sz="1800" dirty="0"/>
              <a:t>                                                                                     </a:t>
            </a:r>
          </a:p>
          <a:p>
            <a:pPr marL="264795" lvl="1">
              <a:lnSpc>
                <a:spcPct val="30000"/>
              </a:lnSpc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441196" y="4118995"/>
            <a:ext cx="2357306" cy="8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51147"/>
              </p:ext>
            </p:extLst>
          </p:nvPr>
        </p:nvGraphicFramePr>
        <p:xfrm>
          <a:off x="2441198" y="1248173"/>
          <a:ext cx="2320583" cy="5158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554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r>
                        <a:rPr lang="en-US" baseline="0" dirty="0"/>
                        <a:t>     X2     X3     X4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8548">
                <a:tc>
                  <a:txBody>
                    <a:bodyPr/>
                    <a:lstStyle/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     </a:t>
                      </a:r>
                    </a:p>
                    <a:p>
                      <a:endParaRPr lang="en-US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41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704">
                <a:tc>
                  <a:txBody>
                    <a:bodyPr/>
                    <a:lstStyle/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6380760" y="4466233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187170" y="4725114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170630" y="4966733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193423" y="5268735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179732" y="5596619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86943" y="5908435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60608" y="4263029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299951" y="2328447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868741" y="2310958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28780" y="2319107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253083" y="2285077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968759" y="2310957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646371" y="2750430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610814" y="2295340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72611" y="1642188"/>
            <a:ext cx="292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1        1        0    m</a:t>
            </a:r>
            <a:r>
              <a:rPr lang="en-US" baseline="-25000" dirty="0"/>
              <a:t>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0498" y="1921400"/>
            <a:ext cx="29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1        0        1    m</a:t>
            </a:r>
            <a:r>
              <a:rPr lang="en-US" baseline="-25000" dirty="0"/>
              <a:t>13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1943" y="2174033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0       1         1    m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3281" y="2481943"/>
            <a:ext cx="279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1        1         1   m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05890" y="2850943"/>
            <a:ext cx="303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    0         1        0   m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72611" y="3088434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0        0         1   m</a:t>
            </a:r>
            <a:r>
              <a:rPr lang="en-US" baseline="-25000" dirty="0"/>
              <a:t>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92681" y="3368351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1        1          0   m</a:t>
            </a:r>
            <a:r>
              <a:rPr lang="en-US" baseline="-25000" dirty="0"/>
              <a:t>6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1275" y="3666931"/>
            <a:ext cx="273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1        0          1   m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28777" y="4125013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-         1        0     m</a:t>
            </a:r>
            <a:r>
              <a:rPr lang="en-US" baseline="-25000" dirty="0"/>
              <a:t>14 </a:t>
            </a:r>
            <a:r>
              <a:rPr lang="en-US" dirty="0"/>
              <a:t> v</a:t>
            </a:r>
            <a:r>
              <a:rPr lang="en-US" sz="1600" dirty="0"/>
              <a:t> </a:t>
            </a:r>
            <a:r>
              <a:rPr lang="en-US" dirty="0"/>
              <a:t>m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31106" y="4140855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=max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28778" y="4335918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     1         1        0     m</a:t>
            </a:r>
            <a:r>
              <a:rPr lang="en-US" baseline="-25000" dirty="0"/>
              <a:t>14</a:t>
            </a:r>
            <a:r>
              <a:rPr lang="en-US" dirty="0"/>
              <a:t>v m</a:t>
            </a:r>
            <a:r>
              <a:rPr lang="en-US" baseline="-25000" dirty="0"/>
              <a:t>6</a:t>
            </a:r>
            <a:r>
              <a:rPr lang="en-US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46028" y="4582738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-           0        1     m</a:t>
            </a:r>
            <a:r>
              <a:rPr lang="en-US" baseline="-25000" dirty="0"/>
              <a:t>13 </a:t>
            </a:r>
            <a:r>
              <a:rPr lang="en-US" dirty="0"/>
              <a:t>v m</a:t>
            </a:r>
            <a:r>
              <a:rPr lang="en-US" baseline="-25000" dirty="0"/>
              <a:t>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00603" y="4842587"/>
            <a:ext cx="34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    1         0        1     m</a:t>
            </a:r>
            <a:r>
              <a:rPr lang="en-US" baseline="-25000" dirty="0"/>
              <a:t>13 </a:t>
            </a:r>
            <a:r>
              <a:rPr lang="en-US" dirty="0"/>
              <a:t>v m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44621" y="5150498"/>
            <a:ext cx="3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0         1         -     m</a:t>
            </a:r>
            <a:r>
              <a:rPr lang="en-US" baseline="-25000" dirty="0"/>
              <a:t>11</a:t>
            </a:r>
            <a:r>
              <a:rPr lang="en-US" dirty="0"/>
              <a:t>v m</a:t>
            </a:r>
            <a:r>
              <a:rPr lang="en-US" baseline="-25000" dirty="0"/>
              <a:t>10</a:t>
            </a:r>
            <a:r>
              <a:rPr lang="en-US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53952" y="5458409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0         -          1    m</a:t>
            </a:r>
            <a:r>
              <a:rPr lang="en-US" baseline="-25000" dirty="0"/>
              <a:t>11 </a:t>
            </a:r>
            <a:r>
              <a:rPr lang="en-US" dirty="0"/>
              <a:t>v m</a:t>
            </a:r>
            <a:r>
              <a:rPr lang="en-US" baseline="-25000" dirty="0"/>
              <a:t>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53951" y="5747657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1         -          1    m</a:t>
            </a:r>
            <a:r>
              <a:rPr lang="en-US" baseline="-25000" dirty="0"/>
              <a:t>7 </a:t>
            </a:r>
            <a:r>
              <a:rPr lang="en-US" dirty="0"/>
              <a:t>v m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76180" y="4477110"/>
            <a:ext cx="1880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dirty="0"/>
              <a:t> =x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=max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72663" y="4701395"/>
            <a:ext cx="1768416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dirty="0"/>
              <a:t>   =x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=max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24422" y="4908430"/>
            <a:ext cx="17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  =x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=max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10687" y="5287993"/>
            <a:ext cx="2113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dirty="0"/>
              <a:t> =x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=max</a:t>
            </a:r>
            <a:r>
              <a:rPr lang="en-US" baseline="-25000" dirty="0"/>
              <a:t>5</a:t>
            </a:r>
            <a:endParaRPr lang="ro-RO" dirty="0"/>
          </a:p>
        </p:txBody>
      </p:sp>
      <p:sp>
        <p:nvSpPr>
          <p:cNvPr id="43" name="TextBox 42"/>
          <p:cNvSpPr txBox="1"/>
          <p:nvPr/>
        </p:nvSpPr>
        <p:spPr>
          <a:xfrm>
            <a:off x="5702061" y="5607170"/>
            <a:ext cx="17684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"/>
              </a:lnSpc>
            </a:pPr>
            <a:r>
              <a:rPr lang="en-US" dirty="0"/>
              <a:t> =x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=max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02060" y="5952227"/>
            <a:ext cx="1828800" cy="17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dirty="0"/>
              <a:t> =x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=max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95026" y="2122098"/>
            <a:ext cx="6072997" cy="130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  <a:spcBef>
                <a:spcPts val="500"/>
              </a:spcBef>
            </a:pPr>
            <a:endParaRPr lang="en-US" dirty="0"/>
          </a:p>
          <a:p>
            <a:pPr>
              <a:lnSpc>
                <a:spcPct val="50000"/>
              </a:lnSpc>
              <a:spcBef>
                <a:spcPts val="500"/>
              </a:spcBef>
            </a:pPr>
            <a:r>
              <a:rPr lang="en-US" dirty="0"/>
              <a:t>M(f)={x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,</a:t>
            </a:r>
          </a:p>
          <a:p>
            <a:pPr>
              <a:lnSpc>
                <a:spcPct val="50000"/>
              </a:lnSpc>
              <a:spcBef>
                <a:spcPts val="500"/>
              </a:spcBef>
            </a:pPr>
            <a:endParaRPr lang="en-US" sz="2000" dirty="0"/>
          </a:p>
          <a:p>
            <a:pPr>
              <a:lnSpc>
                <a:spcPct val="50000"/>
              </a:lnSpc>
              <a:spcBef>
                <a:spcPts val="500"/>
              </a:spcBef>
            </a:pPr>
            <a:r>
              <a:rPr lang="en-US" sz="2000" dirty="0"/>
              <a:t> x</a:t>
            </a:r>
            <a:r>
              <a:rPr lang="en-US" sz="2000" baseline="-25000" dirty="0"/>
              <a:t>1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} </a:t>
            </a:r>
          </a:p>
          <a:p>
            <a:pPr>
              <a:lnSpc>
                <a:spcPct val="50000"/>
              </a:lnSpc>
              <a:spcBef>
                <a:spcPts val="500"/>
              </a:spcBef>
            </a:pPr>
            <a:endParaRPr lang="en-US" sz="2000" dirty="0"/>
          </a:p>
          <a:p>
            <a:pPr>
              <a:lnSpc>
                <a:spcPct val="50000"/>
              </a:lnSpc>
              <a:spcBef>
                <a:spcPts val="500"/>
              </a:spcBef>
            </a:pPr>
            <a:r>
              <a:rPr lang="en-US" sz="2000" dirty="0"/>
              <a:t>={max</a:t>
            </a:r>
            <a:r>
              <a:rPr lang="en-US" sz="2000" baseline="-25000" dirty="0"/>
              <a:t>1</a:t>
            </a:r>
            <a:r>
              <a:rPr lang="en-US" sz="2000" dirty="0"/>
              <a:t>,max</a:t>
            </a:r>
            <a:r>
              <a:rPr lang="en-US" sz="2000" baseline="-25000" dirty="0"/>
              <a:t>2</a:t>
            </a:r>
            <a:r>
              <a:rPr lang="en-US" sz="2000" dirty="0"/>
              <a:t>,max</a:t>
            </a:r>
            <a:r>
              <a:rPr lang="en-US" sz="2000" baseline="-25000" dirty="0"/>
              <a:t>3</a:t>
            </a:r>
            <a:r>
              <a:rPr lang="en-US" sz="2000" dirty="0"/>
              <a:t>,max</a:t>
            </a:r>
            <a:r>
              <a:rPr lang="en-US" sz="2000" baseline="-25000" dirty="0"/>
              <a:t>4</a:t>
            </a:r>
            <a:r>
              <a:rPr lang="en-US" sz="2000" dirty="0"/>
              <a:t>,max</a:t>
            </a:r>
            <a:r>
              <a:rPr lang="en-US" sz="2000" baseline="-25000" dirty="0"/>
              <a:t>5</a:t>
            </a:r>
            <a:r>
              <a:rPr lang="en-US" sz="2000" dirty="0"/>
              <a:t>,max</a:t>
            </a:r>
            <a:r>
              <a:rPr lang="en-US" sz="2000" baseline="-25000" dirty="0"/>
              <a:t>6</a:t>
            </a:r>
            <a:r>
              <a:rPr lang="en-US" sz="2000" dirty="0"/>
              <a:t>,max</a:t>
            </a:r>
            <a:r>
              <a:rPr lang="en-US" sz="2000" baseline="-25000" dirty="0"/>
              <a:t>7</a:t>
            </a:r>
            <a:r>
              <a:rPr lang="en-US" sz="2000" dirty="0"/>
              <a:t>,max</a:t>
            </a:r>
            <a:r>
              <a:rPr lang="en-US" sz="2000" baseline="-25000" dirty="0"/>
              <a:t>8</a:t>
            </a:r>
            <a:r>
              <a:rPr lang="en-US" sz="20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49902" y="6055743"/>
            <a:ext cx="324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1         1         -     m</a:t>
            </a:r>
            <a:r>
              <a:rPr lang="en-US" baseline="-25000" dirty="0"/>
              <a:t>7</a:t>
            </a:r>
            <a:r>
              <a:rPr lang="en-US" dirty="0"/>
              <a:t> v m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10687" y="6100480"/>
            <a:ext cx="16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=max</a:t>
            </a:r>
            <a:r>
              <a:rPr lang="en-US" baseline="-25000" dirty="0"/>
              <a:t>8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986943" y="6172715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0431156" y="2324859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5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6" grpId="0"/>
      <p:bldP spid="27" grpId="0"/>
      <p:bldP spid="28" grpId="0"/>
      <p:bldP spid="29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38" y="174155"/>
            <a:ext cx="9720072" cy="798968"/>
          </a:xfrm>
        </p:spPr>
        <p:txBody>
          <a:bodyPr/>
          <a:lstStyle/>
          <a:p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monoamelor</a:t>
            </a:r>
            <a:r>
              <a:rPr lang="en-US" dirty="0"/>
              <a:t> </a:t>
            </a:r>
            <a:r>
              <a:rPr lang="en-US" dirty="0" err="1"/>
              <a:t>centrale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856295"/>
              </p:ext>
            </p:extLst>
          </p:nvPr>
        </p:nvGraphicFramePr>
        <p:xfrm>
          <a:off x="847288" y="1048623"/>
          <a:ext cx="9890623" cy="5084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553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err="1"/>
                        <a:t>Monoame</a:t>
                      </a:r>
                      <a:r>
                        <a:rPr lang="en-US" sz="1200" dirty="0"/>
                        <a:t> </a:t>
                      </a:r>
                    </a:p>
                    <a:p>
                      <a:pPr algn="r"/>
                      <a:r>
                        <a:rPr lang="en-US" sz="1200" dirty="0" err="1"/>
                        <a:t>Maximale</a:t>
                      </a:r>
                      <a:endParaRPr lang="en-US" sz="1200" dirty="0"/>
                    </a:p>
                    <a:p>
                      <a:pPr algn="l"/>
                      <a:r>
                        <a:rPr lang="en-US" sz="1200" dirty="0" err="1"/>
                        <a:t>mintermi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10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899" y="1057012"/>
            <a:ext cx="1110671" cy="625139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</a:t>
            </a:r>
            <a:r>
              <a:rPr lang="ro-RO" dirty="0"/>
              <a:t>țimea monoamelor centrale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2536"/>
            <a:ext cx="9720073" cy="4566824"/>
          </a:xfrm>
        </p:spPr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cu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steluta</a:t>
            </a:r>
            <a:r>
              <a:rPr lang="en-US" dirty="0"/>
              <a:t>:</a:t>
            </a:r>
          </a:p>
          <a:p>
            <a:r>
              <a:rPr lang="en-US" dirty="0"/>
              <a:t>C(f)=Ø   </a:t>
            </a:r>
          </a:p>
          <a:p>
            <a:r>
              <a:rPr lang="en-US" sz="2400" dirty="0"/>
              <a:t>Ne </a:t>
            </a:r>
            <a:r>
              <a:rPr lang="en-US" sz="2400" dirty="0" err="1"/>
              <a:t>afl</a:t>
            </a:r>
            <a:r>
              <a:rPr lang="ro-RO" sz="2400" dirty="0"/>
              <a:t>ăm în cazul</a:t>
            </a:r>
            <a:r>
              <a:rPr lang="en-US" sz="2400" dirty="0"/>
              <a:t>:III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2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47" y="-77638"/>
            <a:ext cx="9070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2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38" y="174155"/>
            <a:ext cx="9720072" cy="79896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064564"/>
              </p:ext>
            </p:extLst>
          </p:nvPr>
        </p:nvGraphicFramePr>
        <p:xfrm>
          <a:off x="847288" y="1048623"/>
          <a:ext cx="9890623" cy="5084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553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err="1"/>
                        <a:t>Monoame</a:t>
                      </a:r>
                      <a:r>
                        <a:rPr lang="en-US" sz="1200" dirty="0"/>
                        <a:t> </a:t>
                      </a:r>
                    </a:p>
                    <a:p>
                      <a:pPr algn="r"/>
                      <a:r>
                        <a:rPr lang="en-US" sz="1200" dirty="0" err="1"/>
                        <a:t>Maximale</a:t>
                      </a:r>
                      <a:endParaRPr lang="en-US" sz="1200" dirty="0"/>
                    </a:p>
                    <a:p>
                      <a:pPr algn="l"/>
                      <a:r>
                        <a:rPr lang="en-US" sz="1200" dirty="0" err="1"/>
                        <a:t>mintermi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10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11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13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14</a:t>
                      </a:r>
                      <a:endParaRPr 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899" y="1057012"/>
            <a:ext cx="1102044" cy="60788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38" y="174155"/>
            <a:ext cx="9720072" cy="79896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080343"/>
              </p:ext>
            </p:extLst>
          </p:nvPr>
        </p:nvGraphicFramePr>
        <p:xfrm>
          <a:off x="847288" y="1048623"/>
          <a:ext cx="9890623" cy="5084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553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err="1"/>
                        <a:t>Monoame</a:t>
                      </a:r>
                      <a:r>
                        <a:rPr lang="en-US" sz="1200" dirty="0"/>
                        <a:t> </a:t>
                      </a:r>
                    </a:p>
                    <a:p>
                      <a:pPr algn="r"/>
                      <a:r>
                        <a:rPr lang="en-US" sz="1200" dirty="0" err="1"/>
                        <a:t>Maximale</a:t>
                      </a:r>
                      <a:endParaRPr lang="en-US" sz="1200" dirty="0"/>
                    </a:p>
                    <a:p>
                      <a:pPr algn="l"/>
                      <a:r>
                        <a:rPr lang="en-US" sz="1200" dirty="0" err="1"/>
                        <a:t>mintermi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10</a:t>
                      </a:r>
                      <a:endParaRPr 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11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13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14</a:t>
                      </a:r>
                      <a:endParaRPr 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899" y="1057012"/>
            <a:ext cx="1093418" cy="59926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1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56355"/>
          </a:xfrm>
        </p:spPr>
        <p:txBody>
          <a:bodyPr>
            <a:normAutofit fontScale="90000"/>
          </a:bodyPr>
          <a:lstStyle/>
          <a:p>
            <a:r>
              <a:rPr lang="en-US" dirty="0"/>
              <a:t>Forma </a:t>
            </a:r>
            <a:r>
              <a:rPr lang="en-US" dirty="0" err="1"/>
              <a:t>simplificata</a:t>
            </a:r>
            <a:r>
              <a:rPr lang="en-US" dirty="0"/>
              <a:t> a </a:t>
            </a:r>
            <a:r>
              <a:rPr lang="en-US" dirty="0" err="1"/>
              <a:t>fiunctiei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75127"/>
            <a:ext cx="9720073" cy="5034233"/>
          </a:xfrm>
        </p:spPr>
        <p:txBody>
          <a:bodyPr/>
          <a:lstStyle/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</a:t>
            </a:r>
            <a:r>
              <a:rPr lang="en-US" sz="2000" baseline="-25000" dirty="0"/>
              <a:t>1</a:t>
            </a:r>
            <a:r>
              <a:rPr lang="en-US" sz="2000" dirty="0"/>
              <a:t>’(x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,x</a:t>
            </a:r>
            <a:r>
              <a:rPr lang="en-US" sz="2000" baseline="-25000" dirty="0"/>
              <a:t>3</a:t>
            </a:r>
            <a:r>
              <a:rPr lang="en-US" sz="2000" dirty="0"/>
              <a:t>,x</a:t>
            </a:r>
            <a:r>
              <a:rPr lang="en-US" sz="2000" baseline="-25000" dirty="0"/>
              <a:t>4</a:t>
            </a:r>
            <a:r>
              <a:rPr lang="en-US" sz="2000" dirty="0"/>
              <a:t>)=max</a:t>
            </a:r>
            <a:r>
              <a:rPr lang="en-US" sz="2000" baseline="-25000" dirty="0"/>
              <a:t>2</a:t>
            </a:r>
            <a:r>
              <a:rPr lang="en-US" sz="2000" dirty="0"/>
              <a:t> v max</a:t>
            </a:r>
            <a:r>
              <a:rPr lang="en-US" sz="2000" baseline="-25000" dirty="0"/>
              <a:t>3</a:t>
            </a:r>
            <a:r>
              <a:rPr lang="en-US" sz="2000" dirty="0"/>
              <a:t> v max</a:t>
            </a:r>
            <a:r>
              <a:rPr lang="en-US" sz="2000" baseline="-25000" dirty="0"/>
              <a:t>5</a:t>
            </a:r>
            <a:r>
              <a:rPr lang="en-US" sz="2000" dirty="0"/>
              <a:t> v max</a:t>
            </a:r>
            <a:r>
              <a:rPr lang="en-US" sz="2000" baseline="-25000" dirty="0"/>
              <a:t>7</a:t>
            </a:r>
            <a:r>
              <a:rPr lang="en-US" sz="2000" dirty="0"/>
              <a:t> = x</a:t>
            </a:r>
            <a:r>
              <a:rPr lang="en-US" sz="2000" baseline="-25000" dirty="0"/>
              <a:t>2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x</a:t>
            </a:r>
            <a:r>
              <a:rPr lang="en-US" sz="2000" baseline="-25000" dirty="0"/>
              <a:t>4</a:t>
            </a:r>
            <a:r>
              <a:rPr lang="en-US" sz="2000" dirty="0"/>
              <a:t> v x</a:t>
            </a:r>
            <a:r>
              <a:rPr lang="en-US" sz="2000" baseline="-25000" dirty="0"/>
              <a:t>1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x</a:t>
            </a:r>
            <a:r>
              <a:rPr lang="en-US" sz="2000" baseline="-25000" dirty="0"/>
              <a:t>4</a:t>
            </a:r>
            <a:r>
              <a:rPr lang="en-US" sz="2000" dirty="0"/>
              <a:t> v x</a:t>
            </a:r>
            <a:r>
              <a:rPr lang="en-US" sz="2000" baseline="-25000" dirty="0"/>
              <a:t>1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 v x</a:t>
            </a:r>
            <a:r>
              <a:rPr lang="en-US" sz="2000" baseline="-25000" dirty="0"/>
              <a:t>1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x</a:t>
            </a:r>
            <a:r>
              <a:rPr lang="en-US" sz="2000" baseline="-25000" dirty="0"/>
              <a:t>4</a:t>
            </a:r>
            <a:r>
              <a:rPr lang="en-US" sz="2000" dirty="0"/>
              <a:t> </a:t>
            </a:r>
          </a:p>
          <a:p>
            <a:r>
              <a:rPr lang="en-US" sz="2000" dirty="0"/>
              <a:t>f</a:t>
            </a:r>
            <a:r>
              <a:rPr lang="en-US" sz="2000" baseline="-25000" dirty="0"/>
              <a:t>2</a:t>
            </a:r>
            <a:r>
              <a:rPr lang="en-US" sz="2000" dirty="0"/>
              <a:t>’ (x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,x</a:t>
            </a:r>
            <a:r>
              <a:rPr lang="en-US" sz="2000" baseline="-25000" dirty="0"/>
              <a:t>3</a:t>
            </a:r>
            <a:r>
              <a:rPr lang="en-US" sz="2000" dirty="0"/>
              <a:t>,x</a:t>
            </a:r>
            <a:r>
              <a:rPr lang="en-US" sz="2000" baseline="-25000" dirty="0"/>
              <a:t>4</a:t>
            </a:r>
            <a:r>
              <a:rPr lang="en-US" sz="2000" dirty="0"/>
              <a:t>)= max</a:t>
            </a:r>
            <a:r>
              <a:rPr lang="en-US" sz="2000" baseline="-25000" dirty="0"/>
              <a:t>1</a:t>
            </a:r>
            <a:r>
              <a:rPr lang="en-US" sz="2000" dirty="0"/>
              <a:t> v max</a:t>
            </a:r>
            <a:r>
              <a:rPr lang="en-US" sz="2000" baseline="-25000" dirty="0"/>
              <a:t>4</a:t>
            </a:r>
            <a:r>
              <a:rPr lang="en-US" sz="2000" dirty="0"/>
              <a:t> v max</a:t>
            </a:r>
            <a:r>
              <a:rPr lang="en-US" sz="2000" baseline="-25000" dirty="0"/>
              <a:t>6</a:t>
            </a:r>
            <a:r>
              <a:rPr lang="en-US" sz="2000" dirty="0"/>
              <a:t> v max</a:t>
            </a:r>
            <a:r>
              <a:rPr lang="en-US" sz="2000" baseline="-25000" dirty="0"/>
              <a:t>8</a:t>
            </a:r>
            <a:r>
              <a:rPr lang="en-US" sz="2000" dirty="0"/>
              <a:t> =x</a:t>
            </a:r>
            <a:r>
              <a:rPr lang="en-US" sz="2000" baseline="-25000" dirty="0"/>
              <a:t>1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x</a:t>
            </a:r>
            <a:r>
              <a:rPr lang="en-US" sz="2000" baseline="-25000" dirty="0"/>
              <a:t>4</a:t>
            </a:r>
            <a:r>
              <a:rPr lang="en-US" sz="2000" dirty="0"/>
              <a:t> v x</a:t>
            </a:r>
            <a:r>
              <a:rPr lang="en-US" sz="2000" baseline="-25000" dirty="0"/>
              <a:t>2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x</a:t>
            </a:r>
            <a:r>
              <a:rPr lang="en-US" sz="2000" baseline="-25000" dirty="0"/>
              <a:t>4</a:t>
            </a:r>
            <a:r>
              <a:rPr lang="en-US" sz="2000" dirty="0"/>
              <a:t> v x</a:t>
            </a:r>
            <a:r>
              <a:rPr lang="en-US" sz="2000" baseline="-25000" dirty="0"/>
              <a:t>1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x</a:t>
            </a:r>
            <a:r>
              <a:rPr lang="en-US" sz="2000" baseline="-25000" dirty="0"/>
              <a:t>4</a:t>
            </a:r>
            <a:r>
              <a:rPr lang="en-US" sz="2000" dirty="0"/>
              <a:t> v x</a:t>
            </a:r>
            <a:r>
              <a:rPr lang="en-US" sz="2000" baseline="-25000" dirty="0"/>
              <a:t>1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endParaRPr lang="en-US" sz="2000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401011" y="2765281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053743" y="2796911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982520" y="2794036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687011" y="2782534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449895" y="3210980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145759" y="3225357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048656" y="3213854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201721" y="3236858"/>
            <a:ext cx="1090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71709A-CEBB-4F77-89F4-EC5DD20C3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2F8AA4-CF7C-4600-821A-2348A56AB8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F9942F-1E7D-4ECD-8571-00068A0A93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725</TotalTime>
  <Words>495</Words>
  <Application>Microsoft Office PowerPoint</Application>
  <PresentationFormat>Widescreen</PresentationFormat>
  <Paragraphs>186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Temă-logică computațională</vt:lpstr>
      <vt:lpstr>Problema 9.3.5 (subpunctul 6)</vt:lpstr>
      <vt:lpstr> fACTORIZAREA</vt:lpstr>
      <vt:lpstr>Identificarea monoamelor centrale</vt:lpstr>
      <vt:lpstr>Mulțimea monoamelor centrale</vt:lpstr>
      <vt:lpstr>PowerPoint Presentation</vt:lpstr>
      <vt:lpstr>PowerPoint Presentation</vt:lpstr>
      <vt:lpstr>PowerPoint Presentation</vt:lpstr>
      <vt:lpstr>Forma simplificata a fiunctiei:</vt:lpstr>
      <vt:lpstr>Mulțumesc pentru atenție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Temă-logică computațională</dc:title>
  <dc:creator>Andrei Suciu</dc:creator>
  <cp:lastModifiedBy>Andrei Suciu</cp:lastModifiedBy>
  <cp:revision>43</cp:revision>
  <dcterms:created xsi:type="dcterms:W3CDTF">2021-01-07T13:26:14Z</dcterms:created>
  <dcterms:modified xsi:type="dcterms:W3CDTF">2021-01-08T14:41:34Z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