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6179-23FF-4923-8045-FA7A37DC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49DBD-8D38-413A-8665-18A93A3A5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E0B6-69E6-4B1A-B841-CDD490A3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A961F-5AD5-4D74-81E3-0456B610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166D-F885-4954-AAD0-95D8B57A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953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5812-15F6-4636-AABA-65C41BB5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887AE-5CDF-4745-A9D4-877E5E76F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2112-999F-4C3C-89FC-790F1791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CEE4-223D-4CBE-A257-492CEA1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CF38-BC5B-464C-AA39-030CDFE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4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88724-C79F-491E-94B2-FD2533527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D23EE-A09B-43F5-9D71-4EC0CDEF0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428A-B4C2-438C-9899-D40A8D4F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BB95-630C-4C2D-BB62-1C5C402D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4BEA-DC05-4389-9A78-3DCAE742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499A-C7F6-409A-BCD0-F69A1750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C5D8-90D1-4C15-B153-A0470129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19EF-0F1D-4DDE-AF72-4E4F99C2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FE64-B3F6-4633-8E40-C84FFD3C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DDE-79AD-4264-A400-5E3C2D07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81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EA8D-4001-4FE1-994F-996C0D9F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F074-2CB8-40CD-8926-4D67C0D2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A5CB-DB63-410C-9FBE-D89C6774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D9E2-C933-47C5-927F-758A28A8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03B0-1429-4908-9388-C9EF10C2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334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D6A-8BCB-4B0A-887A-E4EC0BA4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E0CB-5DEA-4037-9EAF-5A797136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59EEA-5A54-49D4-9912-8F763C396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F6811-F614-4D28-8CF7-D2DD07E7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D044-AFC8-4F28-A72C-9748393B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7C1B-5E78-4A97-9BEC-08CBD09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68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BB2-A363-4696-B898-A05BD30B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2416-E651-4B2A-9D9A-D8DE07F4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20C78-51FE-4593-81A1-1EE33203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29BC4-6F42-4EDA-A182-BD135B8A2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B2959-31FD-4189-9CB0-F261704D1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B0376-411E-45D7-B368-3F16C7A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ADA36-3F7E-462C-86D3-CD08B8FC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2F624-1B1E-49A8-8334-D63F7EEB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85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251-DD3B-4C97-A54A-D86EA1DE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62B75-5B41-465B-8A5D-D46BB60F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B9005-B1E6-4476-8909-BC5C93E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8B2BF-9270-4462-9656-28FD5F73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903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9BFE3-99F2-4DC5-B82A-8D559DAA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1A76F-5413-49C7-900D-FB541313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CA0C9-DFF5-4345-BBBB-16836966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126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B2A6-546D-48C2-9A30-867C9D25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6232-EDFB-4C28-8625-DF4C3B99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A7D23-345D-43FD-B782-9C70B47E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F3463-A474-4FC8-B26A-88D26E48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ABE32-1128-4BF1-B802-B07765DE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7C49-E486-445C-8F9D-3A1AD83F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77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69BF-53D2-4EF9-9957-17BE58CC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6CC35-747D-44F1-86DD-77AD8AE8B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C9B34-9FD0-4486-8D37-A4FDA3B8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B39E-5802-4541-95CD-F918CFCE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A222-13D6-4D78-8A1C-F5AAECD2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2C9C1-7605-4F1A-8285-484C84B6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157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2A940-FFA8-48C8-A8CA-2899E7C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9A79-6FC7-4C47-A0F8-BB247AFF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E5EB-7AB6-4864-82A1-AB86E88EC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24C0-F17D-4D89-A49D-6021C7841A24}" type="datetimeFigureOut">
              <a:rPr lang="ro-RO" smtClean="0"/>
              <a:t>23.10.2020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5321-441D-4C13-8616-C5928ABB0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57AC-D178-4A00-9E4C-28CC9C201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19A4-C0AD-4BA4-9207-1A655989D5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AB57-BBC3-46DB-9FCB-78B808156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9.1.3 6)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A8F1C-4F69-4E24-9874-86D15ED58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STELIAN STOIAN </a:t>
            </a:r>
          </a:p>
          <a:p>
            <a:r>
              <a:rPr lang="en-US" dirty="0"/>
              <a:t>LC SEMINAR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937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B545-8A65-4B37-A119-169C5762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aratam</a:t>
            </a:r>
            <a:r>
              <a:rPr lang="en-US" dirty="0"/>
              <a:t> ca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consecinta</a:t>
            </a:r>
            <a:r>
              <a:rPr lang="en-US" b="1" dirty="0"/>
              <a:t> </a:t>
            </a:r>
            <a:r>
              <a:rPr lang="en-US" b="1" dirty="0" err="1"/>
              <a:t>logica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0517-F098-4530-9600-D05412A2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al </a:t>
            </a:r>
            <a:r>
              <a:rPr lang="en-US" dirty="0" err="1"/>
              <a:t>primei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a </a:t>
            </a:r>
            <a:r>
              <a:rPr lang="en-US" dirty="0" err="1"/>
              <a:t>doua</a:t>
            </a:r>
            <a:r>
              <a:rPr lang="en-US" dirty="0"/>
              <a:t>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140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7C9B-AD20-4623-A85A-207573D5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8080"/>
                </a:highlight>
              </a:rPr>
              <a:t>p </a:t>
            </a:r>
            <a:r>
              <a:rPr lang="ro-RO" dirty="0">
                <a:highlight>
                  <a:srgbClr val="008080"/>
                </a:highlight>
              </a:rPr>
              <a:t>→</a:t>
            </a:r>
            <a:r>
              <a:rPr lang="en-US" dirty="0">
                <a:highlight>
                  <a:srgbClr val="008080"/>
                </a:highlight>
              </a:rPr>
              <a:t> r </a:t>
            </a:r>
            <a:r>
              <a:rPr lang="ro-RO" dirty="0"/>
              <a:t>⊨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(q </a:t>
            </a:r>
            <a:r>
              <a:rPr lang="ro-RO" dirty="0">
                <a:highlight>
                  <a:srgbClr val="FFFF00"/>
                </a:highlight>
              </a:rPr>
              <a:t>→</a:t>
            </a:r>
            <a:r>
              <a:rPr lang="en-US" dirty="0">
                <a:highlight>
                  <a:srgbClr val="FFFF00"/>
                </a:highlight>
              </a:rPr>
              <a:t> r) </a:t>
            </a:r>
            <a:r>
              <a:rPr lang="ro-RO" dirty="0">
                <a:highlight>
                  <a:srgbClr val="FFFF00"/>
                </a:highlight>
              </a:rPr>
              <a:t>→</a:t>
            </a:r>
            <a:r>
              <a:rPr lang="en-US" dirty="0">
                <a:highlight>
                  <a:srgbClr val="FFFF00"/>
                </a:highlight>
              </a:rPr>
              <a:t> ( ( p </a:t>
            </a:r>
            <a:r>
              <a:rPr lang="ro-RO" dirty="0">
                <a:highlight>
                  <a:srgbClr val="FFFF00"/>
                </a:highlight>
              </a:rPr>
              <a:t>∨</a:t>
            </a:r>
            <a:r>
              <a:rPr lang="en-US" dirty="0">
                <a:highlight>
                  <a:srgbClr val="FFFF00"/>
                </a:highlight>
              </a:rPr>
              <a:t> q ) </a:t>
            </a:r>
            <a:r>
              <a:rPr lang="ro-RO" dirty="0">
                <a:highlight>
                  <a:srgbClr val="FFFF00"/>
                </a:highlight>
              </a:rPr>
              <a:t>→</a:t>
            </a:r>
            <a:r>
              <a:rPr lang="en-US" dirty="0">
                <a:highlight>
                  <a:srgbClr val="FFFF00"/>
                </a:highlight>
              </a:rPr>
              <a:t> r )</a:t>
            </a:r>
            <a:endParaRPr lang="ro-RO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13C5-657A-4977-B065-7B971F96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r>
              <a:rPr lang="en-US" dirty="0"/>
              <a:t>|</a:t>
            </a:r>
          </a:p>
          <a:p>
            <a:pPr marL="1371600" lvl="3" indent="0">
              <a:buNone/>
            </a:pPr>
            <a:r>
              <a:rPr lang="en-US" dirty="0"/>
              <a:t>| </a:t>
            </a:r>
            <a:r>
              <a:rPr lang="en-US" dirty="0" err="1"/>
              <a:t>Consecinta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(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aratam</a:t>
            </a:r>
            <a:r>
              <a:rPr lang="en-US" dirty="0"/>
              <a:t>)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ro-RO" dirty="0">
                <a:effectLst/>
                <a:latin typeface="Times New Roman" panose="02020603050405020304" pitchFamily="18" charset="0"/>
              </a:rPr>
              <a:t>Demonstraţi că au loc următoarele relaţii de consecinţă logică: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6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5AD500-877E-40C8-97BB-6910A5A8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0349"/>
              </p:ext>
            </p:extLst>
          </p:nvPr>
        </p:nvGraphicFramePr>
        <p:xfrm>
          <a:off x="1344101" y="897622"/>
          <a:ext cx="9603528" cy="39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50">
                  <a:extLst>
                    <a:ext uri="{9D8B030D-6E8A-4147-A177-3AD203B41FA5}">
                      <a16:colId xmlns:a16="http://schemas.microsoft.com/office/drawing/2014/main" val="3422574977"/>
                    </a:ext>
                  </a:extLst>
                </a:gridCol>
                <a:gridCol w="581450">
                  <a:extLst>
                    <a:ext uri="{9D8B030D-6E8A-4147-A177-3AD203B41FA5}">
                      <a16:colId xmlns:a16="http://schemas.microsoft.com/office/drawing/2014/main" val="935704863"/>
                    </a:ext>
                  </a:extLst>
                </a:gridCol>
                <a:gridCol w="598961">
                  <a:extLst>
                    <a:ext uri="{9D8B030D-6E8A-4147-A177-3AD203B41FA5}">
                      <a16:colId xmlns:a16="http://schemas.microsoft.com/office/drawing/2014/main" val="2679693204"/>
                    </a:ext>
                  </a:extLst>
                </a:gridCol>
                <a:gridCol w="551638">
                  <a:extLst>
                    <a:ext uri="{9D8B030D-6E8A-4147-A177-3AD203B41FA5}">
                      <a16:colId xmlns:a16="http://schemas.microsoft.com/office/drawing/2014/main" val="3734492173"/>
                    </a:ext>
                  </a:extLst>
                </a:gridCol>
                <a:gridCol w="606881">
                  <a:extLst>
                    <a:ext uri="{9D8B030D-6E8A-4147-A177-3AD203B41FA5}">
                      <a16:colId xmlns:a16="http://schemas.microsoft.com/office/drawing/2014/main" val="1374587351"/>
                    </a:ext>
                  </a:extLst>
                </a:gridCol>
                <a:gridCol w="701416">
                  <a:extLst>
                    <a:ext uri="{9D8B030D-6E8A-4147-A177-3AD203B41FA5}">
                      <a16:colId xmlns:a16="http://schemas.microsoft.com/office/drawing/2014/main" val="2048269708"/>
                    </a:ext>
                  </a:extLst>
                </a:gridCol>
                <a:gridCol w="977253">
                  <a:extLst>
                    <a:ext uri="{9D8B030D-6E8A-4147-A177-3AD203B41FA5}">
                      <a16:colId xmlns:a16="http://schemas.microsoft.com/office/drawing/2014/main" val="2761164235"/>
                    </a:ext>
                  </a:extLst>
                </a:gridCol>
                <a:gridCol w="1331901">
                  <a:extLst>
                    <a:ext uri="{9D8B030D-6E8A-4147-A177-3AD203B41FA5}">
                      <a16:colId xmlns:a16="http://schemas.microsoft.com/office/drawing/2014/main" val="2946375331"/>
                    </a:ext>
                  </a:extLst>
                </a:gridCol>
                <a:gridCol w="3672578">
                  <a:extLst>
                    <a:ext uri="{9D8B030D-6E8A-4147-A177-3AD203B41FA5}">
                      <a16:colId xmlns:a16="http://schemas.microsoft.com/office/drawing/2014/main" val="3426080495"/>
                    </a:ext>
                  </a:extLst>
                </a:gridCol>
              </a:tblGrid>
              <a:tr h="651342">
                <a:tc>
                  <a:txBody>
                    <a:bodyPr/>
                    <a:lstStyle/>
                    <a:p>
                      <a:r>
                        <a:rPr lang="en-US" dirty="0" err="1"/>
                        <a:t>Intepretari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ro-RO" dirty="0"/>
                        <a:t>→</a:t>
                      </a:r>
                      <a:r>
                        <a:rPr lang="en-US" dirty="0"/>
                        <a:t>r 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</a:t>
                      </a:r>
                      <a:r>
                        <a:rPr lang="ro-RO" dirty="0"/>
                        <a:t>→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</a:t>
                      </a:r>
                      <a:r>
                        <a:rPr lang="ro-RO" dirty="0"/>
                        <a:t>∨</a:t>
                      </a:r>
                      <a:r>
                        <a:rPr lang="en-US" dirty="0"/>
                        <a:t> q 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(p </a:t>
                      </a:r>
                      <a:r>
                        <a:rPr lang="ro-RO" dirty="0"/>
                        <a:t>∨</a:t>
                      </a:r>
                      <a:r>
                        <a:rPr lang="en-US" dirty="0"/>
                        <a:t> q) </a:t>
                      </a:r>
                      <a:r>
                        <a:rPr lang="ro-RO" dirty="0"/>
                        <a:t>→</a:t>
                      </a:r>
                      <a:r>
                        <a:rPr lang="en-US" dirty="0"/>
                        <a:t> 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 -&gt; r) </a:t>
                      </a:r>
                      <a:r>
                        <a:rPr lang="ro-RO" dirty="0"/>
                        <a:t>→</a:t>
                      </a:r>
                      <a:r>
                        <a:rPr lang="en-US" dirty="0"/>
                        <a:t> ( ( p </a:t>
                      </a:r>
                      <a:r>
                        <a:rPr lang="ro-RO" dirty="0"/>
                        <a:t>∨</a:t>
                      </a:r>
                      <a:r>
                        <a:rPr lang="en-US" dirty="0"/>
                        <a:t> q ) </a:t>
                      </a:r>
                      <a:r>
                        <a:rPr lang="ro-RO" dirty="0"/>
                        <a:t>→</a:t>
                      </a:r>
                      <a:r>
                        <a:rPr lang="en-US" dirty="0"/>
                        <a:t> r )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77912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74071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126378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75160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00826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039702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95303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5225"/>
                  </a:ext>
                </a:extLst>
              </a:tr>
              <a:tr h="377365"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  <a:endParaRPr lang="ro-R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endParaRPr lang="ro-RO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291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4ACEAB-F6CA-414C-8444-43E3C1061D87}"/>
              </a:ext>
            </a:extLst>
          </p:cNvPr>
          <p:cNvSpPr txBox="1"/>
          <p:nvPr/>
        </p:nvSpPr>
        <p:spPr>
          <a:xfrm>
            <a:off x="1344101" y="5243119"/>
            <a:ext cx="937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b="1" dirty="0" err="1"/>
              <a:t>modelele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</a:t>
            </a:r>
            <a:r>
              <a:rPr lang="ro-RO" dirty="0"/>
              <a:t>→</a:t>
            </a:r>
            <a:r>
              <a:rPr lang="en-US" dirty="0"/>
              <a:t>r sunt </a:t>
            </a:r>
            <a:r>
              <a:rPr lang="en-US" b="1" dirty="0" err="1"/>
              <a:t>modele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(q -&gt; r) </a:t>
            </a:r>
            <a:r>
              <a:rPr lang="ro-RO" dirty="0"/>
              <a:t>→</a:t>
            </a:r>
            <a:r>
              <a:rPr lang="en-US" dirty="0"/>
              <a:t> ( ( p </a:t>
            </a:r>
            <a:r>
              <a:rPr lang="ro-RO" dirty="0"/>
              <a:t>∨</a:t>
            </a:r>
            <a:r>
              <a:rPr lang="en-US" dirty="0"/>
              <a:t> q ) </a:t>
            </a:r>
            <a:r>
              <a:rPr lang="ro-RO" dirty="0"/>
              <a:t>→</a:t>
            </a:r>
            <a:r>
              <a:rPr lang="en-US" dirty="0"/>
              <a:t> r ), </a:t>
            </a:r>
            <a:r>
              <a:rPr lang="en-US" dirty="0" err="1"/>
              <a:t>deci</a:t>
            </a:r>
            <a:r>
              <a:rPr lang="en-US" dirty="0"/>
              <a:t> are loc </a:t>
            </a:r>
            <a:r>
              <a:rPr lang="en-US" dirty="0" err="1"/>
              <a:t>relatia</a:t>
            </a:r>
            <a:r>
              <a:rPr lang="en-US" dirty="0"/>
              <a:t> de </a:t>
            </a:r>
            <a:r>
              <a:rPr lang="en-US" b="1" dirty="0" err="1"/>
              <a:t>consecinta</a:t>
            </a:r>
            <a:r>
              <a:rPr lang="en-US" b="1" dirty="0"/>
              <a:t> </a:t>
            </a:r>
            <a:r>
              <a:rPr lang="en-US" b="1" dirty="0" err="1"/>
              <a:t>logica</a:t>
            </a:r>
            <a:r>
              <a:rPr lang="en-US" b="1" dirty="0"/>
              <a:t>.</a:t>
            </a:r>
            <a:endParaRPr lang="ro-RO" b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806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F0B1D7-E18B-436A-9317-0FEB418D3898}"/>
</file>

<file path=customXml/itemProps2.xml><?xml version="1.0" encoding="utf-8"?>
<ds:datastoreItem xmlns:ds="http://schemas.openxmlformats.org/officeDocument/2006/customXml" ds:itemID="{1AC2AA8C-D496-42B5-A6D4-1BB5E65A2311}"/>
</file>

<file path=customXml/itemProps3.xml><?xml version="1.0" encoding="utf-8"?>
<ds:datastoreItem xmlns:ds="http://schemas.openxmlformats.org/officeDocument/2006/customXml" ds:itemID="{C4A2C0BC-2833-4D47-8122-67BC10B8D951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202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9.1.3 6)</vt:lpstr>
      <vt:lpstr>Cum aratam ca este consecinta logica?</vt:lpstr>
      <vt:lpstr>p → r ⊨ (q → r) → ( ( p ∨ q ) → r 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9.1.3 6)</dc:title>
  <dc:creator>Stelian Stoian</dc:creator>
  <cp:lastModifiedBy>Stelian Stoian</cp:lastModifiedBy>
  <cp:revision>25</cp:revision>
  <dcterms:created xsi:type="dcterms:W3CDTF">2020-10-23T10:51:05Z</dcterms:created>
  <dcterms:modified xsi:type="dcterms:W3CDTF">2020-10-23T11:45:36Z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