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3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B59D-1A42-4D06-9A9E-316F4FBF54E0}" type="datetimeFigureOut">
              <a:rPr lang="en-US" smtClean="0"/>
              <a:t>23-Oct-20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8E8-D085-44A8-BD28-AB7B91C1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7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B59D-1A42-4D06-9A9E-316F4FBF54E0}" type="datetimeFigureOut">
              <a:rPr lang="en-US" smtClean="0"/>
              <a:t>23-Oct-20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8E8-D085-44A8-BD28-AB7B91C1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9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B59D-1A42-4D06-9A9E-316F4FBF54E0}" type="datetimeFigureOut">
              <a:rPr lang="en-US" smtClean="0"/>
              <a:t>23-Oct-20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8E8-D085-44A8-BD28-AB7B91C1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43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B59D-1A42-4D06-9A9E-316F4FBF54E0}" type="datetimeFigureOut">
              <a:rPr lang="en-US" smtClean="0"/>
              <a:t>23-Oct-20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8E8-D085-44A8-BD28-AB7B91C101A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6008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B59D-1A42-4D06-9A9E-316F4FBF54E0}" type="datetimeFigureOut">
              <a:rPr lang="en-US" smtClean="0"/>
              <a:t>23-Oct-20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8E8-D085-44A8-BD28-AB7B91C1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78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B59D-1A42-4D06-9A9E-316F4FBF54E0}" type="datetimeFigureOut">
              <a:rPr lang="en-US" smtClean="0"/>
              <a:t>23-Oct-20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8E8-D085-44A8-BD28-AB7B91C1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41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B59D-1A42-4D06-9A9E-316F4FBF54E0}" type="datetimeFigureOut">
              <a:rPr lang="en-US" smtClean="0"/>
              <a:t>23-Oct-20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8E8-D085-44A8-BD28-AB7B91C1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43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B59D-1A42-4D06-9A9E-316F4FBF54E0}" type="datetimeFigureOut">
              <a:rPr lang="en-US" smtClean="0"/>
              <a:t>23-Oct-20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8E8-D085-44A8-BD28-AB7B91C1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81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B59D-1A42-4D06-9A9E-316F4FBF54E0}" type="datetimeFigureOut">
              <a:rPr lang="en-US" smtClean="0"/>
              <a:t>23-Oct-20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8E8-D085-44A8-BD28-AB7B91C1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B59D-1A42-4D06-9A9E-316F4FBF54E0}" type="datetimeFigureOut">
              <a:rPr lang="en-US" smtClean="0"/>
              <a:t>23-Oct-20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8E8-D085-44A8-BD28-AB7B91C1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B59D-1A42-4D06-9A9E-316F4FBF54E0}" type="datetimeFigureOut">
              <a:rPr lang="en-US" smtClean="0"/>
              <a:t>23-Oct-20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8E8-D085-44A8-BD28-AB7B91C1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4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B59D-1A42-4D06-9A9E-316F4FBF54E0}" type="datetimeFigureOut">
              <a:rPr lang="en-US" smtClean="0"/>
              <a:t>23-Oct-20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8E8-D085-44A8-BD28-AB7B91C1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9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B59D-1A42-4D06-9A9E-316F4FBF54E0}" type="datetimeFigureOut">
              <a:rPr lang="en-US" smtClean="0"/>
              <a:t>23-Oct-20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8E8-D085-44A8-BD28-AB7B91C1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0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B59D-1A42-4D06-9A9E-316F4FBF54E0}" type="datetimeFigureOut">
              <a:rPr lang="en-US" smtClean="0"/>
              <a:t>23-Oct-20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8E8-D085-44A8-BD28-AB7B91C1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B59D-1A42-4D06-9A9E-316F4FBF54E0}" type="datetimeFigureOut">
              <a:rPr lang="en-US" smtClean="0"/>
              <a:t>23-Oct-20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8E8-D085-44A8-BD28-AB7B91C1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1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B59D-1A42-4D06-9A9E-316F4FBF54E0}" type="datetimeFigureOut">
              <a:rPr lang="en-US" smtClean="0"/>
              <a:t>23-Oct-20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8E8-D085-44A8-BD28-AB7B91C1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5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B59D-1A42-4D06-9A9E-316F4FBF54E0}" type="datetimeFigureOut">
              <a:rPr lang="en-US" smtClean="0"/>
              <a:t>23-Oct-20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8E8-D085-44A8-BD28-AB7B91C1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7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940B59D-1A42-4D06-9A9E-316F4FBF54E0}" type="datetimeFigureOut">
              <a:rPr lang="en-US" smtClean="0"/>
              <a:t>23-Oct-20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92238E8-D085-44A8-BD28-AB7B91C1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27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8471-92E9-4E04-97AC-B37FECA12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Logică computațională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77A49-E8BF-4419-B446-EF562D746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6968" y="3893614"/>
            <a:ext cx="9440034" cy="1049867"/>
          </a:xfrm>
        </p:spPr>
        <p:txBody>
          <a:bodyPr/>
          <a:lstStyle/>
          <a:p>
            <a:pPr algn="l"/>
            <a:r>
              <a:rPr lang="ro-RO" dirty="0"/>
              <a:t>										Temă seminar 4</a:t>
            </a:r>
          </a:p>
          <a:p>
            <a:pPr algn="l"/>
            <a:r>
              <a:rPr lang="ro-RO" dirty="0"/>
              <a:t>										Pruteanu Robert Andrei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5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56A51C-81BE-44E7-96A4-EC57E2285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874324"/>
              </p:ext>
            </p:extLst>
          </p:nvPr>
        </p:nvGraphicFramePr>
        <p:xfrm>
          <a:off x="617220" y="2863721"/>
          <a:ext cx="10820328" cy="356616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tableStyleId>{F5AB1C69-6EDB-4FF4-983F-18BD219EF322}</a:tableStyleId>
              </a:tblPr>
              <a:tblGrid>
                <a:gridCol w="1621083">
                  <a:extLst>
                    <a:ext uri="{9D8B030D-6E8A-4147-A177-3AD203B41FA5}">
                      <a16:colId xmlns:a16="http://schemas.microsoft.com/office/drawing/2014/main" val="2192227277"/>
                    </a:ext>
                  </a:extLst>
                </a:gridCol>
                <a:gridCol w="1069927">
                  <a:extLst>
                    <a:ext uri="{9D8B030D-6E8A-4147-A177-3AD203B41FA5}">
                      <a16:colId xmlns:a16="http://schemas.microsoft.com/office/drawing/2014/main" val="1092003972"/>
                    </a:ext>
                  </a:extLst>
                </a:gridCol>
                <a:gridCol w="820600">
                  <a:extLst>
                    <a:ext uri="{9D8B030D-6E8A-4147-A177-3AD203B41FA5}">
                      <a16:colId xmlns:a16="http://schemas.microsoft.com/office/drawing/2014/main" val="3616379560"/>
                    </a:ext>
                  </a:extLst>
                </a:gridCol>
                <a:gridCol w="781524">
                  <a:extLst>
                    <a:ext uri="{9D8B030D-6E8A-4147-A177-3AD203B41FA5}">
                      <a16:colId xmlns:a16="http://schemas.microsoft.com/office/drawing/2014/main" val="4044667869"/>
                    </a:ext>
                  </a:extLst>
                </a:gridCol>
                <a:gridCol w="1045288">
                  <a:extLst>
                    <a:ext uri="{9D8B030D-6E8A-4147-A177-3AD203B41FA5}">
                      <a16:colId xmlns:a16="http://schemas.microsoft.com/office/drawing/2014/main" val="4037135765"/>
                    </a:ext>
                  </a:extLst>
                </a:gridCol>
                <a:gridCol w="1074595">
                  <a:extLst>
                    <a:ext uri="{9D8B030D-6E8A-4147-A177-3AD203B41FA5}">
                      <a16:colId xmlns:a16="http://schemas.microsoft.com/office/drawing/2014/main" val="3476606316"/>
                    </a:ext>
                  </a:extLst>
                </a:gridCol>
                <a:gridCol w="693603">
                  <a:extLst>
                    <a:ext uri="{9D8B030D-6E8A-4147-A177-3AD203B41FA5}">
                      <a16:colId xmlns:a16="http://schemas.microsoft.com/office/drawing/2014/main" val="1795844072"/>
                    </a:ext>
                  </a:extLst>
                </a:gridCol>
                <a:gridCol w="1123441">
                  <a:extLst>
                    <a:ext uri="{9D8B030D-6E8A-4147-A177-3AD203B41FA5}">
                      <a16:colId xmlns:a16="http://schemas.microsoft.com/office/drawing/2014/main" val="1988472575"/>
                    </a:ext>
                  </a:extLst>
                </a:gridCol>
                <a:gridCol w="2590267">
                  <a:extLst>
                    <a:ext uri="{9D8B030D-6E8A-4147-A177-3AD203B41FA5}">
                      <a16:colId xmlns:a16="http://schemas.microsoft.com/office/drawing/2014/main" val="2066053918"/>
                    </a:ext>
                  </a:extLst>
                </a:gridCol>
              </a:tblGrid>
              <a:tr h="521761">
                <a:tc>
                  <a:txBody>
                    <a:bodyPr/>
                    <a:lstStyle/>
                    <a:p>
                      <a:pPr algn="ctr"/>
                      <a:r>
                        <a:rPr lang="ro-RO" b="0" dirty="0">
                          <a:solidFill>
                            <a:schemeClr val="bg1"/>
                          </a:solidFill>
                        </a:rPr>
                        <a:t>Interpretarea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0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p </a:t>
                      </a:r>
                      <a:r>
                        <a:rPr lang="en-US" sz="1800" b="0" kern="1200" dirty="0">
                          <a:solidFill>
                            <a:schemeClr val="bg1"/>
                          </a:solidFill>
                          <a:effectLst/>
                        </a:rPr>
                        <a:t>∧ q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p </a:t>
                      </a:r>
                      <a:r>
                        <a:rPr lang="en-US" sz="1800" b="0" kern="1200" dirty="0">
                          <a:solidFill>
                            <a:schemeClr val="bg1"/>
                          </a:solidFill>
                          <a:effectLst/>
                        </a:rPr>
                        <a:t>∧ </a:t>
                      </a:r>
                      <a:r>
                        <a:rPr lang="en-US" sz="1800" b="0" kern="1200" dirty="0" err="1">
                          <a:solidFill>
                            <a:schemeClr val="bg1"/>
                          </a:solidFill>
                          <a:effectLst/>
                        </a:rPr>
                        <a:t>q→r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bg1"/>
                          </a:solidFill>
                        </a:rPr>
                        <a:t>q</a:t>
                      </a:r>
                      <a:r>
                        <a:rPr lang="en-US" sz="1800" b="0" kern="1200" dirty="0" err="1">
                          <a:solidFill>
                            <a:schemeClr val="bg1"/>
                          </a:solidFill>
                          <a:effectLst/>
                        </a:rPr>
                        <a:t>→r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sz="1800" b="0" kern="1200" dirty="0">
                          <a:solidFill>
                            <a:schemeClr val="bg1"/>
                          </a:solidFill>
                          <a:effectLst/>
                        </a:rPr>
                        <a:t>→(</a:t>
                      </a:r>
                      <a:r>
                        <a:rPr lang="en-US" sz="1800" b="0" kern="1200" dirty="0" err="1">
                          <a:solidFill>
                            <a:schemeClr val="bg1"/>
                          </a:solidFill>
                          <a:effectLst/>
                        </a:rPr>
                        <a:t>q→r</a:t>
                      </a:r>
                      <a:r>
                        <a:rPr lang="en-US" sz="1800" b="0" kern="12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(p </a:t>
                      </a:r>
                      <a:r>
                        <a:rPr lang="en-US" sz="1800" b="0" kern="1200" dirty="0">
                          <a:solidFill>
                            <a:schemeClr val="bg1"/>
                          </a:solidFill>
                          <a:effectLst/>
                        </a:rPr>
                        <a:t>∧ </a:t>
                      </a:r>
                      <a:r>
                        <a:rPr lang="en-US" sz="1800" b="0" kern="1200" dirty="0" err="1">
                          <a:solidFill>
                            <a:schemeClr val="bg1"/>
                          </a:solidFill>
                          <a:effectLst/>
                        </a:rPr>
                        <a:t>q→r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800" b="0" kern="1200" dirty="0">
                          <a:solidFill>
                            <a:schemeClr val="bg1"/>
                          </a:solidFill>
                          <a:effectLst/>
                        </a:rPr>
                        <a:t> →(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sz="1800" b="0" kern="1200" dirty="0">
                          <a:solidFill>
                            <a:schemeClr val="bg1"/>
                          </a:solidFill>
                          <a:effectLst/>
                        </a:rPr>
                        <a:t>→(</a:t>
                      </a:r>
                      <a:r>
                        <a:rPr lang="en-US" sz="1800" b="0" kern="1200" dirty="0" err="1">
                          <a:solidFill>
                            <a:schemeClr val="bg1"/>
                          </a:solidFill>
                          <a:effectLst/>
                        </a:rPr>
                        <a:t>q→r</a:t>
                      </a:r>
                      <a:r>
                        <a:rPr lang="en-US" sz="1800" b="0" kern="1200" dirty="0">
                          <a:solidFill>
                            <a:schemeClr val="bg1"/>
                          </a:solidFill>
                          <a:effectLst/>
                        </a:rPr>
                        <a:t>))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3945931"/>
                  </a:ext>
                </a:extLst>
              </a:tr>
              <a:tr h="295356">
                <a:tc>
                  <a:txBody>
                    <a:bodyPr/>
                    <a:lstStyle/>
                    <a:p>
                      <a:pPr algn="ctr"/>
                      <a:r>
                        <a:rPr lang="ro-RO" b="0" dirty="0">
                          <a:solidFill>
                            <a:schemeClr val="bg1"/>
                          </a:solidFill>
                        </a:rPr>
                        <a:t>i1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5926602"/>
                  </a:ext>
                </a:extLst>
              </a:tr>
              <a:tr h="295356">
                <a:tc>
                  <a:txBody>
                    <a:bodyPr/>
                    <a:lstStyle/>
                    <a:p>
                      <a:pPr algn="ctr"/>
                      <a:r>
                        <a:rPr lang="ro-RO" b="0" dirty="0">
                          <a:solidFill>
                            <a:schemeClr val="bg1"/>
                          </a:solidFill>
                        </a:rPr>
                        <a:t>i2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2982248"/>
                  </a:ext>
                </a:extLst>
              </a:tr>
              <a:tr h="295356">
                <a:tc>
                  <a:txBody>
                    <a:bodyPr/>
                    <a:lstStyle/>
                    <a:p>
                      <a:pPr algn="ctr"/>
                      <a:r>
                        <a:rPr lang="ro-RO" b="0" dirty="0">
                          <a:solidFill>
                            <a:schemeClr val="bg1"/>
                          </a:solidFill>
                        </a:rPr>
                        <a:t>i3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314829"/>
                  </a:ext>
                </a:extLst>
              </a:tr>
              <a:tr h="295356">
                <a:tc>
                  <a:txBody>
                    <a:bodyPr/>
                    <a:lstStyle/>
                    <a:p>
                      <a:pPr algn="ctr"/>
                      <a:r>
                        <a:rPr lang="ro-RO" b="0" dirty="0">
                          <a:solidFill>
                            <a:schemeClr val="bg1"/>
                          </a:solidFill>
                        </a:rPr>
                        <a:t>i4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595123"/>
                  </a:ext>
                </a:extLst>
              </a:tr>
              <a:tr h="295356">
                <a:tc>
                  <a:txBody>
                    <a:bodyPr/>
                    <a:lstStyle/>
                    <a:p>
                      <a:pPr algn="ctr"/>
                      <a:r>
                        <a:rPr lang="ro-RO" b="0" dirty="0">
                          <a:solidFill>
                            <a:schemeClr val="bg1"/>
                          </a:solidFill>
                        </a:rPr>
                        <a:t>i5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9959484"/>
                  </a:ext>
                </a:extLst>
              </a:tr>
              <a:tr h="295356">
                <a:tc>
                  <a:txBody>
                    <a:bodyPr/>
                    <a:lstStyle/>
                    <a:p>
                      <a:pPr algn="ctr"/>
                      <a:r>
                        <a:rPr lang="ro-RO" b="0" dirty="0">
                          <a:solidFill>
                            <a:schemeClr val="bg1"/>
                          </a:solidFill>
                        </a:rPr>
                        <a:t>i6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7246972"/>
                  </a:ext>
                </a:extLst>
              </a:tr>
              <a:tr h="295356">
                <a:tc>
                  <a:txBody>
                    <a:bodyPr/>
                    <a:lstStyle/>
                    <a:p>
                      <a:pPr algn="ctr"/>
                      <a:r>
                        <a:rPr lang="ro-RO" b="0" dirty="0">
                          <a:solidFill>
                            <a:schemeClr val="bg1"/>
                          </a:solidFill>
                        </a:rPr>
                        <a:t>i7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9663743"/>
                  </a:ext>
                </a:extLst>
              </a:tr>
              <a:tr h="295356">
                <a:tc>
                  <a:txBody>
                    <a:bodyPr/>
                    <a:lstStyle/>
                    <a:p>
                      <a:pPr algn="ctr"/>
                      <a:r>
                        <a:rPr lang="ro-RO" b="0" dirty="0">
                          <a:solidFill>
                            <a:schemeClr val="bg1"/>
                          </a:solidFill>
                        </a:rPr>
                        <a:t>i8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81870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ACD357-8E8D-4870-8C20-57EBFE953C4D}"/>
              </a:ext>
            </a:extLst>
          </p:cNvPr>
          <p:cNvSpPr txBox="1"/>
          <p:nvPr/>
        </p:nvSpPr>
        <p:spPr>
          <a:xfrm>
            <a:off x="2626566" y="3480138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E03FEE-3A9A-4B56-BA0B-0B5731797354}"/>
              </a:ext>
            </a:extLst>
          </p:cNvPr>
          <p:cNvSpPr txBox="1"/>
          <p:nvPr/>
        </p:nvSpPr>
        <p:spPr>
          <a:xfrm>
            <a:off x="2644976" y="3849228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47A2C0-FECE-454C-9493-8BB11B38F33A}"/>
              </a:ext>
            </a:extLst>
          </p:cNvPr>
          <p:cNvSpPr txBox="1"/>
          <p:nvPr/>
        </p:nvSpPr>
        <p:spPr>
          <a:xfrm>
            <a:off x="2644976" y="4210104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58C6A8-7BC3-4E1B-8911-24E7F3609231}"/>
              </a:ext>
            </a:extLst>
          </p:cNvPr>
          <p:cNvSpPr txBox="1"/>
          <p:nvPr/>
        </p:nvSpPr>
        <p:spPr>
          <a:xfrm>
            <a:off x="2639876" y="4945624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DDBE25-C3B1-49C7-9FDE-A751C9A4E866}"/>
              </a:ext>
            </a:extLst>
          </p:cNvPr>
          <p:cNvSpPr txBox="1"/>
          <p:nvPr/>
        </p:nvSpPr>
        <p:spPr>
          <a:xfrm>
            <a:off x="3562318" y="3480139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07273A-F9C3-4570-B3DB-8C87E7221065}"/>
              </a:ext>
            </a:extLst>
          </p:cNvPr>
          <p:cNvSpPr txBox="1"/>
          <p:nvPr/>
        </p:nvSpPr>
        <p:spPr>
          <a:xfrm>
            <a:off x="3555448" y="3849471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7EC7C2-F49F-4CB3-94A9-AE376ECAC14E}"/>
              </a:ext>
            </a:extLst>
          </p:cNvPr>
          <p:cNvSpPr txBox="1"/>
          <p:nvPr/>
        </p:nvSpPr>
        <p:spPr>
          <a:xfrm>
            <a:off x="3542683" y="4588135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73B301-0C10-467F-982D-A76EBF6AA9C1}"/>
              </a:ext>
            </a:extLst>
          </p:cNvPr>
          <p:cNvSpPr txBox="1"/>
          <p:nvPr/>
        </p:nvSpPr>
        <p:spPr>
          <a:xfrm>
            <a:off x="3562318" y="5324342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5872AC-EC59-40D8-B4C8-78FF294E90CA}"/>
              </a:ext>
            </a:extLst>
          </p:cNvPr>
          <p:cNvSpPr txBox="1"/>
          <p:nvPr/>
        </p:nvSpPr>
        <p:spPr>
          <a:xfrm>
            <a:off x="4356907" y="3480139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09D8BA-94D9-45C8-9A41-EEB6171515C3}"/>
              </a:ext>
            </a:extLst>
          </p:cNvPr>
          <p:cNvSpPr txBox="1"/>
          <p:nvPr/>
        </p:nvSpPr>
        <p:spPr>
          <a:xfrm>
            <a:off x="4356907" y="4218803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D1F0A5-A0C7-48BA-B25B-79C417A7CD19}"/>
              </a:ext>
            </a:extLst>
          </p:cNvPr>
          <p:cNvSpPr txBox="1"/>
          <p:nvPr/>
        </p:nvSpPr>
        <p:spPr>
          <a:xfrm>
            <a:off x="4356907" y="4588135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B1394D-034A-4636-8C20-A81A88388AA2}"/>
              </a:ext>
            </a:extLst>
          </p:cNvPr>
          <p:cNvSpPr txBox="1"/>
          <p:nvPr/>
        </p:nvSpPr>
        <p:spPr>
          <a:xfrm>
            <a:off x="4356907" y="5693674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B03C54-04A7-4A0A-B708-EC98307A8154}"/>
              </a:ext>
            </a:extLst>
          </p:cNvPr>
          <p:cNvSpPr txBox="1"/>
          <p:nvPr/>
        </p:nvSpPr>
        <p:spPr>
          <a:xfrm>
            <a:off x="5260490" y="3480139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EF16FA-616C-4E44-8C4F-A284563A7151}"/>
              </a:ext>
            </a:extLst>
          </p:cNvPr>
          <p:cNvSpPr txBox="1"/>
          <p:nvPr/>
        </p:nvSpPr>
        <p:spPr>
          <a:xfrm>
            <a:off x="5260490" y="3849471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47277-EA21-4B13-A848-666FA2ACA326}"/>
              </a:ext>
            </a:extLst>
          </p:cNvPr>
          <p:cNvSpPr txBox="1"/>
          <p:nvPr/>
        </p:nvSpPr>
        <p:spPr>
          <a:xfrm>
            <a:off x="5260490" y="4218803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D2DDF6-096C-49A0-B700-F97FBD2203B9}"/>
              </a:ext>
            </a:extLst>
          </p:cNvPr>
          <p:cNvSpPr txBox="1"/>
          <p:nvPr/>
        </p:nvSpPr>
        <p:spPr>
          <a:xfrm>
            <a:off x="5260490" y="4585678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C8325E-F0EE-4F58-8D0F-A566ED51F473}"/>
              </a:ext>
            </a:extLst>
          </p:cNvPr>
          <p:cNvSpPr txBox="1"/>
          <p:nvPr/>
        </p:nvSpPr>
        <p:spPr>
          <a:xfrm>
            <a:off x="5260490" y="4955010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0188D8-F61A-47AF-862D-C58D9B7D9552}"/>
              </a:ext>
            </a:extLst>
          </p:cNvPr>
          <p:cNvSpPr txBox="1"/>
          <p:nvPr/>
        </p:nvSpPr>
        <p:spPr>
          <a:xfrm>
            <a:off x="5260490" y="5321885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CD2B12-4354-4DBB-B335-72D8318DFDA1}"/>
              </a:ext>
            </a:extLst>
          </p:cNvPr>
          <p:cNvSpPr txBox="1"/>
          <p:nvPr/>
        </p:nvSpPr>
        <p:spPr>
          <a:xfrm>
            <a:off x="6341487" y="5691217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272047-A128-4C17-B05B-C335AE75F17A}"/>
              </a:ext>
            </a:extLst>
          </p:cNvPr>
          <p:cNvSpPr txBox="1"/>
          <p:nvPr/>
        </p:nvSpPr>
        <p:spPr>
          <a:xfrm>
            <a:off x="7207576" y="5691217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F96D07-0223-4C84-B841-1D2E3E2D98C6}"/>
              </a:ext>
            </a:extLst>
          </p:cNvPr>
          <p:cNvSpPr txBox="1"/>
          <p:nvPr/>
        </p:nvSpPr>
        <p:spPr>
          <a:xfrm>
            <a:off x="8128362" y="5691217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4F81FD-2C90-4EDC-99A1-04E89E2261FF}"/>
              </a:ext>
            </a:extLst>
          </p:cNvPr>
          <p:cNvSpPr txBox="1"/>
          <p:nvPr/>
        </p:nvSpPr>
        <p:spPr>
          <a:xfrm>
            <a:off x="2640624" y="4590269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0D6904-E8D6-473C-A1C3-75325DA565CF}"/>
              </a:ext>
            </a:extLst>
          </p:cNvPr>
          <p:cNvSpPr txBox="1"/>
          <p:nvPr/>
        </p:nvSpPr>
        <p:spPr>
          <a:xfrm>
            <a:off x="2625694" y="5319991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B638D6-BA8E-4D8C-BA63-6E5CEC696D0F}"/>
              </a:ext>
            </a:extLst>
          </p:cNvPr>
          <p:cNvSpPr txBox="1"/>
          <p:nvPr/>
        </p:nvSpPr>
        <p:spPr>
          <a:xfrm>
            <a:off x="2650967" y="5684975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B5955F0-2237-411F-B8E0-AEBA818FB9AD}"/>
              </a:ext>
            </a:extLst>
          </p:cNvPr>
          <p:cNvSpPr txBox="1"/>
          <p:nvPr/>
        </p:nvSpPr>
        <p:spPr>
          <a:xfrm>
            <a:off x="2657610" y="6057918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BEE912-5E29-4257-8654-2E8ED73EEBD3}"/>
              </a:ext>
            </a:extLst>
          </p:cNvPr>
          <p:cNvSpPr txBox="1"/>
          <p:nvPr/>
        </p:nvSpPr>
        <p:spPr>
          <a:xfrm>
            <a:off x="3568635" y="4216831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4BE0CC-3392-4776-9EED-932DD6D7B8BC}"/>
              </a:ext>
            </a:extLst>
          </p:cNvPr>
          <p:cNvSpPr txBox="1"/>
          <p:nvPr/>
        </p:nvSpPr>
        <p:spPr>
          <a:xfrm>
            <a:off x="3549000" y="4957952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C088C5-4973-4355-9554-C53F8490FDB8}"/>
              </a:ext>
            </a:extLst>
          </p:cNvPr>
          <p:cNvSpPr txBox="1"/>
          <p:nvPr/>
        </p:nvSpPr>
        <p:spPr>
          <a:xfrm>
            <a:off x="3549651" y="5693189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5B777E-9579-4F56-BBED-36D18235515D}"/>
              </a:ext>
            </a:extLst>
          </p:cNvPr>
          <p:cNvSpPr txBox="1"/>
          <p:nvPr/>
        </p:nvSpPr>
        <p:spPr>
          <a:xfrm>
            <a:off x="3561492" y="6060549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57F4C1-4354-41B6-A2EF-16D2779A8BC5}"/>
              </a:ext>
            </a:extLst>
          </p:cNvPr>
          <p:cNvSpPr txBox="1"/>
          <p:nvPr/>
        </p:nvSpPr>
        <p:spPr>
          <a:xfrm>
            <a:off x="4363224" y="3847984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B31219-C106-41B6-9231-8B285BCC688F}"/>
              </a:ext>
            </a:extLst>
          </p:cNvPr>
          <p:cNvSpPr txBox="1"/>
          <p:nvPr/>
        </p:nvSpPr>
        <p:spPr>
          <a:xfrm>
            <a:off x="4350590" y="4955252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5BC2B0-C91F-49FA-A1F8-0DF5E5AB7FF0}"/>
              </a:ext>
            </a:extLst>
          </p:cNvPr>
          <p:cNvSpPr txBox="1"/>
          <p:nvPr/>
        </p:nvSpPr>
        <p:spPr>
          <a:xfrm>
            <a:off x="4362320" y="5326556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81D0B4B-0B29-4FF6-9E3E-8ED27316E054}"/>
              </a:ext>
            </a:extLst>
          </p:cNvPr>
          <p:cNvSpPr txBox="1"/>
          <p:nvPr/>
        </p:nvSpPr>
        <p:spPr>
          <a:xfrm>
            <a:off x="4370051" y="6060306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4168F5C-B6CF-4A1E-97EE-282F12131BE6}"/>
              </a:ext>
            </a:extLst>
          </p:cNvPr>
          <p:cNvSpPr txBox="1"/>
          <p:nvPr/>
        </p:nvSpPr>
        <p:spPr>
          <a:xfrm>
            <a:off x="5256505" y="5684975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BA1262A-F242-4EFB-A692-5186F98B8277}"/>
              </a:ext>
            </a:extLst>
          </p:cNvPr>
          <p:cNvSpPr txBox="1"/>
          <p:nvPr/>
        </p:nvSpPr>
        <p:spPr>
          <a:xfrm>
            <a:off x="5257090" y="6058860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290A36C-A80F-4607-BF5E-B2A8A129F177}"/>
              </a:ext>
            </a:extLst>
          </p:cNvPr>
          <p:cNvSpPr txBox="1"/>
          <p:nvPr/>
        </p:nvSpPr>
        <p:spPr>
          <a:xfrm>
            <a:off x="6330594" y="3480381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9AAA45-103E-464A-BADC-018388AC744D}"/>
              </a:ext>
            </a:extLst>
          </p:cNvPr>
          <p:cNvSpPr txBox="1"/>
          <p:nvPr/>
        </p:nvSpPr>
        <p:spPr>
          <a:xfrm>
            <a:off x="6338468" y="3847984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243C44E-FA4E-4C72-98C7-EDA9C1911306}"/>
              </a:ext>
            </a:extLst>
          </p:cNvPr>
          <p:cNvSpPr txBox="1"/>
          <p:nvPr/>
        </p:nvSpPr>
        <p:spPr>
          <a:xfrm>
            <a:off x="6338468" y="4216831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F8311B0-9AE5-4ECA-99B8-B5AF637FF574}"/>
              </a:ext>
            </a:extLst>
          </p:cNvPr>
          <p:cNvSpPr txBox="1"/>
          <p:nvPr/>
        </p:nvSpPr>
        <p:spPr>
          <a:xfrm>
            <a:off x="6338468" y="4584434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71844A-1BAA-45B3-A049-06F160F9FDC8}"/>
              </a:ext>
            </a:extLst>
          </p:cNvPr>
          <p:cNvSpPr txBox="1"/>
          <p:nvPr/>
        </p:nvSpPr>
        <p:spPr>
          <a:xfrm>
            <a:off x="6338468" y="4957709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7851440-93FD-4347-B976-DBC52CD36206}"/>
              </a:ext>
            </a:extLst>
          </p:cNvPr>
          <p:cNvSpPr txBox="1"/>
          <p:nvPr/>
        </p:nvSpPr>
        <p:spPr>
          <a:xfrm>
            <a:off x="6340682" y="5319992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1BA1826-4B5C-4A70-8B68-CA7B6A040050}"/>
              </a:ext>
            </a:extLst>
          </p:cNvPr>
          <p:cNvSpPr txBox="1"/>
          <p:nvPr/>
        </p:nvSpPr>
        <p:spPr>
          <a:xfrm>
            <a:off x="6329433" y="6051122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57FAF5D-7D58-49D2-A41E-63FF21B8811D}"/>
              </a:ext>
            </a:extLst>
          </p:cNvPr>
          <p:cNvSpPr txBox="1"/>
          <p:nvPr/>
        </p:nvSpPr>
        <p:spPr>
          <a:xfrm>
            <a:off x="7220210" y="3503494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DC3761D-24FC-44DB-A03C-118AFE2CFFA9}"/>
              </a:ext>
            </a:extLst>
          </p:cNvPr>
          <p:cNvSpPr txBox="1"/>
          <p:nvPr/>
        </p:nvSpPr>
        <p:spPr>
          <a:xfrm>
            <a:off x="7225170" y="3872341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88FB48-AC5A-4F5D-97F2-39F4BE8E94E7}"/>
              </a:ext>
            </a:extLst>
          </p:cNvPr>
          <p:cNvSpPr txBox="1"/>
          <p:nvPr/>
        </p:nvSpPr>
        <p:spPr>
          <a:xfrm>
            <a:off x="7227216" y="4239458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686036F-4329-4704-915C-FACF872F0221}"/>
              </a:ext>
            </a:extLst>
          </p:cNvPr>
          <p:cNvSpPr txBox="1"/>
          <p:nvPr/>
        </p:nvSpPr>
        <p:spPr>
          <a:xfrm>
            <a:off x="7214289" y="4596490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46EFD86-6413-4B53-BE83-376F4BE3F639}"/>
              </a:ext>
            </a:extLst>
          </p:cNvPr>
          <p:cNvSpPr txBox="1"/>
          <p:nvPr/>
        </p:nvSpPr>
        <p:spPr>
          <a:xfrm>
            <a:off x="7225170" y="4975423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D857280-1DC8-440D-9055-9B7093DB0489}"/>
              </a:ext>
            </a:extLst>
          </p:cNvPr>
          <p:cNvSpPr txBox="1"/>
          <p:nvPr/>
        </p:nvSpPr>
        <p:spPr>
          <a:xfrm>
            <a:off x="7214289" y="5338039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66E4A93-ACED-48EC-8B6D-8BEB0E1D41D5}"/>
              </a:ext>
            </a:extLst>
          </p:cNvPr>
          <p:cNvSpPr txBox="1"/>
          <p:nvPr/>
        </p:nvSpPr>
        <p:spPr>
          <a:xfrm>
            <a:off x="7214289" y="6057919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BA4882D-A7C1-4C3E-BB43-3851B1C6B9E3}"/>
              </a:ext>
            </a:extLst>
          </p:cNvPr>
          <p:cNvSpPr txBox="1"/>
          <p:nvPr/>
        </p:nvSpPr>
        <p:spPr>
          <a:xfrm>
            <a:off x="8130721" y="3503494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98EB7EE-3D42-4D9E-BB4A-DD61314C4753}"/>
              </a:ext>
            </a:extLst>
          </p:cNvPr>
          <p:cNvSpPr txBox="1"/>
          <p:nvPr/>
        </p:nvSpPr>
        <p:spPr>
          <a:xfrm>
            <a:off x="8129698" y="3870611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127EEF4-A8E0-4184-B6E8-5BEB3A6A78A7}"/>
              </a:ext>
            </a:extLst>
          </p:cNvPr>
          <p:cNvSpPr txBox="1"/>
          <p:nvPr/>
        </p:nvSpPr>
        <p:spPr>
          <a:xfrm>
            <a:off x="8129698" y="4227643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CF42D66-D315-4F02-B5DF-724303D56450}"/>
              </a:ext>
            </a:extLst>
          </p:cNvPr>
          <p:cNvSpPr txBox="1"/>
          <p:nvPr/>
        </p:nvSpPr>
        <p:spPr>
          <a:xfrm>
            <a:off x="8136161" y="4582945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6EAF5B2-A109-4AB9-A0FB-03D1922F3297}"/>
              </a:ext>
            </a:extLst>
          </p:cNvPr>
          <p:cNvSpPr txBox="1"/>
          <p:nvPr/>
        </p:nvSpPr>
        <p:spPr>
          <a:xfrm>
            <a:off x="8129947" y="4957467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CE3495F-03B8-4D29-88B1-18A2681AE119}"/>
              </a:ext>
            </a:extLst>
          </p:cNvPr>
          <p:cNvSpPr txBox="1"/>
          <p:nvPr/>
        </p:nvSpPr>
        <p:spPr>
          <a:xfrm>
            <a:off x="8131314" y="5326556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E82438B-44AA-4417-9A5A-20C8E02F0C69}"/>
              </a:ext>
            </a:extLst>
          </p:cNvPr>
          <p:cNvSpPr txBox="1"/>
          <p:nvPr/>
        </p:nvSpPr>
        <p:spPr>
          <a:xfrm>
            <a:off x="8129664" y="6074790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EF5F998-8D5E-4762-965A-ADA0A7CC0D54}"/>
              </a:ext>
            </a:extLst>
          </p:cNvPr>
          <p:cNvSpPr txBox="1"/>
          <p:nvPr/>
        </p:nvSpPr>
        <p:spPr>
          <a:xfrm>
            <a:off x="9920106" y="3503494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9C743EE-9290-4A48-96DB-4A61EEF22B95}"/>
              </a:ext>
            </a:extLst>
          </p:cNvPr>
          <p:cNvSpPr txBox="1"/>
          <p:nvPr/>
        </p:nvSpPr>
        <p:spPr>
          <a:xfrm>
            <a:off x="9920106" y="3847984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87AB07E-D6E2-4438-BEF4-39E8F85898BC}"/>
              </a:ext>
            </a:extLst>
          </p:cNvPr>
          <p:cNvSpPr txBox="1"/>
          <p:nvPr/>
        </p:nvSpPr>
        <p:spPr>
          <a:xfrm>
            <a:off x="9916465" y="4217744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60C3051-91E7-4F72-B8E0-DAC48758529D}"/>
              </a:ext>
            </a:extLst>
          </p:cNvPr>
          <p:cNvSpPr txBox="1"/>
          <p:nvPr/>
        </p:nvSpPr>
        <p:spPr>
          <a:xfrm>
            <a:off x="9922928" y="4590512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D531A8C-4245-4033-A22A-E2590BB070DC}"/>
              </a:ext>
            </a:extLst>
          </p:cNvPr>
          <p:cNvSpPr txBox="1"/>
          <p:nvPr/>
        </p:nvSpPr>
        <p:spPr>
          <a:xfrm>
            <a:off x="9922928" y="4951145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5996873-0CC9-4D85-B68C-00CA17E3ED46}"/>
              </a:ext>
            </a:extLst>
          </p:cNvPr>
          <p:cNvSpPr txBox="1"/>
          <p:nvPr/>
        </p:nvSpPr>
        <p:spPr>
          <a:xfrm>
            <a:off x="9922928" y="5338039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4C20BC4-5071-48CC-8EB5-84C1829B815B}"/>
              </a:ext>
            </a:extLst>
          </p:cNvPr>
          <p:cNvSpPr txBox="1"/>
          <p:nvPr/>
        </p:nvSpPr>
        <p:spPr>
          <a:xfrm>
            <a:off x="9920106" y="5677530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8A94D3F-1369-4B90-8BC0-F537C33347AA}"/>
              </a:ext>
            </a:extLst>
          </p:cNvPr>
          <p:cNvSpPr txBox="1"/>
          <p:nvPr/>
        </p:nvSpPr>
        <p:spPr>
          <a:xfrm>
            <a:off x="9910643" y="6093780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C8084CB3-1D5E-437B-A341-A4F1589574EA}"/>
              </a:ext>
            </a:extLst>
          </p:cNvPr>
          <p:cNvSpPr txBox="1">
            <a:spLocks/>
          </p:cNvSpPr>
          <p:nvPr/>
        </p:nvSpPr>
        <p:spPr>
          <a:xfrm>
            <a:off x="2568246" y="275483"/>
            <a:ext cx="7048428" cy="23426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/>
            <a:r>
              <a:rPr lang="en-US" sz="3200" dirty="0" err="1"/>
              <a:t>Demonstraţi</a:t>
            </a:r>
            <a:r>
              <a:rPr lang="en-US" sz="3200" dirty="0"/>
              <a:t> </a:t>
            </a:r>
            <a:r>
              <a:rPr lang="en-US" sz="3200" dirty="0" err="1"/>
              <a:t>că</a:t>
            </a:r>
            <a:r>
              <a:rPr lang="en-US" sz="3200" dirty="0"/>
              <a:t> formula </a:t>
            </a:r>
            <a:r>
              <a:rPr lang="en-US" sz="3200" dirty="0" err="1"/>
              <a:t>următoare</a:t>
            </a:r>
            <a:r>
              <a:rPr lang="en-US" sz="3200" dirty="0"/>
              <a:t> </a:t>
            </a:r>
            <a:r>
              <a:rPr lang="en-US" sz="3200" dirty="0" err="1"/>
              <a:t>este</a:t>
            </a:r>
            <a:r>
              <a:rPr lang="en-US" sz="3200" dirty="0"/>
              <a:t> </a:t>
            </a:r>
            <a:r>
              <a:rPr lang="en-US" sz="3200" dirty="0" err="1"/>
              <a:t>tautologie</a:t>
            </a:r>
            <a:r>
              <a:rPr lang="ro-RO" sz="3200" dirty="0"/>
              <a:t> </a:t>
            </a:r>
            <a:r>
              <a:rPr lang="en-US" sz="3200" dirty="0" err="1"/>
              <a:t>utilizând</a:t>
            </a:r>
            <a:r>
              <a:rPr lang="en-US" sz="3200" dirty="0"/>
              <a:t> </a:t>
            </a:r>
            <a:r>
              <a:rPr lang="en-US" sz="3200" dirty="0" err="1"/>
              <a:t>metoda</a:t>
            </a:r>
            <a:r>
              <a:rPr lang="en-US" sz="3200" dirty="0"/>
              <a:t> </a:t>
            </a:r>
            <a:r>
              <a:rPr lang="en-US" sz="3200" dirty="0" err="1"/>
              <a:t>tabelelor</a:t>
            </a:r>
            <a:r>
              <a:rPr lang="en-US" sz="3200" dirty="0"/>
              <a:t> de </a:t>
            </a:r>
            <a:r>
              <a:rPr lang="en-US" sz="3200" dirty="0" err="1"/>
              <a:t>adevăr</a:t>
            </a:r>
            <a:r>
              <a:rPr lang="en-US" sz="3200" dirty="0"/>
              <a:t>:</a:t>
            </a:r>
            <a:endParaRPr lang="ro-RO" sz="3200" dirty="0"/>
          </a:p>
          <a:p>
            <a:pPr marL="36900"/>
            <a:endParaRPr lang="en-US" sz="3200" dirty="0"/>
          </a:p>
          <a:p>
            <a:pPr marL="36900"/>
            <a:r>
              <a:rPr lang="en-US" sz="3200" dirty="0" err="1"/>
              <a:t>Legea</a:t>
            </a:r>
            <a:r>
              <a:rPr lang="en-US" sz="3200" dirty="0"/>
              <a:t> </a:t>
            </a:r>
            <a:r>
              <a:rPr lang="en-US" sz="3200" dirty="0" err="1"/>
              <a:t>separării</a:t>
            </a:r>
            <a:r>
              <a:rPr lang="en-US" sz="3200" dirty="0"/>
              <a:t> </a:t>
            </a:r>
            <a:r>
              <a:rPr lang="en-US" sz="3200" dirty="0" err="1"/>
              <a:t>premiselor</a:t>
            </a:r>
            <a:r>
              <a:rPr lang="en-US" sz="3200" dirty="0"/>
              <a:t>:</a:t>
            </a:r>
            <a:endParaRPr lang="ro-RO" sz="3200" dirty="0"/>
          </a:p>
          <a:p>
            <a:pPr marL="36900"/>
            <a:r>
              <a:rPr lang="en-US" sz="3200" dirty="0"/>
              <a:t>(p ∧ </a:t>
            </a:r>
            <a:r>
              <a:rPr lang="en-US" sz="3200" dirty="0" err="1"/>
              <a:t>q→r</a:t>
            </a:r>
            <a:r>
              <a:rPr lang="en-US" sz="3200" dirty="0"/>
              <a:t>) →(p→(</a:t>
            </a:r>
            <a:r>
              <a:rPr lang="en-US" sz="3200" dirty="0" err="1"/>
              <a:t>q→r</a:t>
            </a:r>
            <a:r>
              <a:rPr lang="en-US" sz="3200" dirty="0"/>
              <a:t>))</a:t>
            </a:r>
          </a:p>
          <a:p>
            <a:pPr marL="36900"/>
            <a:endParaRPr lang="en-US" sz="3200" dirty="0"/>
          </a:p>
          <a:p>
            <a:pPr marL="36900"/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88598C-74AA-4242-9298-74693157784F}"/>
              </a:ext>
            </a:extLst>
          </p:cNvPr>
          <p:cNvSpPr txBox="1"/>
          <p:nvPr/>
        </p:nvSpPr>
        <p:spPr>
          <a:xfrm>
            <a:off x="150725" y="275483"/>
            <a:ext cx="211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Problema</a:t>
            </a:r>
            <a:r>
              <a:rPr lang="en-US" sz="1800" dirty="0"/>
              <a:t> 9.1.4.</a:t>
            </a:r>
            <a:r>
              <a:rPr lang="ro-RO" sz="1800" dirty="0"/>
              <a:t>6: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870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40" grpId="0"/>
      <p:bldP spid="42" grpId="0"/>
      <p:bldP spid="44" grpId="0"/>
      <p:bldP spid="46" grpId="0"/>
      <p:bldP spid="48" grpId="0"/>
      <p:bldP spid="52" grpId="0"/>
      <p:bldP spid="54" grpId="0"/>
      <p:bldP spid="80" grpId="0"/>
      <p:bldP spid="82" grpId="0"/>
      <p:bldP spid="84" grpId="0"/>
      <p:bldP spid="86" grpId="0"/>
      <p:bldP spid="88" grpId="0"/>
      <p:bldP spid="90" grpId="0"/>
      <p:bldP spid="92" grpId="0"/>
      <p:bldP spid="94" grpId="0"/>
      <p:bldP spid="96" grpId="0"/>
      <p:bldP spid="98" grpId="0"/>
      <p:bldP spid="100" grpId="0"/>
      <p:bldP spid="102" grpId="0"/>
      <p:bldP spid="104" grpId="0"/>
      <p:bldP spid="106" grpId="0"/>
      <p:bldP spid="108" grpId="0"/>
      <p:bldP spid="110" grpId="0"/>
      <p:bldP spid="112" grpId="0"/>
      <p:bldP spid="114" grpId="0"/>
      <p:bldP spid="116" grpId="0"/>
      <p:bldP spid="118" grpId="0"/>
      <p:bldP spid="120" grpId="0"/>
      <p:bldP spid="122" grpId="0"/>
      <p:bldP spid="124" grpId="0"/>
      <p:bldP spid="126" grpId="0"/>
      <p:bldP spid="128" grpId="0"/>
      <p:bldP spid="130" grpId="0"/>
      <p:bldP spid="132" grpId="0"/>
      <p:bldP spid="134" grpId="0"/>
      <p:bldP spid="136" grpId="0"/>
      <p:bldP spid="138" grpId="0"/>
      <p:bldP spid="1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3F54-C78C-47FC-90CD-64FFA512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Este formula </a:t>
            </a:r>
            <a:r>
              <a:rPr lang="en-US" dirty="0" err="1"/>
              <a:t>anterioar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tautologie</a:t>
            </a:r>
            <a:r>
              <a:rPr lang="en-US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66E495-E680-4F9E-9C13-EBDA21F07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9" r="4889" b="2301"/>
          <a:stretch/>
        </p:blipFill>
        <p:spPr>
          <a:xfrm>
            <a:off x="8372305" y="2224088"/>
            <a:ext cx="2319508" cy="357663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BDF4A4-8A1F-4360-BC6D-667A22D6F726}"/>
              </a:ext>
            </a:extLst>
          </p:cNvPr>
          <p:cNvSpPr txBox="1"/>
          <p:nvPr/>
        </p:nvSpPr>
        <p:spPr>
          <a:xfrm>
            <a:off x="1576874" y="1783387"/>
            <a:ext cx="25845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b="1" u="sng" dirty="0"/>
              <a:t>Evident! </a:t>
            </a:r>
            <a:endParaRPr lang="en-US" sz="4400" b="1" u="sng" dirty="0"/>
          </a:p>
          <a:p>
            <a:endParaRPr 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1AF4DA-4E4E-438A-8E83-EA965EE4155D}"/>
              </a:ext>
            </a:extLst>
          </p:cNvPr>
          <p:cNvSpPr txBox="1"/>
          <p:nvPr/>
        </p:nvSpPr>
        <p:spPr>
          <a:xfrm>
            <a:off x="1045029" y="2778978"/>
            <a:ext cx="121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Deoarece</a:t>
            </a:r>
            <a:r>
              <a:rPr lang="en-US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A5C17-A41A-42C7-922A-B60EEEB97478}"/>
              </a:ext>
            </a:extLst>
          </p:cNvPr>
          <p:cNvSpPr txBox="1"/>
          <p:nvPr/>
        </p:nvSpPr>
        <p:spPr>
          <a:xfrm>
            <a:off x="913795" y="3573624"/>
            <a:ext cx="578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E1CC11-0CF0-4B78-ADD6-B15A1D7972E3}"/>
              </a:ext>
            </a:extLst>
          </p:cNvPr>
          <p:cNvSpPr txBox="1"/>
          <p:nvPr/>
        </p:nvSpPr>
        <p:spPr>
          <a:xfrm>
            <a:off x="977917" y="3412242"/>
            <a:ext cx="54648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o-RO" dirty="0"/>
              <a:t>Formula U se numește </a:t>
            </a:r>
            <a:r>
              <a:rPr lang="ro-RO" u="sng" dirty="0"/>
              <a:t>tautologie</a:t>
            </a:r>
            <a:r>
              <a:rPr lang="ro-RO" dirty="0"/>
              <a:t>  dacă si numai dacă formula este evaluată ca adevărată în orice interpretare.</a:t>
            </a:r>
          </a:p>
          <a:p>
            <a:r>
              <a:rPr lang="ro-RO" dirty="0"/>
              <a:t>     Toate interpretarile formulei sunt modele pentru       </a:t>
            </a:r>
          </a:p>
          <a:p>
            <a:r>
              <a:rPr lang="ro-RO" dirty="0"/>
              <a:t>     formula.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ro-RO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D9A4F-2791-47FD-93DE-0469A5A651B2}"/>
              </a:ext>
            </a:extLst>
          </p:cNvPr>
          <p:cNvSpPr txBox="1"/>
          <p:nvPr/>
        </p:nvSpPr>
        <p:spPr>
          <a:xfrm>
            <a:off x="1042039" y="4980502"/>
            <a:ext cx="546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o-RO" dirty="0"/>
              <a:t>Formula anterioară este adevărată întotdeauna, după cum reiese din tabelul de adevăruri!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324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A5B25D-0DA8-4BBB-BBD5-7E5C3C275ADF}"/>
              </a:ext>
            </a:extLst>
          </p:cNvPr>
          <p:cNvSpPr txBox="1"/>
          <p:nvPr/>
        </p:nvSpPr>
        <p:spPr>
          <a:xfrm>
            <a:off x="1471846" y="2721114"/>
            <a:ext cx="9933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V</a:t>
            </a:r>
            <a:r>
              <a:rPr lang="ro-RO" sz="4000" dirty="0"/>
              <a:t>Ă MULȚUMESC PENTRU ATENȚIE!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373352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CB01A3-2427-41E4-BE38-B19434892713}"/>
</file>

<file path=customXml/itemProps2.xml><?xml version="1.0" encoding="utf-8"?>
<ds:datastoreItem xmlns:ds="http://schemas.openxmlformats.org/officeDocument/2006/customXml" ds:itemID="{1FAFF9A4-69C9-466F-ADD1-98E780770F8A}"/>
</file>

<file path=customXml/itemProps3.xml><?xml version="1.0" encoding="utf-8"?>
<ds:datastoreItem xmlns:ds="http://schemas.openxmlformats.org/officeDocument/2006/customXml" ds:itemID="{C403288E-9DD1-4DC7-94FF-929292143868}"/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195</TotalTime>
  <Words>232</Words>
  <Application>Microsoft Office PowerPoint</Application>
  <PresentationFormat>Widescreen</PresentationFormat>
  <Paragraphs>97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Calisto MT</vt:lpstr>
      <vt:lpstr>Wingdings</vt:lpstr>
      <vt:lpstr>Wingdings 2</vt:lpstr>
      <vt:lpstr>Slate</vt:lpstr>
      <vt:lpstr>Logică computațională</vt:lpstr>
      <vt:lpstr>PowerPoint Presentation</vt:lpstr>
      <vt:lpstr>Este formula anterioară tautologie?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Pruteanu</dc:creator>
  <cp:lastModifiedBy>Robert Pruteanu</cp:lastModifiedBy>
  <cp:revision>23</cp:revision>
  <dcterms:created xsi:type="dcterms:W3CDTF">2020-10-22T20:27:57Z</dcterms:created>
  <dcterms:modified xsi:type="dcterms:W3CDTF">2020-10-23T12:34:24Z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