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4.997%" autoAdjust="0"/>
    <p:restoredTop sz="94.66%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viewProps" Target="viewProps.xml"/><Relationship Id="rId13" Type="http://purl.oclc.org/ooxml/officeDocument/relationships/customXml" Target="../customXml/item3.xml"/><Relationship Id="rId3" Type="http://purl.oclc.org/ooxml/officeDocument/relationships/slide" Target="slides/slide2.xml"/><Relationship Id="rId7" Type="http://purl.oclc.org/ooxml/officeDocument/relationships/presProps" Target="presProps.xml"/><Relationship Id="rId12" Type="http://purl.oclc.org/ooxml/officeDocument/relationships/customXml" Target="../customXml/item2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customXml" Target="../customXml/item1.xml"/><Relationship Id="rId5" Type="http://purl.oclc.org/ooxml/officeDocument/relationships/slide" Target="slides/slide4.xml"/><Relationship Id="rId10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CE0F-3163-45AB-9633-EAA680C99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57CCC-FEB0-4659-BDBC-A545F411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6E72-5F6B-4C0C-B550-5105000E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7318-919D-417A-9FA3-A3DF67FE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DF62-0E49-44D7-8E53-9C51750B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42784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503C-5865-424B-9FAC-FB9A359D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E84AB-93B5-495F-AC92-0FF60C5D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A0FB-84E8-4869-AF51-B3457055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CAB7-FF1E-41FA-95BB-C85A7621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9DF0-08F3-42C0-AD65-E845AC19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519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21C85-D228-4905-B266-7696D083D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493D3-599A-41EA-A374-9A86A0F8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6041-FF78-4CFB-935B-0142A5B2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904E-C3BA-4B2E-B7E8-18C3C3F4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D0C2-D309-49CB-ADA3-CECA72C8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612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8F7C-2DC7-44C6-95B2-6042B053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8A1F-3796-4ED5-BEBA-6A5C9AB9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0F90-90E1-4C3B-8FCF-C037552B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AB86-458F-4494-B7B7-0DA858C8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5F02-A87D-44D6-9E80-13E6832C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3687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4785-BE12-476C-B0E6-84066787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DA2E-2673-4649-A804-BA2043D5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62B7-98DD-45E1-81EF-18C326DB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8FA1-E01E-449F-BE35-B6824D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0E14-E2A2-40CA-A7A4-D89CF09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8681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E372-585F-4E58-AF71-24932A5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B637-EF60-4AE4-AD6F-240B8CA1F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39953-6098-48A2-8106-8EC3BCA3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D76F-A512-4E61-9ECD-FC9F00BA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830E7-BBBD-44BB-9FCD-2D2B24EA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90812-D0AB-46D0-A61A-F986EBE0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24D4-88E5-40CC-A2C8-B2DD962D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101B-FD21-4C32-BA49-8EC9D053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5E658-F5F1-4988-B6DF-200DFBFC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37854-090D-4746-984E-E292F497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6BC6A-5BD7-461B-866D-11406891F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1FB99-16F0-4F4D-820B-E56E98FB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C6FE8-5065-4877-9A4D-455C3829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1927A-DA90-46A2-87CE-1AD7B201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8491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8AE6-5D8F-4956-A977-469DED08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410FE-2A6E-4F60-AA6C-48F4823D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93E25-170E-4D36-81C7-D9B4E62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2EB4-A753-41F0-8658-79838116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647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87F5F-64B1-4500-AC59-8E00EA8B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952A2-9DDD-4A27-94D0-27440368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89F9E-0917-41B9-9D1A-C11BE9D5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2862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D75-F2CD-462A-A3C7-E55D4CF3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3F13-8095-41F9-87B0-C096BA22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055D-3593-4E76-99BF-161C03E7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8055F-0755-446F-8A6A-BA5A5C0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D0917-5C1B-44FE-9DC3-163F1DB4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93660-1184-4EAC-ACBD-F9A69E44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541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B3A0-98ED-47BE-B6BD-405B2E70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D4AA0-DE69-4049-A8B7-9162F975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2F5B7-5C30-435A-A0A4-781323BD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EFAE-A66A-4437-8C96-5F78586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622A5-0DB0-4EA0-9384-4E983068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6456-09BC-46BD-9EF6-77A445EE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8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17897-AC5A-4BDB-8FDD-27617711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D2CC-DE11-4B13-906D-831F4DB28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B395-0C45-4586-821E-27EC7205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004856B-03E5-42E2-9F15-C330B8C17A6B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4EEE-AAE1-4B31-9175-4A1EF2352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5700-20CA-4577-8AEA-7BBBE7230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521D62C-C722-4948-B088-561AC479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image" Target="../media/image5.png"/><Relationship Id="rId4" Type="http://purl.oclc.org/ooxml/officeDocument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E762-8782-4A43-B827-4372E21EB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</a:t>
            </a:r>
            <a:r>
              <a:rPr lang="ro-RO" dirty="0"/>
              <a:t>ă</a:t>
            </a:r>
            <a:r>
              <a:rPr lang="en-US" dirty="0"/>
              <a:t>- </a:t>
            </a:r>
            <a:r>
              <a:rPr lang="en-US" dirty="0" err="1"/>
              <a:t>logică</a:t>
            </a:r>
            <a:r>
              <a:rPr lang="en-US" dirty="0"/>
              <a:t> </a:t>
            </a:r>
            <a:r>
              <a:rPr lang="en-US" dirty="0" err="1"/>
              <a:t>computațională</a:t>
            </a:r>
            <a:r>
              <a:rPr lang="en-US" dirty="0"/>
              <a:t>​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8F3C-AD5D-467A-B8FC-2050030BF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</a:t>
            </a:r>
            <a:r>
              <a:rPr lang="ro-RO" dirty="0"/>
              <a:t>1</a:t>
            </a:r>
            <a:r>
              <a:rPr lang="en-US" dirty="0"/>
              <a:t>.7.6​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83744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4221-0863-42C9-A913-71811155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>
                <a:latin typeface="+mn-lt"/>
              </a:rPr>
              <a:t>Enunț</a:t>
            </a:r>
            <a:endParaRPr lang="en-GB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500C6-2931-4604-8EBE-12E74EAB1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6545" y="1831413"/>
                <a:ext cx="10515600" cy="4351338"/>
              </a:xfrm>
            </p:spPr>
            <p:txBody>
              <a:bodyPr>
                <a:normAutofit fontScale="92.5%" lnSpcReduction="20%"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Utilizând forma </a:t>
                </a:r>
                <a:r>
                  <a:rPr lang="en-US" b="1" dirty="0" err="1"/>
                  <a:t>normală</a:t>
                </a:r>
                <a:r>
                  <a:rPr lang="en-US" b="1" dirty="0"/>
                  <a:t> </a:t>
                </a:r>
                <a:r>
                  <a:rPr lang="en-US" b="1" dirty="0" err="1"/>
                  <a:t>adecvată</a:t>
                </a:r>
                <a:r>
                  <a:rPr lang="en-US" b="1" dirty="0"/>
                  <a:t> (FNC </a:t>
                </a:r>
                <a:r>
                  <a:rPr lang="en-US" b="1" dirty="0" err="1"/>
                  <a:t>sau</a:t>
                </a:r>
                <a:r>
                  <a:rPr lang="en-US" b="1" dirty="0"/>
                  <a:t> FND) </a:t>
                </a:r>
                <a:r>
                  <a:rPr lang="en-US" b="1" dirty="0" err="1"/>
                  <a:t>demonstraţi</a:t>
                </a:r>
                <a:r>
                  <a:rPr lang="en-US" b="1" dirty="0"/>
                  <a:t>: </a:t>
                </a:r>
                <a:endParaRPr lang="ro-RO" b="1" dirty="0"/>
              </a:p>
              <a:p>
                <a:pPr marL="0" indent="0" algn="ctr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sz="6500" dirty="0"/>
              </a:p>
              <a:p>
                <a:pPr marL="0" indent="0" algn="ctr">
                  <a:buNone/>
                </a:pPr>
                <a:r>
                  <a:rPr lang="pl-PL" dirty="0"/>
                  <a:t>|= (U → V ) → ((U → Z ) → (U → (V</a:t>
                </a:r>
                <a14:m>
                  <m:oMath xmlns:m="http://purl.oclc.org/ooxml/officeDocument/math">
                    <m:r>
                      <a:rPr lang="ro-RO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dirty="0"/>
                  <a:t> Z ))) ;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500C6-2931-4604-8EBE-12E74EAB1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6545" y="1831413"/>
                <a:ext cx="10515600" cy="4351338"/>
              </a:xfrm>
              <a:blipFill>
                <a:blip r:embed="rId2"/>
                <a:stretch>
                  <a:fillRect t="-3.501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5441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BF3FC8-4C42-45D3-A1B1-C00680E478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ro-RO" b="1" dirty="0">
                    <a:latin typeface="+mn-lt"/>
                  </a:rPr>
                  <a:t>Înlocuirea formulelor de tip U</a:t>
                </a:r>
                <a:r>
                  <a:rPr lang="pl-PL" b="1" dirty="0">
                    <a:latin typeface="+mn-lt"/>
                  </a:rPr>
                  <a:t> → V cu forma echivalentă </a:t>
                </a:r>
                <a14:m>
                  <m:oMath xmlns:m="http://purl.oclc.org/ooxml/officeDocument/math">
                    <m:r>
                      <a:rPr lang="ro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b="1" dirty="0">
                    <a:latin typeface="+mn-lt"/>
                  </a:rPr>
                  <a:t>U</a:t>
                </a:r>
                <a14:m>
                  <m:oMath xmlns:m="http://purl.oclc.org/ooxml/officeDocument/math">
                    <m:r>
                      <a:rPr lang="ro-RO" b="1" dirty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ro-RO" b="1" dirty="0">
                    <a:latin typeface="+mn-lt"/>
                  </a:rPr>
                  <a:t> V si legile lui De Morgan</a:t>
                </a:r>
                <a:endParaRPr lang="en-GB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BF3FC8-4C42-45D3-A1B1-C00680E47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.507%" t="-13.364%" r="-2.551%" b="-21.198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9FA81-304C-40DA-A394-BF9ECAFDC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499" y="1973929"/>
                <a:ext cx="10515600" cy="81420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l-PL" dirty="0"/>
                  <a:t> (U → V ) → ((U → Z ) → (U → (V</a:t>
                </a:r>
                <a14:m>
                  <m:oMath xmlns:m="http://purl.oclc.org/ooxml/officeDocument/math">
                    <m:r>
                      <a:rPr lang="ro-RO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dirty="0"/>
                  <a:t> Z ))) 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9FA81-304C-40DA-A394-BF9ECAFDC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499" y="1973929"/>
                <a:ext cx="10515600" cy="814208"/>
              </a:xfrm>
              <a:blipFill>
                <a:blip r:embed="rId3"/>
                <a:stretch>
                  <a:fillRect t="-12.782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63D06-DAC0-48A0-B306-25B65ED6AF88}"/>
                  </a:ext>
                </a:extLst>
              </p:cNvPr>
              <p:cNvSpPr txBox="1"/>
              <p:nvPr/>
            </p:nvSpPr>
            <p:spPr>
              <a:xfrm>
                <a:off x="996563" y="2663055"/>
                <a:ext cx="10515600" cy="13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4000" dirty="0">
                    <a:sym typeface="Symbol" panose="05050102010706020507" pitchFamily="18" charset="2"/>
                  </a:rPr>
                  <a:t></a:t>
                </a:r>
                <a:r>
                  <a:rPr lang="pl-PL" sz="4000" dirty="0"/>
                  <a:t> </a:t>
                </a:r>
                <a14:m>
                  <m:oMath xmlns:m="http://purl.oclc.org/ooxml/officeDocument/math">
                    <m:r>
                      <a:rPr lang="ro-RO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o-RO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000" dirty="0"/>
                  <a:t>U</a:t>
                </a:r>
                <a14:m>
                  <m:oMath xmlns:m="http://purl.oclc.org/ooxml/officeDocument/math">
                    <m:r>
                      <a:rPr lang="ro-RO" sz="4000" dirty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ro-RO" sz="4000" dirty="0"/>
                  <a:t> V) </a:t>
                </a:r>
                <a:r>
                  <a:rPr lang="pl-PL" sz="4000" dirty="0"/>
                  <a:t>→ ((</a:t>
                </a:r>
                <a14:m>
                  <m:oMath xmlns:m="http://purl.oclc.org/ooxml/officeDocument/math">
                    <m:r>
                      <a:rPr lang="ro-RO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000" dirty="0"/>
                  <a:t>U</a:t>
                </a:r>
                <a14:m>
                  <m:oMath xmlns:m="http://purl.oclc.org/ooxml/officeDocument/math">
                    <m:r>
                      <a:rPr lang="ro-RO" sz="4000" dirty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ro-RO" sz="4000" dirty="0"/>
                  <a:t> Z) </a:t>
                </a:r>
                <a:r>
                  <a:rPr lang="pl-PL" sz="4000" dirty="0"/>
                  <a:t>→ (</a:t>
                </a:r>
                <a14:m>
                  <m:oMath xmlns:m="http://purl.oclc.org/ooxml/officeDocument/math">
                    <m:r>
                      <a:rPr lang="ro-RO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000" dirty="0"/>
                  <a:t>U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pl-PL" sz="4000" dirty="0"/>
                  <a:t>(V</a:t>
                </a:r>
                <a14:m>
                  <m:oMath xmlns:m="http://purl.oclc.org/ooxml/officeDocument/math">
                    <m:r>
                      <a:rPr lang="ro-RO" sz="40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sz="4000" dirty="0"/>
                  <a:t> Z )))</a:t>
                </a:r>
                <a:endParaRPr lang="ro-RO" sz="4000" dirty="0"/>
              </a:p>
              <a:p>
                <a:pPr algn="ctr"/>
                <a:endParaRPr lang="en-GB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63D06-DAC0-48A0-B306-25B65ED6A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63" y="2663055"/>
                <a:ext cx="10515600" cy="1369414"/>
              </a:xfrm>
              <a:prstGeom prst="rect">
                <a:avLst/>
              </a:prstGeom>
              <a:blipFill>
                <a:blip r:embed="rId4"/>
                <a:stretch>
                  <a:fillRect t="-6.25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FF0A2-77F0-4EF6-A824-DAD7558A3902}"/>
                  </a:ext>
                </a:extLst>
              </p:cNvPr>
              <p:cNvSpPr txBox="1"/>
              <p:nvPr/>
            </p:nvSpPr>
            <p:spPr>
              <a:xfrm>
                <a:off x="1219200" y="3645590"/>
                <a:ext cx="10515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4400" dirty="0">
                    <a:sym typeface="Symbol" panose="05050102010706020507" pitchFamily="18" charset="2"/>
                  </a:rPr>
                  <a:t></a:t>
                </a:r>
                <a:r>
                  <a:rPr lang="pl-PL" sz="4400" dirty="0"/>
                  <a:t> </a:t>
                </a:r>
                <a14:m>
                  <m:oMath xmlns:m="http://purl.oclc.org/ooxml/officeDocument/math">
                    <m:r>
                      <a:rPr lang="ro-RO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ro-RO" sz="4400" dirty="0"/>
                  <a:t> V) </a:t>
                </a:r>
                <a:r>
                  <a:rPr lang="pl-PL" sz="4400" dirty="0"/>
                  <a:t>→ ((</a:t>
                </a:r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/>
                  <a:t>Z)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(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400" dirty="0"/>
                  <a:t>U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pl-PL" sz="4400" dirty="0"/>
                  <a:t>(V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sz="4400" dirty="0"/>
                  <a:t> Z )))</a:t>
                </a:r>
                <a:endParaRPr lang="ro-RO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FF0A2-77F0-4EF6-A824-DAD7558A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45590"/>
                <a:ext cx="10515600" cy="769441"/>
              </a:xfrm>
              <a:prstGeom prst="rect">
                <a:avLst/>
              </a:prstGeom>
              <a:blipFill>
                <a:blip r:embed="rId5"/>
                <a:stretch>
                  <a:fillRect t="-18.254%" b="-38.095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5A209-D854-4B00-8573-8DBE3CB25DD4}"/>
                  </a:ext>
                </a:extLst>
              </p:cNvPr>
              <p:cNvSpPr txBox="1"/>
              <p:nvPr/>
            </p:nvSpPr>
            <p:spPr>
              <a:xfrm>
                <a:off x="1219200" y="4620115"/>
                <a:ext cx="10515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4400" dirty="0">
                    <a:sym typeface="Symbol" panose="05050102010706020507" pitchFamily="18" charset="2"/>
                  </a:rPr>
                  <a:t></a:t>
                </a:r>
                <a:r>
                  <a:rPr lang="pl-PL" sz="4400" dirty="0"/>
                  <a:t> (</a:t>
                </a:r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/>
                  <a:t>V)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</a:t>
                </a:r>
                <a:r>
                  <a:rPr lang="pl-PL" sz="4400" dirty="0"/>
                  <a:t>((</a:t>
                </a:r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/>
                  <a:t>Z)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(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400" dirty="0"/>
                  <a:t>U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pl-PL" sz="4400" dirty="0"/>
                  <a:t>(V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sz="4400" dirty="0"/>
                  <a:t> Z )))</a:t>
                </a:r>
                <a:endParaRPr lang="ro-RO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5A209-D854-4B00-8573-8DBE3CB25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620115"/>
                <a:ext cx="10515600" cy="769441"/>
              </a:xfrm>
              <a:prstGeom prst="rect">
                <a:avLst/>
              </a:prstGeom>
              <a:blipFill>
                <a:blip r:embed="rId6"/>
                <a:stretch>
                  <a:fillRect t="-19.048%" b="-38.095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1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6836-7505-426A-AEC7-999807F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>
                <a:latin typeface="+mn-lt"/>
              </a:rPr>
              <a:t>Simplificarea formei obținute prin asociativitatea disjunctiei</a:t>
            </a:r>
            <a:endParaRPr lang="en-GB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C6A8A-4650-4C34-908E-52D11F6D4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6342" y="3125152"/>
                <a:ext cx="10515600" cy="60769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4400" dirty="0">
                    <a:sym typeface="Symbol" panose="05050102010706020507" pitchFamily="18" charset="2"/>
                  </a:rPr>
                  <a:t></a:t>
                </a:r>
                <a:r>
                  <a:rPr lang="pl-PL" sz="4400" dirty="0"/>
                  <a:t> (</a:t>
                </a:r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/>
                  <a:t>V) 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</a:t>
                </a:r>
                <a:r>
                  <a:rPr lang="pl-PL" sz="4400" dirty="0"/>
                  <a:t>(</a:t>
                </a:r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/>
                  <a:t>Z) 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400" dirty="0"/>
                  <a:t>U 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pl-PL" sz="4400" dirty="0"/>
                  <a:t>(V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sz="4400" dirty="0"/>
                  <a:t> Z )</a:t>
                </a:r>
                <a:endParaRPr lang="ro-RO" sz="4400" dirty="0"/>
              </a:p>
              <a:p>
                <a:pPr marL="0" indent="0">
                  <a:buNone/>
                </a:pPr>
                <a:endParaRPr lang="en-GB" sz="4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C6A8A-4650-4C34-908E-52D11F6D4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342" y="3125152"/>
                <a:ext cx="10515600" cy="607695"/>
              </a:xfrm>
              <a:blipFill>
                <a:blip r:embed="rId2"/>
                <a:stretch>
                  <a:fillRect l="-2.377%" t="-35.354%" b="-64.646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710642-B6D6-4119-8BDC-AB102EEB165B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4400" dirty="0"/>
                  <a:t> </a:t>
                </a:r>
                <a:r>
                  <a:rPr lang="pl-PL" sz="4400" dirty="0">
                    <a:sym typeface="Symbol" panose="05050102010706020507" pitchFamily="18" charset="2"/>
                  </a:rPr>
                  <a:t></a:t>
                </a:r>
                <a:r>
                  <a:rPr lang="pl-PL" sz="4400" dirty="0"/>
                  <a:t>(</a:t>
                </a:r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/>
                  <a:t>V)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</a:t>
                </a:r>
                <a:r>
                  <a:rPr lang="pl-PL" sz="4400" dirty="0"/>
                  <a:t>((</a:t>
                </a:r>
                <a:r>
                  <a:rPr lang="ro-RO" sz="4400" dirty="0"/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/>
                  <a:t>Z)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(</a:t>
                </a:r>
                <a14:m>
                  <m:oMath xmlns:m="http://purl.oclc.org/ooxml/officeDocument/math"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400" dirty="0"/>
                  <a:t>U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pl-PL" sz="4400" dirty="0"/>
                  <a:t>(V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sz="4400" dirty="0"/>
                  <a:t> Z )))</a:t>
                </a:r>
                <a:endParaRPr lang="ro-RO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710642-B6D6-4119-8BDC-AB102EEB1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769441"/>
              </a:xfrm>
              <a:prstGeom prst="rect">
                <a:avLst/>
              </a:prstGeom>
              <a:blipFill>
                <a:blip r:embed="rId3"/>
                <a:stretch>
                  <a:fillRect t="-18.11%" b="-37.008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75F9CC-457F-49F9-91EB-909BA62777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ro-RO" b="1" dirty="0"/>
                  <a:t>Distributivitatea lui </a:t>
                </a:r>
                <a14:m>
                  <m:oMath xmlns:m="http://purl.oclc.org/ooxml/officeDocument/math">
                    <m:r>
                      <a:rPr lang="ro-RO" sz="3600" b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b="1" dirty="0"/>
                  <a:t> fata de </a:t>
                </a:r>
                <a14:m>
                  <m:oMath xmlns:m="http://purl.oclc.org/ooxml/officeDocument/math">
                    <m:r>
                      <a:rPr lang="ro-RO" sz="3600" b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75F9CC-457F-49F9-91EB-909BA6277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5AD65F1-8006-474D-9C33-B59D50024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206" y="1510481"/>
                <a:ext cx="11685685" cy="37462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4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(</a:t>
                </a:r>
                <a:r>
                  <a:rPr lang="ro-RO" sz="4400" dirty="0">
                    <a:solidFill>
                      <a:srgbClr val="FF0000"/>
                    </a:solidFill>
                  </a:rPr>
                  <a:t>U</a:t>
                </a:r>
                <a14:m>
                  <m:oMath xmlns:m="http://purl.oclc.org/ooxml/officeDocument/math">
                    <m:r>
                      <a:rPr lang="ro-RO" sz="44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>
                    <a:solidFill>
                      <a:srgbClr val="FF0000"/>
                    </a:solidFill>
                  </a:rPr>
                  <a:t>V) 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</a:t>
                </a:r>
                <a:r>
                  <a:rPr lang="pl-PL" sz="4400" dirty="0">
                    <a:solidFill>
                      <a:srgbClr val="FFC000"/>
                    </a:solidFill>
                  </a:rPr>
                  <a:t>(</a:t>
                </a:r>
                <a:r>
                  <a:rPr lang="ro-RO" sz="4400" dirty="0">
                    <a:solidFill>
                      <a:srgbClr val="FFC000"/>
                    </a:solidFill>
                  </a:rPr>
                  <a:t>U</a:t>
                </a:r>
                <a14:m>
                  <m:oMath xmlns:m="http://purl.oclc.org/ooxml/officeDocument/math">
                    <m:r>
                      <a:rPr lang="ro-RO" sz="4400" b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ro-RO" sz="44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>
                    <a:solidFill>
                      <a:srgbClr val="FFC000"/>
                    </a:solidFill>
                  </a:rPr>
                  <a:t>Z) 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o-RO" sz="4400" dirty="0">
                    <a:solidFill>
                      <a:srgbClr val="FFFF00"/>
                    </a:solidFill>
                  </a:rPr>
                  <a:t>U</a:t>
                </a:r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b="0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pl-PL" sz="4400" dirty="0">
                    <a:solidFill>
                      <a:srgbClr val="92D050"/>
                    </a:solidFill>
                  </a:rPr>
                  <a:t>(V</a:t>
                </a:r>
                <a14:m>
                  <m:oMath xmlns:m="http://purl.oclc.org/ooxml/officeDocument/math">
                    <m:r>
                      <a:rPr lang="ro-RO" sz="4400" b="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pl-PL" sz="4400" dirty="0">
                    <a:solidFill>
                      <a:srgbClr val="92D050"/>
                    </a:solidFill>
                  </a:rPr>
                  <a:t> Z )</a:t>
                </a:r>
                <a:endParaRPr lang="pl-PL" sz="4400" dirty="0"/>
              </a:p>
              <a:p>
                <a:pPr>
                  <a:buFont typeface="Symbol" panose="05050102010706020507" pitchFamily="18" charset="2"/>
                  <a:buChar char="º"/>
                </a:pPr>
                <a:r>
                  <a:rPr lang="pl-PL" sz="4400" dirty="0"/>
                  <a:t>(U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U</a:t>
                </a:r>
                <a14:m>
                  <m:oMath xmlns:m="http://purl.oclc.org/ooxml/officeDocument/math">
                    <m:r>
                      <a:rPr lang="ro-RO" sz="44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ro-RO" sz="4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440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rgbClr val="00B0F0"/>
                        </a:solidFill>
                      </a:rPr>
                      <m:t>U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V) </a:t>
                </a:r>
                <a14:m>
                  <m:oMath xmlns:m="http://purl.oclc.org/ooxml/officeDocument/math">
                    <m:r>
                      <a:rPr lang="ro-RO" sz="4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ro-RO" sz="4400" dirty="0"/>
                  <a:t>(</a:t>
                </a:r>
                <a:r>
                  <a:rPr lang="pl-PL" sz="4400" dirty="0"/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 </m:t>
                    </m:r>
                    <m:r>
                      <a:rPr lang="ro-RO" sz="4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rgbClr val="00B0F0"/>
                        </a:solidFill>
                      </a:rPr>
                      <m:t>U</m:t>
                    </m:r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ro-RO" sz="4400" dirty="0" smtClean="0"/>
                      <m:t> </m:t>
                    </m:r>
                    <m:r>
                      <m:rPr>
                        <m:sty m:val="p"/>
                      </m:rPr>
                      <a:rPr lang="ro-RO" sz="4400" b="0" i="0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ro-RO" sz="4400" dirty="0"/>
                  <a:t>) </a:t>
                </a:r>
                <a:br>
                  <a:rPr lang="ro-RO" sz="4400" dirty="0">
                    <a:latin typeface="Cambria Math" panose="02040503050406030204" pitchFamily="18" charset="0"/>
                  </a:rPr>
                </a:b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ro-RO" sz="4400" dirty="0"/>
                  <a:t> (</a:t>
                </a:r>
                <a:r>
                  <a:rPr lang="pl-PL" sz="4400" dirty="0">
                    <a:solidFill>
                      <a:srgbClr val="00B0F0"/>
                    </a:solidFill>
                  </a:rPr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ro-RO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chemeClr val="tx1"/>
                        </a:solidFill>
                      </a:rPr>
                      <m:t>Z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ro-RO" sz="4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rgbClr val="00B0F0"/>
                        </a:solidFill>
                      </a:rPr>
                      <m:t>U</m:t>
                    </m:r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ro-RO" sz="4400" dirty="0"/>
                      <m:t> </m:t>
                    </m:r>
                    <m:r>
                      <m:rPr>
                        <m:sty m:val="p"/>
                      </m:rPr>
                      <a:rPr lang="ro-RO" sz="4400" dirty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ro-RO" sz="4400" dirty="0"/>
                  <a:t>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ro-RO" sz="4400" dirty="0"/>
                  <a:t> (</a:t>
                </a:r>
                <a:r>
                  <a:rPr lang="pl-PL" sz="4400" dirty="0">
                    <a:solidFill>
                      <a:srgbClr val="00B0F0"/>
                    </a:solidFill>
                  </a:rPr>
                  <a:t>U</a:t>
                </a:r>
                <a14:m>
                  <m:oMath xmlns:m="http://purl.oclc.org/ooxml/officeDocument/math">
                    <m:r>
                      <a:rPr lang="ro-RO" sz="4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ro-RO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chemeClr val="tx1"/>
                        </a:solidFill>
                      </a:rPr>
                      <m:t>Z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ro-RO" sz="4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rgbClr val="00B0F0"/>
                        </a:solidFill>
                      </a:rPr>
                      <m:t>U</m:t>
                    </m:r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ro-RO" sz="4400" dirty="0"/>
                      <m:t> </m:t>
                    </m:r>
                  </m:oMath>
                </a14:m>
                <a:r>
                  <a:rPr lang="ro-RO" sz="4400" dirty="0"/>
                  <a:t>V) </a:t>
                </a:r>
                <a:br>
                  <a:rPr lang="ro-RO" sz="4400" dirty="0"/>
                </a:b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ro-RO" sz="4400" dirty="0"/>
                  <a:t> </a:t>
                </a:r>
                <a:r>
                  <a:rPr lang="ro-RO" sz="4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purl.oclc.org/ooxml/officeDocument/math">
                    <m:r>
                      <a:rPr lang="ro-RO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>
                    <a:solidFill>
                      <a:schemeClr val="tx1"/>
                    </a:solidFill>
                  </a:rPr>
                  <a:t>V</a:t>
                </a:r>
                <a:r>
                  <a:rPr lang="ro-RO" sz="4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ro-RO" sz="4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ro-RO" sz="4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 </m:t>
                    </m:r>
                    <m:r>
                      <a:rPr lang="ro-RO" sz="4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rgbClr val="00B0F0"/>
                        </a:solidFill>
                      </a:rPr>
                      <m:t>U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V)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ro-RO" sz="4400" dirty="0"/>
                  <a:t> </a:t>
                </a:r>
                <a:r>
                  <a:rPr lang="ro-RO" sz="4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purl.oclc.org/ooxml/officeDocument/math">
                    <m:r>
                      <a:rPr lang="ro-RO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>
                    <a:solidFill>
                      <a:schemeClr val="tx1"/>
                    </a:solidFill>
                  </a:rPr>
                  <a:t>V</a:t>
                </a:r>
                <a:r>
                  <a:rPr lang="ro-RO" sz="4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ro-RO" sz="44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ro-RO" sz="4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 </m:t>
                    </m:r>
                    <m:r>
                      <a:rPr lang="ro-RO" sz="4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rgbClr val="00B0F0"/>
                        </a:solidFill>
                      </a:rPr>
                      <m:t>U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/>
                  <a:t> Z)</a:t>
                </a:r>
                <a:br>
                  <a:rPr lang="ro-RO" sz="4400" dirty="0"/>
                </a:br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ro-RO" sz="4400" dirty="0"/>
                  <a:t>(</a:t>
                </a:r>
                <a14:m>
                  <m:oMath xmlns:m="http://purl.oclc.org/ooxml/officeDocument/math">
                    <m:r>
                      <a:rPr lang="ro-RO" sz="4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V</a:t>
                </a:r>
                <a:r>
                  <a:rPr lang="ro-RO" sz="4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o-RO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chemeClr val="tx1"/>
                        </a:solidFill>
                      </a:rPr>
                      <m:t>Z</m:t>
                    </m:r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/>
                      <m:t>U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 V</a:t>
                </a:r>
                <a:r>
                  <a:rPr lang="ro-RO" sz="4400" dirty="0"/>
                  <a:t>)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ro-RO" sz="4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purl.oclc.org/ooxml/officeDocument/math">
                    <m:r>
                      <a:rPr lang="ro-RO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ro-RO" sz="4400" dirty="0">
                    <a:solidFill>
                      <a:schemeClr val="tx1"/>
                    </a:solidFill>
                  </a:rPr>
                  <a:t>V</a:t>
                </a:r>
                <a:r>
                  <a:rPr lang="ro-RO" sz="4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purl.oclc.org/ooxml/officeDocument/math">
                    <m:r>
                      <a:rPr lang="ro-RO" sz="44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o-RO" sz="4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m:rPr>
                        <m:nor/>
                      </m:rPr>
                      <a:rPr lang="ro-RO" sz="4400" dirty="0">
                        <a:solidFill>
                          <a:srgbClr val="00B0F0"/>
                        </a:solidFill>
                      </a:rPr>
                      <m:t>Z</m:t>
                    </m:r>
                    <m:r>
                      <a:rPr lang="ro-RO" sz="4400" dirty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ro-RO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ro-RO" sz="4400" dirty="0"/>
                      <m:t>U</m:t>
                    </m:r>
                  </m:oMath>
                </a14:m>
                <a:r>
                  <a:rPr lang="ro-RO" sz="4400" dirty="0"/>
                  <a:t> </a:t>
                </a:r>
                <a14:m>
                  <m:oMath xmlns:m="http://purl.oclc.org/ooxml/officeDocument/math">
                    <m:r>
                      <a:rPr lang="ro-RO" sz="44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ro-RO" sz="4400" dirty="0">
                    <a:solidFill>
                      <a:srgbClr val="00B0F0"/>
                    </a:solidFill>
                  </a:rPr>
                  <a:t> Z</a:t>
                </a:r>
                <a:r>
                  <a:rPr lang="ro-RO" sz="4400" dirty="0"/>
                  <a:t>)</a:t>
                </a:r>
                <a:endParaRPr lang="en-GB" sz="4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5AD65F1-8006-474D-9C33-B59D50024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206" y="1510481"/>
                <a:ext cx="11685685" cy="3746236"/>
              </a:xfrm>
              <a:blipFill>
                <a:blip r:embed="rId3"/>
                <a:stretch>
                  <a:fillRect l="-2.191%" t="-5.7%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F61603-A236-413B-B045-D660A127A0F0}"/>
              </a:ext>
            </a:extLst>
          </p:cNvPr>
          <p:cNvSpPr txBox="1">
            <a:spLocks/>
          </p:cNvSpPr>
          <p:nvPr/>
        </p:nvSpPr>
        <p:spPr>
          <a:xfrm>
            <a:off x="1410241" y="5256718"/>
            <a:ext cx="9471552" cy="641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sz="3600" dirty="0"/>
              <a:t>FNC cu 8 clauze valide = &gt; formula este tautologie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274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1223D-D444-40FC-AD3C-909AD4D3F5BE}"/>
</file>

<file path=customXml/itemProps2.xml><?xml version="1.0" encoding="utf-8"?>
<ds:datastoreItem xmlns:ds="http://schemas.openxmlformats.org/officeDocument/2006/customXml" ds:itemID="{C3911696-95E2-4812-B2A8-4F948DC02417}"/>
</file>

<file path=customXml/itemProps3.xml><?xml version="1.0" encoding="utf-8"?>
<ds:datastoreItem xmlns:ds="http://schemas.openxmlformats.org/officeDocument/2006/customXml" ds:itemID="{1BE7546A-D5C6-407F-9AE9-B05CEA3BF167}"/>
</file>

<file path=docProps/app.xml><?xml version="1.0" encoding="utf-8"?>
<Properties xmlns="http://purl.oclc.org/ooxml/officeDocument/extendedProperties" xmlns:vt="http://purl.oclc.org/ooxml/officeDocument/docPropsVTypes">
  <TotalTime>383</TotalTime>
  <Words>340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Office Theme</vt:lpstr>
      <vt:lpstr>Temă- logică computațională​</vt:lpstr>
      <vt:lpstr>Enunț</vt:lpstr>
      <vt:lpstr>Înlocuirea formulelor de tip U → V cu forma echivalentă ¬U ∨ V si legile lui De Morgan</vt:lpstr>
      <vt:lpstr>Simplificarea formei obținute prin asociativitatea disjunctiei</vt:lpstr>
      <vt:lpstr>Distributivitatea lui ∨ fata de 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Tema- logică computațională</dc:title>
  <dc:creator>Sirbu Radu</dc:creator>
  <cp:lastModifiedBy>Sirbu Radu</cp:lastModifiedBy>
  <cp:revision>23</cp:revision>
  <dcterms:created xsi:type="dcterms:W3CDTF">2020-10-23T07:45:18Z</dcterms:created>
  <dcterms:modified xsi:type="dcterms:W3CDTF">2020-10-30T12:57:21Z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0x01010081872F0A23126944A1115D8B536C9873</vt:lpwstr>
  </property>
</Properties>
</file>