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" autoAdjust="0"/>
    <p:restoredTop sz="94660"/>
  </p:normalViewPr>
  <p:slideViewPr>
    <p:cSldViewPr>
      <p:cViewPr varScale="1">
        <p:scale>
          <a:sx n="110" d="100"/>
          <a:sy n="110" d="100"/>
        </p:scale>
        <p:origin x="-23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Tem</a:t>
            </a:r>
            <a:r>
              <a:rPr lang="ro-RO" smtClean="0"/>
              <a:t>ă logică computațională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seminar 4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/>
              <a:t>Roszinecz Norbert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940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4 (Simplificarea formei obținute):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09800"/>
            <a:ext cx="8991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</a:t>
            </a:r>
            <a:r>
              <a:rPr lang="fr-FR" sz="3600"/>
              <a:t>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 smtClean="0"/>
              <a:t>V </a:t>
            </a:r>
            <a:r>
              <a:rPr lang="en-US" sz="3600" smtClean="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 smtClean="0"/>
              <a:t>V</a:t>
            </a:r>
            <a:endParaRPr lang="ro-RO" sz="3600" smtClean="0"/>
          </a:p>
          <a:p>
            <a:pPr marL="0" indent="0" algn="ctr">
              <a:buNone/>
            </a:pPr>
            <a:r>
              <a:rPr lang="en-US" sz="3600" smtClean="0"/>
              <a:t>(</a:t>
            </a:r>
            <a:r>
              <a:rPr lang="fr-FR" sz="3600" smtClean="0"/>
              <a:t> </a:t>
            </a:r>
            <a:r>
              <a:rPr lang="fr-FR" sz="3600"/>
              <a:t>Z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))</a:t>
            </a:r>
            <a:endParaRPr lang="ro-RO" sz="3600" smtClean="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985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4 (Simplificarea formei obținute):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09800"/>
            <a:ext cx="8991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</a:t>
            </a:r>
            <a:r>
              <a:rPr lang="fr-FR" sz="3600"/>
              <a:t>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/>
              <a:t>) </a:t>
            </a:r>
            <a:r>
              <a:rPr lang="ro-RO" sz="2800" smtClean="0"/>
              <a:t>V </a:t>
            </a:r>
            <a:r>
              <a:rPr lang="en-US" sz="3600" smtClean="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/>
              <a:t>) </a:t>
            </a:r>
            <a:r>
              <a:rPr lang="ro-RO" sz="2800" smtClean="0"/>
              <a:t>V</a:t>
            </a:r>
            <a:endParaRPr lang="ro-RO" sz="3600" smtClean="0"/>
          </a:p>
          <a:p>
            <a:pPr marL="0" indent="0" algn="ctr">
              <a:buNone/>
            </a:pPr>
            <a:r>
              <a:rPr lang="en-US" sz="3600" smtClean="0"/>
              <a:t>(</a:t>
            </a:r>
            <a:r>
              <a:rPr lang="fr-FR" sz="3600" smtClean="0"/>
              <a:t> </a:t>
            </a:r>
            <a:r>
              <a:rPr lang="fr-FR" sz="3600"/>
              <a:t>Z 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>
                <a:solidFill>
                  <a:srgbClr val="FF0000"/>
                </a:solidFill>
              </a:rPr>
              <a:t>)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</a:t>
            </a:r>
            <a:r>
              <a:rPr lang="en-US" sz="3600"/>
              <a:t> </a:t>
            </a:r>
            <a:r>
              <a:rPr lang="fr-FR" sz="3600"/>
              <a:t>∧ </a:t>
            </a:r>
            <a:r>
              <a:rPr lang="fr-FR" sz="3600">
                <a:solidFill>
                  <a:srgbClr val="FF0000"/>
                </a:solidFill>
              </a:rPr>
              <a:t>U</a:t>
            </a:r>
            <a:r>
              <a:rPr lang="fr-FR" sz="3600"/>
              <a:t> ∧ V ∧ 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 </a:t>
            </a:r>
            <a:r>
              <a:rPr lang="en-US" sz="3600" smtClean="0"/>
              <a:t>) </a:t>
            </a:r>
            <a:r>
              <a:rPr lang="ro-RO" sz="2800" smtClean="0"/>
              <a:t>V </a:t>
            </a:r>
            <a:r>
              <a:rPr lang="en-US" sz="3600" smtClean="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</a:t>
            </a:r>
            <a:r>
              <a:rPr lang="fr-FR" sz="3600"/>
              <a:t>∧ U ∧ 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fr-FR" sz="3600"/>
              <a:t>∧ 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 </a:t>
            </a:r>
            <a:r>
              <a:rPr lang="ro-RO" sz="2800"/>
              <a:t>V</a:t>
            </a:r>
            <a:endParaRPr lang="ro-RO" sz="2800" smtClean="0"/>
          </a:p>
          <a:p>
            <a:pPr marL="0" indent="0" algn="ctr">
              <a:buNone/>
            </a:pPr>
            <a:r>
              <a:rPr lang="en-US" sz="3600" smtClean="0"/>
              <a:t>( </a:t>
            </a:r>
            <a:r>
              <a:rPr lang="fr-FR" sz="3600">
                <a:solidFill>
                  <a:srgbClr val="FF0000"/>
                </a:solidFill>
              </a:rPr>
              <a:t>Z</a:t>
            </a:r>
            <a:r>
              <a:rPr lang="fr-FR" sz="3600"/>
              <a:t> ∧ U ∧ V ∧ 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Z </a:t>
            </a:r>
            <a:r>
              <a:rPr lang="en-US" sz="3600"/>
              <a:t>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204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sz="3200" b="1" i="1"/>
              <a:t>Definiție</a:t>
            </a:r>
            <a:r>
              <a:rPr lang="en-US" sz="3200" i="1"/>
              <a:t>: Un cub este conjuncția unui număr finit de literali</a:t>
            </a:r>
            <a:r>
              <a:rPr lang="en-US" sz="3200" i="1" smtClean="0"/>
              <a:t>.</a:t>
            </a:r>
            <a:endParaRPr lang="ro-RO" sz="3200" i="1" smtClean="0"/>
          </a:p>
          <a:p>
            <a:endParaRPr lang="en-US" sz="3200"/>
          </a:p>
          <a:p>
            <a:r>
              <a:rPr lang="en-US" sz="3200" b="1" i="1"/>
              <a:t>Teorem</a:t>
            </a:r>
            <a:r>
              <a:rPr lang="ro-RO" sz="3200" b="1" i="1"/>
              <a:t>ă</a:t>
            </a:r>
            <a:r>
              <a:rPr lang="ro-RO" sz="3200" i="1"/>
              <a:t>: O formulă în forma normală disjunctivă este inconsistentă dacă și numai dacă toate cuburile sale sunt inconsistente</a:t>
            </a:r>
            <a:r>
              <a:rPr lang="ro-RO" sz="3200" i="1" smtClean="0"/>
              <a:t>.</a:t>
            </a:r>
          </a:p>
          <a:p>
            <a:endParaRPr lang="ro-RO" sz="3200" i="1"/>
          </a:p>
        </p:txBody>
      </p:sp>
    </p:spTree>
    <p:extLst>
      <p:ext uri="{BB962C8B-B14F-4D97-AF65-F5344CB8AC3E}">
        <p14:creationId xmlns:p14="http://schemas.microsoft.com/office/powerpoint/2010/main" val="38874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3200" i="1" smtClean="0"/>
          </a:p>
          <a:p>
            <a:r>
              <a:rPr lang="ro-RO" sz="3200" i="1" smtClean="0"/>
              <a:t>Toate cuburile din formulă sunt </a:t>
            </a:r>
            <a:r>
              <a:rPr lang="ro-RO" sz="3200" i="1" smtClean="0"/>
              <a:t>inconsistente</a:t>
            </a:r>
            <a:r>
              <a:rPr lang="en-US" sz="3200" i="1" smtClean="0"/>
              <a:t> deoarece fiecare parantez</a:t>
            </a:r>
            <a:r>
              <a:rPr lang="ro-RO" sz="3200" i="1" smtClean="0"/>
              <a:t>ă conține o pereche de literali opuși.</a:t>
            </a:r>
            <a:endParaRPr lang="ro-RO" sz="3200" i="1" smtClean="0"/>
          </a:p>
          <a:p>
            <a:pPr marL="0" indent="0">
              <a:buNone/>
            </a:pPr>
            <a:endParaRPr lang="ro-RO" sz="3200" i="1" smtClean="0"/>
          </a:p>
          <a:p>
            <a:r>
              <a:rPr lang="en-US" sz="3200" i="1"/>
              <a:t>Din teoremă, formula de la exercițiul 9.1.9.6 este inconsistentă</a:t>
            </a:r>
            <a:r>
              <a:rPr lang="en-US" sz="3200" i="1" smtClean="0"/>
              <a:t>.</a:t>
            </a:r>
            <a:endParaRPr lang="en-US" sz="3200" i="1"/>
          </a:p>
        </p:txBody>
      </p:sp>
    </p:spTree>
    <p:extLst>
      <p:ext uri="{BB962C8B-B14F-4D97-AF65-F5344CB8AC3E}">
        <p14:creationId xmlns:p14="http://schemas.microsoft.com/office/powerpoint/2010/main" val="60121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i="1" smtClean="0"/>
              <a:t>	Enunț</a:t>
            </a:r>
            <a:endParaRPr lang="en-US" sz="4000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ro-RO" sz="3600" b="1"/>
              <a:t>9.1.9 </a:t>
            </a:r>
            <a:r>
              <a:rPr lang="ro-RO" sz="3600"/>
              <a:t>- Demonstraţi că următoarele formule sunt inconsistente folosind forma normală adecvată</a:t>
            </a:r>
            <a:r>
              <a:rPr lang="ro-RO" sz="3600" smtClean="0"/>
              <a:t>:</a:t>
            </a:r>
          </a:p>
          <a:p>
            <a:endParaRPr lang="en-US" sz="3600"/>
          </a:p>
          <a:p>
            <a:pPr lvl="1"/>
            <a:r>
              <a:rPr lang="ro-RO" sz="3200" b="1">
                <a:solidFill>
                  <a:schemeClr val="tx1"/>
                </a:solidFill>
              </a:rPr>
              <a:t>6</a:t>
            </a:r>
            <a:r>
              <a:rPr lang="ro-RO" sz="3200">
                <a:solidFill>
                  <a:schemeClr val="tx1"/>
                </a:solidFill>
              </a:rPr>
              <a:t>. </a:t>
            </a:r>
            <a:r>
              <a:rPr lang="ro-RO" sz="3200" smtClean="0">
                <a:solidFill>
                  <a:schemeClr val="tx1"/>
                </a:solidFill>
              </a:rPr>
              <a:t> (</a:t>
            </a:r>
            <a:r>
              <a:rPr lang="ro-RO" sz="3200">
                <a:solidFill>
                  <a:schemeClr val="tx1"/>
                </a:solidFill>
              </a:rPr>
              <a:t>U</a:t>
            </a:r>
            <a:r>
              <a:rPr lang="fr-FR" sz="3200">
                <a:solidFill>
                  <a:schemeClr val="tx1"/>
                </a:solidFill>
              </a:rPr>
              <a:t>→(V→Z)) ∧ (U∧V∧</a:t>
            </a:r>
            <a:r>
              <a:rPr lang="en-US" sz="3200">
                <a:solidFill>
                  <a:schemeClr val="tx1"/>
                </a:solidFill>
                <a:sym typeface="Symbol"/>
              </a:rPr>
              <a:t></a:t>
            </a:r>
            <a:r>
              <a:rPr lang="en-US" sz="3200">
                <a:solidFill>
                  <a:schemeClr val="tx1"/>
                </a:solidFill>
              </a:rPr>
              <a:t>Z)</a:t>
            </a:r>
          </a:p>
          <a:p>
            <a:pPr lvl="1"/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</a:t>
            </a:r>
            <a:r>
              <a:rPr lang="fr-FR" i="1" smtClean="0"/>
              <a:t>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ro-RO" sz="3600"/>
              <a:t>U</a:t>
            </a:r>
            <a:r>
              <a:rPr lang="fr-FR" sz="3600"/>
              <a:t>→(V→Z))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ro-RO" sz="3600" smtClean="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902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</a:t>
            </a:r>
            <a:r>
              <a:rPr lang="fr-FR" i="1" smtClean="0"/>
              <a:t>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ro-RO" sz="3600"/>
              <a:t>U</a:t>
            </a:r>
            <a:r>
              <a:rPr lang="fr-FR" sz="3600"/>
              <a:t>→(V</a:t>
            </a:r>
            <a:r>
              <a:rPr lang="fr-FR" sz="3600">
                <a:solidFill>
                  <a:srgbClr val="FF0000"/>
                </a:solidFill>
              </a:rPr>
              <a:t>→</a:t>
            </a:r>
            <a:r>
              <a:rPr lang="fr-FR" sz="3600"/>
              <a:t>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ro-RO" sz="3600" smtClean="0"/>
          </a:p>
          <a:p>
            <a:pPr marL="0" indent="0" algn="ctr">
              <a:buNone/>
            </a:pPr>
            <a:r>
              <a:rPr lang="en-US" sz="3600" smtClean="0"/>
              <a:t>(</a:t>
            </a:r>
            <a:r>
              <a:rPr lang="en-US" sz="3600"/>
              <a:t>U</a:t>
            </a:r>
            <a:r>
              <a:rPr lang="fr-FR" sz="3600"/>
              <a:t>→(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 smtClean="0">
                <a:solidFill>
                  <a:srgbClr val="FF0000"/>
                </a:solidFill>
              </a:rPr>
              <a:t>V</a:t>
            </a:r>
            <a:r>
              <a:rPr lang="ro-RO" sz="3600" smtClean="0">
                <a:solidFill>
                  <a:srgbClr val="FF0000"/>
                </a:solidFill>
              </a:rPr>
              <a:t> </a:t>
            </a:r>
            <a:r>
              <a:rPr lang="fr-FR" sz="3600" smtClean="0">
                <a:solidFill>
                  <a:srgbClr val="FF0000"/>
                </a:solidFill>
              </a:rPr>
              <a:t>Z</a:t>
            </a:r>
            <a:r>
              <a:rPr lang="fr-FR" sz="3600"/>
              <a:t>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ro-RO" sz="3600" smtClean="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204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</a:t>
            </a:r>
            <a:r>
              <a:rPr lang="fr-FR" i="1" smtClean="0"/>
              <a:t>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ro-RO" sz="3600"/>
              <a:t>U</a:t>
            </a:r>
            <a:r>
              <a:rPr lang="fr-FR" sz="3600"/>
              <a:t>→(V→Z))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ro-RO" sz="3600" smtClean="0"/>
          </a:p>
          <a:p>
            <a:pPr marL="0" indent="0" algn="ctr">
              <a:buNone/>
            </a:pPr>
            <a:r>
              <a:rPr lang="en-US" sz="3600" smtClean="0"/>
              <a:t>(</a:t>
            </a:r>
            <a:r>
              <a:rPr lang="en-US" sz="3600"/>
              <a:t>U</a:t>
            </a:r>
            <a:r>
              <a:rPr lang="fr-FR" sz="3600">
                <a:solidFill>
                  <a:srgbClr val="FF0000"/>
                </a:solidFill>
              </a:rPr>
              <a:t>→</a:t>
            </a:r>
            <a:r>
              <a:rPr lang="fr-FR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 smtClean="0"/>
              <a:t>V</a:t>
            </a:r>
            <a:r>
              <a:rPr lang="ro-RO" sz="3600" smtClean="0"/>
              <a:t> </a:t>
            </a:r>
            <a:r>
              <a:rPr lang="ro-RO" sz="2800" smtClean="0"/>
              <a:t>V</a:t>
            </a:r>
            <a:r>
              <a:rPr lang="ro-RO" sz="3600" smtClean="0"/>
              <a:t> </a:t>
            </a:r>
            <a:r>
              <a:rPr lang="fr-FR" sz="3600" smtClean="0"/>
              <a:t>Z</a:t>
            </a:r>
            <a:r>
              <a:rPr lang="fr-FR" sz="3600"/>
              <a:t>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ro-RO" sz="3600" smtClean="0"/>
          </a:p>
          <a:p>
            <a:pPr marL="0" indent="0" algn="ctr">
              <a:buNone/>
            </a:pPr>
            <a:r>
              <a:rPr lang="en-US" sz="3600" smtClean="0"/>
              <a:t>(</a:t>
            </a:r>
            <a:r>
              <a:rPr lang="en-US" sz="360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 smtClean="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fr-FR" sz="3600" smtClean="0">
                <a:solidFill>
                  <a:srgbClr val="FF0000"/>
                </a:solidFill>
              </a:rPr>
              <a:t> (</a:t>
            </a:r>
            <a:r>
              <a:rPr lang="en-US" sz="360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 smtClean="0">
                <a:solidFill>
                  <a:srgbClr val="FF0000"/>
                </a:solidFill>
              </a:rPr>
              <a:t>V </a:t>
            </a:r>
            <a:r>
              <a:rPr lang="ro-RO" sz="3600" smtClean="0">
                <a:solidFill>
                  <a:srgbClr val="FF0000"/>
                </a:solidFill>
              </a:rPr>
              <a:t> </a:t>
            </a:r>
            <a:r>
              <a:rPr lang="ro-RO" sz="2800" smtClean="0">
                <a:solidFill>
                  <a:srgbClr val="FF0000"/>
                </a:solidFill>
              </a:rPr>
              <a:t>V</a:t>
            </a:r>
            <a:r>
              <a:rPr lang="ro-RO" sz="3600" smtClean="0">
                <a:solidFill>
                  <a:srgbClr val="FF0000"/>
                </a:solidFill>
              </a:rPr>
              <a:t> </a:t>
            </a:r>
            <a:r>
              <a:rPr lang="fr-FR" sz="3600" smtClean="0">
                <a:solidFill>
                  <a:srgbClr val="FF0000"/>
                </a:solidFill>
              </a:rPr>
              <a:t>Z)</a:t>
            </a:r>
            <a:r>
              <a:rPr lang="fr-FR" sz="3600" smtClean="0"/>
              <a:t>)</a:t>
            </a:r>
            <a:r>
              <a:rPr lang="fr-FR" sz="3600" smtClean="0">
                <a:solidFill>
                  <a:srgbClr val="FF0000"/>
                </a:solidFill>
              </a:rPr>
              <a:t> </a:t>
            </a:r>
            <a:r>
              <a:rPr lang="fr-FR" sz="3600" smtClean="0"/>
              <a:t>∧ (U∧V∧</a:t>
            </a:r>
            <a:r>
              <a:rPr lang="en-US" sz="3600" smtClean="0">
                <a:sym typeface="Symbol"/>
              </a:rPr>
              <a:t></a:t>
            </a:r>
            <a:r>
              <a:rPr lang="en-US" sz="3600" smtClean="0"/>
              <a:t>Z)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622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i="1"/>
              <a:t>Pas 2 (Aplicarea legilor lui Demorgan și legile asociativității):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fr-FR" sz="3600" smtClean="0"/>
              <a:t> </a:t>
            </a:r>
            <a:r>
              <a:rPr lang="fr-FR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 smtClean="0"/>
              <a:t>V</a:t>
            </a:r>
            <a:r>
              <a:rPr lang="ro-RO" sz="3600" smtClean="0"/>
              <a:t> </a:t>
            </a:r>
            <a:r>
              <a:rPr lang="ro-RO" sz="2800" smtClean="0"/>
              <a:t>V</a:t>
            </a:r>
            <a:r>
              <a:rPr lang="ro-RO" sz="3600" smtClean="0"/>
              <a:t> </a:t>
            </a:r>
            <a:r>
              <a:rPr lang="fr-FR" sz="3600" smtClean="0"/>
              <a:t>Z</a:t>
            </a:r>
            <a:r>
              <a:rPr lang="fr-FR" sz="3600"/>
              <a:t>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 smtClean="0"/>
              <a:t>Z)</a:t>
            </a:r>
            <a:endParaRPr lang="ro-RO" sz="3600" smtClean="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0285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i="1"/>
              <a:t>Pas 2 (Aplicarea legilor lui </a:t>
            </a:r>
            <a:r>
              <a:rPr lang="ro-RO" i="1" smtClean="0"/>
              <a:t>Demorgan și legile asociativității):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fr-FR" sz="3600" smtClean="0"/>
              <a:t>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 </a:t>
            </a:r>
            <a:r>
              <a:rPr lang="ro-RO" sz="2800"/>
              <a:t>V</a:t>
            </a:r>
            <a:r>
              <a:rPr lang="ro-RO" sz="3600" smtClean="0"/>
              <a:t> </a:t>
            </a:r>
            <a:r>
              <a:rPr lang="fr-FR" sz="3600" smtClean="0"/>
              <a:t>Z</a:t>
            </a:r>
            <a:r>
              <a:rPr lang="fr-FR" sz="3600">
                <a:solidFill>
                  <a:srgbClr val="FF0000"/>
                </a:solidFill>
              </a:rPr>
              <a:t>)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 smtClean="0"/>
              <a:t>Z)</a:t>
            </a:r>
            <a:endParaRPr lang="ro-RO" sz="3600" smtClean="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/>
              <a:t> </a:t>
            </a:r>
            <a:r>
              <a:rPr lang="en-US" sz="360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 smtClean="0">
                <a:solidFill>
                  <a:srgbClr val="FF0000"/>
                </a:solidFill>
              </a:rPr>
              <a:t> </a:t>
            </a:r>
            <a:r>
              <a:rPr lang="fr-FR" sz="3600" smtClean="0">
                <a:solidFill>
                  <a:srgbClr val="FF0000"/>
                </a:solidFill>
              </a:rPr>
              <a:t>Z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318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3 (Aplicarea legilor distributivității</a:t>
            </a:r>
            <a:r>
              <a:rPr lang="en-US" i="1" smtClean="0"/>
              <a:t>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57400"/>
            <a:ext cx="9144000" cy="4099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en-US" sz="3600" smtClean="0">
                <a:sym typeface="Symbol"/>
              </a:rPr>
              <a:t></a:t>
            </a:r>
            <a:r>
              <a:rPr lang="fr-FR" sz="3600"/>
              <a:t>V </a:t>
            </a:r>
            <a:r>
              <a:rPr lang="ro-RO" sz="2800"/>
              <a:t>V</a:t>
            </a:r>
            <a:r>
              <a:rPr lang="ro-RO" sz="3600" smtClean="0"/>
              <a:t> </a:t>
            </a:r>
            <a:r>
              <a:rPr lang="fr-FR" sz="3600" smtClean="0"/>
              <a:t>Z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en-US" sz="3200"/>
          </a:p>
          <a:p>
            <a:pPr marL="0" indent="0" algn="ctr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957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3 (Aplicarea legilor distributivității</a:t>
            </a:r>
            <a:r>
              <a:rPr lang="en-US" i="1" smtClean="0"/>
              <a:t>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57400"/>
            <a:ext cx="9144000" cy="4099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en-US" sz="360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 smtClean="0">
                <a:solidFill>
                  <a:srgbClr val="FF0000"/>
                </a:solidFill>
              </a:rPr>
              <a:t> </a:t>
            </a:r>
            <a:r>
              <a:rPr lang="fr-FR" sz="3600" smtClean="0">
                <a:solidFill>
                  <a:srgbClr val="FF0000"/>
                </a:solidFill>
              </a:rPr>
              <a:t>Z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 smtClean="0"/>
              <a:t>)</a:t>
            </a:r>
            <a:endParaRPr lang="ro-RO" sz="3600" smtClean="0"/>
          </a:p>
          <a:p>
            <a:pPr marL="0" indent="0" algn="ctr">
              <a:buNone/>
            </a:pPr>
            <a:endParaRPr lang="en-US" sz="3200"/>
          </a:p>
          <a:p>
            <a:pPr marL="0" indent="0" algn="ctr">
              <a:buNone/>
            </a:pPr>
            <a:r>
              <a:rPr lang="ro-RO" sz="3600" smtClean="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</a:t>
            </a:r>
            <a:r>
              <a:rPr lang="fr-FR" sz="3600">
                <a:solidFill>
                  <a:srgbClr val="FF0000"/>
                </a:solidFill>
              </a:rPr>
              <a:t>∧</a:t>
            </a:r>
            <a:r>
              <a:rPr lang="fr-FR" sz="3600"/>
              <a:t>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</a:t>
            </a:r>
            <a:r>
              <a:rPr lang="en-US" sz="3600" smtClean="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V∧</a:t>
            </a:r>
            <a:r>
              <a:rPr lang="fr-FR" sz="3600"/>
              <a:t>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</a:t>
            </a:r>
            <a:endParaRPr lang="ro-RO" sz="2800" smtClean="0"/>
          </a:p>
          <a:p>
            <a:pPr marL="0" indent="0" algn="ctr">
              <a:buNone/>
            </a:pPr>
            <a:r>
              <a:rPr lang="en-US" sz="3600" smtClean="0"/>
              <a:t>( </a:t>
            </a:r>
            <a:r>
              <a:rPr lang="fr-FR" sz="3600">
                <a:solidFill>
                  <a:srgbClr val="FF0000"/>
                </a:solidFill>
              </a:rPr>
              <a:t>Z ∧ </a:t>
            </a:r>
            <a:r>
              <a:rPr lang="fr-FR" sz="3600"/>
              <a:t>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</a:t>
            </a:r>
          </a:p>
          <a:p>
            <a:pPr marL="0" indent="0" algn="ctr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276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39496B-D469-4DAF-8C41-5632E6C872EC}"/>
</file>

<file path=customXml/itemProps2.xml><?xml version="1.0" encoding="utf-8"?>
<ds:datastoreItem xmlns:ds="http://schemas.openxmlformats.org/officeDocument/2006/customXml" ds:itemID="{51785690-01DD-4242-A936-ADE7228D91F6}"/>
</file>

<file path=customXml/itemProps3.xml><?xml version="1.0" encoding="utf-8"?>
<ds:datastoreItem xmlns:ds="http://schemas.openxmlformats.org/officeDocument/2006/customXml" ds:itemID="{A929D4B7-9799-443C-8577-92998A86048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</TotalTime>
  <Words>527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Temă logică computațională seminar 4</vt:lpstr>
      <vt:lpstr> Enunț</vt:lpstr>
      <vt:lpstr>Pas 1 (Înlocuirea formulelor de tip U→V):</vt:lpstr>
      <vt:lpstr>Pas 1 (Înlocuirea formulelor de tip U→V):</vt:lpstr>
      <vt:lpstr>Pas 1 (Înlocuirea formulelor de tip U→V):</vt:lpstr>
      <vt:lpstr>Pas 2 (Aplicarea legilor lui Demorgan și legile asociativității): </vt:lpstr>
      <vt:lpstr>Pas 2 (Aplicarea legilor lui Demorgan și legile asociativității): </vt:lpstr>
      <vt:lpstr>Pas 3 (Aplicarea legilor distributivității):</vt:lpstr>
      <vt:lpstr>Pas 3 (Aplicarea legilor distributivității):</vt:lpstr>
      <vt:lpstr>Pas 4 (Simplificarea formei obținute):</vt:lpstr>
      <vt:lpstr>Pas 4 (Simplificarea formei obținute):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logică computațională</dc:title>
  <dc:creator>CyAN1D3</dc:creator>
  <cp:lastModifiedBy>-</cp:lastModifiedBy>
  <cp:revision>20</cp:revision>
  <dcterms:created xsi:type="dcterms:W3CDTF">2006-08-16T00:00:00Z</dcterms:created>
  <dcterms:modified xsi:type="dcterms:W3CDTF">2020-10-30T13:08:07Z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