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4"/>
  </p:sldMasterIdLst>
  <p:sldIdLst>
    <p:sldId id="256" r:id="rId5"/>
    <p:sldId id="259" r:id="rId6"/>
    <p:sldId id="258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oul Sipos" initials="RS" lastIdx="1" clrIdx="0">
    <p:extLst>
      <p:ext uri="{19B8F6BF-5375-455C-9EA6-DF929625EA0E}">
        <p15:presenceInfo xmlns:p15="http://schemas.microsoft.com/office/powerpoint/2012/main" userId="6dabc6872bce31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AFA9E-3C59-4DD1-90F9-C1C08E0318E7}" v="1" dt="2021-02-03T17:56:55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2982" autoAdjust="0"/>
  </p:normalViewPr>
  <p:slideViewPr>
    <p:cSldViewPr snapToGrid="0">
      <p:cViewPr varScale="1">
        <p:scale>
          <a:sx n="80" d="100"/>
          <a:sy n="80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-VERONICA NEGREA" userId="S::gabriela.negrea@stud.ubbcluj.ro::6244b822-a36d-4ec0-a32b-c621657e50a2" providerId="AD" clId="Web-{6BEAFA9E-3C59-4DD1-90F9-C1C08E0318E7}"/>
    <pc:docChg chg="addSld">
      <pc:chgData name="GABRIELA-VERONICA NEGREA" userId="S::gabriela.negrea@stud.ubbcluj.ro::6244b822-a36d-4ec0-a32b-c621657e50a2" providerId="AD" clId="Web-{6BEAFA9E-3C59-4DD1-90F9-C1C08E0318E7}" dt="2021-02-03T17:56:55.857" v="0"/>
      <pc:docMkLst>
        <pc:docMk/>
      </pc:docMkLst>
      <pc:sldChg chg="new">
        <pc:chgData name="GABRIELA-VERONICA NEGREA" userId="S::gabriela.negrea@stud.ubbcluj.ro::6244b822-a36d-4ec0-a32b-c621657e50a2" providerId="AD" clId="Web-{6BEAFA9E-3C59-4DD1-90F9-C1C08E0318E7}" dt="2021-02-03T17:56:55.857" v="0"/>
        <pc:sldMkLst>
          <pc:docMk/>
          <pc:sldMk cId="1468263062" sldId="26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4:49:13.59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917" y="4404852"/>
            <a:ext cx="10677835" cy="126836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917" y="5673212"/>
            <a:ext cx="10668000" cy="904568"/>
          </a:xfrm>
        </p:spPr>
        <p:txBody>
          <a:bodyPr>
            <a:normAutofit/>
          </a:bodyPr>
          <a:lstStyle>
            <a:lvl1pPr marL="0" indent="0" algn="ctr">
              <a:buNone/>
              <a:defRPr sz="3733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1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7" y="1144691"/>
            <a:ext cx="11012131" cy="1018035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2153265"/>
            <a:ext cx="10994760" cy="4218036"/>
          </a:xfrm>
        </p:spPr>
        <p:txBody>
          <a:bodyPr/>
          <a:lstStyle>
            <a:lvl1pPr algn="ctr">
              <a:defRPr sz="3733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459" y="542050"/>
            <a:ext cx="9074125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582" y="1524001"/>
            <a:ext cx="9104671" cy="4727329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1109446"/>
            <a:ext cx="10791153" cy="101803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31550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94536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31550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94536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6C26-06B9-48F7-8C34-1546745367FD}" type="datetimeFigureOut">
              <a:rPr lang="en-US" smtClean="0"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9624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8DB4-BAF4-4666-A87E-792C46C7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906" y="4403005"/>
            <a:ext cx="10464188" cy="183246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ă seminar 5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ogică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omputațională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8C794-43A0-4D12-B1B6-C8F235E51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ro-RO" sz="1800" dirty="0"/>
          </a:p>
          <a:p>
            <a:r>
              <a:rPr lang="ro-RO" sz="1800" dirty="0"/>
              <a:t>Șipoș </a:t>
            </a:r>
            <a:r>
              <a:rPr lang="en-US" sz="1800" dirty="0"/>
              <a:t>R</a:t>
            </a:r>
            <a:r>
              <a:rPr lang="ro-RO" sz="1800" dirty="0"/>
              <a:t>aoul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64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9F4D-F5C2-4C6A-8921-CCDEF32D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40" y="1649397"/>
            <a:ext cx="9074125" cy="967132"/>
          </a:xfrm>
        </p:spPr>
        <p:txBody>
          <a:bodyPr/>
          <a:lstStyle/>
          <a:p>
            <a:r>
              <a:rPr lang="en-US" dirty="0" err="1"/>
              <a:t>Cerin</a:t>
            </a:r>
            <a:r>
              <a:rPr lang="ro-RO" dirty="0"/>
              <a:t>ță: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4EF6A-DB0D-439E-82D5-F3F2943F3754}"/>
              </a:ext>
            </a:extLst>
          </p:cNvPr>
          <p:cNvSpPr txBox="1"/>
          <p:nvPr/>
        </p:nvSpPr>
        <p:spPr>
          <a:xfrm>
            <a:off x="2284603" y="3027590"/>
            <a:ext cx="990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002060"/>
                </a:solidFill>
              </a:rPr>
              <a:t>	</a:t>
            </a:r>
            <a:r>
              <a:rPr lang="ro-RO" sz="2400" u="sng" dirty="0">
                <a:solidFill>
                  <a:srgbClr val="002060"/>
                </a:solidFill>
              </a:rPr>
              <a:t>9.1.14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ro-RO" sz="2400" dirty="0">
                <a:solidFill>
                  <a:srgbClr val="002060"/>
                </a:solidFill>
              </a:rPr>
              <a:t>Folosind metoda tabelelor semantice (construcţia arborelui binar) decideţi tipul formulei A.</a:t>
            </a:r>
          </a:p>
          <a:p>
            <a:r>
              <a:rPr lang="ro-RO" sz="2400" dirty="0">
                <a:solidFill>
                  <a:srgbClr val="002060"/>
                </a:solidFill>
              </a:rPr>
              <a:t>Dacă A este consistentă, scrieţi toate modelele sale: </a:t>
            </a:r>
          </a:p>
          <a:p>
            <a:endParaRPr lang="ro-RO" sz="2400" dirty="0">
              <a:solidFill>
                <a:srgbClr val="002060"/>
              </a:solidFill>
            </a:endParaRPr>
          </a:p>
          <a:p>
            <a:r>
              <a:rPr lang="ro-RO" sz="2400" dirty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002060"/>
                </a:solidFill>
              </a:rPr>
              <a:t>6. </a:t>
            </a:r>
            <a:r>
              <a:rPr lang="pt-BR" sz="2400" dirty="0">
                <a:solidFill>
                  <a:srgbClr val="002060"/>
                </a:solidFill>
              </a:rPr>
              <a:t>A = (r </a:t>
            </a:r>
            <a:r>
              <a:rPr lang="pt-BR" sz="1600" dirty="0">
                <a:solidFill>
                  <a:srgbClr val="002060"/>
                </a:solidFill>
              </a:rPr>
              <a:t>∧</a:t>
            </a:r>
            <a:r>
              <a:rPr lang="pt-BR" sz="2400" dirty="0">
                <a:solidFill>
                  <a:srgbClr val="002060"/>
                </a:solidFill>
              </a:rPr>
              <a:t> q) </a:t>
            </a:r>
            <a:r>
              <a:rPr lang="pt-BR" sz="1600" dirty="0">
                <a:solidFill>
                  <a:srgbClr val="002060"/>
                </a:solidFill>
              </a:rPr>
              <a:t>∨</a:t>
            </a:r>
            <a:r>
              <a:rPr lang="pt-BR" sz="2400" dirty="0">
                <a:solidFill>
                  <a:srgbClr val="002060"/>
                </a:solidFill>
              </a:rPr>
              <a:t> (¬p </a:t>
            </a:r>
            <a:r>
              <a:rPr lang="pt-BR" sz="1600" dirty="0">
                <a:solidFill>
                  <a:srgbClr val="002060"/>
                </a:solidFill>
              </a:rPr>
              <a:t>∧</a:t>
            </a:r>
            <a:r>
              <a:rPr lang="pt-BR" sz="2400" dirty="0">
                <a:solidFill>
                  <a:srgbClr val="002060"/>
                </a:solidFill>
              </a:rPr>
              <a:t> ¬r) → (q </a:t>
            </a:r>
            <a:r>
              <a:rPr lang="pt-BR" sz="1600" dirty="0">
                <a:solidFill>
                  <a:srgbClr val="002060"/>
                </a:solidFill>
              </a:rPr>
              <a:t>↔</a:t>
            </a:r>
            <a:r>
              <a:rPr lang="pt-BR" sz="2400" dirty="0">
                <a:solidFill>
                  <a:srgbClr val="002060"/>
                </a:solidFill>
              </a:rPr>
              <a:t> r)</a:t>
            </a:r>
            <a:endParaRPr lang="ro-RO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7707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ABF5-B6F1-48FF-8E7C-3420E01D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29" y="35098"/>
            <a:ext cx="9074125" cy="967132"/>
          </a:xfrm>
        </p:spPr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en-US" dirty="0" err="1"/>
              <a:t>semantice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2F394-2DE1-4539-AF21-0F888EE56D97}"/>
              </a:ext>
            </a:extLst>
          </p:cNvPr>
          <p:cNvSpPr txBox="1"/>
          <p:nvPr/>
        </p:nvSpPr>
        <p:spPr>
          <a:xfrm>
            <a:off x="2093029" y="956710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 = (r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q) </a:t>
            </a:r>
            <a:r>
              <a:rPr lang="en-US" dirty="0">
                <a:solidFill>
                  <a:srgbClr val="002060"/>
                </a:solidFill>
              </a:rPr>
              <a:t>∨</a:t>
            </a:r>
            <a:r>
              <a:rPr lang="en-US" sz="2400" dirty="0">
                <a:solidFill>
                  <a:srgbClr val="002060"/>
                </a:solidFill>
              </a:rPr>
              <a:t> (¬p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¬r) </a:t>
            </a:r>
            <a:r>
              <a:rPr lang="en-US" sz="1600" dirty="0">
                <a:solidFill>
                  <a:srgbClr val="002060"/>
                </a:solidFill>
              </a:rPr>
              <a:t>→</a:t>
            </a:r>
            <a:r>
              <a:rPr lang="en-US" sz="2400" dirty="0">
                <a:solidFill>
                  <a:srgbClr val="002060"/>
                </a:solidFill>
              </a:rPr>
              <a:t> (q </a:t>
            </a:r>
            <a:r>
              <a:rPr lang="en-US" sz="1600" dirty="0">
                <a:solidFill>
                  <a:srgbClr val="002060"/>
                </a:solidFill>
              </a:rPr>
              <a:t>↔</a:t>
            </a:r>
            <a:r>
              <a:rPr lang="en-US" sz="2400" dirty="0">
                <a:solidFill>
                  <a:srgbClr val="002060"/>
                </a:solidFill>
              </a:rPr>
              <a:t> r)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(1)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4EE6D-9E2D-421A-963C-02798B5E8E5C}"/>
              </a:ext>
            </a:extLst>
          </p:cNvPr>
          <p:cNvCxnSpPr/>
          <p:nvPr/>
        </p:nvCxnSpPr>
        <p:spPr>
          <a:xfrm flipH="1">
            <a:off x="3867164" y="1401429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791C11-890A-49AE-8409-57B772DADB91}"/>
              </a:ext>
            </a:extLst>
          </p:cNvPr>
          <p:cNvCxnSpPr>
            <a:cxnSpLocks/>
          </p:cNvCxnSpPr>
          <p:nvPr/>
        </p:nvCxnSpPr>
        <p:spPr>
          <a:xfrm>
            <a:off x="4915830" y="1401429"/>
            <a:ext cx="3200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9E4976-B924-4D29-837A-7672A357D38F}"/>
              </a:ext>
            </a:extLst>
          </p:cNvPr>
          <p:cNvSpPr txBox="1"/>
          <p:nvPr/>
        </p:nvSpPr>
        <p:spPr>
          <a:xfrm>
            <a:off x="2675690" y="1764528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¬((r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q) ∨ (¬p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¬r))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(2)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F0446D-DCA4-4524-BEA5-5E58DA9F3FA4}"/>
              </a:ext>
            </a:extLst>
          </p:cNvPr>
          <p:cNvCxnSpPr>
            <a:cxnSpLocks/>
          </p:cNvCxnSpPr>
          <p:nvPr/>
        </p:nvCxnSpPr>
        <p:spPr>
          <a:xfrm flipH="1">
            <a:off x="3867164" y="2226193"/>
            <a:ext cx="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DCE9E9-A2DC-418C-A060-512EF12201AE}"/>
              </a:ext>
            </a:extLst>
          </p:cNvPr>
          <p:cNvSpPr txBox="1"/>
          <p:nvPr/>
        </p:nvSpPr>
        <p:spPr>
          <a:xfrm>
            <a:off x="3303365" y="259195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¬(r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q)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(3)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FAE19-1E02-467F-8364-9E26A2F7C52C}"/>
              </a:ext>
            </a:extLst>
          </p:cNvPr>
          <p:cNvSpPr txBox="1"/>
          <p:nvPr/>
        </p:nvSpPr>
        <p:spPr>
          <a:xfrm>
            <a:off x="7592192" y="1760261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(q </a:t>
            </a:r>
            <a:r>
              <a:rPr lang="en-US" sz="1600" dirty="0">
                <a:solidFill>
                  <a:srgbClr val="002060"/>
                </a:solidFill>
              </a:rPr>
              <a:t>↔</a:t>
            </a:r>
            <a:r>
              <a:rPr lang="en-US" sz="2400" dirty="0">
                <a:solidFill>
                  <a:srgbClr val="002060"/>
                </a:solidFill>
              </a:rPr>
              <a:t> r)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(5)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4F83AB-EE52-43B5-BC3C-1E44E520304D}"/>
              </a:ext>
            </a:extLst>
          </p:cNvPr>
          <p:cNvCxnSpPr/>
          <p:nvPr/>
        </p:nvCxnSpPr>
        <p:spPr>
          <a:xfrm flipH="1">
            <a:off x="7113375" y="3877001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3C628C-0224-425C-81B7-77697B6B8BEC}"/>
              </a:ext>
            </a:extLst>
          </p:cNvPr>
          <p:cNvCxnSpPr>
            <a:cxnSpLocks/>
          </p:cNvCxnSpPr>
          <p:nvPr/>
        </p:nvCxnSpPr>
        <p:spPr>
          <a:xfrm>
            <a:off x="8162041" y="3877001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4BA3CF-3532-4922-8478-68AC46C1C46D}"/>
              </a:ext>
            </a:extLst>
          </p:cNvPr>
          <p:cNvSpPr txBox="1"/>
          <p:nvPr/>
        </p:nvSpPr>
        <p:spPr>
          <a:xfrm>
            <a:off x="3086911" y="3418440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¬(¬p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¬r)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(4)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D0BC0-B72A-4477-A510-899B16C8F980}"/>
              </a:ext>
            </a:extLst>
          </p:cNvPr>
          <p:cNvSpPr txBox="1"/>
          <p:nvPr/>
        </p:nvSpPr>
        <p:spPr>
          <a:xfrm>
            <a:off x="5485253" y="507235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D14C30-5F2A-4552-9E71-616D9322EE76}"/>
              </a:ext>
            </a:extLst>
          </p:cNvPr>
          <p:cNvCxnSpPr>
            <a:cxnSpLocks/>
          </p:cNvCxnSpPr>
          <p:nvPr/>
        </p:nvCxnSpPr>
        <p:spPr>
          <a:xfrm flipH="1">
            <a:off x="3853971" y="3053618"/>
            <a:ext cx="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44FBE7-AFD1-43A5-8C33-6DB5E3C4FD98}"/>
              </a:ext>
            </a:extLst>
          </p:cNvPr>
          <p:cNvSpPr txBox="1"/>
          <p:nvPr/>
        </p:nvSpPr>
        <p:spPr>
          <a:xfrm>
            <a:off x="2640955" y="4244927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34E88-8FF5-4876-9CB7-D2C53DD46BAD}"/>
              </a:ext>
            </a:extLst>
          </p:cNvPr>
          <p:cNvSpPr txBox="1"/>
          <p:nvPr/>
        </p:nvSpPr>
        <p:spPr>
          <a:xfrm>
            <a:off x="4623460" y="4210883"/>
            <a:ext cx="50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0D4A0-7B28-4AAB-A1E1-2AA94205DD55}"/>
              </a:ext>
            </a:extLst>
          </p:cNvPr>
          <p:cNvSpPr txBox="1"/>
          <p:nvPr/>
        </p:nvSpPr>
        <p:spPr>
          <a:xfrm>
            <a:off x="2016997" y="50481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A39214-7273-4894-A22D-C5A5F676BA3C}"/>
              </a:ext>
            </a:extLst>
          </p:cNvPr>
          <p:cNvCxnSpPr>
            <a:cxnSpLocks/>
          </p:cNvCxnSpPr>
          <p:nvPr/>
        </p:nvCxnSpPr>
        <p:spPr>
          <a:xfrm flipH="1">
            <a:off x="8113330" y="3052680"/>
            <a:ext cx="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614231-A8D7-4148-8409-A831E66C058B}"/>
              </a:ext>
            </a:extLst>
          </p:cNvPr>
          <p:cNvCxnSpPr>
            <a:cxnSpLocks/>
          </p:cNvCxnSpPr>
          <p:nvPr/>
        </p:nvCxnSpPr>
        <p:spPr>
          <a:xfrm flipH="1">
            <a:off x="8113330" y="2260690"/>
            <a:ext cx="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B7E734-FB79-453D-BF57-04CB290FDF7B}"/>
              </a:ext>
            </a:extLst>
          </p:cNvPr>
          <p:cNvSpPr txBox="1"/>
          <p:nvPr/>
        </p:nvSpPr>
        <p:spPr>
          <a:xfrm>
            <a:off x="4019927" y="5072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13896-65F5-4568-B259-D6994C5974B2}"/>
              </a:ext>
            </a:extLst>
          </p:cNvPr>
          <p:cNvSpPr txBox="1"/>
          <p:nvPr/>
        </p:nvSpPr>
        <p:spPr>
          <a:xfrm>
            <a:off x="3473884" y="504884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0751749-1C83-4A4F-A738-77292026D741}"/>
              </a:ext>
            </a:extLst>
          </p:cNvPr>
          <p:cNvSpPr/>
          <p:nvPr/>
        </p:nvSpPr>
        <p:spPr>
          <a:xfrm>
            <a:off x="8934482" y="1909919"/>
            <a:ext cx="448977" cy="165782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FCBE0-A137-454C-995D-CA8848E8A4B1}"/>
              </a:ext>
            </a:extLst>
          </p:cNvPr>
          <p:cNvSpPr txBox="1"/>
          <p:nvPr/>
        </p:nvSpPr>
        <p:spPr>
          <a:xfrm>
            <a:off x="3986264" y="548565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D17504-922B-42E9-9CED-4D313F847CBC}"/>
              </a:ext>
            </a:extLst>
          </p:cNvPr>
          <p:cNvSpPr txBox="1"/>
          <p:nvPr/>
        </p:nvSpPr>
        <p:spPr>
          <a:xfrm>
            <a:off x="1983334" y="548565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779329-92EC-4023-A183-8F17C1DB12D2}"/>
              </a:ext>
            </a:extLst>
          </p:cNvPr>
          <p:cNvSpPr txBox="1"/>
          <p:nvPr/>
        </p:nvSpPr>
        <p:spPr>
          <a:xfrm>
            <a:off x="9598531" y="5485654"/>
            <a:ext cx="3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9B8C8-244B-4DF8-82F5-EC19F0D5ECE2}"/>
              </a:ext>
            </a:extLst>
          </p:cNvPr>
          <p:cNvSpPr txBox="1"/>
          <p:nvPr/>
        </p:nvSpPr>
        <p:spPr>
          <a:xfrm>
            <a:off x="6142611" y="548565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02280-4A2A-44CE-8507-D989433F2AD8}"/>
              </a:ext>
            </a:extLst>
          </p:cNvPr>
          <p:cNvSpPr txBox="1"/>
          <p:nvPr/>
        </p:nvSpPr>
        <p:spPr>
          <a:xfrm>
            <a:off x="6508069" y="1208282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(1)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10225A-60AC-42CC-BFDA-38D27A435B94}"/>
              </a:ext>
            </a:extLst>
          </p:cNvPr>
          <p:cNvSpPr txBox="1"/>
          <p:nvPr/>
        </p:nvSpPr>
        <p:spPr>
          <a:xfrm>
            <a:off x="3903393" y="2172511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002060"/>
                </a:solidFill>
              </a:rPr>
              <a:t>α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(2)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735C23-69DB-4934-BCB5-2671B81923DB}"/>
              </a:ext>
            </a:extLst>
          </p:cNvPr>
          <p:cNvCxnSpPr/>
          <p:nvPr/>
        </p:nvCxnSpPr>
        <p:spPr>
          <a:xfrm flipH="1">
            <a:off x="2864914" y="3887458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BC2760-8740-466C-81C9-9AA991196E22}"/>
              </a:ext>
            </a:extLst>
          </p:cNvPr>
          <p:cNvCxnSpPr>
            <a:cxnSpLocks/>
          </p:cNvCxnSpPr>
          <p:nvPr/>
        </p:nvCxnSpPr>
        <p:spPr>
          <a:xfrm>
            <a:off x="3913580" y="3887458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53684B-09F2-408B-99C1-D5D07A278F71}"/>
              </a:ext>
            </a:extLst>
          </p:cNvPr>
          <p:cNvCxnSpPr/>
          <p:nvPr/>
        </p:nvCxnSpPr>
        <p:spPr>
          <a:xfrm flipH="1">
            <a:off x="2192131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34C08F-4867-4F67-9235-04B572860855}"/>
              </a:ext>
            </a:extLst>
          </p:cNvPr>
          <p:cNvCxnSpPr>
            <a:cxnSpLocks/>
          </p:cNvCxnSpPr>
          <p:nvPr/>
        </p:nvCxnSpPr>
        <p:spPr>
          <a:xfrm>
            <a:off x="2964016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EA0EFA-D48F-439E-A9A2-5E67CB496547}"/>
              </a:ext>
            </a:extLst>
          </p:cNvPr>
          <p:cNvCxnSpPr/>
          <p:nvPr/>
        </p:nvCxnSpPr>
        <p:spPr>
          <a:xfrm flipH="1">
            <a:off x="4260345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58E0F2-528C-4C33-B51D-25D09BCF9A11}"/>
              </a:ext>
            </a:extLst>
          </p:cNvPr>
          <p:cNvCxnSpPr>
            <a:cxnSpLocks/>
          </p:cNvCxnSpPr>
          <p:nvPr/>
        </p:nvCxnSpPr>
        <p:spPr>
          <a:xfrm>
            <a:off x="5008539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2023DF-BA60-4F95-8309-C60AA76AED32}"/>
              </a:ext>
            </a:extLst>
          </p:cNvPr>
          <p:cNvSpPr txBox="1"/>
          <p:nvPr/>
        </p:nvSpPr>
        <p:spPr>
          <a:xfrm>
            <a:off x="4440755" y="3751879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(3)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525663-8F96-4819-A7C2-BA60814EDCDF}"/>
              </a:ext>
            </a:extLst>
          </p:cNvPr>
          <p:cNvSpPr txBox="1"/>
          <p:nvPr/>
        </p:nvSpPr>
        <p:spPr>
          <a:xfrm>
            <a:off x="3221169" y="452147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(4)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AA642-A777-4C92-A0C1-5A3359A60231}"/>
              </a:ext>
            </a:extLst>
          </p:cNvPr>
          <p:cNvSpPr txBox="1"/>
          <p:nvPr/>
        </p:nvSpPr>
        <p:spPr>
          <a:xfrm>
            <a:off x="5289383" y="452147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(4)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91106B-44D2-4FEC-A14D-E0A98B5A6E43}"/>
              </a:ext>
            </a:extLst>
          </p:cNvPr>
          <p:cNvSpPr txBox="1"/>
          <p:nvPr/>
        </p:nvSpPr>
        <p:spPr>
          <a:xfrm>
            <a:off x="7631467" y="259101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(q </a:t>
            </a:r>
            <a:r>
              <a:rPr lang="en-US" sz="1600" dirty="0">
                <a:solidFill>
                  <a:srgbClr val="002060"/>
                </a:solidFill>
              </a:rPr>
              <a:t>→</a:t>
            </a:r>
            <a:r>
              <a:rPr lang="en-US" sz="2400" dirty="0">
                <a:solidFill>
                  <a:srgbClr val="002060"/>
                </a:solidFill>
              </a:rPr>
              <a:t> r)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(6)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7B9F64-234D-4971-BD6E-F249FF5686E4}"/>
              </a:ext>
            </a:extLst>
          </p:cNvPr>
          <p:cNvSpPr txBox="1"/>
          <p:nvPr/>
        </p:nvSpPr>
        <p:spPr>
          <a:xfrm>
            <a:off x="7642944" y="3422317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(r </a:t>
            </a:r>
            <a:r>
              <a:rPr lang="en-US" sz="1600" dirty="0">
                <a:solidFill>
                  <a:srgbClr val="002060"/>
                </a:solidFill>
              </a:rPr>
              <a:t>→</a:t>
            </a:r>
            <a:r>
              <a:rPr lang="en-US" sz="2400" dirty="0">
                <a:solidFill>
                  <a:srgbClr val="002060"/>
                </a:solidFill>
              </a:rPr>
              <a:t> q)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(7)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F5A5F7-DC80-4A45-B9E3-8980B0735985}"/>
              </a:ext>
            </a:extLst>
          </p:cNvPr>
          <p:cNvSpPr txBox="1"/>
          <p:nvPr/>
        </p:nvSpPr>
        <p:spPr>
          <a:xfrm>
            <a:off x="8113418" y="2191067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002060"/>
                </a:solidFill>
              </a:rPr>
              <a:t>α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(5)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3ABF3-C744-4238-865F-78F630524AA3}"/>
              </a:ext>
            </a:extLst>
          </p:cNvPr>
          <p:cNvSpPr txBox="1"/>
          <p:nvPr/>
        </p:nvSpPr>
        <p:spPr>
          <a:xfrm>
            <a:off x="6796013" y="421088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¬q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EAF515-384F-48A8-AACA-D10A87036988}"/>
              </a:ext>
            </a:extLst>
          </p:cNvPr>
          <p:cNvSpPr txBox="1"/>
          <p:nvPr/>
        </p:nvSpPr>
        <p:spPr>
          <a:xfrm>
            <a:off x="8938261" y="421088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A2FD4A-C067-4BF5-8852-016F2192D6DA}"/>
              </a:ext>
            </a:extLst>
          </p:cNvPr>
          <p:cNvSpPr txBox="1"/>
          <p:nvPr/>
        </p:nvSpPr>
        <p:spPr>
          <a:xfrm>
            <a:off x="7597367" y="5072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q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6AE368-2D52-474A-B8A0-83D7687CCC1B}"/>
              </a:ext>
            </a:extLst>
          </p:cNvPr>
          <p:cNvSpPr txBox="1"/>
          <p:nvPr/>
        </p:nvSpPr>
        <p:spPr>
          <a:xfrm>
            <a:off x="6132041" y="507235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0D27F8-EEF7-411F-9CCF-F14726BAC926}"/>
              </a:ext>
            </a:extLst>
          </p:cNvPr>
          <p:cNvCxnSpPr/>
          <p:nvPr/>
        </p:nvCxnSpPr>
        <p:spPr>
          <a:xfrm flipH="1">
            <a:off x="6372459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A54650-1150-4374-95F6-3ED018D29327}"/>
              </a:ext>
            </a:extLst>
          </p:cNvPr>
          <p:cNvCxnSpPr>
            <a:cxnSpLocks/>
          </p:cNvCxnSpPr>
          <p:nvPr/>
        </p:nvCxnSpPr>
        <p:spPr>
          <a:xfrm>
            <a:off x="7120653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74AD89-39B4-4C6A-9862-98600DB94838}"/>
              </a:ext>
            </a:extLst>
          </p:cNvPr>
          <p:cNvSpPr txBox="1"/>
          <p:nvPr/>
        </p:nvSpPr>
        <p:spPr>
          <a:xfrm>
            <a:off x="9621286" y="5072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7AB4D3-20F3-484E-8E9C-8002E5EF1625}"/>
              </a:ext>
            </a:extLst>
          </p:cNvPr>
          <p:cNvSpPr txBox="1"/>
          <p:nvPr/>
        </p:nvSpPr>
        <p:spPr>
          <a:xfrm>
            <a:off x="8155960" y="507235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6E1BCD-FE10-4FAD-9966-C9D3A1577516}"/>
              </a:ext>
            </a:extLst>
          </p:cNvPr>
          <p:cNvCxnSpPr/>
          <p:nvPr/>
        </p:nvCxnSpPr>
        <p:spPr>
          <a:xfrm flipH="1">
            <a:off x="8396378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047BFE-DCB0-4211-B4CC-A7638E874415}"/>
              </a:ext>
            </a:extLst>
          </p:cNvPr>
          <p:cNvCxnSpPr>
            <a:cxnSpLocks/>
          </p:cNvCxnSpPr>
          <p:nvPr/>
        </p:nvCxnSpPr>
        <p:spPr>
          <a:xfrm>
            <a:off x="9144572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4BA4911-FE22-4A0C-9F39-681BC7ADF424}"/>
              </a:ext>
            </a:extLst>
          </p:cNvPr>
          <p:cNvSpPr txBox="1"/>
          <p:nvPr/>
        </p:nvSpPr>
        <p:spPr>
          <a:xfrm>
            <a:off x="9414575" y="1787365"/>
            <a:ext cx="275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U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↔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V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2000" dirty="0">
                <a:solidFill>
                  <a:srgbClr val="002060"/>
                </a:solidFill>
              </a:rPr>
              <a:t>(U </a:t>
            </a:r>
            <a:r>
              <a:rPr lang="en-US" sz="1400" dirty="0">
                <a:solidFill>
                  <a:srgbClr val="002060"/>
                </a:solidFill>
              </a:rPr>
              <a:t>→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V) </a:t>
            </a:r>
            <a:r>
              <a:rPr lang="en-US" sz="1400" dirty="0">
                <a:solidFill>
                  <a:srgbClr val="002060"/>
                </a:solidFill>
              </a:rPr>
              <a:t>∧ </a:t>
            </a:r>
            <a:r>
              <a:rPr lang="en-US" sz="2000" dirty="0">
                <a:solidFill>
                  <a:srgbClr val="002060"/>
                </a:solidFill>
              </a:rPr>
              <a:t>(V </a:t>
            </a:r>
            <a:r>
              <a:rPr lang="en-US" sz="1400" dirty="0">
                <a:solidFill>
                  <a:srgbClr val="002060"/>
                </a:solidFill>
              </a:rPr>
              <a:t>→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U)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08B8ED-EA91-499D-9CE8-2B1EED3EEAC1}"/>
              </a:ext>
            </a:extLst>
          </p:cNvPr>
          <p:cNvSpPr txBox="1"/>
          <p:nvPr/>
        </p:nvSpPr>
        <p:spPr>
          <a:xfrm>
            <a:off x="5424339" y="548565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5244E1-B4A9-4B4A-8385-12786129CB41}"/>
              </a:ext>
            </a:extLst>
          </p:cNvPr>
          <p:cNvSpPr txBox="1"/>
          <p:nvPr/>
        </p:nvSpPr>
        <p:spPr>
          <a:xfrm>
            <a:off x="7411978" y="452147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(7)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1A234B-27AF-4909-9233-A1784020B581}"/>
              </a:ext>
            </a:extLst>
          </p:cNvPr>
          <p:cNvSpPr txBox="1"/>
          <p:nvPr/>
        </p:nvSpPr>
        <p:spPr>
          <a:xfrm>
            <a:off x="9438070" y="452147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(7)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95722B-ED85-4493-BCBE-E9CEA42DDC1B}"/>
              </a:ext>
            </a:extLst>
          </p:cNvPr>
          <p:cNvSpPr txBox="1"/>
          <p:nvPr/>
        </p:nvSpPr>
        <p:spPr>
          <a:xfrm>
            <a:off x="8761199" y="3763983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(6)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19C239-AF41-47B1-A704-E0A47BE708C7}"/>
              </a:ext>
            </a:extLst>
          </p:cNvPr>
          <p:cNvSpPr txBox="1"/>
          <p:nvPr/>
        </p:nvSpPr>
        <p:spPr>
          <a:xfrm>
            <a:off x="3386994" y="545281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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966D14-CF31-4951-B8BC-219C49902B95}"/>
              </a:ext>
            </a:extLst>
          </p:cNvPr>
          <p:cNvSpPr txBox="1"/>
          <p:nvPr/>
        </p:nvSpPr>
        <p:spPr>
          <a:xfrm>
            <a:off x="7570575" y="545281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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58887E-FD22-412E-B139-B42C5DCF8F3B}"/>
              </a:ext>
            </a:extLst>
          </p:cNvPr>
          <p:cNvSpPr txBox="1"/>
          <p:nvPr/>
        </p:nvSpPr>
        <p:spPr>
          <a:xfrm>
            <a:off x="8179332" y="545281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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DB6394-847C-4BC1-BAA4-80DA8029DF49}"/>
              </a:ext>
            </a:extLst>
          </p:cNvPr>
          <p:cNvSpPr txBox="1"/>
          <p:nvPr/>
        </p:nvSpPr>
        <p:spPr>
          <a:xfrm>
            <a:off x="2195733" y="6072462"/>
            <a:ext cx="780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FND(A) = (p </a:t>
            </a:r>
            <a:r>
              <a:rPr lang="en-US" sz="20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¬r) </a:t>
            </a:r>
            <a:r>
              <a:rPr lang="en-US" sz="2000" dirty="0">
                <a:solidFill>
                  <a:srgbClr val="002060"/>
                </a:solidFill>
              </a:rPr>
              <a:t>∨ </a:t>
            </a:r>
            <a:r>
              <a:rPr lang="en-US" sz="2800" dirty="0">
                <a:solidFill>
                  <a:srgbClr val="002060"/>
                </a:solidFill>
              </a:rPr>
              <a:t>(p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</a:t>
            </a:r>
            <a:r>
              <a:rPr lang="en-US" sz="2000" dirty="0">
                <a:solidFill>
                  <a:srgbClr val="002060"/>
                </a:solidFill>
              </a:rPr>
              <a:t>∨</a:t>
            </a:r>
            <a:r>
              <a:rPr lang="en-US" sz="2800" dirty="0">
                <a:solidFill>
                  <a:srgbClr val="002060"/>
                </a:solidFill>
              </a:rPr>
              <a:t> (r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</a:t>
            </a:r>
            <a:r>
              <a:rPr lang="en-US" sz="2000" dirty="0">
                <a:solidFill>
                  <a:srgbClr val="002060"/>
                </a:solidFill>
              </a:rPr>
              <a:t>∨ </a:t>
            </a:r>
            <a:r>
              <a:rPr lang="en-US" sz="2800" dirty="0">
                <a:solidFill>
                  <a:srgbClr val="002060"/>
                </a:solidFill>
              </a:rPr>
              <a:t>(¬r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</a:t>
            </a:r>
            <a:r>
              <a:rPr lang="en-US" sz="2000" dirty="0">
                <a:solidFill>
                  <a:srgbClr val="002060"/>
                </a:solidFill>
              </a:rPr>
              <a:t> ∨ </a:t>
            </a:r>
            <a:r>
              <a:rPr lang="en-US" sz="2800" dirty="0">
                <a:solidFill>
                  <a:srgbClr val="002060"/>
                </a:solidFill>
              </a:rPr>
              <a:t>(r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q) </a:t>
            </a:r>
          </a:p>
        </p:txBody>
      </p:sp>
    </p:spTree>
    <p:extLst>
      <p:ext uri="{BB962C8B-B14F-4D97-AF65-F5344CB8AC3E}">
        <p14:creationId xmlns:p14="http://schemas.microsoft.com/office/powerpoint/2010/main" val="2480093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0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4" grpId="0"/>
      <p:bldP spid="18" grpId="0"/>
      <p:bldP spid="19" grpId="0"/>
      <p:bldP spid="20" grpId="0"/>
      <p:bldP spid="23" grpId="0"/>
      <p:bldP spid="24" grpId="0"/>
      <p:bldP spid="32" grpId="0" animBg="1"/>
      <p:bldP spid="35" grpId="0"/>
      <p:bldP spid="36" grpId="0"/>
      <p:bldP spid="37" grpId="0"/>
      <p:bldP spid="38" grpId="0"/>
      <p:bldP spid="3" grpId="0"/>
      <p:bldP spid="27" grpId="0"/>
      <p:bldP spid="29" grpId="0"/>
      <p:bldP spid="31" grpId="0"/>
      <p:bldP spid="33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8" grpId="0"/>
      <p:bldP spid="59" grpId="0"/>
      <p:bldP spid="62" grpId="0"/>
      <p:bldP spid="63" grpId="0"/>
      <p:bldP spid="65" grpId="0"/>
      <p:bldP spid="67" grpId="0"/>
      <p:bldP spid="69" grpId="0"/>
      <p:bldP spid="70" grpId="0"/>
      <p:bldP spid="73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BA9F-5A7B-4545-A717-7E366F45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518" y="2068847"/>
            <a:ext cx="9074125" cy="967132"/>
          </a:xfrm>
        </p:spPr>
        <p:txBody>
          <a:bodyPr/>
          <a:lstStyle/>
          <a:p>
            <a:r>
              <a:rPr lang="en-US" dirty="0" err="1"/>
              <a:t>Concluzie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7A380-3089-46BF-96FD-AD4BD6EF8194}"/>
              </a:ext>
            </a:extLst>
          </p:cNvPr>
          <p:cNvSpPr txBox="1"/>
          <p:nvPr/>
        </p:nvSpPr>
        <p:spPr>
          <a:xfrm>
            <a:off x="2155881" y="3447040"/>
            <a:ext cx="990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002060"/>
                </a:solidFill>
              </a:rPr>
              <a:t>	</a:t>
            </a:r>
            <a:r>
              <a:rPr lang="pt-BR" sz="2400" dirty="0">
                <a:solidFill>
                  <a:srgbClr val="002060"/>
                </a:solidFill>
              </a:rPr>
              <a:t>Din metoda </a:t>
            </a:r>
            <a:r>
              <a:rPr lang="ro-RO" sz="2400" dirty="0">
                <a:solidFill>
                  <a:srgbClr val="002060"/>
                </a:solidFill>
              </a:rPr>
              <a:t>tabelelor semantice rezultă faptul că tabela este completă și deschisă, deci, formula A este consistentă.</a:t>
            </a:r>
            <a:endParaRPr 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07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A5C8-7727-4407-8F82-57BBA155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282" y="113123"/>
            <a:ext cx="9074125" cy="96713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FND(A) = (p ∧ ¬r) ∨ (p </a:t>
            </a:r>
            <a:r>
              <a:rPr lang="en-US" sz="18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∨ (r</a:t>
            </a:r>
            <a:r>
              <a:rPr lang="en-US" sz="18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∨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(¬r </a:t>
            </a:r>
            <a:r>
              <a:rPr lang="en-US" sz="18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∨ (r </a:t>
            </a:r>
            <a:r>
              <a:rPr lang="en-US" sz="18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q)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5AB06-B39E-4B7E-9A62-B8AECE9F49CA}"/>
              </a:ext>
            </a:extLst>
          </p:cNvPr>
          <p:cNvSpPr txBox="1"/>
          <p:nvPr/>
        </p:nvSpPr>
        <p:spPr>
          <a:xfrm>
            <a:off x="2113282" y="1239270"/>
            <a:ext cx="68146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(p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¬r): 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: {p, q, r} -&gt; {T, F}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(p) = T	 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(q) = F	 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(r) = F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(p) = T	 i</a:t>
            </a:r>
            <a:r>
              <a:rPr lang="en-US" sz="2400" baseline="-25000" dirty="0">
                <a:solidFill>
                  <a:srgbClr val="002060"/>
                </a:solidFill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(q) =T	 i</a:t>
            </a:r>
            <a:r>
              <a:rPr lang="en-US" sz="2400" baseline="-25000" dirty="0">
                <a:solidFill>
                  <a:srgbClr val="002060"/>
                </a:solidFill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(r) = F</a:t>
            </a:r>
          </a:p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(p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¬q): 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: {p, q, r} -&gt; {T, F}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(p) = T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(q)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(r) = T</a:t>
            </a:r>
          </a:p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(r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¬q):   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: {p, q, r} -&gt; {T, F}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ro-RO" sz="2400" dirty="0">
                <a:solidFill>
                  <a:srgbClr val="002060"/>
                </a:solidFill>
              </a:rPr>
              <a:t> 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(p)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(q)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(r) = T</a:t>
            </a:r>
          </a:p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000" dirty="0">
                <a:solidFill>
                  <a:srgbClr val="002060"/>
                </a:solidFill>
              </a:rPr>
              <a:t>¬</a:t>
            </a:r>
            <a:r>
              <a:rPr lang="en-US" sz="2400" dirty="0">
                <a:solidFill>
                  <a:srgbClr val="002060"/>
                </a:solidFill>
              </a:rPr>
              <a:t>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000" dirty="0">
                <a:solidFill>
                  <a:srgbClr val="002060"/>
                </a:solidFill>
              </a:rPr>
              <a:t> ¬</a:t>
            </a:r>
            <a:r>
              <a:rPr lang="en-US" sz="2400" dirty="0">
                <a:solidFill>
                  <a:srgbClr val="002060"/>
                </a:solidFill>
              </a:rPr>
              <a:t>q): 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5</a:t>
            </a:r>
            <a:r>
              <a:rPr lang="en-US" sz="2400" dirty="0">
                <a:solidFill>
                  <a:srgbClr val="002060"/>
                </a:solidFill>
              </a:rPr>
              <a:t>: {p, q, r} -&gt; {T, F}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  i</a:t>
            </a:r>
            <a:r>
              <a:rPr lang="en-US" sz="2400" baseline="-25000" dirty="0">
                <a:solidFill>
                  <a:srgbClr val="002060"/>
                </a:solidFill>
              </a:rPr>
              <a:t>5</a:t>
            </a:r>
            <a:r>
              <a:rPr lang="en-US" sz="2400" dirty="0">
                <a:solidFill>
                  <a:srgbClr val="002060"/>
                </a:solidFill>
              </a:rPr>
              <a:t>(p)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5</a:t>
            </a:r>
            <a:r>
              <a:rPr lang="en-US" sz="2400" dirty="0">
                <a:solidFill>
                  <a:srgbClr val="002060"/>
                </a:solidFill>
              </a:rPr>
              <a:t>(q)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5</a:t>
            </a:r>
            <a:r>
              <a:rPr lang="en-US" sz="2400" dirty="0">
                <a:solidFill>
                  <a:srgbClr val="002060"/>
                </a:solidFill>
              </a:rPr>
              <a:t>(r) = F</a:t>
            </a:r>
          </a:p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(r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q): 	  i</a:t>
            </a:r>
            <a:r>
              <a:rPr lang="en-US" sz="2400" baseline="-25000" dirty="0">
                <a:solidFill>
                  <a:srgbClr val="002060"/>
                </a:solidFill>
              </a:rPr>
              <a:t>6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7</a:t>
            </a:r>
            <a:r>
              <a:rPr lang="en-US" sz="2400" dirty="0">
                <a:solidFill>
                  <a:srgbClr val="002060"/>
                </a:solidFill>
              </a:rPr>
              <a:t>{ {p, q, r} -&gt; {T, F}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  i</a:t>
            </a:r>
            <a:r>
              <a:rPr lang="en-US" sz="2400" baseline="-25000" dirty="0">
                <a:solidFill>
                  <a:srgbClr val="002060"/>
                </a:solidFill>
              </a:rPr>
              <a:t>6</a:t>
            </a:r>
            <a:r>
              <a:rPr lang="en-US" sz="2400" dirty="0">
                <a:solidFill>
                  <a:srgbClr val="002060"/>
                </a:solidFill>
              </a:rPr>
              <a:t>(p) = T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6</a:t>
            </a:r>
            <a:r>
              <a:rPr lang="en-US" sz="2400" dirty="0">
                <a:solidFill>
                  <a:srgbClr val="002060"/>
                </a:solidFill>
              </a:rPr>
              <a:t>(q) = T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6</a:t>
            </a:r>
            <a:r>
              <a:rPr lang="en-US" sz="2400" dirty="0">
                <a:solidFill>
                  <a:srgbClr val="002060"/>
                </a:solidFill>
              </a:rPr>
              <a:t>(r) = T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  i</a:t>
            </a:r>
            <a:r>
              <a:rPr lang="en-US" sz="2400" baseline="-25000" dirty="0">
                <a:solidFill>
                  <a:srgbClr val="002060"/>
                </a:solidFill>
              </a:rPr>
              <a:t>7</a:t>
            </a:r>
            <a:r>
              <a:rPr lang="en-US" sz="2400" dirty="0">
                <a:solidFill>
                  <a:srgbClr val="002060"/>
                </a:solidFill>
              </a:rPr>
              <a:t>(p)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7</a:t>
            </a:r>
            <a:r>
              <a:rPr lang="en-US" sz="2400" dirty="0">
                <a:solidFill>
                  <a:srgbClr val="002060"/>
                </a:solidFill>
              </a:rPr>
              <a:t>(q) = T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7</a:t>
            </a:r>
            <a:r>
              <a:rPr lang="en-US" sz="2400" dirty="0">
                <a:solidFill>
                  <a:srgbClr val="002060"/>
                </a:solidFill>
              </a:rPr>
              <a:t>(r) =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949BD-58E5-430A-831B-20AC633113D1}"/>
              </a:ext>
            </a:extLst>
          </p:cNvPr>
          <p:cNvSpPr txBox="1"/>
          <p:nvPr/>
        </p:nvSpPr>
        <p:spPr>
          <a:xfrm>
            <a:off x="2113282" y="5763585"/>
            <a:ext cx="899521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</a:rPr>
              <a:t>Concluzie</a:t>
            </a:r>
            <a:r>
              <a:rPr lang="en-US" sz="2800" b="1" dirty="0">
                <a:solidFill>
                  <a:srgbClr val="002060"/>
                </a:solidFill>
              </a:rPr>
              <a:t>: </a:t>
            </a:r>
            <a:endParaRPr lang="ro-RO" sz="2800" b="1" dirty="0">
              <a:solidFill>
                <a:srgbClr val="002060"/>
              </a:solidFill>
            </a:endParaRPr>
          </a:p>
          <a:p>
            <a:r>
              <a:rPr lang="en-US" sz="2300" dirty="0">
                <a:solidFill>
                  <a:srgbClr val="002060"/>
                </a:solidFill>
              </a:rPr>
              <a:t>Formula A </a:t>
            </a:r>
            <a:r>
              <a:rPr lang="en-US" sz="2300" dirty="0" err="1">
                <a:solidFill>
                  <a:srgbClr val="002060"/>
                </a:solidFill>
              </a:rPr>
              <a:t>este</a:t>
            </a:r>
            <a:r>
              <a:rPr lang="en-US" sz="2300" dirty="0">
                <a:solidFill>
                  <a:srgbClr val="002060"/>
                </a:solidFill>
              </a:rPr>
              <a:t> </a:t>
            </a:r>
            <a:r>
              <a:rPr lang="en-US" sz="2300" dirty="0" err="1">
                <a:solidFill>
                  <a:srgbClr val="002060"/>
                </a:solidFill>
              </a:rPr>
              <a:t>consitent</a:t>
            </a:r>
            <a:r>
              <a:rPr lang="ro-RO" sz="2300" dirty="0">
                <a:solidFill>
                  <a:srgbClr val="002060"/>
                </a:solidFill>
              </a:rPr>
              <a:t>ă și contingentă, modelele lui A fiind de la i1 la i7</a:t>
            </a:r>
            <a:endParaRPr lang="en-US" sz="2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3283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8558-4DDE-4CF9-AC9F-B51795AB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o-RO" dirty="0">
                <a:solidFill>
                  <a:schemeClr val="bg1"/>
                </a:solidFill>
              </a:rPr>
              <a:t>FÂ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>
                <a:solidFill>
                  <a:schemeClr val="bg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624267266"/>
      </p:ext>
    </p:extLst>
  </p:cSld>
  <p:clrMapOvr>
    <a:masterClrMapping/>
  </p:clrMapOvr>
</p:sld>
</file>

<file path=ppt/theme/theme1.xml><?xml version="1.0" encoding="utf-8"?>
<a:theme xmlns:a="http://schemas.openxmlformats.org/drawingml/2006/main" name="160979-technolog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84CAE2-2201-4A73-A904-0C6FE4F639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971BB9-1F2A-4C9B-8AF8-460F2CDD0D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580EDF-AD25-49FA-85DE-2D6DBA8DBA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160979-technology-template-16x9</Template>
  <TotalTime>338</TotalTime>
  <Words>642</Words>
  <Application>Microsoft Office PowerPoint</Application>
  <PresentationFormat>Ecran lat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160979-technology-template-16x9</vt:lpstr>
      <vt:lpstr>Temă seminar 5 Logică Computațională</vt:lpstr>
      <vt:lpstr>Cerință: </vt:lpstr>
      <vt:lpstr>Metoda tabelelor semantice:</vt:lpstr>
      <vt:lpstr>Concluzie:</vt:lpstr>
      <vt:lpstr>FND(A) = (p ∧ ¬r) ∨ (p ∧ ¬q) ∨ (r∧ ¬q) ∨ (¬r ∧ ¬q) ∨ (r ∧ q) </vt:lpstr>
      <vt:lpstr>SFÂRȘIT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seminar 5 logică computațională</dc:title>
  <dc:creator>Raoul Sipos</dc:creator>
  <cp:lastModifiedBy>Maria .</cp:lastModifiedBy>
  <cp:revision>29</cp:revision>
  <dcterms:created xsi:type="dcterms:W3CDTF">2020-10-30T09:41:41Z</dcterms:created>
  <dcterms:modified xsi:type="dcterms:W3CDTF">2021-02-04T15:09:54Z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