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58" r:id="rId7"/>
    <p:sldId id="260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8FB55C-CC1B-4550-B11C-FC6C5799039E}" v="11" dt="2021-02-02T15:57:46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A-ELENA GHEORGHE" userId="S::mara.gheorghe@stud.ubbcluj.ro::35f78ef9-0602-47ae-a75e-4dcefeac1da0" providerId="AD" clId="Web-{5A8FB55C-CC1B-4550-B11C-FC6C5799039E}"/>
    <pc:docChg chg="modSld">
      <pc:chgData name="MARA-ELENA GHEORGHE" userId="S::mara.gheorghe@stud.ubbcluj.ro::35f78ef9-0602-47ae-a75e-4dcefeac1da0" providerId="AD" clId="Web-{5A8FB55C-CC1B-4550-B11C-FC6C5799039E}" dt="2021-02-02T15:57:46.676" v="8" actId="20577"/>
      <pc:docMkLst>
        <pc:docMk/>
      </pc:docMkLst>
      <pc:sldChg chg="modSp">
        <pc:chgData name="MARA-ELENA GHEORGHE" userId="S::mara.gheorghe@stud.ubbcluj.ro::35f78ef9-0602-47ae-a75e-4dcefeac1da0" providerId="AD" clId="Web-{5A8FB55C-CC1B-4550-B11C-FC6C5799039E}" dt="2021-02-02T15:57:46.676" v="8" actId="20577"/>
        <pc:sldMkLst>
          <pc:docMk/>
          <pc:sldMk cId="2656769267" sldId="258"/>
        </pc:sldMkLst>
        <pc:spChg chg="mod">
          <ac:chgData name="MARA-ELENA GHEORGHE" userId="S::mara.gheorghe@stud.ubbcluj.ro::35f78ef9-0602-47ae-a75e-4dcefeac1da0" providerId="AD" clId="Web-{5A8FB55C-CC1B-4550-B11C-FC6C5799039E}" dt="2021-02-02T15:57:46.676" v="8" actId="20577"/>
          <ac:spMkLst>
            <pc:docMk/>
            <pc:sldMk cId="2656769267" sldId="258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97-F961-4DB9-A996-1C6BF6A46B8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46E-45BD-4D78-8C3B-A796E7D7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3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97-F961-4DB9-A996-1C6BF6A46B8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46E-45BD-4D78-8C3B-A796E7D7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9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97-F961-4DB9-A996-1C6BF6A46B8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46E-45BD-4D78-8C3B-A796E7D7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2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97-F961-4DB9-A996-1C6BF6A46B8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46E-45BD-4D78-8C3B-A796E7D7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3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97-F961-4DB9-A996-1C6BF6A46B8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46E-45BD-4D78-8C3B-A796E7D7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5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97-F961-4DB9-A996-1C6BF6A46B8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46E-45BD-4D78-8C3B-A796E7D7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1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97-F961-4DB9-A996-1C6BF6A46B8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46E-45BD-4D78-8C3B-A796E7D7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97-F961-4DB9-A996-1C6BF6A46B8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46E-45BD-4D78-8C3B-A796E7D7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97-F961-4DB9-A996-1C6BF6A46B8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46E-45BD-4D78-8C3B-A796E7D7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9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97-F961-4DB9-A996-1C6BF6A46B8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46E-45BD-4D78-8C3B-A796E7D7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8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97-F961-4DB9-A996-1C6BF6A46B8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46E-45BD-4D78-8C3B-A796E7D7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6697-F961-4DB9-A996-1C6BF6A46B8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646E-45BD-4D78-8C3B-A796E7D7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9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3025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9.1.16 </a:t>
            </a:r>
            <a:r>
              <a:rPr lang="en-US" sz="3200" dirty="0" err="1"/>
              <a:t>Folosind</a:t>
            </a:r>
            <a:r>
              <a:rPr lang="en-US" sz="3200" dirty="0"/>
              <a:t> </a:t>
            </a:r>
            <a:r>
              <a:rPr lang="en-US" sz="3200" dirty="0" err="1"/>
              <a:t>metoda</a:t>
            </a:r>
            <a:r>
              <a:rPr lang="en-US" sz="3200" dirty="0"/>
              <a:t> </a:t>
            </a:r>
            <a:r>
              <a:rPr lang="en-US" sz="3200" dirty="0" err="1"/>
              <a:t>tabelelor</a:t>
            </a:r>
            <a:r>
              <a:rPr lang="en-US" sz="3200" dirty="0"/>
              <a:t> </a:t>
            </a:r>
            <a:r>
              <a:rPr lang="en-US" sz="3200" dirty="0" err="1"/>
              <a:t>semantice</a:t>
            </a:r>
            <a:r>
              <a:rPr lang="en-US" sz="3200" dirty="0"/>
              <a:t> (</a:t>
            </a:r>
            <a:r>
              <a:rPr lang="en-US" sz="3200" dirty="0" err="1"/>
              <a:t>construcţia</a:t>
            </a:r>
            <a:r>
              <a:rPr lang="en-US" sz="3200" dirty="0"/>
              <a:t> </a:t>
            </a:r>
            <a:r>
              <a:rPr lang="en-US" sz="3200" dirty="0" err="1"/>
              <a:t>arborelui</a:t>
            </a:r>
            <a:r>
              <a:rPr lang="en-US" sz="3200" dirty="0"/>
              <a:t> </a:t>
            </a:r>
            <a:r>
              <a:rPr lang="en-US" sz="3200" dirty="0" err="1"/>
              <a:t>binar</a:t>
            </a:r>
            <a:r>
              <a:rPr lang="en-US" sz="3200" dirty="0"/>
              <a:t>) </a:t>
            </a:r>
            <a:r>
              <a:rPr lang="en-US" sz="3200" dirty="0" err="1"/>
              <a:t>demonstraţi</a:t>
            </a:r>
            <a:r>
              <a:rPr lang="en-US" sz="3200" dirty="0"/>
              <a:t> </a:t>
            </a:r>
            <a:r>
              <a:rPr lang="en-US" sz="3200" dirty="0" err="1"/>
              <a:t>că</a:t>
            </a:r>
            <a:r>
              <a:rPr lang="en-US" sz="3200" dirty="0"/>
              <a:t> au </a:t>
            </a:r>
            <a:r>
              <a:rPr lang="en-US" sz="3200" dirty="0" err="1"/>
              <a:t>loc</a:t>
            </a:r>
            <a:r>
              <a:rPr lang="en-US" sz="3200" dirty="0"/>
              <a:t> </a:t>
            </a:r>
            <a:r>
              <a:rPr lang="en-US" sz="3200" dirty="0" err="1"/>
              <a:t>relaţiile</a:t>
            </a:r>
            <a:r>
              <a:rPr lang="en-US" sz="3200" dirty="0"/>
              <a:t> de </a:t>
            </a:r>
            <a:r>
              <a:rPr lang="en-US" sz="3200" dirty="0" err="1"/>
              <a:t>consecinţă</a:t>
            </a:r>
            <a:r>
              <a:rPr lang="en-US" sz="3200" dirty="0"/>
              <a:t> </a:t>
            </a:r>
            <a:r>
              <a:rPr lang="en-US" sz="3200" dirty="0" err="1"/>
              <a:t>logică</a:t>
            </a:r>
            <a:r>
              <a:rPr lang="en-US" sz="3200" dirty="0"/>
              <a:t>: </a:t>
            </a:r>
          </a:p>
          <a:p>
            <a:pPr lvl="1"/>
            <a:r>
              <a:rPr lang="fr-FR" sz="3200" dirty="0"/>
              <a:t>6. p → q, r → t, p </a:t>
            </a:r>
            <a:r>
              <a:rPr lang="el-GR" sz="3200" dirty="0"/>
              <a:t>ᴧ</a:t>
            </a:r>
            <a:r>
              <a:rPr lang="fr-FR" sz="3200" dirty="0"/>
              <a:t> r |= q </a:t>
            </a:r>
            <a:r>
              <a:rPr lang="el-GR" sz="3200" dirty="0"/>
              <a:t>ᴧ</a:t>
            </a:r>
            <a:r>
              <a:rPr lang="fr-FR" sz="3200" dirty="0"/>
              <a:t> t </a:t>
            </a:r>
            <a:r>
              <a:rPr lang="fr-FR" sz="3200" dirty="0">
                <a:sym typeface="Symbol" panose="05050102010706020507" pitchFamily="18" charset="2"/>
              </a:rPr>
              <a:t>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38350" y="501967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Notiunile</a:t>
            </a:r>
            <a:r>
              <a:rPr lang="en-US" dirty="0"/>
              <a:t> de </a:t>
            </a:r>
            <a:r>
              <a:rPr lang="en-US" dirty="0" err="1"/>
              <a:t>teorie</a:t>
            </a:r>
            <a:r>
              <a:rPr lang="en-US" dirty="0"/>
              <a:t> </a:t>
            </a:r>
            <a:r>
              <a:rPr lang="en-US" dirty="0" err="1"/>
              <a:t>utilizate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4175" y="501967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Tabelul</a:t>
            </a:r>
            <a:r>
              <a:rPr lang="en-US" dirty="0"/>
              <a:t> semantic</a:t>
            </a:r>
          </a:p>
        </p:txBody>
      </p:sp>
      <p:sp>
        <p:nvSpPr>
          <p:cNvPr id="7" name="Action Button: Custom 6">
            <a:hlinkClick r:id="rId2" action="ppaction://hlinksldjump" highlightClick="1"/>
          </p:cNvPr>
          <p:cNvSpPr/>
          <p:nvPr/>
        </p:nvSpPr>
        <p:spPr>
          <a:xfrm>
            <a:off x="3009900" y="5541407"/>
            <a:ext cx="542925" cy="4572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3" action="ppaction://hlinksldjump" highlightClick="1"/>
          </p:cNvPr>
          <p:cNvSpPr/>
          <p:nvPr/>
        </p:nvSpPr>
        <p:spPr>
          <a:xfrm>
            <a:off x="7353300" y="5541407"/>
            <a:ext cx="542925" cy="4572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0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447"/>
            <a:ext cx="10515600" cy="1325563"/>
          </a:xfrm>
        </p:spPr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010"/>
            <a:ext cx="10515600" cy="1117600"/>
          </a:xfrm>
        </p:spPr>
        <p:txBody>
          <a:bodyPr/>
          <a:lstStyle/>
          <a:p>
            <a:r>
              <a:rPr lang="en-US" dirty="0"/>
              <a:t>U</a:t>
            </a:r>
            <a:r>
              <a:rPr lang="en-US" sz="1600" dirty="0"/>
              <a:t>1</a:t>
            </a:r>
            <a:r>
              <a:rPr lang="en-US" dirty="0"/>
              <a:t>,U</a:t>
            </a:r>
            <a:r>
              <a:rPr lang="en-US" sz="1600" dirty="0"/>
              <a:t>2</a:t>
            </a:r>
            <a:r>
              <a:rPr lang="en-US" dirty="0"/>
              <a:t>,…,U</a:t>
            </a:r>
            <a:r>
              <a:rPr lang="en-US" sz="1600" dirty="0"/>
              <a:t>n </a:t>
            </a:r>
            <a:r>
              <a:rPr lang="fr-FR" dirty="0"/>
              <a:t>|- Y (</a:t>
            </a:r>
            <a:r>
              <a:rPr lang="fr-FR" dirty="0" err="1"/>
              <a:t>echivalent</a:t>
            </a:r>
            <a:r>
              <a:rPr lang="fr-FR" dirty="0"/>
              <a:t> </a:t>
            </a:r>
            <a:r>
              <a:rPr lang="fr-FR" dirty="0" err="1"/>
              <a:t>cu</a:t>
            </a:r>
            <a:r>
              <a:rPr lang="fr-FR" dirty="0"/>
              <a:t> </a:t>
            </a:r>
            <a:r>
              <a:rPr lang="en-US" dirty="0"/>
              <a:t>U</a:t>
            </a:r>
            <a:r>
              <a:rPr lang="en-US" sz="1600" dirty="0"/>
              <a:t>1</a:t>
            </a:r>
            <a:r>
              <a:rPr lang="en-US" dirty="0"/>
              <a:t>,U</a:t>
            </a:r>
            <a:r>
              <a:rPr lang="en-US" sz="1600" dirty="0"/>
              <a:t>2</a:t>
            </a:r>
            <a:r>
              <a:rPr lang="en-US" dirty="0"/>
              <a:t>,…,U</a:t>
            </a:r>
            <a:r>
              <a:rPr lang="en-US" sz="1600" dirty="0"/>
              <a:t>n </a:t>
            </a:r>
            <a:r>
              <a:rPr lang="fr-FR" dirty="0"/>
              <a:t>|= Y) </a:t>
            </a:r>
            <a:r>
              <a:rPr lang="fr-FR" dirty="0" err="1"/>
              <a:t>daca</a:t>
            </a:r>
            <a:r>
              <a:rPr lang="fr-FR" dirty="0"/>
              <a:t> si </a:t>
            </a:r>
            <a:r>
              <a:rPr lang="fr-FR" dirty="0" err="1"/>
              <a:t>numai</a:t>
            </a:r>
            <a:r>
              <a:rPr lang="fr-FR" dirty="0"/>
              <a:t> </a:t>
            </a:r>
            <a:r>
              <a:rPr lang="fr-FR" dirty="0" err="1"/>
              <a:t>daca</a:t>
            </a:r>
            <a:r>
              <a:rPr lang="fr-FR" dirty="0"/>
              <a:t> exista o </a:t>
            </a:r>
            <a:r>
              <a:rPr lang="fr-FR" dirty="0" err="1"/>
              <a:t>tabela</a:t>
            </a:r>
            <a:r>
              <a:rPr lang="fr-FR" dirty="0"/>
              <a:t> </a:t>
            </a:r>
            <a:r>
              <a:rPr lang="fr-FR" dirty="0" err="1"/>
              <a:t>semantica</a:t>
            </a:r>
            <a:r>
              <a:rPr lang="fr-FR" dirty="0"/>
              <a:t> </a:t>
            </a:r>
            <a:r>
              <a:rPr lang="fr-FR" dirty="0" err="1"/>
              <a:t>inchisa</a:t>
            </a:r>
            <a:r>
              <a:rPr lang="fr-FR" dirty="0"/>
              <a:t> </a:t>
            </a:r>
            <a:r>
              <a:rPr lang="fr-FR" dirty="0" err="1"/>
              <a:t>pentru</a:t>
            </a:r>
            <a:r>
              <a:rPr lang="fr-FR" dirty="0"/>
              <a:t> formula </a:t>
            </a:r>
            <a:r>
              <a:rPr lang="en-US" dirty="0"/>
              <a:t>U</a:t>
            </a:r>
            <a:r>
              <a:rPr lang="en-US" sz="1600" dirty="0"/>
              <a:t>1</a:t>
            </a:r>
            <a:r>
              <a:rPr lang="fr-FR" dirty="0"/>
              <a:t> ᴧ </a:t>
            </a:r>
            <a:r>
              <a:rPr lang="en-US" dirty="0"/>
              <a:t>U</a:t>
            </a:r>
            <a:r>
              <a:rPr lang="en-US" sz="1600" dirty="0"/>
              <a:t>2</a:t>
            </a:r>
            <a:r>
              <a:rPr lang="fr-FR" dirty="0"/>
              <a:t> ᴧ </a:t>
            </a:r>
            <a:r>
              <a:rPr lang="en-US" dirty="0"/>
              <a:t>…</a:t>
            </a:r>
            <a:r>
              <a:rPr lang="fr-FR" dirty="0"/>
              <a:t> ᴧ </a:t>
            </a:r>
            <a:r>
              <a:rPr lang="en-US" dirty="0"/>
              <a:t>U</a:t>
            </a:r>
            <a:r>
              <a:rPr lang="en-US" sz="1600" dirty="0"/>
              <a:t>n </a:t>
            </a:r>
            <a:r>
              <a:rPr lang="fr-FR" dirty="0"/>
              <a:t>ᴧ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fr-FR" dirty="0"/>
              <a:t> Y.</a:t>
            </a:r>
            <a:endParaRPr lang="en-US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337395"/>
            <a:ext cx="10515600" cy="90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Tipuri</a:t>
            </a:r>
            <a:r>
              <a:rPr lang="en-US" sz="4000" dirty="0"/>
              <a:t> de </a:t>
            </a:r>
            <a:r>
              <a:rPr lang="en-US" sz="4000" dirty="0" err="1"/>
              <a:t>tabele</a:t>
            </a:r>
            <a:r>
              <a:rPr lang="en-US" sz="4000" dirty="0"/>
              <a:t> </a:t>
            </a:r>
            <a:r>
              <a:rPr lang="en-US" sz="4000" dirty="0" err="1"/>
              <a:t>semantice</a:t>
            </a:r>
            <a:r>
              <a:rPr lang="en-US" sz="4000" dirty="0"/>
              <a:t>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170645"/>
            <a:ext cx="10515600" cy="111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 </a:t>
            </a:r>
            <a:r>
              <a:rPr lang="en-US" dirty="0" err="1"/>
              <a:t>tabela</a:t>
            </a:r>
            <a:r>
              <a:rPr lang="en-US" dirty="0"/>
              <a:t> se </a:t>
            </a:r>
            <a:r>
              <a:rPr lang="en-US" dirty="0" err="1"/>
              <a:t>numeste</a:t>
            </a:r>
            <a:r>
              <a:rPr lang="en-US" dirty="0"/>
              <a:t> </a:t>
            </a:r>
            <a:r>
              <a:rPr lang="en-US" i="1" dirty="0" err="1"/>
              <a:t>inchisa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ramurile</a:t>
            </a:r>
            <a:r>
              <a:rPr lang="en-US" dirty="0"/>
              <a:t> sale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inchise</a:t>
            </a:r>
            <a:r>
              <a:rPr lang="en-US" dirty="0"/>
              <a:t>. </a:t>
            </a:r>
            <a:r>
              <a:rPr lang="en-US" dirty="0" err="1"/>
              <a:t>Daca</a:t>
            </a:r>
            <a:r>
              <a:rPr lang="en-US" dirty="0"/>
              <a:t> o </a:t>
            </a:r>
            <a:r>
              <a:rPr lang="en-US" dirty="0" err="1"/>
              <a:t>tabela</a:t>
            </a:r>
            <a:r>
              <a:rPr lang="en-US" dirty="0"/>
              <a:t> are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o </a:t>
            </a:r>
            <a:r>
              <a:rPr lang="en-US" dirty="0" err="1"/>
              <a:t>ramura</a:t>
            </a:r>
            <a:r>
              <a:rPr lang="en-US" dirty="0"/>
              <a:t> </a:t>
            </a:r>
            <a:r>
              <a:rPr lang="en-US" i="1" dirty="0" err="1"/>
              <a:t>deschisa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se </a:t>
            </a:r>
            <a:r>
              <a:rPr lang="en-US" dirty="0" err="1"/>
              <a:t>numeste</a:t>
            </a:r>
            <a:r>
              <a:rPr lang="en-US" dirty="0"/>
              <a:t> </a:t>
            </a:r>
            <a:r>
              <a:rPr lang="en-US" i="1" dirty="0" err="1"/>
              <a:t>deschisa</a:t>
            </a:r>
            <a:r>
              <a:rPr lang="en-US" i="1" dirty="0"/>
              <a:t>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4298554"/>
            <a:ext cx="10515600" cy="708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Tipuri</a:t>
            </a:r>
            <a:r>
              <a:rPr lang="en-US" sz="4000" dirty="0"/>
              <a:t> de </a:t>
            </a:r>
            <a:r>
              <a:rPr lang="en-US" sz="4000" dirty="0" err="1"/>
              <a:t>ramuri</a:t>
            </a:r>
            <a:r>
              <a:rPr lang="en-US" sz="4000" dirty="0"/>
              <a:t>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5229225"/>
            <a:ext cx="10515600" cy="111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 </a:t>
            </a:r>
            <a:r>
              <a:rPr lang="en-US" i="1" dirty="0" err="1"/>
              <a:t>ramura</a:t>
            </a:r>
            <a:r>
              <a:rPr lang="en-US" i="1" dirty="0"/>
              <a:t> </a:t>
            </a:r>
            <a:r>
              <a:rPr lang="en-US" dirty="0"/>
              <a:t>a </a:t>
            </a:r>
            <a:r>
              <a:rPr lang="en-US" dirty="0" err="1"/>
              <a:t>tabelei</a:t>
            </a:r>
            <a:r>
              <a:rPr lang="en-US" dirty="0"/>
              <a:t> se </a:t>
            </a:r>
            <a:r>
              <a:rPr lang="en-US" dirty="0" err="1"/>
              <a:t>numeste</a:t>
            </a:r>
            <a:r>
              <a:rPr lang="en-US" dirty="0"/>
              <a:t> </a:t>
            </a:r>
            <a:r>
              <a:rPr lang="en-US" i="1" dirty="0" err="1"/>
              <a:t>inchisa</a:t>
            </a:r>
            <a:r>
              <a:rPr lang="en-US" dirty="0"/>
              <a:t> (</a:t>
            </a:r>
            <a:r>
              <a:rPr lang="en-US" dirty="0" err="1"/>
              <a:t>simbolizata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b="0" i="0" dirty="0">
                <a:effectLst/>
              </a:rPr>
              <a:t>⨂) </a:t>
            </a:r>
            <a:r>
              <a:rPr lang="en-US" b="0" i="0" dirty="0" err="1">
                <a:effectLst/>
              </a:rPr>
              <a:t>daca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ea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contine</a:t>
            </a:r>
            <a:r>
              <a:rPr lang="en-US" b="0" i="0" dirty="0">
                <a:effectLst/>
              </a:rPr>
              <a:t> o formula </a:t>
            </a:r>
            <a:r>
              <a:rPr lang="en-US" b="0" i="0" dirty="0" err="1">
                <a:effectLst/>
              </a:rPr>
              <a:t>si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negatia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ei</a:t>
            </a:r>
            <a:r>
              <a:rPr lang="en-US" dirty="0"/>
              <a:t>, in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contrar</a:t>
            </a:r>
            <a:r>
              <a:rPr lang="en-US" dirty="0"/>
              <a:t> </a:t>
            </a:r>
            <a:r>
              <a:rPr lang="en-US" i="1" dirty="0" err="1"/>
              <a:t>ramura</a:t>
            </a:r>
            <a:r>
              <a:rPr lang="en-US" i="1" dirty="0"/>
              <a:t> </a:t>
            </a:r>
            <a:r>
              <a:rPr lang="en-US" dirty="0"/>
              <a:t>se </a:t>
            </a:r>
            <a:r>
              <a:rPr lang="en-US" dirty="0" err="1"/>
              <a:t>numeste</a:t>
            </a:r>
            <a:r>
              <a:rPr lang="en-US" dirty="0"/>
              <a:t> </a:t>
            </a:r>
            <a:r>
              <a:rPr lang="en-US" i="1" dirty="0" err="1"/>
              <a:t>deschisa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simbolizata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tzm-Tfng-MA" dirty="0"/>
              <a:t>ⵙ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5446" y="621792"/>
            <a:ext cx="419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 = (</a:t>
            </a:r>
            <a:r>
              <a:rPr lang="en-US" sz="2000" dirty="0" err="1"/>
              <a:t>p→q</a:t>
            </a:r>
            <a:r>
              <a:rPr lang="en-US" sz="2000" dirty="0"/>
              <a:t>) </a:t>
            </a:r>
            <a:r>
              <a:rPr lang="el-GR" sz="2000" dirty="0"/>
              <a:t>ᴧ</a:t>
            </a:r>
            <a:r>
              <a:rPr lang="en-US" sz="2000" dirty="0"/>
              <a:t> (</a:t>
            </a:r>
            <a:r>
              <a:rPr lang="en-US" sz="2000" dirty="0" err="1"/>
              <a:t>r→t</a:t>
            </a:r>
            <a:r>
              <a:rPr lang="en-US" sz="2000" dirty="0"/>
              <a:t>) </a:t>
            </a:r>
            <a:r>
              <a:rPr lang="el-GR" sz="2000" dirty="0"/>
              <a:t>ᴧ</a:t>
            </a:r>
            <a:r>
              <a:rPr lang="en-US" sz="2000" dirty="0"/>
              <a:t> (p</a:t>
            </a:r>
            <a:r>
              <a:rPr lang="el-GR" sz="2000" dirty="0"/>
              <a:t>ᴧ</a:t>
            </a:r>
            <a:r>
              <a:rPr lang="en-US" sz="2000" dirty="0"/>
              <a:t>r) </a:t>
            </a:r>
            <a:r>
              <a:rPr lang="el-GR" sz="2000" dirty="0"/>
              <a:t>ᴧ</a:t>
            </a:r>
            <a:r>
              <a:rPr lang="en-US" sz="2000" dirty="0"/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l-GR" sz="2000" dirty="0"/>
              <a:t>ᴧ</a:t>
            </a:r>
            <a:r>
              <a:rPr lang="en-US" sz="2000" dirty="0"/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 (1)</a:t>
            </a:r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0651" y="1173972"/>
            <a:ext cx="213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p→q</a:t>
            </a:r>
            <a:r>
              <a:rPr lang="en-US" sz="2000" dirty="0"/>
              <a:t>     (2)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87130" y="1681516"/>
            <a:ext cx="16051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r→t</a:t>
            </a:r>
            <a:r>
              <a:rPr lang="en-US" sz="2000" dirty="0"/>
              <a:t>     (3)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40829" y="2682856"/>
            <a:ext cx="1751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l-GR" sz="2000" dirty="0"/>
              <a:t>ᴧ</a:t>
            </a:r>
            <a:r>
              <a:rPr lang="en-US" sz="2000" dirty="0"/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   (5)</a:t>
            </a:r>
            <a:endParaRPr lang="en-US" sz="2000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367161" y="1496406"/>
            <a:ext cx="0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375917" y="2025815"/>
            <a:ext cx="0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375917" y="2527070"/>
            <a:ext cx="0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375916" y="3074046"/>
            <a:ext cx="0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112779" y="2190744"/>
            <a:ext cx="146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</a:t>
            </a:r>
            <a:r>
              <a:rPr lang="el-GR" sz="2000" dirty="0"/>
              <a:t>ᴧ</a:t>
            </a:r>
            <a:r>
              <a:rPr lang="en-US" sz="2000" dirty="0"/>
              <a:t>r      (4)  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47915" y="3774995"/>
            <a:ext cx="39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20483" y="3232696"/>
            <a:ext cx="39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375915" y="3593256"/>
            <a:ext cx="0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87131" y="4172652"/>
            <a:ext cx="182880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51263" y="4354391"/>
            <a:ext cx="641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¬ </a:t>
            </a:r>
            <a:r>
              <a:rPr lang="en-US" sz="2000" dirty="0"/>
              <a:t>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19628" y="4382269"/>
            <a:ext cx="271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444799" y="4750906"/>
            <a:ext cx="182880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94263" y="4760745"/>
            <a:ext cx="214993" cy="269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112781" y="4935588"/>
            <a:ext cx="487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endParaRPr lang="en-US" sz="2000" dirty="0"/>
          </a:p>
        </p:txBody>
      </p:sp>
      <p:sp>
        <p:nvSpPr>
          <p:cNvPr id="53" name="Rectangle 52"/>
          <p:cNvSpPr/>
          <p:nvPr/>
        </p:nvSpPr>
        <p:spPr>
          <a:xfrm>
            <a:off x="5921595" y="4933786"/>
            <a:ext cx="399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000" dirty="0"/>
              <a:t>t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5066847" y="5296498"/>
            <a:ext cx="182880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516311" y="5306337"/>
            <a:ext cx="214993" cy="269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717161" y="5512941"/>
            <a:ext cx="50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2000" dirty="0"/>
          </a:p>
        </p:txBody>
      </p:sp>
      <p:sp>
        <p:nvSpPr>
          <p:cNvPr id="57" name="Rectangle 56"/>
          <p:cNvSpPr/>
          <p:nvPr/>
        </p:nvSpPr>
        <p:spPr>
          <a:xfrm>
            <a:off x="5616006" y="5515063"/>
            <a:ext cx="4350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endParaRPr lang="en-US" sz="20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484997" y="4161105"/>
            <a:ext cx="214993" cy="269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367161" y="975735"/>
            <a:ext cx="0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804291" y="4616573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Whitney"/>
              </a:rPr>
              <a:t>⨂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773245" y="5787261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Whitney"/>
              </a:rPr>
              <a:t>⨂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584029" y="5784213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Whitney"/>
              </a:rPr>
              <a:t>⨂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966572" y="5205621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Whitney"/>
              </a:rPr>
              <a:t>⨂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356537" y="907890"/>
            <a:ext cx="1885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regula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516311" y="3041900"/>
            <a:ext cx="1885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regula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623807" y="4041157"/>
            <a:ext cx="189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regula</a:t>
            </a:r>
            <a:r>
              <a:rPr lang="en-US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009669" y="4662600"/>
            <a:ext cx="189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regula</a:t>
            </a:r>
            <a:r>
              <a:rPr lang="en-US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5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295445" y="5201486"/>
            <a:ext cx="189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regula</a:t>
            </a:r>
            <a:r>
              <a:rPr lang="en-US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2-</a:t>
            </a:r>
            <a:endParaRPr lang="en-US" dirty="0"/>
          </a:p>
        </p:txBody>
      </p:sp>
      <p:sp>
        <p:nvSpPr>
          <p:cNvPr id="80" name="Half Frame 79"/>
          <p:cNvSpPr/>
          <p:nvPr/>
        </p:nvSpPr>
        <p:spPr>
          <a:xfrm rot="7660515" flipH="1">
            <a:off x="7795704" y="590335"/>
            <a:ext cx="522222" cy="185849"/>
          </a:xfrm>
          <a:prstGeom prst="half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Half Frame 81"/>
          <p:cNvSpPr/>
          <p:nvPr/>
        </p:nvSpPr>
        <p:spPr>
          <a:xfrm rot="7660515" flipH="1">
            <a:off x="6669658" y="1256724"/>
            <a:ext cx="396048" cy="166188"/>
          </a:xfrm>
          <a:prstGeom prst="half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Half Frame 82"/>
          <p:cNvSpPr/>
          <p:nvPr/>
        </p:nvSpPr>
        <p:spPr>
          <a:xfrm rot="7660515" flipH="1">
            <a:off x="6624629" y="1731245"/>
            <a:ext cx="396048" cy="166188"/>
          </a:xfrm>
          <a:prstGeom prst="half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Half Frame 83"/>
          <p:cNvSpPr/>
          <p:nvPr/>
        </p:nvSpPr>
        <p:spPr>
          <a:xfrm rot="7660515" flipH="1">
            <a:off x="6635020" y="2219620"/>
            <a:ext cx="396048" cy="166188"/>
          </a:xfrm>
          <a:prstGeom prst="half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Half Frame 84"/>
          <p:cNvSpPr/>
          <p:nvPr/>
        </p:nvSpPr>
        <p:spPr>
          <a:xfrm rot="7660515" flipH="1">
            <a:off x="6645412" y="2707989"/>
            <a:ext cx="396048" cy="166188"/>
          </a:xfrm>
          <a:prstGeom prst="half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7495" y="1852190"/>
            <a:ext cx="4238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teoremei</a:t>
            </a:r>
            <a:r>
              <a:rPr lang="en-US" dirty="0"/>
              <a:t>, </a:t>
            </a:r>
            <a:r>
              <a:rPr lang="en-US" dirty="0" err="1"/>
              <a:t>relatia</a:t>
            </a:r>
            <a:r>
              <a:rPr lang="en-US" dirty="0"/>
              <a:t> de </a:t>
            </a:r>
            <a:r>
              <a:rPr lang="en-US" dirty="0" err="1"/>
              <a:t>consecinta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fr-FR" dirty="0" err="1"/>
              <a:t>p→q</a:t>
            </a:r>
            <a:r>
              <a:rPr lang="fr-FR" dirty="0"/>
              <a:t>, </a:t>
            </a:r>
            <a:r>
              <a:rPr lang="fr-FR" dirty="0" err="1"/>
              <a:t>r→t</a:t>
            </a:r>
            <a:r>
              <a:rPr lang="fr-FR" dirty="0"/>
              <a:t>, p</a:t>
            </a:r>
            <a:r>
              <a:rPr lang="el-GR" dirty="0"/>
              <a:t>ᴧ</a:t>
            </a:r>
            <a:r>
              <a:rPr lang="fr-FR" dirty="0"/>
              <a:t>r |= q</a:t>
            </a:r>
            <a:r>
              <a:rPr lang="el-GR" dirty="0"/>
              <a:t>ᴧ</a:t>
            </a:r>
            <a:r>
              <a:rPr lang="fr-FR" dirty="0"/>
              <a:t>t are </a:t>
            </a:r>
            <a:r>
              <a:rPr lang="fr-FR" dirty="0" err="1"/>
              <a:t>loc</a:t>
            </a:r>
            <a:r>
              <a:rPr lang="fr-FR" dirty="0"/>
              <a:t> </a:t>
            </a:r>
            <a:r>
              <a:rPr lang="fr-FR" dirty="0" err="1"/>
              <a:t>daca</a:t>
            </a:r>
            <a:r>
              <a:rPr lang="fr-FR" dirty="0"/>
              <a:t> si </a:t>
            </a:r>
            <a:r>
              <a:rPr lang="fr-FR" dirty="0" err="1"/>
              <a:t>numai</a:t>
            </a:r>
            <a:r>
              <a:rPr lang="fr-FR" dirty="0"/>
              <a:t> </a:t>
            </a:r>
            <a:r>
              <a:rPr lang="fr-FR" dirty="0" err="1"/>
              <a:t>daca</a:t>
            </a:r>
            <a:r>
              <a:rPr lang="fr-FR" dirty="0"/>
              <a:t> exista o </a:t>
            </a:r>
            <a:r>
              <a:rPr lang="fr-FR" dirty="0" err="1"/>
              <a:t>tabela</a:t>
            </a:r>
            <a:r>
              <a:rPr lang="fr-FR" dirty="0"/>
              <a:t> </a:t>
            </a:r>
            <a:r>
              <a:rPr lang="fr-FR" dirty="0" err="1"/>
              <a:t>semantica</a:t>
            </a:r>
            <a:r>
              <a:rPr lang="fr-FR" dirty="0"/>
              <a:t> </a:t>
            </a:r>
            <a:r>
              <a:rPr lang="fr-FR" dirty="0" err="1"/>
              <a:t>inchisa</a:t>
            </a:r>
            <a:r>
              <a:rPr lang="fr-FR" dirty="0"/>
              <a:t> </a:t>
            </a:r>
            <a:r>
              <a:rPr lang="fr-FR" dirty="0" err="1"/>
              <a:t>pentru</a:t>
            </a:r>
            <a:r>
              <a:rPr lang="fr-FR" dirty="0"/>
              <a:t> formula </a:t>
            </a:r>
          </a:p>
          <a:p>
            <a:r>
              <a:rPr lang="en-US" dirty="0"/>
              <a:t>(</a:t>
            </a:r>
            <a:r>
              <a:rPr lang="en-US" dirty="0" err="1"/>
              <a:t>p→q</a:t>
            </a:r>
            <a:r>
              <a:rPr lang="en-US" dirty="0"/>
              <a:t>) </a:t>
            </a:r>
            <a:r>
              <a:rPr lang="el-GR" dirty="0"/>
              <a:t>ᴧ</a:t>
            </a:r>
            <a:r>
              <a:rPr lang="en-US" dirty="0"/>
              <a:t> (</a:t>
            </a:r>
            <a:r>
              <a:rPr lang="en-US" dirty="0" err="1"/>
              <a:t>r→t</a:t>
            </a:r>
            <a:r>
              <a:rPr lang="en-US" dirty="0"/>
              <a:t>) </a:t>
            </a:r>
            <a:r>
              <a:rPr lang="el-GR" dirty="0"/>
              <a:t>ᴧ</a:t>
            </a:r>
            <a:r>
              <a:rPr lang="en-US" dirty="0"/>
              <a:t> (p</a:t>
            </a:r>
            <a:r>
              <a:rPr lang="el-GR" dirty="0"/>
              <a:t>ᴧ</a:t>
            </a:r>
            <a:r>
              <a:rPr lang="en-US" dirty="0"/>
              <a:t>r) </a:t>
            </a:r>
            <a:r>
              <a:rPr lang="el-GR" dirty="0"/>
              <a:t>ᴧ</a:t>
            </a:r>
            <a:r>
              <a:rPr lang="en-US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l-GR" dirty="0"/>
              <a:t>ᴧ</a:t>
            </a:r>
            <a:r>
              <a:rPr lang="en-US" dirty="0"/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fr-FR" dirty="0"/>
              <a:t>  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8269388" y="1786804"/>
            <a:ext cx="3865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Regulile</a:t>
            </a:r>
            <a:r>
              <a:rPr lang="en-US" dirty="0"/>
              <a:t> de </a:t>
            </a:r>
            <a:r>
              <a:rPr lang="en-US" dirty="0" err="1"/>
              <a:t>descompunere</a:t>
            </a:r>
            <a:r>
              <a:rPr lang="en-US" dirty="0"/>
              <a:t> a </a:t>
            </a:r>
            <a:r>
              <a:rPr lang="en-US" dirty="0" err="1"/>
              <a:t>formulelor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517181" y="2342404"/>
            <a:ext cx="11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regula</a:t>
            </a:r>
            <a:r>
              <a:rPr lang="en-US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dirty="0"/>
              <a:t>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700850" y="2754582"/>
            <a:ext cx="8718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l-GR" sz="2000" dirty="0"/>
              <a:t>ᴧ</a:t>
            </a:r>
            <a:r>
              <a:rPr lang="en-US" sz="2000" dirty="0"/>
              <a:t> B</a:t>
            </a:r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9069196" y="3154692"/>
            <a:ext cx="0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913763" y="3960048"/>
            <a:ext cx="39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913763" y="3343883"/>
            <a:ext cx="39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9069195" y="3673902"/>
            <a:ext cx="0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524067" y="2398897"/>
            <a:ext cx="11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regula</a:t>
            </a:r>
            <a:r>
              <a:rPr lang="en-US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446681" y="2835639"/>
            <a:ext cx="1134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(A </a:t>
            </a:r>
            <a:r>
              <a:rPr lang="el-GR" sz="2000" dirty="0"/>
              <a:t>ᴧ</a:t>
            </a:r>
            <a:r>
              <a:rPr lang="en-US" sz="2000" dirty="0"/>
              <a:t> 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10728652" y="3280568"/>
            <a:ext cx="182880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392784" y="3462307"/>
            <a:ext cx="641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¬ </a:t>
            </a:r>
            <a:r>
              <a:rPr lang="en-US" sz="2000" dirty="0"/>
              <a:t>A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186140" y="3464766"/>
            <a:ext cx="5100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¬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/>
          </a:p>
          <a:p>
            <a:endParaRPr lang="en-US" sz="20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11126518" y="3269021"/>
            <a:ext cx="214993" cy="269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0732431" y="4111989"/>
            <a:ext cx="73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A→B</a:t>
            </a:r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0776277" y="4556918"/>
            <a:ext cx="182880" cy="274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0440409" y="4738657"/>
            <a:ext cx="641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¬ </a:t>
            </a:r>
            <a:r>
              <a:rPr lang="en-US" sz="2000" dirty="0"/>
              <a:t>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1233765" y="4741116"/>
            <a:ext cx="3241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/>
          </a:p>
          <a:p>
            <a:endParaRPr lang="en-US" sz="20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1174143" y="4545371"/>
            <a:ext cx="214993" cy="269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76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20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27" grpId="0"/>
      <p:bldP spid="28" grpId="0"/>
      <p:bldP spid="28" grpId="1"/>
      <p:bldP spid="29" grpId="0"/>
      <p:bldP spid="29" grpId="1"/>
      <p:bldP spid="45" grpId="0"/>
      <p:bldP spid="45" grpId="1"/>
      <p:bldP spid="47" grpId="0"/>
      <p:bldP spid="47" grpId="1"/>
      <p:bldP spid="52" grpId="0"/>
      <p:bldP spid="52" grpId="1"/>
      <p:bldP spid="53" grpId="0"/>
      <p:bldP spid="53" grpId="1"/>
      <p:bldP spid="56" grpId="0"/>
      <p:bldP spid="56" grpId="1"/>
      <p:bldP spid="57" grpId="0"/>
      <p:bldP spid="57" grpId="1"/>
      <p:bldP spid="67" grpId="0"/>
      <p:bldP spid="68" grpId="0"/>
      <p:bldP spid="69" grpId="0"/>
      <p:bldP spid="70" grpId="0"/>
      <p:bldP spid="73" grpId="0"/>
      <p:bldP spid="74" grpId="0"/>
      <p:bldP spid="76" grpId="0"/>
      <p:bldP spid="77" grpId="0"/>
      <p:bldP spid="78" grpId="0"/>
      <p:bldP spid="80" grpId="0" animBg="1"/>
      <p:bldP spid="82" grpId="0" animBg="1"/>
      <p:bldP spid="83" grpId="0" animBg="1"/>
      <p:bldP spid="84" grpId="0" animBg="1"/>
      <p:bldP spid="85" grpId="0" animBg="1"/>
      <p:bldP spid="88" grpId="0"/>
      <p:bldP spid="89" grpId="0"/>
      <p:bldP spid="91" grpId="0"/>
      <p:bldP spid="92" grpId="0"/>
      <p:bldP spid="94" grpId="0"/>
      <p:bldP spid="95" grpId="0"/>
      <p:bldP spid="97" grpId="0"/>
      <p:bldP spid="98" grpId="0"/>
      <p:bldP spid="101" grpId="0"/>
      <p:bldP spid="103" grpId="0"/>
      <p:bldP spid="1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3350"/>
            <a:ext cx="10515600" cy="1327150"/>
          </a:xfrm>
        </p:spPr>
        <p:txBody>
          <a:bodyPr/>
          <a:lstStyle/>
          <a:p>
            <a:r>
              <a:rPr lang="en-US" dirty="0" err="1"/>
              <a:t>Relatia</a:t>
            </a:r>
            <a:r>
              <a:rPr lang="en-US" dirty="0"/>
              <a:t> de </a:t>
            </a:r>
            <a:r>
              <a:rPr lang="en-US" dirty="0" err="1"/>
              <a:t>consecinta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fr-FR" dirty="0" err="1"/>
              <a:t>p→q</a:t>
            </a:r>
            <a:r>
              <a:rPr lang="fr-FR" dirty="0"/>
              <a:t>, </a:t>
            </a:r>
            <a:r>
              <a:rPr lang="fr-FR" dirty="0" err="1"/>
              <a:t>r→t</a:t>
            </a:r>
            <a:r>
              <a:rPr lang="fr-FR" dirty="0"/>
              <a:t>, p</a:t>
            </a:r>
            <a:r>
              <a:rPr lang="el-GR" dirty="0"/>
              <a:t>ᴧ</a:t>
            </a:r>
            <a:r>
              <a:rPr lang="fr-FR" dirty="0"/>
              <a:t>r |= q</a:t>
            </a:r>
            <a:r>
              <a:rPr lang="el-GR" dirty="0"/>
              <a:t>ᴧ</a:t>
            </a:r>
            <a:r>
              <a:rPr lang="fr-FR" dirty="0"/>
              <a:t>t are </a:t>
            </a:r>
            <a:r>
              <a:rPr lang="fr-FR" dirty="0" err="1"/>
              <a:t>loc</a:t>
            </a:r>
            <a:r>
              <a:rPr lang="fr-FR" dirty="0"/>
              <a:t>, </a:t>
            </a:r>
            <a:r>
              <a:rPr lang="fr-FR" dirty="0" err="1"/>
              <a:t>deoarece</a:t>
            </a:r>
            <a:r>
              <a:rPr lang="fr-FR" dirty="0"/>
              <a:t> exista o </a:t>
            </a:r>
            <a:r>
              <a:rPr lang="fr-FR" dirty="0" err="1"/>
              <a:t>tabela</a:t>
            </a:r>
            <a:r>
              <a:rPr lang="fr-FR" dirty="0"/>
              <a:t> </a:t>
            </a:r>
            <a:r>
              <a:rPr lang="fr-FR" dirty="0" err="1"/>
              <a:t>semantica</a:t>
            </a:r>
            <a:r>
              <a:rPr lang="fr-FR" dirty="0"/>
              <a:t> </a:t>
            </a:r>
            <a:r>
              <a:rPr lang="fr-FR" dirty="0" err="1"/>
              <a:t>inchisa</a:t>
            </a:r>
            <a:r>
              <a:rPr lang="fr-FR" dirty="0"/>
              <a:t> </a:t>
            </a:r>
            <a:r>
              <a:rPr lang="fr-FR" dirty="0" err="1"/>
              <a:t>pentru</a:t>
            </a:r>
            <a:r>
              <a:rPr lang="fr-FR" dirty="0"/>
              <a:t> formula                                (</a:t>
            </a:r>
            <a:r>
              <a:rPr lang="en-US" dirty="0" err="1"/>
              <a:t>p→q</a:t>
            </a:r>
            <a:r>
              <a:rPr lang="en-US" dirty="0"/>
              <a:t>) </a:t>
            </a:r>
            <a:r>
              <a:rPr lang="el-GR" dirty="0"/>
              <a:t>ᴧ</a:t>
            </a:r>
            <a:r>
              <a:rPr lang="en-US" dirty="0"/>
              <a:t> (</a:t>
            </a:r>
            <a:r>
              <a:rPr lang="en-US" dirty="0" err="1"/>
              <a:t>r→t</a:t>
            </a:r>
            <a:r>
              <a:rPr lang="en-US" dirty="0"/>
              <a:t>) </a:t>
            </a:r>
            <a:r>
              <a:rPr lang="el-GR" dirty="0"/>
              <a:t>ᴧ</a:t>
            </a:r>
            <a:r>
              <a:rPr lang="en-US" dirty="0"/>
              <a:t> (p</a:t>
            </a:r>
            <a:r>
              <a:rPr lang="el-GR" dirty="0"/>
              <a:t>ᴧ</a:t>
            </a:r>
            <a:r>
              <a:rPr lang="en-US" dirty="0"/>
              <a:t>r) </a:t>
            </a:r>
            <a:r>
              <a:rPr lang="el-GR" dirty="0"/>
              <a:t>ᴧ</a:t>
            </a:r>
            <a:r>
              <a:rPr lang="en-US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l-GR" dirty="0"/>
              <a:t>ᴧ</a:t>
            </a:r>
            <a:r>
              <a:rPr lang="en-US" dirty="0"/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fr-FR" dirty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2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B4D900-F3A5-4E4F-BCF2-8261197017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0E2852-6608-42BB-8F3F-D397FFC488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2a090c-80d2-4674-aab9-e2f91f7b1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7C9BDC-DF6D-4C25-B32B-E053FDF2357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393</Words>
  <Application>Microsoft Office PowerPoint</Application>
  <PresentationFormat>Widescreen</PresentationFormat>
  <Paragraphs>51</Paragraphs>
  <Slides>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Enunt</vt:lpstr>
      <vt:lpstr>Teorema </vt:lpstr>
      <vt:lpstr>PowerPoint Presentation</vt:lpstr>
      <vt:lpstr>Concluzie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Stan</dc:creator>
  <cp:lastModifiedBy>Alexandru Stan</cp:lastModifiedBy>
  <cp:revision>25</cp:revision>
  <cp:lastPrinted>2020-10-30T11:32:03Z</cp:lastPrinted>
  <dcterms:created xsi:type="dcterms:W3CDTF">2020-10-29T15:14:32Z</dcterms:created>
  <dcterms:modified xsi:type="dcterms:W3CDTF">2021-02-02T15:57:57Z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