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69" r:id="rId5"/>
    <p:sldId id="268" r:id="rId6"/>
    <p:sldId id="270" r:id="rId7"/>
    <p:sldId id="264" r:id="rId8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9FA5F-A05C-4B2C-B8DE-E5F8143C25D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0CF9F-6A2D-4009-927B-20A9C9031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13.11.2020</a:t>
            </a:fld>
            <a:endParaRPr lang="ro-RO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13.11.2020</a:t>
            </a:fld>
            <a:endParaRPr lang="ro-RO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13.11.2020</a:t>
            </a:fld>
            <a:endParaRPr lang="ro-RO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13.11.2020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13.11.2020</a:t>
            </a:fld>
            <a:endParaRPr lang="ro-RO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13.11.2020</a:t>
            </a:fld>
            <a:endParaRPr lang="ro-R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13.11.2020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13.11.2020</a:t>
            </a:fld>
            <a:endParaRPr lang="ro-RO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13.11.2020</a:t>
            </a:fld>
            <a:endParaRPr lang="ro-R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CE5CAE3-E66C-483F-9A91-133D66834A8A}" type="datetimeFigureOut">
              <a:rPr lang="ro-RO" smtClean="0"/>
              <a:t>13.11.2020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8187248" cy="2152650"/>
          </a:xfrm>
        </p:spPr>
        <p:txBody>
          <a:bodyPr/>
          <a:lstStyle/>
          <a:p>
            <a:r>
              <a:rPr lang="en-US" dirty="0" smtClean="0"/>
              <a:t>L</a:t>
            </a:r>
            <a:r>
              <a:rPr lang="ro-RO" dirty="0" err="1" smtClean="0"/>
              <a:t>ogică</a:t>
            </a:r>
            <a:r>
              <a:rPr lang="ro-RO" dirty="0"/>
              <a:t> </a:t>
            </a:r>
            <a:r>
              <a:rPr lang="ro-RO" dirty="0" smtClean="0"/>
              <a:t>computațională</a:t>
            </a:r>
            <a:r>
              <a:rPr lang="en-US" dirty="0" smtClean="0"/>
              <a:t> tem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seminar 6 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Exercițiu</a:t>
            </a:r>
            <a:r>
              <a:rPr lang="en-US" dirty="0" smtClean="0"/>
              <a:t>: 9.1.19*(6)</a:t>
            </a:r>
            <a:endParaRPr lang="en-US" dirty="0"/>
          </a:p>
        </p:txBody>
      </p:sp>
      <p:sp>
        <p:nvSpPr>
          <p:cNvPr id="4" name="CasetăText 3"/>
          <p:cNvSpPr txBox="1"/>
          <p:nvPr/>
        </p:nvSpPr>
        <p:spPr>
          <a:xfrm>
            <a:off x="4427984" y="6349970"/>
            <a:ext cx="459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realizat</a:t>
            </a:r>
            <a:r>
              <a:rPr lang="en-US" dirty="0" smtClean="0"/>
              <a:t> de: </a:t>
            </a:r>
            <a:r>
              <a:rPr lang="en-US" dirty="0" err="1" smtClean="0"/>
              <a:t>Popa</a:t>
            </a:r>
            <a:r>
              <a:rPr lang="en-US" dirty="0" smtClean="0"/>
              <a:t> </a:t>
            </a:r>
            <a:r>
              <a:rPr lang="en-US" dirty="0" err="1" smtClean="0"/>
              <a:t>Iulian</a:t>
            </a:r>
            <a:r>
              <a:rPr lang="en-US" dirty="0" smtClean="0"/>
              <a:t> - </a:t>
            </a:r>
            <a:r>
              <a:rPr lang="en-US" dirty="0" err="1" smtClean="0"/>
              <a:t>Alexandru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936104"/>
          </a:xfrm>
        </p:spPr>
        <p:txBody>
          <a:bodyPr/>
          <a:lstStyle/>
          <a:p>
            <a:pPr marL="18288" indent="0">
              <a:buNone/>
            </a:pPr>
            <a:r>
              <a:rPr lang="vi-VN" sz="2400" dirty="0"/>
              <a:t>Folosind strategia saturării pe nivele verificaţi dacă au loc relaţiile: </a:t>
            </a:r>
            <a:endParaRPr lang="en-US" sz="2400" dirty="0" smtClean="0"/>
          </a:p>
          <a:p>
            <a:pPr marL="18288" indent="0">
              <a:buNone/>
            </a:pPr>
            <a:r>
              <a:rPr lang="pt-BR" dirty="0" smtClean="0"/>
              <a:t>6.) p </a:t>
            </a:r>
            <a:r>
              <a:rPr lang="pt-BR" dirty="0" smtClean="0">
                <a:sym typeface="Symbol"/>
              </a:rPr>
              <a:t></a:t>
            </a:r>
            <a:r>
              <a:rPr lang="pt-BR" dirty="0" smtClean="0"/>
              <a:t> (</a:t>
            </a:r>
            <a:r>
              <a:rPr lang="pt-BR" dirty="0" smtClean="0">
                <a:sym typeface="Symbol"/>
              </a:rPr>
              <a:t></a:t>
            </a:r>
            <a:r>
              <a:rPr lang="pt-BR" dirty="0" smtClean="0"/>
              <a:t> q </a:t>
            </a:r>
            <a:r>
              <a:rPr lang="pt-BR" dirty="0" smtClean="0">
                <a:sym typeface="Symbol"/>
              </a:rPr>
              <a:t></a:t>
            </a:r>
            <a:r>
              <a:rPr lang="pt-BR" dirty="0" smtClean="0"/>
              <a:t> r </a:t>
            </a:r>
            <a:r>
              <a:rPr lang="pt-BR" dirty="0" smtClean="0">
                <a:sym typeface="Symbol"/>
              </a:rPr>
              <a:t></a:t>
            </a:r>
            <a:r>
              <a:rPr lang="en-US" dirty="0" smtClean="0">
                <a:sym typeface="Symbol"/>
              </a:rPr>
              <a:t> </a:t>
            </a:r>
            <a:r>
              <a:rPr lang="pt-BR" dirty="0" smtClean="0"/>
              <a:t>s), p,</a:t>
            </a:r>
            <a:r>
              <a:rPr lang="pt-BR" dirty="0" smtClean="0">
                <a:sym typeface="Symbol"/>
              </a:rPr>
              <a:t> </a:t>
            </a:r>
            <a:r>
              <a:rPr lang="pt-BR" dirty="0" smtClean="0"/>
              <a:t> s </a:t>
            </a:r>
            <a:r>
              <a:rPr lang="pt-BR" b="1" dirty="0" smtClean="0">
                <a:sym typeface="Symbol"/>
              </a:rPr>
              <a:t></a:t>
            </a:r>
            <a:r>
              <a:rPr lang="pt-BR" dirty="0">
                <a:sym typeface="Symbol"/>
              </a:rPr>
              <a:t>=</a:t>
            </a:r>
            <a:r>
              <a:rPr lang="pt-BR" dirty="0" smtClean="0"/>
              <a:t>  </a:t>
            </a:r>
            <a:r>
              <a:rPr lang="pt-BR" dirty="0" smtClean="0">
                <a:sym typeface="Symbol"/>
              </a:rPr>
              <a:t></a:t>
            </a:r>
            <a:r>
              <a:rPr lang="pt-BR" dirty="0" smtClean="0"/>
              <a:t> q </a:t>
            </a:r>
            <a:r>
              <a:rPr lang="pt-BR" dirty="0" smtClean="0">
                <a:sym typeface="Symbol"/>
              </a:rPr>
              <a:t></a:t>
            </a:r>
            <a:r>
              <a:rPr lang="pt-BR" dirty="0" smtClean="0"/>
              <a:t> s</a:t>
            </a:r>
            <a:endParaRPr lang="en-US" dirty="0" smtClean="0"/>
          </a:p>
        </p:txBody>
      </p:sp>
      <p:sp>
        <p:nvSpPr>
          <p:cNvPr id="4" name="CasetăText 3"/>
          <p:cNvSpPr txBox="1"/>
          <p:nvPr/>
        </p:nvSpPr>
        <p:spPr>
          <a:xfrm>
            <a:off x="395536" y="134637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Algoritm</a:t>
            </a:r>
            <a:endParaRPr lang="en-US" sz="2400" b="1" i="1" dirty="0"/>
          </a:p>
        </p:txBody>
      </p:sp>
      <p:sp>
        <p:nvSpPr>
          <p:cNvPr id="6" name="CasetăText 5"/>
          <p:cNvSpPr txBox="1"/>
          <p:nvPr/>
        </p:nvSpPr>
        <p:spPr>
          <a:xfrm>
            <a:off x="395536" y="178423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de </a:t>
            </a:r>
            <a:r>
              <a:rPr lang="en-US" dirty="0" err="1" smtClean="0"/>
              <a:t>intrare</a:t>
            </a:r>
            <a:r>
              <a:rPr lang="en-US" dirty="0" smtClean="0"/>
              <a:t>: S – o </a:t>
            </a:r>
            <a:r>
              <a:rPr lang="en-US" dirty="0" err="1" smtClean="0"/>
              <a:t>mul</a:t>
            </a:r>
            <a:r>
              <a:rPr lang="ro-RO" dirty="0" err="1" smtClean="0"/>
              <a:t>țime</a:t>
            </a:r>
            <a:r>
              <a:rPr lang="ro-RO" dirty="0" smtClean="0"/>
              <a:t> de clauze</a:t>
            </a:r>
            <a:endParaRPr lang="en-US" dirty="0"/>
          </a:p>
        </p:txBody>
      </p:sp>
      <p:sp>
        <p:nvSpPr>
          <p:cNvPr id="7" name="CasetăText 6"/>
          <p:cNvSpPr txBox="1"/>
          <p:nvPr/>
        </p:nvSpPr>
        <p:spPr>
          <a:xfrm>
            <a:off x="338344" y="2507227"/>
            <a:ext cx="869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	// Se generează mulțimile de clauze S</a:t>
            </a:r>
            <a:r>
              <a:rPr lang="ro-RO" baseline="30000" dirty="0" smtClean="0"/>
              <a:t>0</a:t>
            </a:r>
            <a:r>
              <a:rPr lang="ro-RO" dirty="0" smtClean="0"/>
              <a:t>, S</a:t>
            </a:r>
            <a:r>
              <a:rPr lang="ro-RO" baseline="30000" dirty="0" smtClean="0"/>
              <a:t>1</a:t>
            </a:r>
            <a:r>
              <a:rPr lang="ro-RO" dirty="0" smtClean="0"/>
              <a:t>, …, </a:t>
            </a:r>
            <a:r>
              <a:rPr lang="ro-RO" dirty="0" err="1" smtClean="0"/>
              <a:t>S</a:t>
            </a:r>
            <a:r>
              <a:rPr lang="ro-RO" baseline="30000" dirty="0" err="1" smtClean="0"/>
              <a:t>k</a:t>
            </a:r>
            <a:r>
              <a:rPr lang="ro-RO" dirty="0" smtClean="0"/>
              <a:t> ce reprezintă nivele</a:t>
            </a:r>
            <a:endParaRPr lang="en-US" dirty="0"/>
          </a:p>
        </p:txBody>
      </p:sp>
      <p:sp>
        <p:nvSpPr>
          <p:cNvPr id="8" name="CasetăText 7"/>
          <p:cNvSpPr txBox="1"/>
          <p:nvPr/>
        </p:nvSpPr>
        <p:spPr>
          <a:xfrm>
            <a:off x="366966" y="2153570"/>
            <a:ext cx="607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Date de ieșire</a:t>
            </a:r>
            <a:r>
              <a:rPr lang="en-US" dirty="0" smtClean="0"/>
              <a:t>: S con</a:t>
            </a:r>
            <a:r>
              <a:rPr lang="ro-RO" dirty="0" err="1" smtClean="0"/>
              <a:t>sistentă</a:t>
            </a:r>
            <a:r>
              <a:rPr lang="ro-RO" dirty="0" smtClean="0"/>
              <a:t> sau inconsistentă</a:t>
            </a:r>
            <a:endParaRPr lang="en-US" dirty="0"/>
          </a:p>
        </p:txBody>
      </p:sp>
      <p:sp>
        <p:nvSpPr>
          <p:cNvPr id="9" name="CasetăText 8"/>
          <p:cNvSpPr txBox="1"/>
          <p:nvPr/>
        </p:nvSpPr>
        <p:spPr>
          <a:xfrm>
            <a:off x="395536" y="269189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</a:t>
            </a:r>
            <a:r>
              <a:rPr lang="ro-RO" baseline="30000" dirty="0" smtClean="0"/>
              <a:t>0 </a:t>
            </a:r>
            <a:r>
              <a:rPr lang="ro-RO" dirty="0" smtClean="0"/>
              <a:t>= S</a:t>
            </a:r>
            <a:endParaRPr lang="en-US" dirty="0"/>
          </a:p>
        </p:txBody>
      </p:sp>
      <p:sp>
        <p:nvSpPr>
          <p:cNvPr id="10" name="CasetăText 9"/>
          <p:cNvSpPr txBox="1"/>
          <p:nvPr/>
        </p:nvSpPr>
        <p:spPr>
          <a:xfrm>
            <a:off x="395536" y="3306537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Repetă</a:t>
            </a:r>
            <a:endParaRPr lang="en-US" dirty="0"/>
          </a:p>
        </p:txBody>
      </p:sp>
      <p:sp>
        <p:nvSpPr>
          <p:cNvPr id="11" name="CasetăText 10"/>
          <p:cNvSpPr txBox="1"/>
          <p:nvPr/>
        </p:nvSpPr>
        <p:spPr>
          <a:xfrm>
            <a:off x="755576" y="367455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k</a:t>
            </a:r>
            <a:r>
              <a:rPr lang="ro-RO" dirty="0" smtClean="0"/>
              <a:t> = </a:t>
            </a:r>
            <a:r>
              <a:rPr lang="ro-RO" dirty="0" err="1" smtClean="0"/>
              <a:t>k</a:t>
            </a:r>
            <a:r>
              <a:rPr lang="ro-RO" dirty="0" smtClean="0"/>
              <a:t>+1</a:t>
            </a:r>
            <a:endParaRPr lang="en-US" dirty="0"/>
          </a:p>
        </p:txBody>
      </p:sp>
      <p:sp>
        <p:nvSpPr>
          <p:cNvPr id="12" name="CasetăText 11"/>
          <p:cNvSpPr txBox="1"/>
          <p:nvPr/>
        </p:nvSpPr>
        <p:spPr>
          <a:xfrm>
            <a:off x="424951" y="29734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k</a:t>
            </a:r>
            <a:r>
              <a:rPr lang="ro-RO" dirty="0" smtClean="0"/>
              <a:t> = 0</a:t>
            </a:r>
            <a:endParaRPr lang="en-US" dirty="0"/>
          </a:p>
        </p:txBody>
      </p:sp>
      <p:sp>
        <p:nvSpPr>
          <p:cNvPr id="13" name="CasetăText 12"/>
          <p:cNvSpPr txBox="1"/>
          <p:nvPr/>
        </p:nvSpPr>
        <p:spPr>
          <a:xfrm>
            <a:off x="755576" y="400506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/>
              <a:t>S</a:t>
            </a:r>
            <a:r>
              <a:rPr lang="ro-RO" baseline="30000" dirty="0" err="1" smtClean="0"/>
              <a:t>k</a:t>
            </a:r>
            <a:r>
              <a:rPr lang="ro-RO" baseline="30000" dirty="0" smtClean="0"/>
              <a:t> </a:t>
            </a:r>
            <a:r>
              <a:rPr lang="en-US" baseline="30000" dirty="0" smtClean="0"/>
              <a:t> </a:t>
            </a:r>
            <a:r>
              <a:rPr lang="ro-RO" dirty="0" smtClean="0"/>
              <a:t>= </a:t>
            </a:r>
            <a:r>
              <a:rPr lang="en-US" dirty="0" smtClean="0"/>
              <a:t>{ Res(C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) / C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S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 S</a:t>
            </a:r>
            <a:r>
              <a:rPr lang="en-US" baseline="30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…  S</a:t>
            </a:r>
            <a:r>
              <a:rPr lang="en-US" baseline="30000" dirty="0" smtClean="0">
                <a:sym typeface="Symbol"/>
              </a:rPr>
              <a:t>k-1</a:t>
            </a:r>
            <a:r>
              <a:rPr lang="en-US" dirty="0" smtClean="0">
                <a:sym typeface="Symbol"/>
              </a:rPr>
              <a:t>, 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 S</a:t>
            </a:r>
            <a:r>
              <a:rPr lang="en-US" baseline="30000" dirty="0" smtClean="0">
                <a:sym typeface="Symbol"/>
              </a:rPr>
              <a:t>k-1 </a:t>
            </a:r>
            <a:r>
              <a:rPr lang="en-US" dirty="0" smtClean="0">
                <a:sym typeface="Symbol"/>
              </a:rPr>
              <a:t>}</a:t>
            </a:r>
            <a:endParaRPr lang="en-US" baseline="30000" dirty="0"/>
          </a:p>
        </p:txBody>
      </p:sp>
      <p:sp>
        <p:nvSpPr>
          <p:cNvPr id="14" name="CasetăText 13"/>
          <p:cNvSpPr txBox="1"/>
          <p:nvPr/>
        </p:nvSpPr>
        <p:spPr>
          <a:xfrm>
            <a:off x="395536" y="464384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ro-RO" dirty="0" err="1" smtClean="0"/>
              <a:t>ână</a:t>
            </a:r>
            <a:r>
              <a:rPr lang="ro-RO" dirty="0" smtClean="0"/>
              <a:t> când </a:t>
            </a:r>
            <a:r>
              <a:rPr lang="ro-RO" b="1" dirty="0" smtClean="0">
                <a:sym typeface="Symbol"/>
              </a:rPr>
              <a:t></a:t>
            </a:r>
            <a:r>
              <a:rPr lang="ro-RO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ro-RO" dirty="0" smtClean="0">
                <a:sym typeface="Symbol"/>
              </a:rPr>
              <a:t> </a:t>
            </a:r>
            <a:r>
              <a:rPr lang="ro-RO" dirty="0" err="1" smtClean="0">
                <a:sym typeface="Symbol"/>
              </a:rPr>
              <a:t>S</a:t>
            </a:r>
            <a:r>
              <a:rPr lang="ro-RO" baseline="30000" dirty="0" err="1" smtClean="0">
                <a:sym typeface="Symbol"/>
              </a:rPr>
              <a:t>k</a:t>
            </a:r>
            <a:r>
              <a:rPr lang="ro-RO" dirty="0" smtClean="0">
                <a:sym typeface="Symbol"/>
              </a:rPr>
              <a:t> sau </a:t>
            </a:r>
            <a:r>
              <a:rPr lang="ro-RO" dirty="0" err="1" smtClean="0">
                <a:sym typeface="Symbol"/>
              </a:rPr>
              <a:t>S</a:t>
            </a:r>
            <a:r>
              <a:rPr lang="ro-RO" baseline="30000" dirty="0" err="1" smtClean="0">
                <a:sym typeface="Symbol"/>
              </a:rPr>
              <a:t>k</a:t>
            </a:r>
            <a:r>
              <a:rPr lang="ro-RO" dirty="0" smtClean="0">
                <a:sym typeface="Symbol"/>
              </a:rPr>
              <a:t> =  </a:t>
            </a:r>
            <a:endParaRPr lang="en-US" dirty="0"/>
          </a:p>
        </p:txBody>
      </p:sp>
      <p:sp>
        <p:nvSpPr>
          <p:cNvPr id="15" name="CasetăText 14"/>
          <p:cNvSpPr txBox="1"/>
          <p:nvPr/>
        </p:nvSpPr>
        <p:spPr>
          <a:xfrm>
            <a:off x="755576" y="43558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ym typeface="Symbol"/>
              </a:rPr>
              <a:t>S</a:t>
            </a:r>
            <a:r>
              <a:rPr lang="en-US" baseline="30000" dirty="0" err="1" smtClean="0">
                <a:sym typeface="Symbol"/>
              </a:rPr>
              <a:t>k</a:t>
            </a:r>
            <a:r>
              <a:rPr lang="en-US" baseline="30000" dirty="0" smtClean="0">
                <a:sym typeface="Symbol"/>
              </a:rPr>
              <a:t>  </a:t>
            </a:r>
            <a:r>
              <a:rPr lang="en-US" dirty="0" smtClean="0">
                <a:sym typeface="Symbol"/>
              </a:rPr>
              <a:t>= </a:t>
            </a:r>
            <a:r>
              <a:rPr lang="en-US" dirty="0" err="1" smtClean="0">
                <a:sym typeface="Symbol"/>
              </a:rPr>
              <a:t>S</a:t>
            </a:r>
            <a:r>
              <a:rPr lang="en-US" baseline="30000" dirty="0" err="1" smtClean="0">
                <a:sym typeface="Symbol"/>
              </a:rPr>
              <a:t>k</a:t>
            </a:r>
            <a:r>
              <a:rPr lang="en-US" baseline="30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\(S</a:t>
            </a:r>
            <a:r>
              <a:rPr lang="en-US" baseline="30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 S</a:t>
            </a:r>
            <a:r>
              <a:rPr lang="en-US" baseline="30000" dirty="0">
                <a:sym typeface="Symbol"/>
              </a:rPr>
              <a:t>1</a:t>
            </a:r>
            <a:r>
              <a:rPr lang="en-US" dirty="0">
                <a:sym typeface="Symbol"/>
              </a:rPr>
              <a:t> …  </a:t>
            </a:r>
            <a:r>
              <a:rPr lang="en-US" dirty="0" smtClean="0">
                <a:sym typeface="Symbol"/>
              </a:rPr>
              <a:t>S</a:t>
            </a:r>
            <a:r>
              <a:rPr lang="en-US" baseline="30000" dirty="0" smtClean="0">
                <a:sym typeface="Symbol"/>
              </a:rPr>
              <a:t>k-1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16" name="CasetăText 15"/>
          <p:cNvSpPr txBox="1"/>
          <p:nvPr/>
        </p:nvSpPr>
        <p:spPr>
          <a:xfrm>
            <a:off x="395536" y="500388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Dacă </a:t>
            </a:r>
            <a:r>
              <a:rPr lang="ro-RO" b="1" dirty="0">
                <a:sym typeface="Symbol"/>
              </a:rPr>
              <a:t></a:t>
            </a:r>
            <a:r>
              <a:rPr lang="ro-RO" dirty="0">
                <a:sym typeface="Symbol"/>
              </a:rPr>
              <a:t> </a:t>
            </a:r>
            <a:r>
              <a:rPr lang="en-US" dirty="0">
                <a:sym typeface="Symbol"/>
              </a:rPr>
              <a:t></a:t>
            </a:r>
            <a:r>
              <a:rPr lang="ro-RO" dirty="0">
                <a:sym typeface="Symbol"/>
              </a:rPr>
              <a:t> </a:t>
            </a:r>
            <a:r>
              <a:rPr lang="ro-RO" dirty="0" err="1" smtClean="0">
                <a:sym typeface="Symbol"/>
              </a:rPr>
              <a:t>S</a:t>
            </a:r>
            <a:r>
              <a:rPr lang="ro-RO" baseline="30000" dirty="0" err="1" smtClean="0">
                <a:sym typeface="Symbol"/>
              </a:rPr>
              <a:t>k</a:t>
            </a:r>
            <a:r>
              <a:rPr lang="ro-RO" baseline="30000" dirty="0" smtClean="0">
                <a:sym typeface="Symbol"/>
              </a:rPr>
              <a:t> </a:t>
            </a:r>
            <a:endParaRPr lang="en-US" dirty="0"/>
          </a:p>
        </p:txBody>
      </p:sp>
      <p:sp>
        <p:nvSpPr>
          <p:cNvPr id="17" name="CasetăText 16"/>
          <p:cNvSpPr txBox="1"/>
          <p:nvPr/>
        </p:nvSpPr>
        <p:spPr>
          <a:xfrm>
            <a:off x="755576" y="529191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Atunci scrie </a:t>
            </a:r>
            <a:r>
              <a:rPr lang="en-US" dirty="0" smtClean="0"/>
              <a:t>“S </a:t>
            </a:r>
            <a:r>
              <a:rPr lang="ro-RO" dirty="0" smtClean="0"/>
              <a:t>este inconsistentă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8" name="CasetăText 17"/>
          <p:cNvSpPr txBox="1"/>
          <p:nvPr/>
        </p:nvSpPr>
        <p:spPr>
          <a:xfrm>
            <a:off x="755576" y="557349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Altfel</a:t>
            </a:r>
            <a:r>
              <a:rPr lang="en-US" dirty="0" smtClean="0"/>
              <a:t> </a:t>
            </a:r>
            <a:r>
              <a:rPr lang="en-US" dirty="0" err="1" smtClean="0"/>
              <a:t>scrie</a:t>
            </a:r>
            <a:r>
              <a:rPr lang="en-US" dirty="0" smtClean="0"/>
              <a:t> “S </a:t>
            </a:r>
            <a:r>
              <a:rPr lang="en-US" dirty="0" err="1" smtClean="0"/>
              <a:t>este</a:t>
            </a:r>
            <a:r>
              <a:rPr lang="en-US" dirty="0" smtClean="0"/>
              <a:t> consistent</a:t>
            </a:r>
            <a:r>
              <a:rPr lang="ro-RO" dirty="0" smtClean="0"/>
              <a:t>ă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9" name="CasetăText 18"/>
          <p:cNvSpPr txBox="1"/>
          <p:nvPr/>
        </p:nvSpPr>
        <p:spPr>
          <a:xfrm>
            <a:off x="366966" y="586798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Sf</a:t>
            </a:r>
            <a:r>
              <a:rPr lang="ro-RO" dirty="0" err="1" smtClean="0"/>
              <a:t>ârșit</a:t>
            </a:r>
            <a:r>
              <a:rPr lang="ro-RO" dirty="0" smtClean="0"/>
              <a:t>_dacă</a:t>
            </a:r>
            <a:endParaRPr lang="en-US" dirty="0"/>
          </a:p>
        </p:txBody>
      </p:sp>
      <p:sp>
        <p:nvSpPr>
          <p:cNvPr id="20" name="CasetăText 19"/>
          <p:cNvSpPr txBox="1"/>
          <p:nvPr/>
        </p:nvSpPr>
        <p:spPr>
          <a:xfrm>
            <a:off x="338344" y="620818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Sfârșit a</a:t>
            </a:r>
            <a:r>
              <a:rPr lang="en-US" dirty="0" err="1" smtClean="0"/>
              <a:t>lgoritm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tăText 5"/>
          <p:cNvSpPr txBox="1"/>
          <p:nvPr/>
        </p:nvSpPr>
        <p:spPr>
          <a:xfrm>
            <a:off x="611560" y="188640"/>
            <a:ext cx="7128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p </a:t>
            </a:r>
            <a:r>
              <a:rPr lang="pt-BR" sz="2200" dirty="0">
                <a:sym typeface="Symbol"/>
              </a:rPr>
              <a:t></a:t>
            </a:r>
            <a:r>
              <a:rPr lang="pt-BR" sz="2200" dirty="0"/>
              <a:t> (</a:t>
            </a:r>
            <a:r>
              <a:rPr lang="pt-BR" sz="2200" dirty="0">
                <a:sym typeface="Symbol"/>
              </a:rPr>
              <a:t></a:t>
            </a:r>
            <a:r>
              <a:rPr lang="pt-BR" sz="2200" dirty="0"/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pt-BR" sz="2200" dirty="0"/>
              <a:t> r </a:t>
            </a:r>
            <a:r>
              <a:rPr lang="pt-BR" sz="2200" dirty="0">
                <a:sym typeface="Symbol"/>
              </a:rPr>
              <a:t></a:t>
            </a:r>
            <a:r>
              <a:rPr lang="en-US" sz="2200" dirty="0">
                <a:sym typeface="Symbol"/>
              </a:rPr>
              <a:t> </a:t>
            </a:r>
            <a:r>
              <a:rPr lang="pt-BR" sz="2200" dirty="0"/>
              <a:t>s), p,</a:t>
            </a:r>
            <a:r>
              <a:rPr lang="pt-BR" sz="2200" dirty="0">
                <a:sym typeface="Symbol"/>
              </a:rPr>
              <a:t> </a:t>
            </a:r>
            <a:r>
              <a:rPr lang="pt-BR" sz="2200" dirty="0"/>
              <a:t> s </a:t>
            </a:r>
            <a:r>
              <a:rPr lang="pt-BR" sz="2200" b="1" dirty="0">
                <a:sym typeface="Symbol"/>
              </a:rPr>
              <a:t></a:t>
            </a:r>
            <a:r>
              <a:rPr lang="pt-BR" sz="2200" dirty="0">
                <a:sym typeface="Symbol"/>
              </a:rPr>
              <a:t>=</a:t>
            </a:r>
            <a:r>
              <a:rPr lang="pt-BR" sz="2200" dirty="0"/>
              <a:t>  </a:t>
            </a:r>
            <a:r>
              <a:rPr lang="pt-BR" sz="2200" dirty="0">
                <a:sym typeface="Symbol"/>
              </a:rPr>
              <a:t></a:t>
            </a:r>
            <a:r>
              <a:rPr lang="pt-BR" sz="2200" dirty="0"/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pt-BR" sz="2200" dirty="0"/>
              <a:t> </a:t>
            </a:r>
            <a:r>
              <a:rPr lang="pt-BR" sz="2200" dirty="0" smtClean="0"/>
              <a:t>s</a:t>
            </a:r>
            <a:endParaRPr lang="en-US" sz="2200" dirty="0"/>
          </a:p>
        </p:txBody>
      </p:sp>
      <p:sp>
        <p:nvSpPr>
          <p:cNvPr id="2" name="CasetăText 1"/>
          <p:cNvSpPr txBox="1"/>
          <p:nvPr/>
        </p:nvSpPr>
        <p:spPr>
          <a:xfrm>
            <a:off x="611560" y="764704"/>
            <a:ext cx="445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</a:t>
            </a:r>
            <a:r>
              <a:rPr lang="ro-RO" sz="2400" dirty="0" smtClean="0"/>
              <a:t>ținerea mulțimilor de clauze</a:t>
            </a:r>
            <a:endParaRPr lang="en-US" sz="2400" dirty="0"/>
          </a:p>
        </p:txBody>
      </p:sp>
      <p:sp>
        <p:nvSpPr>
          <p:cNvPr id="3" name="CasetăText 2"/>
          <p:cNvSpPr txBox="1"/>
          <p:nvPr/>
        </p:nvSpPr>
        <p:spPr>
          <a:xfrm>
            <a:off x="611560" y="1417362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= p </a:t>
            </a:r>
            <a:r>
              <a:rPr lang="pt-BR" sz="2400" dirty="0">
                <a:sym typeface="Symbol"/>
              </a:rPr>
              <a:t></a:t>
            </a:r>
            <a:r>
              <a:rPr lang="pt-BR" sz="2400" dirty="0"/>
              <a:t> (</a:t>
            </a:r>
            <a:r>
              <a:rPr lang="pt-BR" sz="2400" dirty="0">
                <a:sym typeface="Symbol"/>
              </a:rPr>
              <a:t></a:t>
            </a:r>
            <a:r>
              <a:rPr lang="pt-BR" sz="2400" dirty="0"/>
              <a:t> q </a:t>
            </a:r>
            <a:r>
              <a:rPr lang="pt-BR" sz="2400" dirty="0">
                <a:sym typeface="Symbol"/>
              </a:rPr>
              <a:t></a:t>
            </a:r>
            <a:r>
              <a:rPr lang="pt-BR" sz="2400" dirty="0"/>
              <a:t> r </a:t>
            </a:r>
            <a:r>
              <a:rPr lang="pt-BR" sz="2400" dirty="0">
                <a:sym typeface="Symbol"/>
              </a:rPr>
              <a:t></a:t>
            </a:r>
            <a:r>
              <a:rPr lang="en-US" sz="2400" dirty="0">
                <a:sym typeface="Symbol"/>
              </a:rPr>
              <a:t> </a:t>
            </a:r>
            <a:r>
              <a:rPr lang="pt-BR" sz="2400" dirty="0"/>
              <a:t>s</a:t>
            </a:r>
            <a:r>
              <a:rPr lang="pt-BR" sz="2400" dirty="0" smtClean="0"/>
              <a:t>)</a:t>
            </a:r>
            <a:r>
              <a:rPr lang="ro-RO" sz="2400" dirty="0" smtClean="0"/>
              <a:t> </a:t>
            </a:r>
            <a:r>
              <a:rPr lang="ro-RO" sz="2400" dirty="0" smtClean="0">
                <a:sym typeface="Symbol"/>
              </a:rPr>
              <a:t> </a:t>
            </a:r>
            <a:r>
              <a:rPr lang="pt-BR" sz="2400" dirty="0" smtClean="0">
                <a:sym typeface="Symbol"/>
              </a:rPr>
              <a:t></a:t>
            </a:r>
            <a:r>
              <a:rPr lang="ro-RO" sz="2400" dirty="0" smtClean="0">
                <a:sym typeface="Symbol"/>
              </a:rPr>
              <a:t> p</a:t>
            </a:r>
            <a:r>
              <a:rPr lang="pt-BR" sz="2400" dirty="0" smtClean="0">
                <a:sym typeface="Symbol"/>
              </a:rPr>
              <a:t> </a:t>
            </a:r>
            <a:r>
              <a:rPr lang="ro-RO" sz="2400" dirty="0" smtClean="0">
                <a:sym typeface="Symbol"/>
              </a:rPr>
              <a:t> </a:t>
            </a:r>
            <a:r>
              <a:rPr lang="pt-BR" sz="2400" dirty="0" smtClean="0">
                <a:sym typeface="Symbol"/>
              </a:rPr>
              <a:t></a:t>
            </a:r>
            <a:r>
              <a:rPr lang="ro-RO" sz="2400" dirty="0" smtClean="0">
                <a:sym typeface="Symbol"/>
              </a:rPr>
              <a:t> q </a:t>
            </a:r>
            <a:r>
              <a:rPr lang="pt-BR" sz="2400" dirty="0" smtClean="0">
                <a:sym typeface="Symbol"/>
              </a:rPr>
              <a:t></a:t>
            </a:r>
            <a:r>
              <a:rPr lang="ro-RO" sz="2400" dirty="0" smtClean="0">
                <a:sym typeface="Symbol"/>
              </a:rPr>
              <a:t> r </a:t>
            </a:r>
            <a:r>
              <a:rPr lang="pt-BR" sz="2400" dirty="0">
                <a:sym typeface="Symbol"/>
              </a:rPr>
              <a:t></a:t>
            </a:r>
            <a:r>
              <a:rPr lang="en-US" sz="2400" dirty="0">
                <a:sym typeface="Symbol"/>
              </a:rPr>
              <a:t> </a:t>
            </a:r>
            <a:r>
              <a:rPr lang="pt-BR" sz="2400" dirty="0" smtClean="0"/>
              <a:t>s</a:t>
            </a:r>
            <a:r>
              <a:rPr lang="ro-RO" sz="2400" dirty="0" smtClean="0"/>
              <a:t> </a:t>
            </a:r>
            <a:endParaRPr lang="en-US" sz="2400" dirty="0"/>
          </a:p>
        </p:txBody>
      </p:sp>
      <p:sp>
        <p:nvSpPr>
          <p:cNvPr id="5" name="CasetăText 4"/>
          <p:cNvSpPr txBox="1"/>
          <p:nvPr/>
        </p:nvSpPr>
        <p:spPr>
          <a:xfrm>
            <a:off x="605930" y="2559009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/>
              <a:t>= p </a:t>
            </a:r>
            <a:r>
              <a:rPr lang="ro-RO" sz="2400" dirty="0" smtClean="0">
                <a:sym typeface="Symbol"/>
              </a:rPr>
              <a:t>= C</a:t>
            </a:r>
            <a:r>
              <a:rPr lang="en-US" sz="2400" baseline="-25000" dirty="0" smtClean="0">
                <a:sym typeface="Symbol"/>
              </a:rPr>
              <a:t>3</a:t>
            </a:r>
            <a:r>
              <a:rPr lang="ro-RO" sz="2400" dirty="0" smtClean="0"/>
              <a:t> </a:t>
            </a:r>
            <a:r>
              <a:rPr lang="ro-RO" sz="2400" dirty="0" smtClean="0">
                <a:sym typeface="Symbol"/>
              </a:rPr>
              <a:t>   </a:t>
            </a:r>
            <a:endParaRPr lang="en-US" sz="2400" dirty="0"/>
          </a:p>
        </p:txBody>
      </p:sp>
      <p:sp>
        <p:nvSpPr>
          <p:cNvPr id="7" name="CasetăText 6"/>
          <p:cNvSpPr txBox="1"/>
          <p:nvPr/>
        </p:nvSpPr>
        <p:spPr>
          <a:xfrm>
            <a:off x="611560" y="321297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</a:t>
            </a:r>
            <a:r>
              <a:rPr lang="pt-BR" sz="2400" baseline="-25000" dirty="0" smtClean="0"/>
              <a:t>3</a:t>
            </a:r>
            <a:r>
              <a:rPr lang="pt-BR" sz="2400" dirty="0" smtClean="0"/>
              <a:t> </a:t>
            </a:r>
            <a:r>
              <a:rPr lang="pt-BR" sz="2400" dirty="0"/>
              <a:t>= </a:t>
            </a:r>
            <a:r>
              <a:rPr lang="pt-BR" sz="2400" dirty="0" smtClean="0">
                <a:sym typeface="Symbol"/>
              </a:rPr>
              <a:t></a:t>
            </a:r>
            <a:r>
              <a:rPr lang="pt-BR" sz="2400" dirty="0" smtClean="0"/>
              <a:t> s</a:t>
            </a:r>
            <a:r>
              <a:rPr lang="ro-RO" sz="2400" dirty="0" smtClean="0"/>
              <a:t> </a:t>
            </a:r>
            <a:r>
              <a:rPr lang="ro-RO" sz="2400" dirty="0" smtClean="0">
                <a:sym typeface="Symbol"/>
              </a:rPr>
              <a:t>= C</a:t>
            </a:r>
            <a:r>
              <a:rPr lang="en-US" sz="2400" baseline="-25000" dirty="0" smtClean="0">
                <a:sym typeface="Symbol"/>
              </a:rPr>
              <a:t>4</a:t>
            </a:r>
            <a:r>
              <a:rPr lang="ro-RO" sz="2400" dirty="0" smtClean="0"/>
              <a:t> </a:t>
            </a:r>
            <a:r>
              <a:rPr lang="ro-RO" sz="2400" dirty="0" smtClean="0">
                <a:sym typeface="Symbol"/>
              </a:rPr>
              <a:t>   </a:t>
            </a:r>
            <a:endParaRPr lang="en-US" sz="2400" dirty="0"/>
          </a:p>
        </p:txBody>
      </p:sp>
      <p:sp>
        <p:nvSpPr>
          <p:cNvPr id="8" name="CasetăText 7"/>
          <p:cNvSpPr txBox="1"/>
          <p:nvPr/>
        </p:nvSpPr>
        <p:spPr>
          <a:xfrm>
            <a:off x="211923" y="3919065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? </a:t>
            </a:r>
            <a:r>
              <a:rPr lang="en-US" sz="2400" dirty="0" smtClean="0"/>
              <a:t>V = </a:t>
            </a:r>
            <a:r>
              <a:rPr lang="pt-BR" sz="2400" dirty="0" smtClean="0">
                <a:sym typeface="Symbol"/>
              </a:rPr>
              <a:t></a:t>
            </a:r>
            <a:r>
              <a:rPr lang="pt-BR" sz="2400" dirty="0" smtClean="0"/>
              <a:t> </a:t>
            </a:r>
            <a:r>
              <a:rPr lang="pt-BR" sz="2400" dirty="0"/>
              <a:t>q </a:t>
            </a:r>
            <a:r>
              <a:rPr lang="pt-BR" sz="2400" dirty="0">
                <a:sym typeface="Symbol"/>
              </a:rPr>
              <a:t></a:t>
            </a:r>
            <a:r>
              <a:rPr lang="pt-BR" sz="2400" dirty="0"/>
              <a:t> </a:t>
            </a:r>
            <a:r>
              <a:rPr lang="pt-BR" sz="2400" dirty="0" smtClean="0"/>
              <a:t>s</a:t>
            </a:r>
            <a:r>
              <a:rPr lang="ro-RO" sz="2400" dirty="0" smtClean="0"/>
              <a:t> </a:t>
            </a:r>
            <a:r>
              <a:rPr lang="ro-RO" sz="2400" dirty="0" smtClean="0">
                <a:sym typeface="Symbol"/>
              </a:rPr>
              <a:t>   </a:t>
            </a:r>
            <a:endParaRPr lang="en-US" sz="2400" dirty="0"/>
          </a:p>
        </p:txBody>
      </p:sp>
      <p:sp>
        <p:nvSpPr>
          <p:cNvPr id="11" name="CasetăText 10"/>
          <p:cNvSpPr txBox="1"/>
          <p:nvPr/>
        </p:nvSpPr>
        <p:spPr>
          <a:xfrm>
            <a:off x="1979712" y="3942449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>
                <a:sym typeface="Symbol"/>
              </a:rPr>
              <a:t> se neagă concluzia </a:t>
            </a:r>
            <a:r>
              <a:rPr lang="ro-RO" sz="2400" dirty="0">
                <a:sym typeface="Symbol"/>
              </a:rPr>
              <a:t></a:t>
            </a:r>
            <a:r>
              <a:rPr lang="ro-RO" sz="2400" dirty="0" smtClean="0">
                <a:sym typeface="Symbol"/>
              </a:rPr>
              <a:t> q</a:t>
            </a:r>
            <a:r>
              <a:rPr lang="pt-BR" sz="2400" dirty="0" smtClean="0">
                <a:sym typeface="Symbol"/>
              </a:rPr>
              <a:t> </a:t>
            </a:r>
            <a:r>
              <a:rPr lang="en-US" sz="2400" dirty="0" smtClean="0">
                <a:sym typeface="Symbol"/>
              </a:rPr>
              <a:t> </a:t>
            </a:r>
            <a:r>
              <a:rPr lang="pt-BR" sz="2400" dirty="0" smtClean="0">
                <a:sym typeface="Symbol"/>
              </a:rPr>
              <a:t> </a:t>
            </a:r>
            <a:r>
              <a:rPr lang="pt-BR" sz="2400" dirty="0" smtClean="0"/>
              <a:t>s</a:t>
            </a:r>
            <a:r>
              <a:rPr lang="ro-RO" sz="2400" dirty="0" smtClean="0">
                <a:sym typeface="Symbol"/>
              </a:rPr>
              <a:t> = C</a:t>
            </a:r>
            <a:r>
              <a:rPr lang="en-US" sz="2400" baseline="-25000" dirty="0" smtClean="0">
                <a:sym typeface="Symbol"/>
              </a:rPr>
              <a:t>5</a:t>
            </a:r>
            <a:r>
              <a:rPr lang="pt-BR" sz="2400" dirty="0" smtClean="0">
                <a:sym typeface="Symbol"/>
              </a:rPr>
              <a:t> </a:t>
            </a:r>
            <a:r>
              <a:rPr lang="ro-RO" sz="2400" dirty="0">
                <a:sym typeface="Symbol"/>
              </a:rPr>
              <a:t> </a:t>
            </a:r>
            <a:r>
              <a:rPr lang="ro-RO" sz="2400" dirty="0" smtClean="0">
                <a:sym typeface="Symbol"/>
              </a:rPr>
              <a:t>C</a:t>
            </a:r>
            <a:r>
              <a:rPr lang="en-US" sz="2400" baseline="-25000" dirty="0" smtClean="0">
                <a:sym typeface="Symbol"/>
              </a:rPr>
              <a:t>4</a:t>
            </a:r>
            <a:r>
              <a:rPr lang="ro-RO" sz="2400" dirty="0" smtClean="0"/>
              <a:t> </a:t>
            </a:r>
            <a:r>
              <a:rPr lang="ro-RO" sz="2400" dirty="0" smtClean="0">
                <a:sym typeface="Symbol"/>
              </a:rPr>
              <a:t>   </a:t>
            </a:r>
            <a:endParaRPr lang="en-US" sz="2400" dirty="0"/>
          </a:p>
        </p:txBody>
      </p:sp>
      <p:sp>
        <p:nvSpPr>
          <p:cNvPr id="12" name="CasetăText 11"/>
          <p:cNvSpPr txBox="1"/>
          <p:nvPr/>
        </p:nvSpPr>
        <p:spPr>
          <a:xfrm>
            <a:off x="5940152" y="17720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err="1"/>
              <a:t>n</a:t>
            </a:r>
            <a:r>
              <a:rPr lang="ro-RO" sz="1200" dirty="0" err="1" smtClean="0"/>
              <a:t>ot</a:t>
            </a:r>
            <a:r>
              <a:rPr lang="ro-RO" dirty="0" smtClean="0"/>
              <a:t>.</a:t>
            </a:r>
            <a:endParaRPr lang="en-US" dirty="0"/>
          </a:p>
        </p:txBody>
      </p:sp>
      <p:sp>
        <p:nvSpPr>
          <p:cNvPr id="13" name="CasetăText 12"/>
          <p:cNvSpPr txBox="1"/>
          <p:nvPr/>
        </p:nvSpPr>
        <p:spPr>
          <a:xfrm>
            <a:off x="1435333" y="240468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err="1"/>
              <a:t>n</a:t>
            </a:r>
            <a:r>
              <a:rPr lang="ro-RO" sz="1200" dirty="0" err="1" smtClean="0"/>
              <a:t>ot</a:t>
            </a:r>
            <a:r>
              <a:rPr lang="ro-RO" dirty="0" smtClean="0"/>
              <a:t>.</a:t>
            </a:r>
            <a:endParaRPr lang="en-US" dirty="0"/>
          </a:p>
        </p:txBody>
      </p:sp>
      <p:sp>
        <p:nvSpPr>
          <p:cNvPr id="14" name="CasetăText 13"/>
          <p:cNvSpPr txBox="1"/>
          <p:nvPr/>
        </p:nvSpPr>
        <p:spPr>
          <a:xfrm>
            <a:off x="1687361" y="30744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err="1"/>
              <a:t>n</a:t>
            </a:r>
            <a:r>
              <a:rPr lang="ro-RO" sz="1200" dirty="0" err="1" smtClean="0"/>
              <a:t>ot</a:t>
            </a:r>
            <a:r>
              <a:rPr lang="ro-RO" dirty="0" smtClean="0"/>
              <a:t>.</a:t>
            </a:r>
            <a:endParaRPr lang="en-US" dirty="0"/>
          </a:p>
        </p:txBody>
      </p:sp>
      <p:sp>
        <p:nvSpPr>
          <p:cNvPr id="15" name="CasetăText 14"/>
          <p:cNvSpPr txBox="1"/>
          <p:nvPr/>
        </p:nvSpPr>
        <p:spPr>
          <a:xfrm>
            <a:off x="6228184" y="380394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err="1"/>
              <a:t>n</a:t>
            </a:r>
            <a:r>
              <a:rPr lang="ro-RO" sz="1200" dirty="0" err="1" smtClean="0"/>
              <a:t>ot</a:t>
            </a:r>
            <a:r>
              <a:rPr lang="ro-RO" dirty="0" smtClean="0"/>
              <a:t>.</a:t>
            </a:r>
            <a:endParaRPr lang="en-US" dirty="0"/>
          </a:p>
        </p:txBody>
      </p:sp>
      <p:sp>
        <p:nvSpPr>
          <p:cNvPr id="17" name="CasetăText 16"/>
          <p:cNvSpPr txBox="1"/>
          <p:nvPr/>
        </p:nvSpPr>
        <p:spPr>
          <a:xfrm>
            <a:off x="617553" y="5229200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S = </a:t>
            </a:r>
            <a:r>
              <a:rPr lang="en-US" sz="2800" dirty="0" smtClean="0"/>
              <a:t>{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C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 C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, C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 }</a:t>
            </a:r>
            <a:endParaRPr lang="en-US" sz="2800" dirty="0"/>
          </a:p>
        </p:txBody>
      </p:sp>
      <p:sp>
        <p:nvSpPr>
          <p:cNvPr id="4" name="CasetăText 3"/>
          <p:cNvSpPr txBox="1"/>
          <p:nvPr/>
        </p:nvSpPr>
        <p:spPr>
          <a:xfrm>
            <a:off x="1331640" y="1910557"/>
            <a:ext cx="485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/>
              </a:rPr>
              <a:t> </a:t>
            </a:r>
            <a:r>
              <a:rPr lang="en-US" sz="2400" dirty="0" smtClean="0">
                <a:sym typeface="Symbol"/>
              </a:rPr>
              <a:t>(</a:t>
            </a:r>
            <a:r>
              <a:rPr lang="pt-BR" sz="2400" dirty="0" smtClean="0">
                <a:sym typeface="Symbol"/>
              </a:rPr>
              <a:t></a:t>
            </a:r>
            <a:r>
              <a:rPr lang="ro-RO" sz="2400" dirty="0" smtClean="0">
                <a:sym typeface="Symbol"/>
              </a:rPr>
              <a:t> </a:t>
            </a:r>
            <a:r>
              <a:rPr lang="ro-RO" sz="2400" dirty="0">
                <a:sym typeface="Symbol"/>
              </a:rPr>
              <a:t>p</a:t>
            </a:r>
            <a:r>
              <a:rPr lang="pt-BR" sz="2400" dirty="0">
                <a:sym typeface="Symbol"/>
              </a:rPr>
              <a:t> </a:t>
            </a:r>
            <a:r>
              <a:rPr lang="ro-RO" sz="2400" dirty="0">
                <a:sym typeface="Symbol"/>
              </a:rPr>
              <a:t> </a:t>
            </a:r>
            <a:r>
              <a:rPr lang="pt-BR" sz="2400" dirty="0">
                <a:sym typeface="Symbol"/>
              </a:rPr>
              <a:t></a:t>
            </a:r>
            <a:r>
              <a:rPr lang="ro-RO" sz="2400" dirty="0">
                <a:sym typeface="Symbol"/>
              </a:rPr>
              <a:t> q </a:t>
            </a:r>
            <a:r>
              <a:rPr lang="pt-BR" sz="2400" dirty="0">
                <a:sym typeface="Symbol"/>
              </a:rPr>
              <a:t></a:t>
            </a:r>
            <a:r>
              <a:rPr lang="ro-RO" sz="2400" dirty="0">
                <a:sym typeface="Symbol"/>
              </a:rPr>
              <a:t> </a:t>
            </a:r>
            <a:r>
              <a:rPr lang="ro-RO" sz="2400" dirty="0" smtClean="0">
                <a:sym typeface="Symbol"/>
              </a:rPr>
              <a:t>r</a:t>
            </a:r>
            <a:r>
              <a:rPr lang="en-US" sz="2400" dirty="0" smtClean="0">
                <a:sym typeface="Symbol"/>
              </a:rPr>
              <a:t>)</a:t>
            </a:r>
            <a:r>
              <a:rPr lang="ro-RO" sz="2400" dirty="0" smtClean="0">
                <a:sym typeface="Symbol"/>
              </a:rPr>
              <a:t> </a:t>
            </a:r>
            <a:r>
              <a:rPr lang="pt-BR" sz="2400" dirty="0">
                <a:sym typeface="Symbol"/>
              </a:rPr>
              <a:t>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(</a:t>
            </a:r>
            <a:r>
              <a:rPr lang="pt-BR" sz="2400" dirty="0" smtClean="0">
                <a:sym typeface="Symbol"/>
              </a:rPr>
              <a:t></a:t>
            </a:r>
            <a:r>
              <a:rPr lang="ro-RO" sz="2400" dirty="0" smtClean="0">
                <a:sym typeface="Symbol"/>
              </a:rPr>
              <a:t> </a:t>
            </a:r>
            <a:r>
              <a:rPr lang="ro-RO" sz="2400" dirty="0">
                <a:sym typeface="Symbol"/>
              </a:rPr>
              <a:t>p</a:t>
            </a:r>
            <a:r>
              <a:rPr lang="pt-BR" sz="2400" dirty="0">
                <a:sym typeface="Symbol"/>
              </a:rPr>
              <a:t> </a:t>
            </a:r>
            <a:r>
              <a:rPr lang="ro-RO" sz="2400" dirty="0">
                <a:sym typeface="Symbol"/>
              </a:rPr>
              <a:t> </a:t>
            </a:r>
            <a:r>
              <a:rPr lang="pt-BR" sz="2400" dirty="0">
                <a:sym typeface="Symbol"/>
              </a:rPr>
              <a:t></a:t>
            </a:r>
            <a:r>
              <a:rPr lang="ro-RO" sz="2400" dirty="0">
                <a:sym typeface="Symbol"/>
              </a:rPr>
              <a:t> q </a:t>
            </a:r>
            <a:r>
              <a:rPr lang="pt-BR" sz="2400" dirty="0">
                <a:sym typeface="Symbol"/>
              </a:rPr>
              <a:t></a:t>
            </a:r>
            <a:r>
              <a:rPr lang="ro-RO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s</a:t>
            </a:r>
            <a:r>
              <a:rPr lang="ro-RO" sz="2400" dirty="0" smtClean="0"/>
              <a:t>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CasetăText 8"/>
          <p:cNvSpPr txBox="1"/>
          <p:nvPr/>
        </p:nvSpPr>
        <p:spPr>
          <a:xfrm>
            <a:off x="6016625" y="1911460"/>
            <a:ext cx="1705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pt-BR" sz="2400" dirty="0" smtClean="0">
                <a:sym typeface="Symbol"/>
              </a:rPr>
              <a:t> C</a:t>
            </a:r>
            <a:r>
              <a:rPr lang="pt-BR" sz="2400" baseline="-25000" dirty="0" smtClean="0">
                <a:sym typeface="Symbol"/>
              </a:rPr>
              <a:t>2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40880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7" grpId="0"/>
      <p:bldP spid="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/>
          <p:cNvSpPr txBox="1"/>
          <p:nvPr/>
        </p:nvSpPr>
        <p:spPr>
          <a:xfrm>
            <a:off x="683568" y="571327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dirty="0" smtClean="0"/>
              <a:t>S</a:t>
            </a:r>
            <a:r>
              <a:rPr lang="en-US" sz="2200" baseline="30000" dirty="0" smtClean="0"/>
              <a:t>0</a:t>
            </a:r>
            <a:r>
              <a:rPr lang="ro-RO" sz="2200" dirty="0" smtClean="0"/>
              <a:t> </a:t>
            </a:r>
            <a:r>
              <a:rPr lang="ro-RO" sz="2200" dirty="0"/>
              <a:t>= </a:t>
            </a:r>
            <a:r>
              <a:rPr lang="en-US" sz="2200" dirty="0"/>
              <a:t>{         C</a:t>
            </a:r>
            <a:r>
              <a:rPr lang="en-US" sz="2200" baseline="-25000" dirty="0"/>
              <a:t>1</a:t>
            </a:r>
            <a:r>
              <a:rPr lang="en-US" sz="2200" dirty="0"/>
              <a:t>,                  C</a:t>
            </a:r>
            <a:r>
              <a:rPr lang="en-US" sz="2200" baseline="-25000" dirty="0"/>
              <a:t>2</a:t>
            </a:r>
            <a:r>
              <a:rPr lang="en-US" sz="2200" dirty="0"/>
              <a:t>,         C</a:t>
            </a:r>
            <a:r>
              <a:rPr lang="en-US" sz="2200" baseline="-25000" dirty="0"/>
              <a:t>3</a:t>
            </a:r>
            <a:r>
              <a:rPr lang="en-US" sz="2200" dirty="0"/>
              <a:t>,  C</a:t>
            </a:r>
            <a:r>
              <a:rPr lang="en-US" sz="2200" baseline="-25000" dirty="0"/>
              <a:t>4,</a:t>
            </a:r>
            <a:r>
              <a:rPr lang="en-US" sz="2200" dirty="0"/>
              <a:t>  C</a:t>
            </a:r>
            <a:r>
              <a:rPr lang="en-US" sz="2200" baseline="-25000" dirty="0"/>
              <a:t>5</a:t>
            </a:r>
            <a:r>
              <a:rPr lang="en-US" sz="2200" dirty="0"/>
              <a:t> }</a:t>
            </a:r>
          </a:p>
          <a:p>
            <a:r>
              <a:rPr lang="en-US" sz="2200" dirty="0"/>
              <a:t>   = {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p</a:t>
            </a:r>
            <a:r>
              <a:rPr lang="pt-BR" sz="2200" dirty="0">
                <a:sym typeface="Symbol"/>
              </a:rPr>
              <a:t> </a:t>
            </a:r>
            <a:r>
              <a:rPr lang="ro-RO" sz="2200" dirty="0">
                <a:sym typeface="Symbol"/>
              </a:rPr>
              <a:t>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r</a:t>
            </a:r>
            <a:r>
              <a:rPr lang="en-US" sz="2200" dirty="0">
                <a:sym typeface="Symbol"/>
              </a:rPr>
              <a:t>,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p</a:t>
            </a:r>
            <a:r>
              <a:rPr lang="pt-BR" sz="2200" dirty="0">
                <a:sym typeface="Symbol"/>
              </a:rPr>
              <a:t> </a:t>
            </a:r>
            <a:r>
              <a:rPr lang="ro-RO" sz="2200" dirty="0">
                <a:sym typeface="Symbol"/>
              </a:rPr>
              <a:t>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>
                <a:sym typeface="Symbol"/>
              </a:rPr>
              <a:t>s</a:t>
            </a:r>
            <a:r>
              <a:rPr lang="ro-RO" sz="2200" dirty="0"/>
              <a:t> </a:t>
            </a:r>
            <a:r>
              <a:rPr lang="en-US" sz="2200" dirty="0">
                <a:sym typeface="Symbol"/>
              </a:rPr>
              <a:t>, </a:t>
            </a:r>
            <a:r>
              <a:rPr lang="pt-BR" sz="2200" dirty="0"/>
              <a:t>p,  </a:t>
            </a:r>
            <a:r>
              <a:rPr lang="pt-BR" sz="2200" dirty="0">
                <a:sym typeface="Symbol"/>
              </a:rPr>
              <a:t></a:t>
            </a:r>
            <a:r>
              <a:rPr lang="pt-BR" sz="2200" dirty="0"/>
              <a:t> s,  q</a:t>
            </a:r>
            <a:r>
              <a:rPr lang="en-US" sz="2200" dirty="0"/>
              <a:t> }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561701" y="15161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 </a:t>
            </a:r>
            <a:r>
              <a:rPr lang="en-US" dirty="0" smtClean="0"/>
              <a:t>(C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asetăText 6"/>
          <p:cNvSpPr txBox="1"/>
          <p:nvPr/>
        </p:nvSpPr>
        <p:spPr>
          <a:xfrm>
            <a:off x="610193" y="20608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CasetăText 9"/>
          <p:cNvSpPr txBox="1"/>
          <p:nvPr/>
        </p:nvSpPr>
        <p:spPr>
          <a:xfrm>
            <a:off x="602833" y="26255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asetăText 11"/>
          <p:cNvSpPr txBox="1"/>
          <p:nvPr/>
        </p:nvSpPr>
        <p:spPr>
          <a:xfrm>
            <a:off x="107504" y="6104969"/>
            <a:ext cx="9036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dirty="0" smtClean="0"/>
              <a:t>S</a:t>
            </a:r>
            <a:r>
              <a:rPr lang="en-US" sz="2200" baseline="30000" dirty="0" smtClean="0"/>
              <a:t>1</a:t>
            </a:r>
            <a:r>
              <a:rPr lang="en-US" sz="2200" dirty="0" smtClean="0"/>
              <a:t> = { C</a:t>
            </a:r>
            <a:r>
              <a:rPr lang="en-US" sz="2200" baseline="-25000" dirty="0" smtClean="0"/>
              <a:t>6</a:t>
            </a:r>
            <a:r>
              <a:rPr lang="en-US" sz="2200" dirty="0" smtClean="0"/>
              <a:t>, C</a:t>
            </a:r>
            <a:r>
              <a:rPr lang="en-US" sz="2200" baseline="-25000" dirty="0" smtClean="0"/>
              <a:t>7</a:t>
            </a:r>
            <a:r>
              <a:rPr lang="en-US" sz="2200" dirty="0" smtClean="0"/>
              <a:t>, C</a:t>
            </a:r>
            <a:r>
              <a:rPr lang="en-US" sz="2200" baseline="-25000" dirty="0" smtClean="0"/>
              <a:t>8</a:t>
            </a:r>
            <a:r>
              <a:rPr lang="en-US" sz="2200" dirty="0" smtClean="0"/>
              <a:t>, C</a:t>
            </a:r>
            <a:r>
              <a:rPr lang="en-US" sz="2200" baseline="-25000" dirty="0" smtClean="0"/>
              <a:t>9</a:t>
            </a:r>
            <a:r>
              <a:rPr lang="en-US" sz="2200" dirty="0" smtClean="0"/>
              <a:t>, C</a:t>
            </a:r>
            <a:r>
              <a:rPr lang="en-US" sz="2200" baseline="-25000" dirty="0" smtClean="0"/>
              <a:t>10 </a:t>
            </a:r>
            <a:r>
              <a:rPr lang="en-US" sz="2200" dirty="0" smtClean="0"/>
              <a:t>} = {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</a:t>
            </a:r>
            <a:r>
              <a:rPr lang="ro-RO" sz="2200" dirty="0" smtClean="0">
                <a:sym typeface="Symbol"/>
              </a:rPr>
              <a:t>r</a:t>
            </a:r>
            <a:r>
              <a:rPr lang="en-US" sz="2200" dirty="0" smtClean="0">
                <a:sym typeface="Symbol"/>
              </a:rPr>
              <a:t>,</a:t>
            </a:r>
            <a:r>
              <a:rPr lang="pt-BR" sz="2200" dirty="0">
                <a:sym typeface="Symbol"/>
              </a:rPr>
              <a:t> 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>
                <a:sym typeface="Symbol"/>
              </a:rPr>
              <a:t>p</a:t>
            </a:r>
            <a:r>
              <a:rPr lang="ro-RO" sz="2200" dirty="0">
                <a:sym typeface="Symbol"/>
              </a:rPr>
              <a:t>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>r,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>s,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p</a:t>
            </a:r>
            <a:r>
              <a:rPr lang="pt-BR" sz="2200" dirty="0">
                <a:sym typeface="Symbol"/>
              </a:rPr>
              <a:t> </a:t>
            </a:r>
            <a:r>
              <a:rPr lang="ro-RO" sz="2200" dirty="0">
                <a:sym typeface="Symbol"/>
              </a:rPr>
              <a:t>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</a:t>
            </a:r>
            <a:r>
              <a:rPr lang="ro-RO" sz="2200" dirty="0" smtClean="0">
                <a:sym typeface="Symbol"/>
              </a:rPr>
              <a:t>q</a:t>
            </a:r>
            <a:r>
              <a:rPr lang="en-US" sz="2200" dirty="0" smtClean="0">
                <a:sym typeface="Symbol"/>
              </a:rPr>
              <a:t>,</a:t>
            </a:r>
            <a:r>
              <a:rPr lang="pt-BR" sz="2200" dirty="0">
                <a:sym typeface="Symbol"/>
              </a:rPr>
              <a:t> </a:t>
            </a:r>
            <a:r>
              <a:rPr lang="ro-RO" sz="2200" dirty="0">
                <a:sym typeface="Symbol"/>
              </a:rPr>
              <a:t> p</a:t>
            </a:r>
            <a:r>
              <a:rPr lang="pt-BR" sz="2200" dirty="0">
                <a:sym typeface="Symbol"/>
              </a:rPr>
              <a:t> 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>s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/>
              </a:rPr>
              <a:t>}</a:t>
            </a:r>
            <a:r>
              <a:rPr lang="pt-BR" sz="2200" dirty="0" smtClean="0"/>
              <a:t> 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3" name="CasetăText 12"/>
          <p:cNvSpPr txBox="1"/>
          <p:nvPr/>
        </p:nvSpPr>
        <p:spPr>
          <a:xfrm>
            <a:off x="-5993" y="4611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Strategia saturării pe nivele aplicată la S</a:t>
            </a:r>
            <a:r>
              <a:rPr lang="en-US" sz="2400" b="1" baseline="-25000" dirty="0"/>
              <a:t>2</a:t>
            </a:r>
            <a:r>
              <a:rPr lang="ro-RO" sz="2400" b="1" dirty="0" smtClean="0"/>
              <a:t> </a:t>
            </a:r>
            <a:endParaRPr lang="en-US" sz="2400" b="1" dirty="0"/>
          </a:p>
        </p:txBody>
      </p:sp>
      <p:sp>
        <p:nvSpPr>
          <p:cNvPr id="14" name="CasetăText 13"/>
          <p:cNvSpPr txBox="1"/>
          <p:nvPr/>
        </p:nvSpPr>
        <p:spPr>
          <a:xfrm>
            <a:off x="1973241" y="1538928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17" name="CasetăText 16"/>
          <p:cNvSpPr txBox="1"/>
          <p:nvPr/>
        </p:nvSpPr>
        <p:spPr>
          <a:xfrm>
            <a:off x="610193" y="31409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CasetăText 18"/>
          <p:cNvSpPr txBox="1"/>
          <p:nvPr/>
        </p:nvSpPr>
        <p:spPr>
          <a:xfrm>
            <a:off x="610193" y="35730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2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CasetăText 24"/>
          <p:cNvSpPr txBox="1"/>
          <p:nvPr/>
        </p:nvSpPr>
        <p:spPr>
          <a:xfrm>
            <a:off x="615359" y="444360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2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CasetăText 27"/>
          <p:cNvSpPr txBox="1"/>
          <p:nvPr/>
        </p:nvSpPr>
        <p:spPr>
          <a:xfrm>
            <a:off x="696151" y="2092758"/>
            <a:ext cx="320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6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 smtClean="0"/>
              <a:t>p</a:t>
            </a:r>
            <a:r>
              <a:rPr lang="en-US" dirty="0" smtClean="0"/>
              <a:t> (C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) = </a:t>
            </a:r>
            <a:r>
              <a:rPr lang="pt-BR" dirty="0">
                <a:sym typeface="Symbol"/>
              </a:rPr>
              <a:t></a:t>
            </a:r>
            <a:r>
              <a:rPr lang="ro-RO" dirty="0">
                <a:sym typeface="Symbol"/>
              </a:rPr>
              <a:t> q </a:t>
            </a:r>
            <a:r>
              <a:rPr lang="pt-BR" dirty="0">
                <a:sym typeface="Symbol"/>
              </a:rPr>
              <a:t></a:t>
            </a:r>
            <a:r>
              <a:rPr lang="ro-RO" dirty="0">
                <a:sym typeface="Symbol"/>
              </a:rPr>
              <a:t> 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CasetăText 28"/>
          <p:cNvSpPr txBox="1"/>
          <p:nvPr/>
        </p:nvSpPr>
        <p:spPr>
          <a:xfrm>
            <a:off x="1975044" y="2625515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31" name="CasetăText 30"/>
          <p:cNvSpPr txBox="1"/>
          <p:nvPr/>
        </p:nvSpPr>
        <p:spPr>
          <a:xfrm>
            <a:off x="696151" y="3140968"/>
            <a:ext cx="32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7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 smtClean="0"/>
              <a:t>q</a:t>
            </a:r>
            <a:r>
              <a:rPr lang="en-US" dirty="0" smtClean="0"/>
              <a:t> (C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 = </a:t>
            </a:r>
            <a:r>
              <a:rPr lang="pt-BR" dirty="0">
                <a:sym typeface="Symbol"/>
              </a:rPr>
              <a:t></a:t>
            </a:r>
            <a:r>
              <a:rPr lang="ro-RO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p</a:t>
            </a:r>
            <a:r>
              <a:rPr lang="ro-RO" dirty="0" smtClean="0">
                <a:sym typeface="Symbol"/>
              </a:rPr>
              <a:t> </a:t>
            </a:r>
            <a:r>
              <a:rPr lang="pt-BR" dirty="0">
                <a:sym typeface="Symbol"/>
              </a:rPr>
              <a:t></a:t>
            </a:r>
            <a:r>
              <a:rPr lang="ro-RO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r</a:t>
            </a:r>
            <a:endParaRPr lang="en-US" dirty="0"/>
          </a:p>
        </p:txBody>
      </p:sp>
      <p:sp>
        <p:nvSpPr>
          <p:cNvPr id="32" name="CasetăText 31"/>
          <p:cNvSpPr txBox="1"/>
          <p:nvPr/>
        </p:nvSpPr>
        <p:spPr>
          <a:xfrm>
            <a:off x="696151" y="3597141"/>
            <a:ext cx="396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8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 smtClean="0"/>
              <a:t>p</a:t>
            </a:r>
            <a:r>
              <a:rPr lang="en-US" dirty="0" smtClean="0"/>
              <a:t> (C</a:t>
            </a:r>
            <a:r>
              <a:rPr lang="en-US" baseline="-25000" dirty="0" smtClean="0"/>
              <a:t>2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) = </a:t>
            </a:r>
            <a:r>
              <a:rPr lang="pt-BR" dirty="0">
                <a:sym typeface="Symbol"/>
              </a:rPr>
              <a:t></a:t>
            </a:r>
            <a:r>
              <a:rPr lang="ro-RO" dirty="0">
                <a:sym typeface="Symbol"/>
              </a:rPr>
              <a:t> q </a:t>
            </a:r>
            <a:r>
              <a:rPr lang="pt-BR" dirty="0">
                <a:sym typeface="Symbol"/>
              </a:rPr>
              <a:t></a:t>
            </a:r>
            <a:r>
              <a:rPr lang="ro-RO" dirty="0">
                <a:sym typeface="Symbol"/>
              </a:rPr>
              <a:t> </a:t>
            </a:r>
            <a:r>
              <a:rPr lang="en-US" dirty="0">
                <a:sym typeface="Symbol"/>
              </a:rPr>
              <a:t>s</a:t>
            </a:r>
            <a:r>
              <a:rPr lang="ro-RO" dirty="0"/>
              <a:t> </a:t>
            </a:r>
            <a:endParaRPr lang="en-US" dirty="0"/>
          </a:p>
        </p:txBody>
      </p:sp>
      <p:sp>
        <p:nvSpPr>
          <p:cNvPr id="18" name="CasetăText 17"/>
          <p:cNvSpPr txBox="1"/>
          <p:nvPr/>
        </p:nvSpPr>
        <p:spPr>
          <a:xfrm>
            <a:off x="602833" y="39957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2</a:t>
            </a:r>
            <a:r>
              <a:rPr lang="en-US" dirty="0" smtClean="0"/>
              <a:t>, C</a:t>
            </a:r>
            <a:r>
              <a:rPr lang="en-US" baseline="-25000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CasetăText 19"/>
          <p:cNvSpPr txBox="1"/>
          <p:nvPr/>
        </p:nvSpPr>
        <p:spPr>
          <a:xfrm>
            <a:off x="696151" y="3994094"/>
            <a:ext cx="396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9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 smtClean="0"/>
              <a:t>s</a:t>
            </a:r>
            <a:r>
              <a:rPr lang="en-US" dirty="0" smtClean="0"/>
              <a:t> (C</a:t>
            </a:r>
            <a:r>
              <a:rPr lang="en-US" baseline="-25000" dirty="0" smtClean="0"/>
              <a:t>2</a:t>
            </a:r>
            <a:r>
              <a:rPr lang="en-US" dirty="0" smtClean="0"/>
              <a:t>, C</a:t>
            </a:r>
            <a:r>
              <a:rPr lang="en-US" baseline="-25000" dirty="0" smtClean="0"/>
              <a:t>4</a:t>
            </a:r>
            <a:r>
              <a:rPr lang="en-US" dirty="0" smtClean="0"/>
              <a:t>) = </a:t>
            </a:r>
            <a:r>
              <a:rPr lang="pt-BR" dirty="0">
                <a:sym typeface="Symbol"/>
              </a:rPr>
              <a:t></a:t>
            </a:r>
            <a:r>
              <a:rPr lang="ro-RO" dirty="0">
                <a:sym typeface="Symbol"/>
              </a:rPr>
              <a:t> p</a:t>
            </a:r>
            <a:r>
              <a:rPr lang="pt-BR" dirty="0">
                <a:sym typeface="Symbol"/>
              </a:rPr>
              <a:t> </a:t>
            </a:r>
            <a:r>
              <a:rPr lang="ro-RO" dirty="0">
                <a:sym typeface="Symbol"/>
              </a:rPr>
              <a:t> </a:t>
            </a:r>
            <a:r>
              <a:rPr lang="pt-BR" dirty="0">
                <a:sym typeface="Symbol"/>
              </a:rPr>
              <a:t></a:t>
            </a:r>
            <a:r>
              <a:rPr lang="ro-RO" dirty="0">
                <a:sym typeface="Symbol"/>
              </a:rPr>
              <a:t> q</a:t>
            </a:r>
            <a:endParaRPr lang="en-US" dirty="0"/>
          </a:p>
        </p:txBody>
      </p:sp>
      <p:sp>
        <p:nvSpPr>
          <p:cNvPr id="21" name="CasetăText 20"/>
          <p:cNvSpPr txBox="1"/>
          <p:nvPr/>
        </p:nvSpPr>
        <p:spPr>
          <a:xfrm>
            <a:off x="696151" y="4444606"/>
            <a:ext cx="33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10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 smtClean="0"/>
              <a:t>q</a:t>
            </a:r>
            <a:r>
              <a:rPr lang="en-US" dirty="0" smtClean="0"/>
              <a:t> (C</a:t>
            </a:r>
            <a:r>
              <a:rPr lang="en-US" baseline="-25000" dirty="0" smtClean="0"/>
              <a:t>2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 = </a:t>
            </a:r>
            <a:r>
              <a:rPr lang="pt-BR" dirty="0">
                <a:sym typeface="Symbol"/>
              </a:rPr>
              <a:t></a:t>
            </a:r>
            <a:r>
              <a:rPr lang="ro-RO" dirty="0">
                <a:sym typeface="Symbol"/>
              </a:rPr>
              <a:t> p</a:t>
            </a:r>
            <a:r>
              <a:rPr lang="pt-BR" dirty="0">
                <a:sym typeface="Symbol"/>
              </a:rPr>
              <a:t> </a:t>
            </a:r>
            <a:r>
              <a:rPr lang="pt-BR" dirty="0" smtClean="0">
                <a:sym typeface="Symbol"/>
              </a:rPr>
              <a:t></a:t>
            </a:r>
            <a:r>
              <a:rPr lang="ro-RO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s</a:t>
            </a:r>
            <a:endParaRPr lang="en-US" dirty="0"/>
          </a:p>
        </p:txBody>
      </p:sp>
      <p:sp>
        <p:nvSpPr>
          <p:cNvPr id="22" name="CasetăText 21"/>
          <p:cNvSpPr txBox="1"/>
          <p:nvPr/>
        </p:nvSpPr>
        <p:spPr>
          <a:xfrm>
            <a:off x="547906" y="48045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3</a:t>
            </a:r>
            <a:r>
              <a:rPr lang="en-US" dirty="0" smtClean="0"/>
              <a:t>, C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CasetăText 22"/>
          <p:cNvSpPr txBox="1"/>
          <p:nvPr/>
        </p:nvSpPr>
        <p:spPr>
          <a:xfrm>
            <a:off x="1920117" y="4804520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24" name="CasetăText 23"/>
          <p:cNvSpPr txBox="1"/>
          <p:nvPr/>
        </p:nvSpPr>
        <p:spPr>
          <a:xfrm>
            <a:off x="547905" y="51738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3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CasetăText 26"/>
          <p:cNvSpPr txBox="1"/>
          <p:nvPr/>
        </p:nvSpPr>
        <p:spPr>
          <a:xfrm>
            <a:off x="1920116" y="5173852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30" name="CasetăText 29"/>
          <p:cNvSpPr txBox="1"/>
          <p:nvPr/>
        </p:nvSpPr>
        <p:spPr>
          <a:xfrm>
            <a:off x="552955" y="55431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/>
              <a:t>4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CasetăText 32"/>
          <p:cNvSpPr txBox="1"/>
          <p:nvPr/>
        </p:nvSpPr>
        <p:spPr>
          <a:xfrm>
            <a:off x="1920117" y="5543184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10" grpId="0"/>
      <p:bldP spid="12" grpId="0"/>
      <p:bldP spid="14" grpId="0"/>
      <p:bldP spid="17" grpId="0"/>
      <p:bldP spid="17" grpId="1"/>
      <p:bldP spid="19" grpId="0"/>
      <p:bldP spid="19" grpId="1"/>
      <p:bldP spid="25" grpId="0"/>
      <p:bldP spid="25" grpId="1"/>
      <p:bldP spid="28" grpId="0"/>
      <p:bldP spid="29" grpId="0"/>
      <p:bldP spid="31" grpId="0"/>
      <p:bldP spid="32" grpId="0"/>
      <p:bldP spid="18" grpId="0"/>
      <p:bldP spid="18" grpId="1"/>
      <p:bldP spid="20" grpId="0"/>
      <p:bldP spid="21" grpId="0"/>
      <p:bldP spid="22" grpId="0"/>
      <p:bldP spid="23" grpId="0"/>
      <p:bldP spid="24" grpId="0"/>
      <p:bldP spid="27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/>
          <p:cNvSpPr txBox="1"/>
          <p:nvPr/>
        </p:nvSpPr>
        <p:spPr>
          <a:xfrm>
            <a:off x="683568" y="571327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dirty="0" smtClean="0"/>
              <a:t>S</a:t>
            </a:r>
            <a:r>
              <a:rPr lang="en-US" sz="2200" baseline="30000" dirty="0" smtClean="0"/>
              <a:t>0</a:t>
            </a:r>
            <a:r>
              <a:rPr lang="ro-RO" sz="2200" dirty="0" smtClean="0"/>
              <a:t> </a:t>
            </a:r>
            <a:r>
              <a:rPr lang="ro-RO" sz="2200" dirty="0"/>
              <a:t>= </a:t>
            </a:r>
            <a:r>
              <a:rPr lang="en-US" sz="2200" dirty="0"/>
              <a:t>{         C</a:t>
            </a:r>
            <a:r>
              <a:rPr lang="en-US" sz="2200" baseline="-25000" dirty="0"/>
              <a:t>1</a:t>
            </a:r>
            <a:r>
              <a:rPr lang="en-US" sz="2200" dirty="0"/>
              <a:t>,                  C</a:t>
            </a:r>
            <a:r>
              <a:rPr lang="en-US" sz="2200" baseline="-25000" dirty="0"/>
              <a:t>2</a:t>
            </a:r>
            <a:r>
              <a:rPr lang="en-US" sz="2200" dirty="0"/>
              <a:t>,         C</a:t>
            </a:r>
            <a:r>
              <a:rPr lang="en-US" sz="2200" baseline="-25000" dirty="0"/>
              <a:t>3</a:t>
            </a:r>
            <a:r>
              <a:rPr lang="en-US" sz="2200" dirty="0"/>
              <a:t>,  C</a:t>
            </a:r>
            <a:r>
              <a:rPr lang="en-US" sz="2200" baseline="-25000" dirty="0"/>
              <a:t>4,</a:t>
            </a:r>
            <a:r>
              <a:rPr lang="en-US" sz="2200" dirty="0"/>
              <a:t>  C</a:t>
            </a:r>
            <a:r>
              <a:rPr lang="en-US" sz="2200" baseline="-25000" dirty="0"/>
              <a:t>5</a:t>
            </a:r>
            <a:r>
              <a:rPr lang="en-US" sz="2200" dirty="0"/>
              <a:t> }</a:t>
            </a:r>
          </a:p>
          <a:p>
            <a:r>
              <a:rPr lang="en-US" sz="2200" dirty="0"/>
              <a:t>   = {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p</a:t>
            </a:r>
            <a:r>
              <a:rPr lang="pt-BR" sz="2200" dirty="0">
                <a:sym typeface="Symbol"/>
              </a:rPr>
              <a:t> </a:t>
            </a:r>
            <a:r>
              <a:rPr lang="ro-RO" sz="2200" dirty="0">
                <a:sym typeface="Symbol"/>
              </a:rPr>
              <a:t>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r</a:t>
            </a:r>
            <a:r>
              <a:rPr lang="en-US" sz="2200" dirty="0">
                <a:sym typeface="Symbol"/>
              </a:rPr>
              <a:t>,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p</a:t>
            </a:r>
            <a:r>
              <a:rPr lang="pt-BR" sz="2200" dirty="0">
                <a:sym typeface="Symbol"/>
              </a:rPr>
              <a:t> </a:t>
            </a:r>
            <a:r>
              <a:rPr lang="ro-RO" sz="2200" dirty="0">
                <a:sym typeface="Symbol"/>
              </a:rPr>
              <a:t>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>
                <a:sym typeface="Symbol"/>
              </a:rPr>
              <a:t>s</a:t>
            </a:r>
            <a:r>
              <a:rPr lang="ro-RO" sz="2200" dirty="0"/>
              <a:t> </a:t>
            </a:r>
            <a:r>
              <a:rPr lang="en-US" sz="2200" dirty="0">
                <a:sym typeface="Symbol"/>
              </a:rPr>
              <a:t>, </a:t>
            </a:r>
            <a:r>
              <a:rPr lang="pt-BR" sz="2200" dirty="0"/>
              <a:t>p,  </a:t>
            </a:r>
            <a:r>
              <a:rPr lang="pt-BR" sz="2200" dirty="0">
                <a:sym typeface="Symbol"/>
              </a:rPr>
              <a:t></a:t>
            </a:r>
            <a:r>
              <a:rPr lang="pt-BR" sz="2200" dirty="0"/>
              <a:t> s,  q</a:t>
            </a:r>
            <a:r>
              <a:rPr lang="en-US" sz="2200" dirty="0"/>
              <a:t> }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531714" y="22683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 </a:t>
            </a:r>
            <a:r>
              <a:rPr lang="en-US" dirty="0" smtClean="0"/>
              <a:t>(C</a:t>
            </a:r>
            <a:r>
              <a:rPr lang="en-US" baseline="-25000" dirty="0" smtClean="0"/>
              <a:t>6</a:t>
            </a:r>
            <a:r>
              <a:rPr lang="en-US" dirty="0" smtClean="0"/>
              <a:t>, C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asetăText 6"/>
          <p:cNvSpPr txBox="1"/>
          <p:nvPr/>
        </p:nvSpPr>
        <p:spPr>
          <a:xfrm>
            <a:off x="580206" y="26369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6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CasetăText 9"/>
          <p:cNvSpPr txBox="1"/>
          <p:nvPr/>
        </p:nvSpPr>
        <p:spPr>
          <a:xfrm>
            <a:off x="572846" y="2996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6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asetăText 11"/>
          <p:cNvSpPr txBox="1"/>
          <p:nvPr/>
        </p:nvSpPr>
        <p:spPr>
          <a:xfrm>
            <a:off x="107504" y="1292707"/>
            <a:ext cx="9036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dirty="0" smtClean="0"/>
              <a:t>S</a:t>
            </a:r>
            <a:r>
              <a:rPr lang="en-US" sz="2200" baseline="30000" dirty="0" smtClean="0"/>
              <a:t>1</a:t>
            </a:r>
            <a:r>
              <a:rPr lang="en-US" sz="2200" dirty="0" smtClean="0"/>
              <a:t> = {  C</a:t>
            </a:r>
            <a:r>
              <a:rPr lang="en-US" sz="2200" baseline="-25000" dirty="0" smtClean="0"/>
              <a:t>6</a:t>
            </a:r>
            <a:r>
              <a:rPr lang="en-US" sz="2200" dirty="0" smtClean="0"/>
              <a:t>,          C</a:t>
            </a:r>
            <a:r>
              <a:rPr lang="en-US" sz="2200" baseline="-25000" dirty="0" smtClean="0"/>
              <a:t>7</a:t>
            </a:r>
            <a:r>
              <a:rPr lang="en-US" sz="2200" dirty="0" smtClean="0"/>
              <a:t>,          C</a:t>
            </a:r>
            <a:r>
              <a:rPr lang="en-US" sz="2200" baseline="-25000" dirty="0" smtClean="0"/>
              <a:t>8</a:t>
            </a:r>
            <a:r>
              <a:rPr lang="en-US" sz="2200" dirty="0" smtClean="0"/>
              <a:t>,        C</a:t>
            </a:r>
            <a:r>
              <a:rPr lang="en-US" sz="2200" baseline="-25000" dirty="0" smtClean="0"/>
              <a:t>9</a:t>
            </a:r>
            <a:r>
              <a:rPr lang="en-US" sz="2200" dirty="0" smtClean="0"/>
              <a:t>,            C</a:t>
            </a:r>
            <a:r>
              <a:rPr lang="en-US" sz="2200" baseline="-25000" dirty="0" smtClean="0"/>
              <a:t>10 </a:t>
            </a:r>
            <a:r>
              <a:rPr lang="en-US" sz="2200" dirty="0" smtClean="0"/>
              <a:t>}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= {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</a:t>
            </a:r>
            <a:r>
              <a:rPr lang="ro-RO" sz="2200" dirty="0" smtClean="0">
                <a:sym typeface="Symbol"/>
              </a:rPr>
              <a:t>r</a:t>
            </a:r>
            <a:r>
              <a:rPr lang="en-US" sz="2200" dirty="0" smtClean="0">
                <a:sym typeface="Symbol"/>
              </a:rPr>
              <a:t>,</a:t>
            </a:r>
            <a:r>
              <a:rPr lang="pt-BR" sz="2200" dirty="0">
                <a:sym typeface="Symbol"/>
              </a:rPr>
              <a:t> 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>
                <a:sym typeface="Symbol"/>
              </a:rPr>
              <a:t>p</a:t>
            </a:r>
            <a:r>
              <a:rPr lang="ro-RO" sz="2200" dirty="0">
                <a:sym typeface="Symbol"/>
              </a:rPr>
              <a:t>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>r,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>s,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p</a:t>
            </a:r>
            <a:r>
              <a:rPr lang="pt-BR" sz="2200" dirty="0">
                <a:sym typeface="Symbol"/>
              </a:rPr>
              <a:t> </a:t>
            </a:r>
            <a:r>
              <a:rPr lang="ro-RO" sz="2200" dirty="0">
                <a:sym typeface="Symbol"/>
              </a:rPr>
              <a:t>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</a:t>
            </a:r>
            <a:r>
              <a:rPr lang="ro-RO" sz="2200" dirty="0" smtClean="0">
                <a:sym typeface="Symbol"/>
              </a:rPr>
              <a:t>q</a:t>
            </a:r>
            <a:r>
              <a:rPr lang="en-US" sz="2200" dirty="0" smtClean="0">
                <a:sym typeface="Symbol"/>
              </a:rPr>
              <a:t>,</a:t>
            </a:r>
            <a:r>
              <a:rPr lang="pt-BR" sz="2200" dirty="0">
                <a:sym typeface="Symbol"/>
              </a:rPr>
              <a:t> </a:t>
            </a:r>
            <a:r>
              <a:rPr lang="ro-RO" sz="2200" dirty="0">
                <a:sym typeface="Symbol"/>
              </a:rPr>
              <a:t> p</a:t>
            </a:r>
            <a:r>
              <a:rPr lang="pt-BR" sz="2200" dirty="0">
                <a:sym typeface="Symbol"/>
              </a:rPr>
              <a:t> 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>s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/>
              </a:rPr>
              <a:t>}</a:t>
            </a:r>
            <a:r>
              <a:rPr lang="pt-BR" sz="2200" dirty="0" smtClean="0"/>
              <a:t> 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3" name="CasetăText 12"/>
          <p:cNvSpPr txBox="1"/>
          <p:nvPr/>
        </p:nvSpPr>
        <p:spPr>
          <a:xfrm>
            <a:off x="-5993" y="4611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Strategia saturării pe nivele aplicată la S</a:t>
            </a:r>
            <a:r>
              <a:rPr lang="en-US" sz="2400" b="1" baseline="-25000" dirty="0"/>
              <a:t>2</a:t>
            </a:r>
            <a:r>
              <a:rPr lang="ro-RO" sz="2400" b="1" dirty="0" smtClean="0"/>
              <a:t> </a:t>
            </a:r>
            <a:endParaRPr lang="en-US" sz="2400" b="1" dirty="0"/>
          </a:p>
        </p:txBody>
      </p:sp>
      <p:sp>
        <p:nvSpPr>
          <p:cNvPr id="14" name="CasetăText 13"/>
          <p:cNvSpPr txBox="1"/>
          <p:nvPr/>
        </p:nvSpPr>
        <p:spPr>
          <a:xfrm>
            <a:off x="1943254" y="2291086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29" name="CasetăText 28"/>
          <p:cNvSpPr txBox="1"/>
          <p:nvPr/>
        </p:nvSpPr>
        <p:spPr>
          <a:xfrm>
            <a:off x="1945057" y="2996952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34" name="CasetăText 33"/>
          <p:cNvSpPr txBox="1"/>
          <p:nvPr/>
        </p:nvSpPr>
        <p:spPr>
          <a:xfrm>
            <a:off x="1918203" y="2636912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35" name="CasetăText 34"/>
          <p:cNvSpPr txBox="1"/>
          <p:nvPr/>
        </p:nvSpPr>
        <p:spPr>
          <a:xfrm>
            <a:off x="572846" y="33340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6</a:t>
            </a:r>
            <a:r>
              <a:rPr lang="en-US" dirty="0" smtClean="0"/>
              <a:t>, C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6" name="CasetăText 35"/>
          <p:cNvSpPr txBox="1"/>
          <p:nvPr/>
        </p:nvSpPr>
        <p:spPr>
          <a:xfrm>
            <a:off x="1945057" y="3334018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37" name="CasetăText 36"/>
          <p:cNvSpPr txBox="1"/>
          <p:nvPr/>
        </p:nvSpPr>
        <p:spPr>
          <a:xfrm>
            <a:off x="603064" y="36450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6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CasetăText 38"/>
          <p:cNvSpPr txBox="1"/>
          <p:nvPr/>
        </p:nvSpPr>
        <p:spPr>
          <a:xfrm>
            <a:off x="683568" y="3645024"/>
            <a:ext cx="423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11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 smtClean="0"/>
              <a:t>q</a:t>
            </a:r>
            <a:r>
              <a:rPr lang="en-US" dirty="0" smtClean="0"/>
              <a:t> (C</a:t>
            </a:r>
            <a:r>
              <a:rPr lang="en-US" baseline="-25000" dirty="0" smtClean="0"/>
              <a:t>6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 = r</a:t>
            </a:r>
            <a:endParaRPr lang="en-US" dirty="0"/>
          </a:p>
        </p:txBody>
      </p:sp>
      <p:sp>
        <p:nvSpPr>
          <p:cNvPr id="40" name="CasetăText 39"/>
          <p:cNvSpPr txBox="1"/>
          <p:nvPr/>
        </p:nvSpPr>
        <p:spPr>
          <a:xfrm>
            <a:off x="601030" y="39957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6</a:t>
            </a:r>
            <a:r>
              <a:rPr lang="en-US" dirty="0" smtClean="0"/>
              <a:t>, C</a:t>
            </a:r>
            <a:r>
              <a:rPr lang="en-US" baseline="-25000" dirty="0" smtClean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CasetăText 40"/>
          <p:cNvSpPr txBox="1"/>
          <p:nvPr/>
        </p:nvSpPr>
        <p:spPr>
          <a:xfrm>
            <a:off x="1973241" y="3995772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42" name="CasetăText 41"/>
          <p:cNvSpPr txBox="1"/>
          <p:nvPr/>
        </p:nvSpPr>
        <p:spPr>
          <a:xfrm>
            <a:off x="601030" y="42930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6</a:t>
            </a:r>
            <a:r>
              <a:rPr lang="en-US" dirty="0" smtClean="0"/>
              <a:t>, C</a:t>
            </a:r>
            <a:r>
              <a:rPr lang="en-US" baseline="-25000" dirty="0" smtClean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CasetăText 42"/>
          <p:cNvSpPr txBox="1"/>
          <p:nvPr/>
        </p:nvSpPr>
        <p:spPr>
          <a:xfrm>
            <a:off x="1973241" y="4293096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44" name="CasetăText 43"/>
          <p:cNvSpPr txBox="1"/>
          <p:nvPr/>
        </p:nvSpPr>
        <p:spPr>
          <a:xfrm>
            <a:off x="590867" y="46531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6</a:t>
            </a:r>
            <a:r>
              <a:rPr lang="en-US" dirty="0" smtClean="0"/>
              <a:t>, C</a:t>
            </a:r>
            <a:r>
              <a:rPr lang="en-US" baseline="-25000" dirty="0" smtClean="0"/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CasetăText 44"/>
          <p:cNvSpPr txBox="1"/>
          <p:nvPr/>
        </p:nvSpPr>
        <p:spPr>
          <a:xfrm>
            <a:off x="1963078" y="4653136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46" name="CasetăText 45"/>
          <p:cNvSpPr txBox="1"/>
          <p:nvPr/>
        </p:nvSpPr>
        <p:spPr>
          <a:xfrm>
            <a:off x="533466" y="50224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6</a:t>
            </a:r>
            <a:r>
              <a:rPr lang="en-US" dirty="0" smtClean="0"/>
              <a:t>, C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CasetăText 46"/>
          <p:cNvSpPr txBox="1"/>
          <p:nvPr/>
        </p:nvSpPr>
        <p:spPr>
          <a:xfrm>
            <a:off x="1905677" y="5022468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48" name="CasetăText 47"/>
          <p:cNvSpPr txBox="1"/>
          <p:nvPr/>
        </p:nvSpPr>
        <p:spPr>
          <a:xfrm>
            <a:off x="533465" y="534992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7</a:t>
            </a:r>
            <a:r>
              <a:rPr lang="en-US" dirty="0" smtClean="0"/>
              <a:t>, C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CasetăText 48"/>
          <p:cNvSpPr txBox="1"/>
          <p:nvPr/>
        </p:nvSpPr>
        <p:spPr>
          <a:xfrm>
            <a:off x="1905676" y="5349927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50" name="CasetăText 49"/>
          <p:cNvSpPr txBox="1"/>
          <p:nvPr/>
        </p:nvSpPr>
        <p:spPr>
          <a:xfrm>
            <a:off x="572846" y="571925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7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" name="CasetăText 50"/>
          <p:cNvSpPr txBox="1"/>
          <p:nvPr/>
        </p:nvSpPr>
        <p:spPr>
          <a:xfrm>
            <a:off x="1945057" y="5719259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52" name="CasetăText 51"/>
          <p:cNvSpPr txBox="1"/>
          <p:nvPr/>
        </p:nvSpPr>
        <p:spPr>
          <a:xfrm>
            <a:off x="590867" y="60212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7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" name="CasetăText 53"/>
          <p:cNvSpPr txBox="1"/>
          <p:nvPr/>
        </p:nvSpPr>
        <p:spPr>
          <a:xfrm>
            <a:off x="494085" y="63813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7</a:t>
            </a:r>
            <a:r>
              <a:rPr lang="en-US" dirty="0" smtClean="0"/>
              <a:t>, C</a:t>
            </a:r>
            <a:r>
              <a:rPr lang="en-US" baseline="-25000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5" name="CasetăText 54"/>
          <p:cNvSpPr txBox="1"/>
          <p:nvPr/>
        </p:nvSpPr>
        <p:spPr>
          <a:xfrm>
            <a:off x="1866296" y="6381328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57" name="CasetăText 56"/>
          <p:cNvSpPr txBox="1"/>
          <p:nvPr/>
        </p:nvSpPr>
        <p:spPr>
          <a:xfrm>
            <a:off x="630779" y="6021288"/>
            <a:ext cx="423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11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/>
              <a:t>p</a:t>
            </a:r>
            <a:r>
              <a:rPr lang="en-US" dirty="0" smtClean="0"/>
              <a:t> </a:t>
            </a:r>
            <a:r>
              <a:rPr lang="en-US" dirty="0" smtClean="0"/>
              <a:t>(C</a:t>
            </a:r>
            <a:r>
              <a:rPr lang="en-US" baseline="-25000" dirty="0" smtClean="0"/>
              <a:t>7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) = r</a:t>
            </a:r>
            <a:endParaRPr lang="en-US" dirty="0"/>
          </a:p>
        </p:txBody>
      </p:sp>
      <p:sp>
        <p:nvSpPr>
          <p:cNvPr id="58" name="CasetăText 57"/>
          <p:cNvSpPr txBox="1"/>
          <p:nvPr/>
        </p:nvSpPr>
        <p:spPr>
          <a:xfrm>
            <a:off x="3127781" y="22675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7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9" name="CasetăText 58"/>
          <p:cNvSpPr txBox="1"/>
          <p:nvPr/>
        </p:nvSpPr>
        <p:spPr>
          <a:xfrm>
            <a:off x="4499992" y="2267580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60" name="CasetăText 59"/>
          <p:cNvSpPr txBox="1"/>
          <p:nvPr/>
        </p:nvSpPr>
        <p:spPr>
          <a:xfrm>
            <a:off x="3127781" y="26369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7</a:t>
            </a:r>
            <a:r>
              <a:rPr lang="en-US" dirty="0" smtClean="0"/>
              <a:t>, C</a:t>
            </a:r>
            <a:r>
              <a:rPr lang="en-US" baseline="-25000" dirty="0" smtClean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" name="CasetăText 60"/>
          <p:cNvSpPr txBox="1"/>
          <p:nvPr/>
        </p:nvSpPr>
        <p:spPr>
          <a:xfrm>
            <a:off x="4499992" y="2636912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62" name="CasetăText 61"/>
          <p:cNvSpPr txBox="1"/>
          <p:nvPr/>
        </p:nvSpPr>
        <p:spPr>
          <a:xfrm>
            <a:off x="3127781" y="30062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7</a:t>
            </a:r>
            <a:r>
              <a:rPr lang="en-US" dirty="0" smtClean="0"/>
              <a:t>, C</a:t>
            </a:r>
            <a:r>
              <a:rPr lang="en-US" baseline="-25000" dirty="0" smtClean="0"/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CasetăText 62"/>
          <p:cNvSpPr txBox="1"/>
          <p:nvPr/>
        </p:nvSpPr>
        <p:spPr>
          <a:xfrm>
            <a:off x="4499992" y="3006244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66" name="CasetăText 65"/>
          <p:cNvSpPr txBox="1"/>
          <p:nvPr/>
        </p:nvSpPr>
        <p:spPr>
          <a:xfrm>
            <a:off x="3127780" y="33662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7</a:t>
            </a:r>
            <a:r>
              <a:rPr lang="en-US" dirty="0" smtClean="0"/>
              <a:t>, C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7" name="CasetăText 66"/>
          <p:cNvSpPr txBox="1"/>
          <p:nvPr/>
        </p:nvSpPr>
        <p:spPr>
          <a:xfrm>
            <a:off x="4499991" y="3366284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68" name="CasetăText 67"/>
          <p:cNvSpPr txBox="1"/>
          <p:nvPr/>
        </p:nvSpPr>
        <p:spPr>
          <a:xfrm>
            <a:off x="3131505" y="37347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8</a:t>
            </a:r>
            <a:r>
              <a:rPr lang="en-US" dirty="0" smtClean="0"/>
              <a:t>, C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9" name="CasetăText 68"/>
          <p:cNvSpPr txBox="1"/>
          <p:nvPr/>
        </p:nvSpPr>
        <p:spPr>
          <a:xfrm>
            <a:off x="4503716" y="3734752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72" name="CasetăText 71"/>
          <p:cNvSpPr txBox="1"/>
          <p:nvPr/>
        </p:nvSpPr>
        <p:spPr>
          <a:xfrm>
            <a:off x="3131505" y="40718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8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3" name="CasetăText 72"/>
          <p:cNvSpPr txBox="1"/>
          <p:nvPr/>
        </p:nvSpPr>
        <p:spPr>
          <a:xfrm>
            <a:off x="4503716" y="4071818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74" name="CasetăText 73"/>
          <p:cNvSpPr txBox="1"/>
          <p:nvPr/>
        </p:nvSpPr>
        <p:spPr>
          <a:xfrm>
            <a:off x="3131505" y="443778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8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5" name="CasetăText 74"/>
          <p:cNvSpPr txBox="1"/>
          <p:nvPr/>
        </p:nvSpPr>
        <p:spPr>
          <a:xfrm>
            <a:off x="4503716" y="4437789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76" name="CasetăText 75"/>
          <p:cNvSpPr txBox="1"/>
          <p:nvPr/>
        </p:nvSpPr>
        <p:spPr>
          <a:xfrm>
            <a:off x="3145484" y="480712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8</a:t>
            </a:r>
            <a:r>
              <a:rPr lang="en-US" dirty="0" smtClean="0"/>
              <a:t>, C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CasetăText 77"/>
          <p:cNvSpPr txBox="1"/>
          <p:nvPr/>
        </p:nvSpPr>
        <p:spPr>
          <a:xfrm>
            <a:off x="3203512" y="4807121"/>
            <a:ext cx="316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12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 smtClean="0"/>
              <a:t>s</a:t>
            </a:r>
            <a:r>
              <a:rPr lang="en-US" dirty="0" smtClean="0"/>
              <a:t> (C</a:t>
            </a:r>
            <a:r>
              <a:rPr lang="en-US" baseline="-25000" dirty="0" smtClean="0"/>
              <a:t>8</a:t>
            </a:r>
            <a:r>
              <a:rPr lang="en-US" dirty="0" smtClean="0"/>
              <a:t>, C</a:t>
            </a:r>
            <a:r>
              <a:rPr lang="en-US" baseline="-25000" dirty="0" smtClean="0"/>
              <a:t>4</a:t>
            </a:r>
            <a:r>
              <a:rPr lang="en-US" dirty="0" smtClean="0"/>
              <a:t>) = </a:t>
            </a:r>
            <a:r>
              <a:rPr lang="pt-BR" dirty="0">
                <a:sym typeface="Symbol"/>
              </a:rPr>
              <a:t></a:t>
            </a:r>
            <a:r>
              <a:rPr lang="ro-RO" dirty="0">
                <a:sym typeface="Symbol"/>
              </a:rPr>
              <a:t> q </a:t>
            </a:r>
            <a:endParaRPr lang="en-US" dirty="0"/>
          </a:p>
        </p:txBody>
      </p:sp>
      <p:sp>
        <p:nvSpPr>
          <p:cNvPr id="79" name="CasetăText 78"/>
          <p:cNvSpPr txBox="1"/>
          <p:nvPr/>
        </p:nvSpPr>
        <p:spPr>
          <a:xfrm>
            <a:off x="3131505" y="515757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8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1" name="CasetăText 80"/>
          <p:cNvSpPr txBox="1"/>
          <p:nvPr/>
        </p:nvSpPr>
        <p:spPr>
          <a:xfrm>
            <a:off x="3203512" y="5157571"/>
            <a:ext cx="302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13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 smtClean="0"/>
              <a:t>q</a:t>
            </a:r>
            <a:r>
              <a:rPr lang="en-US" dirty="0" smtClean="0"/>
              <a:t> (C</a:t>
            </a:r>
            <a:r>
              <a:rPr lang="en-US" baseline="-25000" dirty="0" smtClean="0"/>
              <a:t>8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 = s</a:t>
            </a:r>
            <a:endParaRPr lang="en-US" dirty="0"/>
          </a:p>
        </p:txBody>
      </p:sp>
      <p:sp>
        <p:nvSpPr>
          <p:cNvPr id="83" name="CasetăText 82"/>
          <p:cNvSpPr txBox="1"/>
          <p:nvPr/>
        </p:nvSpPr>
        <p:spPr>
          <a:xfrm>
            <a:off x="3159463" y="55256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8</a:t>
            </a:r>
            <a:r>
              <a:rPr lang="en-US" dirty="0" smtClean="0"/>
              <a:t>, C</a:t>
            </a:r>
            <a:r>
              <a:rPr lang="en-US" baseline="-25000" dirty="0" smtClean="0"/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CasetăText 83"/>
          <p:cNvSpPr txBox="1"/>
          <p:nvPr/>
        </p:nvSpPr>
        <p:spPr>
          <a:xfrm>
            <a:off x="4531674" y="5525600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85" name="CasetăText 84"/>
          <p:cNvSpPr txBox="1"/>
          <p:nvPr/>
        </p:nvSpPr>
        <p:spPr>
          <a:xfrm>
            <a:off x="3131505" y="58366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8</a:t>
            </a:r>
            <a:r>
              <a:rPr lang="en-US" dirty="0" smtClean="0"/>
              <a:t>, C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CasetăText 85"/>
          <p:cNvSpPr txBox="1"/>
          <p:nvPr/>
        </p:nvSpPr>
        <p:spPr>
          <a:xfrm>
            <a:off x="4503716" y="5836622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87" name="CasetăText 86"/>
          <p:cNvSpPr txBox="1"/>
          <p:nvPr/>
        </p:nvSpPr>
        <p:spPr>
          <a:xfrm>
            <a:off x="3127781" y="621551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9</a:t>
            </a:r>
            <a:r>
              <a:rPr lang="en-US" dirty="0" smtClean="0"/>
              <a:t>, C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8" name="CasetăText 87"/>
          <p:cNvSpPr txBox="1"/>
          <p:nvPr/>
        </p:nvSpPr>
        <p:spPr>
          <a:xfrm>
            <a:off x="4499992" y="6215517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89" name="CasetăText 88"/>
          <p:cNvSpPr txBox="1"/>
          <p:nvPr/>
        </p:nvSpPr>
        <p:spPr>
          <a:xfrm>
            <a:off x="5721436" y="22683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9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0" name="CasetăText 89"/>
          <p:cNvSpPr txBox="1"/>
          <p:nvPr/>
        </p:nvSpPr>
        <p:spPr>
          <a:xfrm>
            <a:off x="7093647" y="2268300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91" name="CasetăText 90"/>
          <p:cNvSpPr txBox="1"/>
          <p:nvPr/>
        </p:nvSpPr>
        <p:spPr>
          <a:xfrm>
            <a:off x="5723966" y="2627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9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3" name="CasetăText 92"/>
          <p:cNvSpPr txBox="1"/>
          <p:nvPr/>
        </p:nvSpPr>
        <p:spPr>
          <a:xfrm>
            <a:off x="5834675" y="26276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12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 smtClean="0"/>
              <a:t>p</a:t>
            </a:r>
            <a:r>
              <a:rPr lang="en-US" dirty="0" smtClean="0"/>
              <a:t> (C</a:t>
            </a:r>
            <a:r>
              <a:rPr lang="en-US" baseline="-25000" dirty="0" smtClean="0"/>
              <a:t>9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) = </a:t>
            </a:r>
            <a:r>
              <a:rPr lang="pt-BR" dirty="0">
                <a:sym typeface="Symbol"/>
              </a:rPr>
              <a:t></a:t>
            </a:r>
            <a:r>
              <a:rPr lang="ro-RO" dirty="0">
                <a:sym typeface="Symbol"/>
              </a:rPr>
              <a:t> q </a:t>
            </a:r>
            <a:endParaRPr lang="en-US" dirty="0"/>
          </a:p>
        </p:txBody>
      </p:sp>
      <p:sp>
        <p:nvSpPr>
          <p:cNvPr id="94" name="CasetăText 93"/>
          <p:cNvSpPr txBox="1"/>
          <p:nvPr/>
        </p:nvSpPr>
        <p:spPr>
          <a:xfrm>
            <a:off x="5772714" y="296468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9</a:t>
            </a:r>
            <a:r>
              <a:rPr lang="en-US" dirty="0" smtClean="0"/>
              <a:t>, C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5" name="CasetăText 94"/>
          <p:cNvSpPr txBox="1"/>
          <p:nvPr/>
        </p:nvSpPr>
        <p:spPr>
          <a:xfrm>
            <a:off x="7144925" y="2964686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96" name="CasetăText 95"/>
          <p:cNvSpPr txBox="1"/>
          <p:nvPr/>
        </p:nvSpPr>
        <p:spPr>
          <a:xfrm>
            <a:off x="5752303" y="32780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9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8" name="CasetăText 97"/>
          <p:cNvSpPr txBox="1"/>
          <p:nvPr/>
        </p:nvSpPr>
        <p:spPr>
          <a:xfrm>
            <a:off x="5807284" y="3278036"/>
            <a:ext cx="324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14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 smtClean="0"/>
              <a:t>q</a:t>
            </a:r>
            <a:r>
              <a:rPr lang="en-US" dirty="0" smtClean="0"/>
              <a:t> (C</a:t>
            </a:r>
            <a:r>
              <a:rPr lang="en-US" baseline="-25000" dirty="0" smtClean="0"/>
              <a:t>9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 = </a:t>
            </a:r>
            <a:r>
              <a:rPr lang="pt-BR" dirty="0">
                <a:sym typeface="Symbol"/>
              </a:rPr>
              <a:t></a:t>
            </a:r>
            <a:r>
              <a:rPr lang="ro-RO" dirty="0">
                <a:sym typeface="Symbol"/>
              </a:rPr>
              <a:t> p</a:t>
            </a:r>
            <a:endParaRPr lang="en-US" dirty="0"/>
          </a:p>
        </p:txBody>
      </p:sp>
      <p:sp>
        <p:nvSpPr>
          <p:cNvPr id="99" name="CasetăText 98"/>
          <p:cNvSpPr txBox="1"/>
          <p:nvPr/>
        </p:nvSpPr>
        <p:spPr>
          <a:xfrm>
            <a:off x="5790593" y="36765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9</a:t>
            </a:r>
            <a:r>
              <a:rPr lang="en-US" dirty="0" smtClean="0"/>
              <a:t>, C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0" name="CasetăText 99"/>
          <p:cNvSpPr txBox="1"/>
          <p:nvPr/>
        </p:nvSpPr>
        <p:spPr>
          <a:xfrm>
            <a:off x="7162804" y="3676560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101" name="CasetăText 100"/>
          <p:cNvSpPr txBox="1"/>
          <p:nvPr/>
        </p:nvSpPr>
        <p:spPr>
          <a:xfrm>
            <a:off x="5755424" y="39957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10</a:t>
            </a:r>
            <a:r>
              <a:rPr lang="en-US" dirty="0" smtClean="0"/>
              <a:t>, C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2" name="CasetăText 101"/>
          <p:cNvSpPr txBox="1"/>
          <p:nvPr/>
        </p:nvSpPr>
        <p:spPr>
          <a:xfrm>
            <a:off x="7127635" y="3995772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103" name="CasetăText 102"/>
          <p:cNvSpPr txBox="1"/>
          <p:nvPr/>
        </p:nvSpPr>
        <p:spPr>
          <a:xfrm>
            <a:off x="5790592" y="433283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10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4" name="CasetăText 103"/>
          <p:cNvSpPr txBox="1"/>
          <p:nvPr/>
        </p:nvSpPr>
        <p:spPr>
          <a:xfrm>
            <a:off x="7162803" y="4332838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105" name="CasetăText 104"/>
          <p:cNvSpPr txBox="1"/>
          <p:nvPr/>
        </p:nvSpPr>
        <p:spPr>
          <a:xfrm>
            <a:off x="5796136" y="46624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10</a:t>
            </a:r>
            <a:r>
              <a:rPr lang="en-US" dirty="0" smtClean="0"/>
              <a:t>, C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7" name="CasetăText 106"/>
          <p:cNvSpPr txBox="1"/>
          <p:nvPr/>
        </p:nvSpPr>
        <p:spPr>
          <a:xfrm>
            <a:off x="5825431" y="4702807"/>
            <a:ext cx="287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13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 smtClean="0"/>
              <a:t>p</a:t>
            </a:r>
            <a:r>
              <a:rPr lang="en-US" dirty="0" smtClean="0"/>
              <a:t> (C</a:t>
            </a:r>
            <a:r>
              <a:rPr lang="en-US" baseline="-25000" dirty="0" smtClean="0"/>
              <a:t>10</a:t>
            </a:r>
            <a:r>
              <a:rPr lang="en-US" dirty="0" smtClean="0"/>
              <a:t>, C</a:t>
            </a:r>
            <a:r>
              <a:rPr lang="en-US" baseline="-25000" dirty="0"/>
              <a:t>3</a:t>
            </a:r>
            <a:r>
              <a:rPr lang="en-US" dirty="0" smtClean="0"/>
              <a:t>) = s</a:t>
            </a:r>
            <a:endParaRPr lang="en-US" dirty="0"/>
          </a:p>
        </p:txBody>
      </p:sp>
      <p:sp>
        <p:nvSpPr>
          <p:cNvPr id="108" name="CasetăText 107"/>
          <p:cNvSpPr txBox="1"/>
          <p:nvPr/>
        </p:nvSpPr>
        <p:spPr>
          <a:xfrm>
            <a:off x="5820625" y="50317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10</a:t>
            </a:r>
            <a:r>
              <a:rPr lang="en-US" dirty="0" smtClean="0"/>
              <a:t>, C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2" name="CasetăText 111"/>
          <p:cNvSpPr txBox="1"/>
          <p:nvPr/>
        </p:nvSpPr>
        <p:spPr>
          <a:xfrm>
            <a:off x="5825431" y="5039530"/>
            <a:ext cx="289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14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 smtClean="0"/>
              <a:t>s</a:t>
            </a:r>
            <a:r>
              <a:rPr lang="en-US" dirty="0" smtClean="0"/>
              <a:t> (C</a:t>
            </a:r>
            <a:r>
              <a:rPr lang="en-US" baseline="-25000" dirty="0" smtClean="0"/>
              <a:t>10</a:t>
            </a:r>
            <a:r>
              <a:rPr lang="en-US" dirty="0" smtClean="0"/>
              <a:t>, C</a:t>
            </a:r>
            <a:r>
              <a:rPr lang="en-US" baseline="-25000" dirty="0" smtClean="0"/>
              <a:t>4</a:t>
            </a:r>
            <a:r>
              <a:rPr lang="en-US" dirty="0" smtClean="0"/>
              <a:t>) =</a:t>
            </a:r>
            <a:r>
              <a:rPr lang="pt-BR" dirty="0">
                <a:sym typeface="Symbol"/>
              </a:rPr>
              <a:t> </a:t>
            </a:r>
            <a:r>
              <a:rPr lang="ro-RO" dirty="0">
                <a:sym typeface="Symbol"/>
              </a:rPr>
              <a:t> 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3" name="CasetăText 112"/>
          <p:cNvSpPr txBox="1"/>
          <p:nvPr/>
        </p:nvSpPr>
        <p:spPr>
          <a:xfrm>
            <a:off x="5864085" y="54088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10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4" name="CasetăText 113"/>
          <p:cNvSpPr txBox="1"/>
          <p:nvPr/>
        </p:nvSpPr>
        <p:spPr>
          <a:xfrm>
            <a:off x="7236296" y="5408862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3" name="CasetăText 2"/>
          <p:cNvSpPr txBox="1"/>
          <p:nvPr/>
        </p:nvSpPr>
        <p:spPr>
          <a:xfrm>
            <a:off x="5435934" y="5975692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/>
              <a:t>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= { C</a:t>
            </a:r>
            <a:r>
              <a:rPr lang="en-US" sz="2000" baseline="-25000" dirty="0" smtClean="0"/>
              <a:t>11</a:t>
            </a:r>
            <a:r>
              <a:rPr lang="en-US" sz="2000" dirty="0" smtClean="0"/>
              <a:t>, C</a:t>
            </a:r>
            <a:r>
              <a:rPr lang="en-US" sz="2000" baseline="-25000" dirty="0" smtClean="0"/>
              <a:t>12</a:t>
            </a:r>
            <a:r>
              <a:rPr lang="en-US" sz="2000" dirty="0" smtClean="0"/>
              <a:t>, C</a:t>
            </a:r>
            <a:r>
              <a:rPr lang="en-US" sz="2000" baseline="-25000" dirty="0" smtClean="0"/>
              <a:t>13</a:t>
            </a:r>
            <a:r>
              <a:rPr lang="en-US" sz="2000" dirty="0" smtClean="0"/>
              <a:t>, C</a:t>
            </a:r>
            <a:r>
              <a:rPr lang="en-US" sz="2000" baseline="-25000" dirty="0" smtClean="0"/>
              <a:t>14</a:t>
            </a:r>
            <a:r>
              <a:rPr lang="en-US" sz="2000" dirty="0" smtClean="0"/>
              <a:t> }</a:t>
            </a:r>
          </a:p>
          <a:p>
            <a:r>
              <a:rPr lang="en-US" sz="2000" dirty="0" smtClean="0"/>
              <a:t>={ r, </a:t>
            </a:r>
            <a:r>
              <a:rPr lang="pt-BR" sz="2000" dirty="0">
                <a:sym typeface="Symbol"/>
              </a:rPr>
              <a:t></a:t>
            </a:r>
            <a:r>
              <a:rPr lang="ro-RO" sz="2000" dirty="0">
                <a:sym typeface="Symbol"/>
              </a:rPr>
              <a:t> </a:t>
            </a:r>
            <a:r>
              <a:rPr lang="ro-RO" sz="2000" dirty="0" smtClean="0">
                <a:sym typeface="Symbol"/>
              </a:rPr>
              <a:t>q</a:t>
            </a:r>
            <a:r>
              <a:rPr lang="en-US" sz="2000" dirty="0" smtClean="0">
                <a:sym typeface="Symbol"/>
              </a:rPr>
              <a:t>, s, </a:t>
            </a:r>
            <a:r>
              <a:rPr lang="pt-BR" sz="2000" dirty="0">
                <a:sym typeface="Symbol"/>
              </a:rPr>
              <a:t></a:t>
            </a:r>
            <a:r>
              <a:rPr lang="ro-RO" sz="2000" dirty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p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40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4" grpId="0"/>
      <p:bldP spid="29" grpId="0"/>
      <p:bldP spid="34" grpId="0"/>
      <p:bldP spid="35" grpId="0"/>
      <p:bldP spid="36" grpId="0"/>
      <p:bldP spid="37" grpId="0"/>
      <p:bldP spid="37" grpId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2" grpId="1"/>
      <p:bldP spid="54" grpId="0"/>
      <p:bldP spid="55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6" grpId="0"/>
      <p:bldP spid="67" grpId="0"/>
      <p:bldP spid="68" grpId="0"/>
      <p:bldP spid="69" grpId="0"/>
      <p:bldP spid="72" grpId="0"/>
      <p:bldP spid="73" grpId="0"/>
      <p:bldP spid="74" grpId="0"/>
      <p:bldP spid="75" grpId="0"/>
      <p:bldP spid="76" grpId="0"/>
      <p:bldP spid="76" grpId="1"/>
      <p:bldP spid="78" grpId="0"/>
      <p:bldP spid="79" grpId="0"/>
      <p:bldP spid="79" grpId="1"/>
      <p:bldP spid="81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1" grpId="1"/>
      <p:bldP spid="93" grpId="0"/>
      <p:bldP spid="94" grpId="0"/>
      <p:bldP spid="95" grpId="0"/>
      <p:bldP spid="96" grpId="0"/>
      <p:bldP spid="96" grpId="1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5" grpId="1"/>
      <p:bldP spid="107" grpId="0"/>
      <p:bldP spid="108" grpId="0"/>
      <p:bldP spid="108" grpId="1"/>
      <p:bldP spid="112" grpId="0"/>
      <p:bldP spid="113" grpId="0"/>
      <p:bldP spid="11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/>
          <p:cNvSpPr txBox="1"/>
          <p:nvPr/>
        </p:nvSpPr>
        <p:spPr>
          <a:xfrm>
            <a:off x="683568" y="476672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dirty="0" smtClean="0"/>
              <a:t>S</a:t>
            </a:r>
            <a:r>
              <a:rPr lang="en-US" sz="2200" baseline="30000" dirty="0" smtClean="0"/>
              <a:t>0</a:t>
            </a:r>
            <a:r>
              <a:rPr lang="ro-RO" sz="2200" dirty="0" smtClean="0"/>
              <a:t> </a:t>
            </a:r>
            <a:r>
              <a:rPr lang="ro-RO" sz="2200" dirty="0"/>
              <a:t>= </a:t>
            </a:r>
            <a:r>
              <a:rPr lang="en-US" sz="2200" dirty="0"/>
              <a:t>{         C</a:t>
            </a:r>
            <a:r>
              <a:rPr lang="en-US" sz="2200" baseline="-25000" dirty="0"/>
              <a:t>1</a:t>
            </a:r>
            <a:r>
              <a:rPr lang="en-US" sz="2200" dirty="0"/>
              <a:t>,                  C</a:t>
            </a:r>
            <a:r>
              <a:rPr lang="en-US" sz="2200" baseline="-25000" dirty="0"/>
              <a:t>2</a:t>
            </a:r>
            <a:r>
              <a:rPr lang="en-US" sz="2200" dirty="0"/>
              <a:t>,         C</a:t>
            </a:r>
            <a:r>
              <a:rPr lang="en-US" sz="2200" baseline="-25000" dirty="0"/>
              <a:t>3</a:t>
            </a:r>
            <a:r>
              <a:rPr lang="en-US" sz="2200" dirty="0"/>
              <a:t>,  C</a:t>
            </a:r>
            <a:r>
              <a:rPr lang="en-US" sz="2200" baseline="-25000" dirty="0"/>
              <a:t>4,</a:t>
            </a:r>
            <a:r>
              <a:rPr lang="en-US" sz="2200" dirty="0"/>
              <a:t>  C</a:t>
            </a:r>
            <a:r>
              <a:rPr lang="en-US" sz="2200" baseline="-25000" dirty="0"/>
              <a:t>5</a:t>
            </a:r>
            <a:r>
              <a:rPr lang="en-US" sz="2200" dirty="0"/>
              <a:t> }</a:t>
            </a:r>
          </a:p>
          <a:p>
            <a:r>
              <a:rPr lang="en-US" sz="2200" dirty="0"/>
              <a:t>   = {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p</a:t>
            </a:r>
            <a:r>
              <a:rPr lang="pt-BR" sz="2200" dirty="0">
                <a:sym typeface="Symbol"/>
              </a:rPr>
              <a:t> </a:t>
            </a:r>
            <a:r>
              <a:rPr lang="ro-RO" sz="2200" dirty="0">
                <a:sym typeface="Symbol"/>
              </a:rPr>
              <a:t>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r</a:t>
            </a:r>
            <a:r>
              <a:rPr lang="en-US" sz="2200" dirty="0">
                <a:sym typeface="Symbol"/>
              </a:rPr>
              <a:t>,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p</a:t>
            </a:r>
            <a:r>
              <a:rPr lang="pt-BR" sz="2200" dirty="0">
                <a:sym typeface="Symbol"/>
              </a:rPr>
              <a:t> </a:t>
            </a:r>
            <a:r>
              <a:rPr lang="ro-RO" sz="2200" dirty="0">
                <a:sym typeface="Symbol"/>
              </a:rPr>
              <a:t>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>
                <a:sym typeface="Symbol"/>
              </a:rPr>
              <a:t>s</a:t>
            </a:r>
            <a:r>
              <a:rPr lang="ro-RO" sz="2200" dirty="0"/>
              <a:t> </a:t>
            </a:r>
            <a:r>
              <a:rPr lang="en-US" sz="2200" dirty="0">
                <a:sym typeface="Symbol"/>
              </a:rPr>
              <a:t>, </a:t>
            </a:r>
            <a:r>
              <a:rPr lang="pt-BR" sz="2200" dirty="0"/>
              <a:t>p,  </a:t>
            </a:r>
            <a:r>
              <a:rPr lang="pt-BR" sz="2200" dirty="0">
                <a:sym typeface="Symbol"/>
              </a:rPr>
              <a:t></a:t>
            </a:r>
            <a:r>
              <a:rPr lang="pt-BR" sz="2200" dirty="0"/>
              <a:t> s,  q</a:t>
            </a:r>
            <a:r>
              <a:rPr lang="en-US" sz="2200" dirty="0"/>
              <a:t> }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521551" y="27809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 </a:t>
            </a:r>
            <a:r>
              <a:rPr lang="en-US" dirty="0" smtClean="0"/>
              <a:t>(C</a:t>
            </a:r>
            <a:r>
              <a:rPr lang="en-US" baseline="-25000" dirty="0" smtClean="0"/>
              <a:t>11</a:t>
            </a:r>
            <a:r>
              <a:rPr lang="en-US" dirty="0" smtClean="0"/>
              <a:t>, C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asetăText 6"/>
          <p:cNvSpPr txBox="1"/>
          <p:nvPr/>
        </p:nvSpPr>
        <p:spPr>
          <a:xfrm>
            <a:off x="570043" y="31495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CasetăText 9"/>
          <p:cNvSpPr txBox="1"/>
          <p:nvPr/>
        </p:nvSpPr>
        <p:spPr>
          <a:xfrm>
            <a:off x="562683" y="35095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11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asetăText 11"/>
          <p:cNvSpPr txBox="1"/>
          <p:nvPr/>
        </p:nvSpPr>
        <p:spPr>
          <a:xfrm>
            <a:off x="107504" y="1196752"/>
            <a:ext cx="9036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dirty="0" smtClean="0"/>
              <a:t>S</a:t>
            </a:r>
            <a:r>
              <a:rPr lang="en-US" sz="2200" baseline="30000" dirty="0" smtClean="0"/>
              <a:t>1</a:t>
            </a:r>
            <a:r>
              <a:rPr lang="en-US" sz="2200" dirty="0" smtClean="0"/>
              <a:t> = {  C</a:t>
            </a:r>
            <a:r>
              <a:rPr lang="en-US" sz="2200" baseline="-25000" dirty="0" smtClean="0"/>
              <a:t>6</a:t>
            </a:r>
            <a:r>
              <a:rPr lang="en-US" sz="2200" dirty="0" smtClean="0"/>
              <a:t>,          C</a:t>
            </a:r>
            <a:r>
              <a:rPr lang="en-US" sz="2200" baseline="-25000" dirty="0" smtClean="0"/>
              <a:t>7</a:t>
            </a:r>
            <a:r>
              <a:rPr lang="en-US" sz="2200" dirty="0" smtClean="0"/>
              <a:t>,          C</a:t>
            </a:r>
            <a:r>
              <a:rPr lang="en-US" sz="2200" baseline="-25000" dirty="0" smtClean="0"/>
              <a:t>8</a:t>
            </a:r>
            <a:r>
              <a:rPr lang="en-US" sz="2200" dirty="0" smtClean="0"/>
              <a:t>,        C</a:t>
            </a:r>
            <a:r>
              <a:rPr lang="en-US" sz="2200" baseline="-25000" dirty="0" smtClean="0"/>
              <a:t>9</a:t>
            </a:r>
            <a:r>
              <a:rPr lang="en-US" sz="2200" dirty="0" smtClean="0"/>
              <a:t>,            C</a:t>
            </a:r>
            <a:r>
              <a:rPr lang="en-US" sz="2200" baseline="-25000" dirty="0" smtClean="0"/>
              <a:t>10 </a:t>
            </a:r>
            <a:r>
              <a:rPr lang="en-US" sz="2200" dirty="0" smtClean="0"/>
              <a:t>}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= {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</a:t>
            </a:r>
            <a:r>
              <a:rPr lang="ro-RO" sz="2200" dirty="0" smtClean="0">
                <a:sym typeface="Symbol"/>
              </a:rPr>
              <a:t>r</a:t>
            </a:r>
            <a:r>
              <a:rPr lang="en-US" sz="2200" dirty="0" smtClean="0">
                <a:sym typeface="Symbol"/>
              </a:rPr>
              <a:t>,</a:t>
            </a:r>
            <a:r>
              <a:rPr lang="pt-BR" sz="2200" dirty="0">
                <a:sym typeface="Symbol"/>
              </a:rPr>
              <a:t> 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>
                <a:sym typeface="Symbol"/>
              </a:rPr>
              <a:t>p</a:t>
            </a:r>
            <a:r>
              <a:rPr lang="ro-RO" sz="2200" dirty="0">
                <a:sym typeface="Symbol"/>
              </a:rPr>
              <a:t>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>r,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q </a:t>
            </a:r>
            <a:r>
              <a:rPr lang="pt-BR" sz="2200" dirty="0">
                <a:sym typeface="Symbol"/>
              </a:rPr>
              <a:t>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>s,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p</a:t>
            </a:r>
            <a:r>
              <a:rPr lang="pt-BR" sz="2200" dirty="0">
                <a:sym typeface="Symbol"/>
              </a:rPr>
              <a:t> </a:t>
            </a:r>
            <a:r>
              <a:rPr lang="ro-RO" sz="2200" dirty="0">
                <a:sym typeface="Symbol"/>
              </a:rPr>
              <a:t> </a:t>
            </a:r>
            <a:r>
              <a:rPr lang="pt-BR" sz="2200" dirty="0">
                <a:sym typeface="Symbol"/>
              </a:rPr>
              <a:t></a:t>
            </a:r>
            <a:r>
              <a:rPr lang="ro-RO" sz="2200" dirty="0">
                <a:sym typeface="Symbol"/>
              </a:rPr>
              <a:t> </a:t>
            </a:r>
            <a:r>
              <a:rPr lang="ro-RO" sz="2200" dirty="0" smtClean="0">
                <a:sym typeface="Symbol"/>
              </a:rPr>
              <a:t>q</a:t>
            </a:r>
            <a:r>
              <a:rPr lang="en-US" sz="2200" dirty="0" smtClean="0">
                <a:sym typeface="Symbol"/>
              </a:rPr>
              <a:t>,</a:t>
            </a:r>
            <a:r>
              <a:rPr lang="pt-BR" sz="2200" dirty="0">
                <a:sym typeface="Symbol"/>
              </a:rPr>
              <a:t> </a:t>
            </a:r>
            <a:r>
              <a:rPr lang="ro-RO" sz="2200" dirty="0">
                <a:sym typeface="Symbol"/>
              </a:rPr>
              <a:t> p</a:t>
            </a:r>
            <a:r>
              <a:rPr lang="pt-BR" sz="2200" dirty="0">
                <a:sym typeface="Symbol"/>
              </a:rPr>
              <a:t> </a:t>
            </a:r>
            <a:r>
              <a:rPr lang="ro-RO" sz="2200" dirty="0"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>s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/>
              </a:rPr>
              <a:t>}</a:t>
            </a:r>
            <a:r>
              <a:rPr lang="pt-BR" sz="2200" dirty="0" smtClean="0"/>
              <a:t> 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3" name="CasetăText 12"/>
          <p:cNvSpPr txBox="1"/>
          <p:nvPr/>
        </p:nvSpPr>
        <p:spPr>
          <a:xfrm>
            <a:off x="-5993" y="4611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Strategia saturării pe nivele aplicată la S</a:t>
            </a:r>
            <a:r>
              <a:rPr lang="en-US" sz="2400" b="1" baseline="-25000" dirty="0"/>
              <a:t>2</a:t>
            </a:r>
            <a:r>
              <a:rPr lang="ro-RO" sz="2400" b="1" dirty="0" smtClean="0"/>
              <a:t> </a:t>
            </a:r>
            <a:endParaRPr lang="en-US" sz="2400" b="1" dirty="0"/>
          </a:p>
        </p:txBody>
      </p:sp>
      <p:sp>
        <p:nvSpPr>
          <p:cNvPr id="14" name="CasetăText 13"/>
          <p:cNvSpPr txBox="1"/>
          <p:nvPr/>
        </p:nvSpPr>
        <p:spPr>
          <a:xfrm>
            <a:off x="1933091" y="2803714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29" name="CasetăText 28"/>
          <p:cNvSpPr txBox="1"/>
          <p:nvPr/>
        </p:nvSpPr>
        <p:spPr>
          <a:xfrm>
            <a:off x="1934894" y="3509580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34" name="CasetăText 33"/>
          <p:cNvSpPr txBox="1"/>
          <p:nvPr/>
        </p:nvSpPr>
        <p:spPr>
          <a:xfrm>
            <a:off x="1908040" y="3149540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35" name="CasetăText 34"/>
          <p:cNvSpPr txBox="1"/>
          <p:nvPr/>
        </p:nvSpPr>
        <p:spPr>
          <a:xfrm>
            <a:off x="562683" y="384664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11</a:t>
            </a:r>
            <a:r>
              <a:rPr lang="en-US" dirty="0" smtClean="0"/>
              <a:t>, C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6" name="CasetăText 35"/>
          <p:cNvSpPr txBox="1"/>
          <p:nvPr/>
        </p:nvSpPr>
        <p:spPr>
          <a:xfrm>
            <a:off x="1934894" y="3846646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37" name="CasetăText 36"/>
          <p:cNvSpPr txBox="1"/>
          <p:nvPr/>
        </p:nvSpPr>
        <p:spPr>
          <a:xfrm>
            <a:off x="592901" y="41576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11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CasetăText 39"/>
          <p:cNvSpPr txBox="1"/>
          <p:nvPr/>
        </p:nvSpPr>
        <p:spPr>
          <a:xfrm>
            <a:off x="590867" y="4508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11</a:t>
            </a:r>
            <a:r>
              <a:rPr lang="en-US" dirty="0" smtClean="0"/>
              <a:t>, C</a:t>
            </a:r>
            <a:r>
              <a:rPr lang="en-US" baseline="-25000" dirty="0"/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CasetăText 40"/>
          <p:cNvSpPr txBox="1"/>
          <p:nvPr/>
        </p:nvSpPr>
        <p:spPr>
          <a:xfrm>
            <a:off x="1963078" y="4508400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42" name="CasetăText 41"/>
          <p:cNvSpPr txBox="1"/>
          <p:nvPr/>
        </p:nvSpPr>
        <p:spPr>
          <a:xfrm>
            <a:off x="590867" y="48057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11</a:t>
            </a:r>
            <a:r>
              <a:rPr lang="en-US" dirty="0" smtClean="0"/>
              <a:t>, C</a:t>
            </a:r>
            <a:r>
              <a:rPr lang="en-US" baseline="-25000" dirty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CasetăText 42"/>
          <p:cNvSpPr txBox="1"/>
          <p:nvPr/>
        </p:nvSpPr>
        <p:spPr>
          <a:xfrm>
            <a:off x="1963078" y="4805724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44" name="CasetăText 43"/>
          <p:cNvSpPr txBox="1"/>
          <p:nvPr/>
        </p:nvSpPr>
        <p:spPr>
          <a:xfrm>
            <a:off x="580704" y="51657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11</a:t>
            </a:r>
            <a:r>
              <a:rPr lang="en-US" dirty="0" smtClean="0"/>
              <a:t>, C</a:t>
            </a:r>
            <a:r>
              <a:rPr lang="en-US" baseline="-25000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CasetăText 44"/>
          <p:cNvSpPr txBox="1"/>
          <p:nvPr/>
        </p:nvSpPr>
        <p:spPr>
          <a:xfrm>
            <a:off x="1952915" y="5165764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46" name="CasetăText 45"/>
          <p:cNvSpPr txBox="1"/>
          <p:nvPr/>
        </p:nvSpPr>
        <p:spPr>
          <a:xfrm>
            <a:off x="523303" y="55350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11</a:t>
            </a:r>
            <a:r>
              <a:rPr lang="en-US" dirty="0" smtClean="0"/>
              <a:t>, C</a:t>
            </a:r>
            <a:r>
              <a:rPr lang="en-US" baseline="-25000" dirty="0"/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CasetăText 46"/>
          <p:cNvSpPr txBox="1"/>
          <p:nvPr/>
        </p:nvSpPr>
        <p:spPr>
          <a:xfrm>
            <a:off x="1895514" y="5535096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48" name="CasetăText 47"/>
          <p:cNvSpPr txBox="1"/>
          <p:nvPr/>
        </p:nvSpPr>
        <p:spPr>
          <a:xfrm>
            <a:off x="523302" y="586255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11</a:t>
            </a:r>
            <a:r>
              <a:rPr lang="en-US" dirty="0" smtClean="0"/>
              <a:t>, C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CasetăText 48"/>
          <p:cNvSpPr txBox="1"/>
          <p:nvPr/>
        </p:nvSpPr>
        <p:spPr>
          <a:xfrm>
            <a:off x="1895513" y="5862555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50" name="CasetăText 49"/>
          <p:cNvSpPr txBox="1"/>
          <p:nvPr/>
        </p:nvSpPr>
        <p:spPr>
          <a:xfrm>
            <a:off x="562683" y="623188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11</a:t>
            </a:r>
            <a:r>
              <a:rPr lang="en-US" dirty="0" smtClean="0"/>
              <a:t>, C</a:t>
            </a:r>
            <a:r>
              <a:rPr lang="en-US" baseline="-25000" dirty="0" smtClean="0"/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" name="CasetăText 50"/>
          <p:cNvSpPr txBox="1"/>
          <p:nvPr/>
        </p:nvSpPr>
        <p:spPr>
          <a:xfrm>
            <a:off x="1934894" y="6231887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52" name="CasetăText 51"/>
          <p:cNvSpPr txBox="1"/>
          <p:nvPr/>
        </p:nvSpPr>
        <p:spPr>
          <a:xfrm>
            <a:off x="2733637" y="2821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11</a:t>
            </a:r>
            <a:r>
              <a:rPr lang="en-US" dirty="0" smtClean="0"/>
              <a:t>, C</a:t>
            </a:r>
            <a:r>
              <a:rPr lang="en-US" baseline="-25000" dirty="0" smtClean="0"/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" name="CasetăText 53"/>
          <p:cNvSpPr txBox="1"/>
          <p:nvPr/>
        </p:nvSpPr>
        <p:spPr>
          <a:xfrm>
            <a:off x="2733637" y="317304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11</a:t>
            </a:r>
            <a:r>
              <a:rPr lang="en-US" dirty="0" smtClean="0"/>
              <a:t>, C</a:t>
            </a:r>
            <a:r>
              <a:rPr lang="en-US" baseline="-25000" dirty="0" smtClean="0"/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5" name="CasetăText 54"/>
          <p:cNvSpPr txBox="1"/>
          <p:nvPr/>
        </p:nvSpPr>
        <p:spPr>
          <a:xfrm>
            <a:off x="4198067" y="3191076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58" name="CasetăText 57"/>
          <p:cNvSpPr txBox="1"/>
          <p:nvPr/>
        </p:nvSpPr>
        <p:spPr>
          <a:xfrm>
            <a:off x="2733637" y="353308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12</a:t>
            </a:r>
            <a:r>
              <a:rPr lang="en-US" dirty="0" smtClean="0"/>
              <a:t>, C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9" name="CasetăText 58"/>
          <p:cNvSpPr txBox="1"/>
          <p:nvPr/>
        </p:nvSpPr>
        <p:spPr>
          <a:xfrm>
            <a:off x="4105848" y="3533086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60" name="CasetăText 59"/>
          <p:cNvSpPr txBox="1"/>
          <p:nvPr/>
        </p:nvSpPr>
        <p:spPr>
          <a:xfrm>
            <a:off x="2733637" y="39024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12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" name="CasetăText 60"/>
          <p:cNvSpPr txBox="1"/>
          <p:nvPr/>
        </p:nvSpPr>
        <p:spPr>
          <a:xfrm>
            <a:off x="4105848" y="3902418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62" name="CasetăText 61"/>
          <p:cNvSpPr txBox="1"/>
          <p:nvPr/>
        </p:nvSpPr>
        <p:spPr>
          <a:xfrm>
            <a:off x="2733637" y="427175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12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CasetăText 62"/>
          <p:cNvSpPr txBox="1"/>
          <p:nvPr/>
        </p:nvSpPr>
        <p:spPr>
          <a:xfrm>
            <a:off x="4105848" y="4271750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66" name="CasetăText 65"/>
          <p:cNvSpPr txBox="1"/>
          <p:nvPr/>
        </p:nvSpPr>
        <p:spPr>
          <a:xfrm>
            <a:off x="2733636" y="46317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12</a:t>
            </a:r>
            <a:r>
              <a:rPr lang="en-US" dirty="0" smtClean="0"/>
              <a:t>, C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7" name="CasetăText 66"/>
          <p:cNvSpPr txBox="1"/>
          <p:nvPr/>
        </p:nvSpPr>
        <p:spPr>
          <a:xfrm>
            <a:off x="4105847" y="4631790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68" name="CasetăText 67"/>
          <p:cNvSpPr txBox="1"/>
          <p:nvPr/>
        </p:nvSpPr>
        <p:spPr>
          <a:xfrm>
            <a:off x="2737361" y="50002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r>
              <a:rPr lang="en-US" baseline="-25000" dirty="0" smtClean="0"/>
              <a:t>?</a:t>
            </a:r>
            <a:r>
              <a:rPr lang="en-US" dirty="0" smtClean="0"/>
              <a:t> (C</a:t>
            </a:r>
            <a:r>
              <a:rPr lang="en-US" baseline="-25000" dirty="0" smtClean="0"/>
              <a:t>12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asetăText 2"/>
          <p:cNvSpPr txBox="1"/>
          <p:nvPr/>
        </p:nvSpPr>
        <p:spPr>
          <a:xfrm>
            <a:off x="501389" y="1988840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dirty="0" smtClean="0"/>
              <a:t>S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= { C</a:t>
            </a:r>
            <a:r>
              <a:rPr lang="en-US" sz="2200" baseline="-25000" dirty="0" smtClean="0"/>
              <a:t>11</a:t>
            </a:r>
            <a:r>
              <a:rPr lang="en-US" sz="2200" dirty="0" smtClean="0"/>
              <a:t>, C</a:t>
            </a:r>
            <a:r>
              <a:rPr lang="en-US" sz="2200" baseline="-25000" dirty="0" smtClean="0"/>
              <a:t>12</a:t>
            </a:r>
            <a:r>
              <a:rPr lang="en-US" sz="2200" dirty="0" smtClean="0"/>
              <a:t>, C</a:t>
            </a:r>
            <a:r>
              <a:rPr lang="en-US" sz="2200" baseline="-25000" dirty="0" smtClean="0"/>
              <a:t>13</a:t>
            </a:r>
            <a:r>
              <a:rPr lang="en-US" sz="2200" dirty="0" smtClean="0"/>
              <a:t>, C</a:t>
            </a:r>
            <a:r>
              <a:rPr lang="en-US" sz="2200" baseline="-25000" dirty="0" smtClean="0"/>
              <a:t>14</a:t>
            </a:r>
            <a:r>
              <a:rPr lang="en-US" sz="2200" dirty="0" smtClean="0"/>
              <a:t> }</a:t>
            </a:r>
          </a:p>
          <a:p>
            <a:r>
              <a:rPr lang="en-US" sz="2200" dirty="0" smtClean="0"/>
              <a:t>        ={ r,   </a:t>
            </a:r>
            <a:r>
              <a:rPr lang="pt-BR" sz="2200" dirty="0" smtClean="0">
                <a:sym typeface="Symbol"/>
              </a:rPr>
              <a:t></a:t>
            </a:r>
            <a:r>
              <a:rPr lang="ro-RO" sz="2200" dirty="0" smtClean="0">
                <a:sym typeface="Symbol"/>
              </a:rPr>
              <a:t> q</a:t>
            </a:r>
            <a:r>
              <a:rPr lang="en-US" sz="2200" dirty="0" smtClean="0">
                <a:sym typeface="Symbol"/>
              </a:rPr>
              <a:t>,   s,  </a:t>
            </a:r>
            <a:r>
              <a:rPr lang="pt-BR" sz="2200" dirty="0" smtClean="0">
                <a:sym typeface="Symbol"/>
              </a:rPr>
              <a:t></a:t>
            </a:r>
            <a:r>
              <a:rPr lang="ro-RO" sz="2200" dirty="0" smtClean="0"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>p }</a:t>
            </a:r>
            <a:endParaRPr lang="en-US" sz="2200" dirty="0"/>
          </a:p>
        </p:txBody>
      </p:sp>
      <p:sp>
        <p:nvSpPr>
          <p:cNvPr id="77" name="CasetăText 76"/>
          <p:cNvSpPr txBox="1"/>
          <p:nvPr/>
        </p:nvSpPr>
        <p:spPr>
          <a:xfrm>
            <a:off x="1963078" y="4139068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80" name="CasetăText 79"/>
          <p:cNvSpPr txBox="1"/>
          <p:nvPr/>
        </p:nvSpPr>
        <p:spPr>
          <a:xfrm>
            <a:off x="4302399" y="2821744"/>
            <a:ext cx="64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97" name="CasetăText 96"/>
          <p:cNvSpPr txBox="1"/>
          <p:nvPr/>
        </p:nvSpPr>
        <p:spPr>
          <a:xfrm>
            <a:off x="2819733" y="5005444"/>
            <a:ext cx="321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15</a:t>
            </a:r>
            <a:r>
              <a:rPr lang="en-US" dirty="0" smtClean="0"/>
              <a:t> = </a:t>
            </a:r>
            <a:r>
              <a:rPr lang="en-US" dirty="0" err="1" smtClean="0"/>
              <a:t>Res</a:t>
            </a:r>
            <a:r>
              <a:rPr lang="en-US" baseline="-25000" dirty="0" err="1" smtClean="0"/>
              <a:t>q</a:t>
            </a:r>
            <a:r>
              <a:rPr lang="en-US" dirty="0" smtClean="0"/>
              <a:t> (C</a:t>
            </a:r>
            <a:r>
              <a:rPr lang="en-US" baseline="-25000" dirty="0" smtClean="0"/>
              <a:t>12</a:t>
            </a:r>
            <a:r>
              <a:rPr lang="en-US" dirty="0" smtClean="0"/>
              <a:t>, C</a:t>
            </a:r>
            <a:r>
              <a:rPr lang="en-US" baseline="-25000" dirty="0" smtClean="0"/>
              <a:t>5</a:t>
            </a:r>
            <a:r>
              <a:rPr lang="en-US" dirty="0" smtClean="0"/>
              <a:t>) = </a:t>
            </a:r>
            <a:r>
              <a:rPr lang="ro-RO" b="1" dirty="0">
                <a:sym typeface="Symbol"/>
              </a:rPr>
              <a:t>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asetăText 1"/>
          <p:cNvSpPr txBox="1"/>
          <p:nvPr/>
        </p:nvSpPr>
        <p:spPr>
          <a:xfrm>
            <a:off x="4198067" y="5703639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ym typeface="Symbol"/>
              </a:rPr>
              <a:t> </a:t>
            </a:r>
            <a:r>
              <a:rPr lang="ro-RO" sz="2400" dirty="0" smtClean="0"/>
              <a:t>S</a:t>
            </a:r>
            <a:r>
              <a:rPr lang="en-US" sz="2400" dirty="0" smtClean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smtClean="0"/>
              <a:t>inconsistent</a:t>
            </a:r>
            <a:r>
              <a:rPr lang="ro-RO" sz="2400" dirty="0" smtClean="0"/>
              <a:t>ă</a:t>
            </a:r>
            <a:endParaRPr lang="en-US" sz="2400" dirty="0"/>
          </a:p>
        </p:txBody>
      </p:sp>
      <p:sp>
        <p:nvSpPr>
          <p:cNvPr id="106" name="CasetăText 105"/>
          <p:cNvSpPr txBox="1"/>
          <p:nvPr/>
        </p:nvSpPr>
        <p:spPr>
          <a:xfrm>
            <a:off x="5255568" y="4981688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ym typeface="Symbol"/>
              </a:rPr>
              <a:t> </a:t>
            </a:r>
            <a:r>
              <a:rPr lang="ro-RO" sz="2000" b="1" dirty="0" smtClean="0">
                <a:sym typeface="Symbol"/>
              </a:rPr>
              <a:t></a:t>
            </a:r>
            <a:r>
              <a:rPr lang="en-US" sz="2000" dirty="0">
                <a:sym typeface="Symbol"/>
              </a:rPr>
              <a:t> </a:t>
            </a:r>
            <a:r>
              <a:rPr lang="ro-RO" sz="2000" b="1" dirty="0" smtClean="0">
                <a:sym typeface="Symbol"/>
              </a:rPr>
              <a:t> </a:t>
            </a:r>
            <a:r>
              <a:rPr lang="ro-RO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039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4" grpId="0"/>
      <p:bldP spid="29" grpId="0"/>
      <p:bldP spid="34" grpId="0"/>
      <p:bldP spid="35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/>
      <p:bldP spid="58" grpId="0"/>
      <p:bldP spid="59" grpId="0"/>
      <p:bldP spid="60" grpId="0"/>
      <p:bldP spid="61" grpId="0"/>
      <p:bldP spid="62" grpId="0"/>
      <p:bldP spid="63" grpId="0"/>
      <p:bldP spid="66" grpId="0"/>
      <p:bldP spid="67" grpId="0"/>
      <p:bldP spid="68" grpId="0"/>
      <p:bldP spid="68" grpId="1"/>
      <p:bldP spid="77" grpId="0"/>
      <p:bldP spid="80" grpId="0"/>
      <p:bldP spid="97" grpId="0"/>
      <p:bldP spid="2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>
          <a:xfrm>
            <a:off x="467544" y="1052736"/>
            <a:ext cx="7920880" cy="3657599"/>
          </a:xfrm>
        </p:spPr>
        <p:txBody>
          <a:bodyPr/>
          <a:lstStyle/>
          <a:p>
            <a:pPr marL="18288" indent="0">
              <a:buNone/>
            </a:pPr>
            <a:r>
              <a:rPr lang="en-US" sz="3200" dirty="0" smtClean="0"/>
              <a:t>Are </a:t>
            </a:r>
            <a:r>
              <a:rPr lang="en-US" sz="3200" dirty="0" err="1" smtClean="0"/>
              <a:t>loc</a:t>
            </a:r>
            <a:r>
              <a:rPr lang="en-US" sz="3200" dirty="0" smtClean="0"/>
              <a:t> </a:t>
            </a:r>
            <a:r>
              <a:rPr lang="en-US" sz="3200" dirty="0" err="1" smtClean="0"/>
              <a:t>rela</a:t>
            </a:r>
            <a:r>
              <a:rPr lang="ro-RO" sz="3200" dirty="0" err="1" smtClean="0"/>
              <a:t>ția</a:t>
            </a:r>
            <a:r>
              <a:rPr lang="ro-RO" sz="3200" dirty="0" smtClean="0"/>
              <a:t> de consecință logică</a:t>
            </a:r>
            <a:r>
              <a:rPr lang="en-US" sz="3200" dirty="0" smtClean="0"/>
              <a:t>: </a:t>
            </a:r>
          </a:p>
          <a:p>
            <a:pPr marL="18288" indent="0">
              <a:buNone/>
            </a:pPr>
            <a:r>
              <a:rPr lang="pt-BR" sz="3200" dirty="0" smtClean="0"/>
              <a:t>p </a:t>
            </a:r>
            <a:r>
              <a:rPr lang="pt-BR" sz="3200" dirty="0">
                <a:sym typeface="Symbol"/>
              </a:rPr>
              <a:t></a:t>
            </a:r>
            <a:r>
              <a:rPr lang="pt-BR" sz="3200" dirty="0"/>
              <a:t> (</a:t>
            </a:r>
            <a:r>
              <a:rPr lang="pt-BR" sz="3200" dirty="0">
                <a:sym typeface="Symbol"/>
              </a:rPr>
              <a:t></a:t>
            </a:r>
            <a:r>
              <a:rPr lang="pt-BR" sz="3200" dirty="0"/>
              <a:t> q </a:t>
            </a:r>
            <a:r>
              <a:rPr lang="pt-BR" sz="3200" dirty="0">
                <a:sym typeface="Symbol"/>
              </a:rPr>
              <a:t></a:t>
            </a:r>
            <a:r>
              <a:rPr lang="pt-BR" sz="3200" dirty="0"/>
              <a:t> r </a:t>
            </a:r>
            <a:r>
              <a:rPr lang="pt-BR" sz="3200" dirty="0">
                <a:sym typeface="Symbol"/>
              </a:rPr>
              <a:t></a:t>
            </a:r>
            <a:r>
              <a:rPr lang="en-US" sz="3200" dirty="0">
                <a:sym typeface="Symbol"/>
              </a:rPr>
              <a:t> </a:t>
            </a:r>
            <a:r>
              <a:rPr lang="pt-BR" sz="3200" dirty="0"/>
              <a:t>s), p,</a:t>
            </a:r>
            <a:r>
              <a:rPr lang="pt-BR" sz="3200" dirty="0">
                <a:sym typeface="Symbol"/>
              </a:rPr>
              <a:t> </a:t>
            </a:r>
            <a:r>
              <a:rPr lang="pt-BR" sz="3200" dirty="0"/>
              <a:t> s </a:t>
            </a:r>
            <a:r>
              <a:rPr lang="pt-BR" sz="3200" b="1" dirty="0">
                <a:sym typeface="Symbol"/>
              </a:rPr>
              <a:t></a:t>
            </a:r>
            <a:r>
              <a:rPr lang="pt-BR" sz="3200" dirty="0">
                <a:sym typeface="Symbol"/>
              </a:rPr>
              <a:t>=</a:t>
            </a:r>
            <a:r>
              <a:rPr lang="pt-BR" sz="3200" dirty="0"/>
              <a:t>  </a:t>
            </a:r>
            <a:r>
              <a:rPr lang="pt-BR" sz="3200" dirty="0">
                <a:sym typeface="Symbol"/>
              </a:rPr>
              <a:t></a:t>
            </a:r>
            <a:r>
              <a:rPr lang="pt-BR" sz="3200" dirty="0"/>
              <a:t> q </a:t>
            </a:r>
            <a:r>
              <a:rPr lang="pt-BR" sz="3200" dirty="0">
                <a:sym typeface="Symbol"/>
              </a:rPr>
              <a:t></a:t>
            </a:r>
            <a:r>
              <a:rPr lang="pt-BR" sz="3200" dirty="0"/>
              <a:t> 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43800" cy="914400"/>
          </a:xfrm>
        </p:spPr>
        <p:txBody>
          <a:bodyPr/>
          <a:lstStyle/>
          <a:p>
            <a:r>
              <a:rPr lang="en-US" dirty="0" err="1" smtClean="0"/>
              <a:t>Concluzie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D72AC8-64DF-4A6F-A6C2-84967AA076B6}"/>
</file>

<file path=customXml/itemProps2.xml><?xml version="1.0" encoding="utf-8"?>
<ds:datastoreItem xmlns:ds="http://schemas.openxmlformats.org/officeDocument/2006/customXml" ds:itemID="{808402D4-0CF8-4F77-8B4A-9603204ABDB1}"/>
</file>

<file path=customXml/itemProps3.xml><?xml version="1.0" encoding="utf-8"?>
<ds:datastoreItem xmlns:ds="http://schemas.openxmlformats.org/officeDocument/2006/customXml" ds:itemID="{84620375-BCF7-450B-A0BF-9B68E452C336}"/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393</TotalTime>
  <Words>1288</Words>
  <Application>Microsoft Office PowerPoint</Application>
  <PresentationFormat>Expunere pe ecran (4:3)</PresentationFormat>
  <Paragraphs>184</Paragraphs>
  <Slides>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8" baseType="lpstr">
      <vt:lpstr>Elementar</vt:lpstr>
      <vt:lpstr>Logică computațională temă seminar 6 </vt:lpstr>
      <vt:lpstr>Prezentare PowerPoint</vt:lpstr>
      <vt:lpstr>Prezentare PowerPoint</vt:lpstr>
      <vt:lpstr>Prezentare PowerPoint</vt:lpstr>
      <vt:lpstr>Prezentare PowerPoint</vt:lpstr>
      <vt:lpstr>Prezentare PowerPoint</vt:lpstr>
      <vt:lpstr>Concluzie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Logică computațională temă seminar 6 </dc:title>
  <dc:creator>Juliano</dc:creator>
  <cp:lastModifiedBy>Juliano</cp:lastModifiedBy>
  <cp:revision>64</cp:revision>
  <dcterms:created xsi:type="dcterms:W3CDTF">2020-11-07T10:20:01Z</dcterms:created>
  <dcterms:modified xsi:type="dcterms:W3CDTF">2020-11-13T13:42:26Z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