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68B-C2BB-49C0-94F0-F031E3FF2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1B060-F9FF-4DB7-92A3-980314B4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940C-ECBB-4CA9-A4A3-5CDC9820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E67-3A55-48AA-A54F-5DE3342A6E2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51093-D298-4529-9DD8-98648206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035E-38B5-4B4F-A915-ED7DA731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884C-D0C9-4854-BCA3-24A62A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5ABF-5656-4080-ACE0-3113D4FD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92361-D174-4D10-A8EB-BB6F0921D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070A-8051-4D53-AAEB-A8C30239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E67-3A55-48AA-A54F-5DE3342A6E2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6EED-B54A-4923-8F7D-FC9A9B01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8A1B4-0FB3-472B-B33E-00105184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884C-D0C9-4854-BCA3-24A62A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5B210-86B9-4770-B654-5B04AB62A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8C5F5-B108-4AF5-A8D2-435F39C4C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C321-9D4A-458C-ADB5-F77F0DEC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E67-3A55-48AA-A54F-5DE3342A6E2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F82C-10EB-4AA3-A5EE-C60EFE87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14F8B-2E2B-4C1A-A4E9-A1BAB0F4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884C-D0C9-4854-BCA3-24A62A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DD69-C7A8-43B1-9CAD-5EF7FFD8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FB58-3110-437D-B833-FE5E49A2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2488C-5AE3-4E3D-8F75-4FDB4D1A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E67-3A55-48AA-A54F-5DE3342A6E2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AA928-4630-4875-9DAF-EE0A19E4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D70E3-5C81-4DF4-B5F5-EC230D8A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884C-D0C9-4854-BCA3-24A62A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0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23CE-5C02-45EC-9D94-855DD77E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CD85-7334-4444-AA90-A4E0FBDC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E639-9A3F-4BD3-9A28-7F80C799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E67-3A55-48AA-A54F-5DE3342A6E2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DB287-5B66-4CF9-B67E-F07E3121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4124D-21F9-49C8-8FB9-FACE621A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884C-D0C9-4854-BCA3-24A62A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4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0135-2D32-4CC9-974E-ADE9AA14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4985-225A-4BF7-A08E-FF6B70E2C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0049-48A6-4AA3-97E5-FBCC8A51D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F6BC3-EC71-4E42-AE3D-014EEEBD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E67-3A55-48AA-A54F-5DE3342A6E2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BA8A8-2426-418A-A000-EB7C6A35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5EBE7-3E61-4EBB-8BD0-FCB3156D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884C-D0C9-4854-BCA3-24A62A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70F3-55AE-4BF6-8BC1-6FF329C8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8151B-D583-4B85-97AB-1F33B9EFF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7C7C2-A2CF-43BF-BCC4-4AAFB9632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5EAA0-B884-4C5A-A616-AEE1D2EE1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CFA3F-4222-4965-9600-2F85CAF7E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0995A-4F5A-4C6B-83F8-BFCF6A32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E67-3A55-48AA-A54F-5DE3342A6E2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7312B-4928-4E69-88D6-CC1F70F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C02AA-459B-4A47-963F-45E49D0B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884C-D0C9-4854-BCA3-24A62A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A210-BC06-477B-8F40-7BB3B00C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998ED-3389-4556-B252-EA5BC9A4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E67-3A55-48AA-A54F-5DE3342A6E2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992AE-C415-410D-8216-092A33D0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FD717-EC76-406E-821A-1661E0A7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884C-D0C9-4854-BCA3-24A62A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29FD1-831E-4FD9-97A2-D66B5353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E67-3A55-48AA-A54F-5DE3342A6E2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08F0E-6E89-4200-9238-C56D56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5B69-F3B5-4A82-8DB7-7E7A4916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884C-D0C9-4854-BCA3-24A62A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3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DAC-7EF1-4C73-A047-F8D68CE9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91D5-6A5D-494D-87F6-E5C98DEC7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F05BB-F7DA-4B59-B8AA-1B37C777A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21C77-D76B-4BCA-937B-2A407E82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E67-3A55-48AA-A54F-5DE3342A6E2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3AAFB-A5B5-4405-AB19-2D4E909E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A7135-02AD-4F4D-A319-2663256A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884C-D0C9-4854-BCA3-24A62A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3747-7106-48ED-AAA7-57730D0D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A752D-CFDA-4A5F-8EF4-C617328A3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17BA1-EC20-44D0-8DC2-DE09647E6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43936-B22F-4559-A8AE-D8305D7D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E67-3A55-48AA-A54F-5DE3342A6E2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BF12C-15C1-4694-8D74-80488273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1444E-5C33-43B5-8549-8B58C792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884C-D0C9-4854-BCA3-24A62A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8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6F50E-F575-4A81-9DFF-A64501DD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30B59-15D2-4EF1-A1EE-D45E542F8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86AC-BB47-443B-8B6D-755BDAFE5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CE67-3A55-48AA-A54F-5DE3342A6E27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AD1B5-3760-4CBD-A7D4-9C049110D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F733-D2ED-4B7B-B968-1E597E963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884C-D0C9-4854-BCA3-24A62AC9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84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C53D-7D7A-4E1A-9F5D-A0074CC0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674704"/>
            <a:ext cx="6105194" cy="229043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Seminar 7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9.1.22.6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3F232-1C2D-464A-B116-CAD713C33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8512" y="4864831"/>
            <a:ext cx="1987762" cy="68207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Popescu Andrei 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G:216</a:t>
            </a:r>
          </a:p>
        </p:txBody>
      </p:sp>
    </p:spTree>
    <p:extLst>
      <p:ext uri="{BB962C8B-B14F-4D97-AF65-F5344CB8AC3E}">
        <p14:creationId xmlns:p14="http://schemas.microsoft.com/office/powerpoint/2010/main" val="359402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880B-76C7-44B1-B247-6F72F48E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Folosind rezoluţia generală demonstraţi că formulele următoare sunt tautologii: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DE4B4-71D6-4C88-80CE-0E2AB15A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 → B) → ((C → A) → (C → B))</a:t>
            </a:r>
          </a:p>
          <a:p>
            <a:r>
              <a:rPr lang="pt-BR" dirty="0"/>
              <a:t>U este tautologie daca si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numai daca FNC(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¬U) |─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2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DE55-D2E7-4740-8AB0-3450223A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Algoritmul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rezolutiei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propozitionale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82FF-612F-48F5-9B21-9D1F3E080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8298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 – 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multime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clauze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iesire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consistenta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inconsistenta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S</a:t>
            </a:r>
          </a:p>
          <a:p>
            <a:pPr>
              <a:lnSpc>
                <a:spcPct val="100000"/>
              </a:lnSpc>
              <a:spcAft>
                <a:spcPts val="100"/>
              </a:spcAft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>
              <a:lnSpc>
                <a:spcPct val="100000"/>
              </a:lnSpc>
              <a:spcAft>
                <a:spcPts val="100"/>
              </a:spcAft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Repeta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Aft>
                <a:spcPts val="1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aleg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doua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clauze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C1, C2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S care </a:t>
            </a: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rezolva</a:t>
            </a:r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Aft>
                <a:spcPts val="1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C3 = Res(C1, C2)</a:t>
            </a:r>
          </a:p>
          <a:p>
            <a:pPr lvl="1">
              <a:lnSpc>
                <a:spcPct val="100000"/>
              </a:lnSpc>
              <a:spcAft>
                <a:spcPts val="100"/>
              </a:spcAft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b="0" i="0" baseline="-25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i+1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S</a:t>
            </a:r>
            <a:r>
              <a:rPr lang="en-US" sz="1800" b="0" i="0" baseline="-25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  <a:spcAft>
                <a:spcPts val="1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Daca C3 =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□</a:t>
            </a:r>
          </a:p>
          <a:p>
            <a:pPr lvl="2">
              <a:lnSpc>
                <a:spcPct val="100000"/>
              </a:lnSpc>
              <a:spcAft>
                <a:spcPts val="100"/>
              </a:spcAft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Atunci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scrie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“S 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inconsistenta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”; Stop</a:t>
            </a:r>
          </a:p>
          <a:p>
            <a:pPr lvl="1">
              <a:lnSpc>
                <a:spcPct val="100000"/>
              </a:lnSpc>
              <a:spcAft>
                <a:spcPts val="100"/>
              </a:spcAft>
            </a:pP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Altfel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</a:p>
          <a:p>
            <a:pPr lvl="1">
              <a:lnSpc>
                <a:spcPct val="100000"/>
              </a:lnSpc>
              <a:spcAft>
                <a:spcPts val="100"/>
              </a:spcAft>
            </a:pP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Sfarsit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_Daca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100"/>
              </a:spcAft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Pana </a:t>
            </a: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cand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 = 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i-l   //nu 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pot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deriva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clauze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noi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100"/>
              </a:spcAft>
            </a:pP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Scrie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“S e </a:t>
            </a: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consistenta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>
              <a:lnSpc>
                <a:spcPct val="100000"/>
              </a:lnSpc>
              <a:spcAft>
                <a:spcPts val="100"/>
              </a:spcAft>
            </a:pPr>
            <a:endParaRPr lang="en-US" sz="1400" dirty="0"/>
          </a:p>
          <a:p>
            <a:pPr>
              <a:spcAft>
                <a:spcPts val="1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DE7D1-4D3B-42DE-AC33-4E7537CBE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7240"/>
            <a:ext cx="10515600" cy="6057746"/>
          </a:xfrm>
        </p:spPr>
        <p:txBody>
          <a:bodyPr>
            <a:normAutofit/>
          </a:bodyPr>
          <a:lstStyle/>
          <a:p>
            <a:r>
              <a:rPr lang="pt-BR" sz="3600" dirty="0"/>
              <a:t>(A → B) → ((C → A) → (C → B))</a:t>
            </a:r>
          </a:p>
          <a:p>
            <a:r>
              <a:rPr lang="pt-BR" sz="3600" dirty="0"/>
              <a:t>Aducerea la FNC a negatiei formulei</a:t>
            </a:r>
          </a:p>
          <a:p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¬(</a:t>
            </a:r>
            <a:r>
              <a:rPr lang="pt-BR" sz="3600" dirty="0"/>
              <a:t>(A → B) → ((C → A) → (C → B)))</a:t>
            </a:r>
          </a:p>
          <a:p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(¬</a:t>
            </a:r>
            <a:r>
              <a:rPr lang="pt-BR" sz="3600" dirty="0"/>
              <a:t>A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sz="3600" dirty="0"/>
              <a:t> B)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∧ 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¬(¬</a:t>
            </a:r>
            <a:r>
              <a:rPr lang="pt-BR" sz="3600" dirty="0"/>
              <a:t>(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sz="3600" dirty="0"/>
              <a:t>C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sz="3600" dirty="0"/>
              <a:t> A)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∨ (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sz="3600" dirty="0"/>
              <a:t>C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sz="3600" dirty="0"/>
              <a:t> B))</a:t>
            </a:r>
          </a:p>
          <a:p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(¬</a:t>
            </a:r>
            <a:r>
              <a:rPr lang="pt-BR" sz="3600" dirty="0"/>
              <a:t>A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sz="3600" dirty="0"/>
              <a:t> B)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∧ 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¬(</a:t>
            </a:r>
            <a:r>
              <a:rPr lang="pt-BR" sz="3600" dirty="0"/>
              <a:t>(C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∧</a:t>
            </a:r>
            <a:r>
              <a:rPr lang="pt-BR" sz="3600" dirty="0"/>
              <a:t> 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 </a:t>
            </a:r>
            <a:r>
              <a:rPr lang="pt-BR" sz="3600" dirty="0"/>
              <a:t>A)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∨ (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sz="3600" dirty="0"/>
              <a:t>C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sz="3600" dirty="0"/>
              <a:t> B))</a:t>
            </a:r>
          </a:p>
          <a:p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(¬</a:t>
            </a:r>
            <a:r>
              <a:rPr lang="pt-BR" sz="3600" dirty="0"/>
              <a:t>A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sz="3600" dirty="0"/>
              <a:t> B)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∧ 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(¬</a:t>
            </a:r>
            <a:r>
              <a:rPr lang="pt-BR" sz="3600" dirty="0"/>
              <a:t>(C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∧</a:t>
            </a:r>
            <a:r>
              <a:rPr lang="pt-BR" sz="3600" dirty="0"/>
              <a:t> 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 </a:t>
            </a:r>
            <a:r>
              <a:rPr lang="pt-BR" sz="3600" dirty="0"/>
              <a:t>A)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∧ 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sz="3600" dirty="0"/>
              <a:t>C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sz="3600" dirty="0"/>
              <a:t> B))</a:t>
            </a:r>
          </a:p>
          <a:p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(¬</a:t>
            </a:r>
            <a:r>
              <a:rPr lang="pt-BR" sz="3600" dirty="0"/>
              <a:t>A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sz="3600" dirty="0"/>
              <a:t> B)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∧ 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((¬</a:t>
            </a:r>
            <a:r>
              <a:rPr lang="pt-BR" sz="3600" dirty="0"/>
              <a:t>C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sz="3600" dirty="0"/>
              <a:t> A)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∧ (</a:t>
            </a:r>
            <a:r>
              <a:rPr lang="pt-BR" sz="3600" dirty="0"/>
              <a:t>C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∧</a:t>
            </a:r>
            <a:r>
              <a:rPr lang="pt-BR" sz="3600" dirty="0"/>
              <a:t> 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sz="3600" dirty="0"/>
              <a:t>B))</a:t>
            </a:r>
          </a:p>
          <a:p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(¬</a:t>
            </a:r>
            <a:r>
              <a:rPr lang="pt-BR" sz="3600" dirty="0"/>
              <a:t>A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sz="3600" dirty="0"/>
              <a:t> B)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∧ 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(¬</a:t>
            </a:r>
            <a:r>
              <a:rPr lang="pt-BR" sz="3600" dirty="0"/>
              <a:t>C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sz="3600" dirty="0"/>
              <a:t> A)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∧ </a:t>
            </a:r>
            <a:r>
              <a:rPr lang="pt-BR" sz="3600" dirty="0"/>
              <a:t>C 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∧</a:t>
            </a:r>
            <a:r>
              <a:rPr lang="pt-BR" sz="3600" dirty="0"/>
              <a:t> 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sz="3600" dirty="0"/>
              <a:t>B    FNC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7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DE7D1-4D3B-42DE-AC33-4E7537CBE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7240"/>
            <a:ext cx="10515600" cy="6057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(A → B) → ((C → A) → (C → B))</a:t>
            </a:r>
          </a:p>
          <a:p>
            <a:pPr marL="0" indent="0">
              <a:buNone/>
            </a:pPr>
            <a:r>
              <a:rPr lang="en-US" sz="3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Varianta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 de </a:t>
            </a:r>
            <a:r>
              <a:rPr lang="en-US" sz="3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obtinere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clauzelor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formulei</a:t>
            </a:r>
            <a:endParaRPr lang="en-US" sz="3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|─ </a:t>
            </a:r>
            <a:r>
              <a:rPr lang="pt-BR" dirty="0"/>
              <a:t>(A → B) → ((C → A) → (C → B))  </a:t>
            </a:r>
            <a:r>
              <a:rPr lang="en-US" dirty="0"/>
              <a:t>=&gt; </a:t>
            </a:r>
            <a:r>
              <a:rPr lang="en-US" baseline="-25000" dirty="0"/>
              <a:t>Din </a:t>
            </a:r>
            <a:r>
              <a:rPr lang="en-US" baseline="-25000" dirty="0" err="1"/>
              <a:t>Inversa</a:t>
            </a:r>
            <a:r>
              <a:rPr lang="en-US" baseline="-25000" dirty="0"/>
              <a:t> </a:t>
            </a:r>
            <a:r>
              <a:rPr lang="en-US" baseline="-25000" dirty="0" err="1"/>
              <a:t>teoremei</a:t>
            </a:r>
            <a:r>
              <a:rPr lang="en-US" baseline="-25000" dirty="0"/>
              <a:t> </a:t>
            </a:r>
            <a:r>
              <a:rPr lang="en-US" baseline="-25000" dirty="0" err="1"/>
              <a:t>deductiei</a:t>
            </a:r>
            <a:r>
              <a:rPr lang="en-US" baseline="-25000" dirty="0"/>
              <a:t>	</a:t>
            </a:r>
          </a:p>
          <a:p>
            <a:pPr marL="0" indent="0">
              <a:buNone/>
            </a:pPr>
            <a:r>
              <a:rPr lang="pt-BR" dirty="0"/>
              <a:t>A → 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|─ </a:t>
            </a:r>
            <a:r>
              <a:rPr lang="pt-BR" dirty="0"/>
              <a:t>(C → A) → (C → B)  </a:t>
            </a:r>
            <a:r>
              <a:rPr lang="en-US" dirty="0"/>
              <a:t>=&gt; </a:t>
            </a:r>
            <a:r>
              <a:rPr lang="en-US" baseline="-25000" dirty="0"/>
              <a:t>Din </a:t>
            </a:r>
            <a:r>
              <a:rPr lang="en-US" baseline="-25000" dirty="0" err="1"/>
              <a:t>Inversa</a:t>
            </a:r>
            <a:r>
              <a:rPr lang="en-US" baseline="-25000" dirty="0"/>
              <a:t> </a:t>
            </a:r>
            <a:r>
              <a:rPr lang="en-US" baseline="-25000" dirty="0" err="1"/>
              <a:t>teoremei</a:t>
            </a:r>
            <a:r>
              <a:rPr lang="en-US" baseline="-25000" dirty="0"/>
              <a:t> </a:t>
            </a:r>
            <a:r>
              <a:rPr lang="en-US" baseline="-25000" dirty="0" err="1"/>
              <a:t>deductiei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 → B, C →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|─</a:t>
            </a:r>
            <a:r>
              <a:rPr lang="pt-BR" dirty="0"/>
              <a:t>  C → B  </a:t>
            </a:r>
            <a:r>
              <a:rPr lang="en-US" dirty="0"/>
              <a:t>=&gt; </a:t>
            </a:r>
            <a:r>
              <a:rPr lang="en-US" baseline="-25000" dirty="0"/>
              <a:t>Din </a:t>
            </a:r>
            <a:r>
              <a:rPr lang="en-US" baseline="-25000" dirty="0" err="1"/>
              <a:t>Inversa</a:t>
            </a:r>
            <a:r>
              <a:rPr lang="en-US" baseline="-25000" dirty="0"/>
              <a:t> </a:t>
            </a:r>
            <a:r>
              <a:rPr lang="en-US" baseline="-25000" dirty="0" err="1"/>
              <a:t>teoremei</a:t>
            </a:r>
            <a:r>
              <a:rPr lang="en-US" baseline="-25000" dirty="0"/>
              <a:t> </a:t>
            </a:r>
            <a:r>
              <a:rPr lang="en-US" baseline="-25000" dirty="0" err="1"/>
              <a:t>deductiei</a:t>
            </a:r>
            <a:endParaRPr lang="en-US" baseline="-25000" dirty="0"/>
          </a:p>
          <a:p>
            <a:pPr marL="0" indent="0">
              <a:buNone/>
            </a:pPr>
            <a:r>
              <a:rPr lang="pt-BR" dirty="0"/>
              <a:t>A → B, C → A , 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|─</a:t>
            </a:r>
            <a:r>
              <a:rPr lang="pt-BR" dirty="0"/>
              <a:t> B</a:t>
            </a:r>
          </a:p>
          <a:p>
            <a:pPr marL="0" indent="0">
              <a:buNone/>
            </a:pPr>
            <a:r>
              <a:rPr lang="pt-BR" dirty="0"/>
              <a:t>U</a:t>
            </a:r>
            <a:r>
              <a:rPr lang="pt-BR" baseline="-25000" dirty="0"/>
              <a:t>1</a:t>
            </a:r>
            <a:r>
              <a:rPr lang="pt-BR" dirty="0"/>
              <a:t> = A → B </a:t>
            </a:r>
            <a:r>
              <a:rPr lang="pt-BR" dirty="0">
                <a:sym typeface="Symbol" panose="05050102010706020507" pitchFamily="18" charset="2"/>
              </a:rPr>
              <a:t> </a:t>
            </a:r>
            <a:r>
              <a:rPr lang="en-US" dirty="0">
                <a:cs typeface="Arial" panose="020B0604020202020204" pitchFamily="34" charset="0"/>
              </a:rPr>
              <a:t>¬A ∨ B  =</a:t>
            </a:r>
            <a:r>
              <a:rPr lang="en-US" baseline="-25000" dirty="0">
                <a:cs typeface="Arial" panose="020B0604020202020204" pitchFamily="34" charset="0"/>
              </a:rPr>
              <a:t>not</a:t>
            </a:r>
            <a:r>
              <a:rPr lang="en-US" dirty="0">
                <a:cs typeface="Arial" panose="020B0604020202020204" pitchFamily="34" charset="0"/>
              </a:rPr>
              <a:t> C</a:t>
            </a:r>
            <a:r>
              <a:rPr lang="en-US" baseline="-25000" dirty="0">
                <a:cs typeface="Arial" panose="020B0604020202020204" pitchFamily="34" charset="0"/>
              </a:rPr>
              <a:t>1</a:t>
            </a:r>
            <a:endParaRPr lang="pt-BR" baseline="-250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/>
              <a:t>U</a:t>
            </a:r>
            <a:r>
              <a:rPr lang="pt-BR" baseline="-25000" dirty="0"/>
              <a:t>2</a:t>
            </a:r>
            <a:r>
              <a:rPr lang="pt-BR" dirty="0"/>
              <a:t> = C → A </a:t>
            </a:r>
            <a:r>
              <a:rPr lang="pt-BR" dirty="0">
                <a:sym typeface="Symbol" panose="05050102010706020507" pitchFamily="18" charset="2"/>
              </a:rPr>
              <a:t> </a:t>
            </a:r>
            <a:r>
              <a:rPr lang="en-US" dirty="0">
                <a:cs typeface="Arial" panose="020B0604020202020204" pitchFamily="34" charset="0"/>
              </a:rPr>
              <a:t>¬C ∨ A =</a:t>
            </a:r>
            <a:r>
              <a:rPr lang="en-US" baseline="-25000" dirty="0">
                <a:cs typeface="Arial" panose="020B0604020202020204" pitchFamily="34" charset="0"/>
              </a:rPr>
              <a:t>not</a:t>
            </a:r>
            <a:r>
              <a:rPr lang="en-US" dirty="0">
                <a:cs typeface="Arial" panose="020B0604020202020204" pitchFamily="34" charset="0"/>
              </a:rPr>
              <a:t> C</a:t>
            </a:r>
            <a:r>
              <a:rPr lang="en-US" baseline="-25000" dirty="0">
                <a:cs typeface="Arial" panose="020B0604020202020204" pitchFamily="34" charset="0"/>
              </a:rPr>
              <a:t>2</a:t>
            </a:r>
            <a:endParaRPr lang="pt-BR" baseline="-25000" dirty="0"/>
          </a:p>
          <a:p>
            <a:pPr marL="0" indent="0">
              <a:buNone/>
            </a:pPr>
            <a:r>
              <a:rPr lang="pt-BR" dirty="0"/>
              <a:t>U</a:t>
            </a:r>
            <a:r>
              <a:rPr lang="pt-BR" baseline="-25000" dirty="0"/>
              <a:t>3 </a:t>
            </a:r>
            <a:r>
              <a:rPr lang="pt-BR" dirty="0"/>
              <a:t>= C </a:t>
            </a:r>
            <a:r>
              <a:rPr lang="en-US" dirty="0">
                <a:cs typeface="Arial" panose="020B0604020202020204" pitchFamily="34" charset="0"/>
              </a:rPr>
              <a:t>=</a:t>
            </a:r>
            <a:r>
              <a:rPr lang="en-US" baseline="-25000" dirty="0">
                <a:cs typeface="Arial" panose="020B0604020202020204" pitchFamily="34" charset="0"/>
              </a:rPr>
              <a:t>not</a:t>
            </a:r>
            <a:r>
              <a:rPr lang="en-US" dirty="0">
                <a:cs typeface="Arial" panose="020B0604020202020204" pitchFamily="34" charset="0"/>
              </a:rPr>
              <a:t> C</a:t>
            </a:r>
            <a:r>
              <a:rPr lang="en-US" baseline="-25000" dirty="0">
                <a:cs typeface="Arial" panose="020B0604020202020204" pitchFamily="34" charset="0"/>
              </a:rPr>
              <a:t>3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V = B =&gt; </a:t>
            </a:r>
            <a:r>
              <a:rPr lang="en-US" dirty="0">
                <a:cs typeface="Arial" panose="020B0604020202020204" pitchFamily="34" charset="0"/>
              </a:rPr>
              <a:t>¬V = ¬B =</a:t>
            </a:r>
            <a:r>
              <a:rPr lang="en-US" baseline="-25000" dirty="0">
                <a:cs typeface="Arial" panose="020B0604020202020204" pitchFamily="34" charset="0"/>
              </a:rPr>
              <a:t>not</a:t>
            </a:r>
            <a:r>
              <a:rPr lang="en-US" dirty="0">
                <a:cs typeface="Arial" panose="020B0604020202020204" pitchFamily="34" charset="0"/>
              </a:rPr>
              <a:t> C</a:t>
            </a:r>
            <a:r>
              <a:rPr lang="en-US" baseline="-25000" dirty="0">
                <a:cs typeface="Arial" panose="020B0604020202020204" pitchFamily="34" charset="0"/>
              </a:rPr>
              <a:t>4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452C6-30EB-43D4-AE2F-3C311021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36" y="1029424"/>
            <a:ext cx="10001435" cy="5238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(¬</a:t>
            </a:r>
            <a:r>
              <a:rPr lang="pt-BR" dirty="0"/>
              <a:t>A </a:t>
            </a:r>
            <a:r>
              <a:rPr lang="en-US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dirty="0"/>
              <a:t> B) </a:t>
            </a:r>
            <a:r>
              <a:rPr lang="en-US" b="0" i="0" dirty="0">
                <a:effectLst/>
                <a:latin typeface="Arial" panose="020B0604020202020204" pitchFamily="34" charset="0"/>
              </a:rPr>
              <a:t>∧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(¬</a:t>
            </a:r>
            <a:r>
              <a:rPr lang="pt-BR" dirty="0"/>
              <a:t>C </a:t>
            </a:r>
            <a:r>
              <a:rPr lang="en-US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dirty="0"/>
              <a:t> A) </a:t>
            </a:r>
            <a:r>
              <a:rPr lang="en-US" b="0" i="0" dirty="0">
                <a:effectLst/>
                <a:latin typeface="Arial" panose="020B0604020202020204" pitchFamily="34" charset="0"/>
              </a:rPr>
              <a:t>∧ </a:t>
            </a:r>
            <a:r>
              <a:rPr lang="pt-BR" dirty="0"/>
              <a:t>C </a:t>
            </a:r>
            <a:r>
              <a:rPr lang="en-US" b="0" i="0" dirty="0">
                <a:effectLst/>
                <a:latin typeface="Arial" panose="020B0604020202020204" pitchFamily="34" charset="0"/>
              </a:rPr>
              <a:t>∧</a:t>
            </a:r>
            <a:r>
              <a:rPr lang="pt-BR" dirty="0"/>
              <a:t>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/>
              <a:t>B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/>
              <a:t>C1 =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/>
              <a:t>A </a:t>
            </a:r>
            <a:r>
              <a:rPr lang="en-US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dirty="0"/>
              <a:t> B;     C2 =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/>
              <a:t>C </a:t>
            </a:r>
            <a:r>
              <a:rPr lang="en-US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dirty="0"/>
              <a:t> A ;        C3 = C;     C4 =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/>
              <a:t>B</a:t>
            </a:r>
          </a:p>
          <a:p>
            <a:pPr marL="0" indent="0">
              <a:buNone/>
            </a:pPr>
            <a:r>
              <a:rPr lang="en-US" dirty="0"/>
              <a:t>C1 =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/>
              <a:t>A </a:t>
            </a:r>
            <a:r>
              <a:rPr lang="en-US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dirty="0"/>
              <a:t> B 	     C4 =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/>
              <a:t>B	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C5 =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dirty="0"/>
              <a:t>A			</a:t>
            </a:r>
          </a:p>
          <a:p>
            <a:pPr marL="0" indent="0">
              <a:buNone/>
            </a:pPr>
            <a:r>
              <a:rPr lang="pt-BR" dirty="0"/>
              <a:t>			</a:t>
            </a:r>
          </a:p>
          <a:p>
            <a:pPr marL="0" indent="0">
              <a:buNone/>
            </a:pPr>
            <a:r>
              <a:rPr lang="pt-BR" dirty="0"/>
              <a:t>			C7 =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□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=&gt; Formula </a:t>
            </a:r>
            <a:r>
              <a:rPr lang="pt-BR" dirty="0"/>
              <a:t>(A → B) → ((C → A) → (C → B))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Tautologie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E4C01B-D3E0-489B-9504-60A799E0BA70}"/>
              </a:ext>
            </a:extLst>
          </p:cNvPr>
          <p:cNvCxnSpPr/>
          <p:nvPr/>
        </p:nvCxnSpPr>
        <p:spPr>
          <a:xfrm>
            <a:off x="1633492" y="2947004"/>
            <a:ext cx="683580" cy="60368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525D2E-268D-4B14-8678-CF436E9E2671}"/>
              </a:ext>
            </a:extLst>
          </p:cNvPr>
          <p:cNvCxnSpPr/>
          <p:nvPr/>
        </p:nvCxnSpPr>
        <p:spPr>
          <a:xfrm flipH="1">
            <a:off x="2516821" y="2947004"/>
            <a:ext cx="1251751" cy="60368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6792E7-81B1-4E09-A27D-0D0E6FE8B6B0}"/>
              </a:ext>
            </a:extLst>
          </p:cNvPr>
          <p:cNvCxnSpPr>
            <a:cxnSpLocks/>
          </p:cNvCxnSpPr>
          <p:nvPr/>
        </p:nvCxnSpPr>
        <p:spPr>
          <a:xfrm>
            <a:off x="2414726" y="3994951"/>
            <a:ext cx="1433744" cy="59461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155201-04DC-4C18-99C6-4EA88B4DEF82}"/>
              </a:ext>
            </a:extLst>
          </p:cNvPr>
          <p:cNvCxnSpPr>
            <a:cxnSpLocks/>
          </p:cNvCxnSpPr>
          <p:nvPr/>
        </p:nvCxnSpPr>
        <p:spPr>
          <a:xfrm flipH="1">
            <a:off x="3987191" y="3906175"/>
            <a:ext cx="2210543" cy="7190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4EB334-AED3-4D8C-BE33-113E9C4A301D}"/>
              </a:ext>
            </a:extLst>
          </p:cNvPr>
          <p:cNvSpPr txBox="1"/>
          <p:nvPr/>
        </p:nvSpPr>
        <p:spPr>
          <a:xfrm>
            <a:off x="5997984" y="2509755"/>
            <a:ext cx="503067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C2 = 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sz="2800" dirty="0"/>
              <a:t>C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∨</a:t>
            </a:r>
            <a:r>
              <a:rPr lang="pt-BR" sz="2800" dirty="0"/>
              <a:t> A         C3 = C</a:t>
            </a:r>
          </a:p>
          <a:p>
            <a:endParaRPr lang="pt-BR" sz="2800" dirty="0"/>
          </a:p>
          <a:p>
            <a:r>
              <a:rPr lang="pt-BR" sz="4000" dirty="0"/>
              <a:t> </a:t>
            </a:r>
            <a:r>
              <a:rPr lang="pt-BR" sz="2800" dirty="0"/>
              <a:t>C6 = A</a:t>
            </a:r>
          </a:p>
          <a:p>
            <a:endParaRPr lang="pt-BR" sz="2800" dirty="0"/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018AF3-BB85-43A2-8C18-C3E684B1CC7C}"/>
              </a:ext>
            </a:extLst>
          </p:cNvPr>
          <p:cNvCxnSpPr/>
          <p:nvPr/>
        </p:nvCxnSpPr>
        <p:spPr>
          <a:xfrm flipH="1">
            <a:off x="6743712" y="2974020"/>
            <a:ext cx="2112882" cy="60368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6103E2-478F-4615-A56F-0079FB453F34}"/>
              </a:ext>
            </a:extLst>
          </p:cNvPr>
          <p:cNvCxnSpPr/>
          <p:nvPr/>
        </p:nvCxnSpPr>
        <p:spPr>
          <a:xfrm>
            <a:off x="6197734" y="2974020"/>
            <a:ext cx="346229" cy="60368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F0CE60-3155-477C-AB66-DB50E18D091F}"/>
              </a:ext>
            </a:extLst>
          </p:cNvPr>
          <p:cNvSpPr txBox="1"/>
          <p:nvPr/>
        </p:nvSpPr>
        <p:spPr>
          <a:xfrm>
            <a:off x="887767" y="248575"/>
            <a:ext cx="1038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Metoda</a:t>
            </a:r>
            <a:r>
              <a:rPr lang="en-US" sz="3200" dirty="0"/>
              <a:t> </a:t>
            </a:r>
            <a:r>
              <a:rPr lang="en-US" sz="3200" dirty="0" err="1"/>
              <a:t>Rezolutiei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531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913CC5-CAE8-4B37-A499-8B10869E00E9}"/>
</file>

<file path=customXml/itemProps2.xml><?xml version="1.0" encoding="utf-8"?>
<ds:datastoreItem xmlns:ds="http://schemas.openxmlformats.org/officeDocument/2006/customXml" ds:itemID="{B44F754B-ECC2-43AD-9A16-87C6E11D8E52}"/>
</file>

<file path=customXml/itemProps3.xml><?xml version="1.0" encoding="utf-8"?>
<ds:datastoreItem xmlns:ds="http://schemas.openxmlformats.org/officeDocument/2006/customXml" ds:itemID="{7B559A6F-81D8-48BB-8B62-318E502D982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529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Seminar 7 9.1.22.6 </vt:lpstr>
      <vt:lpstr>Folosind rezoluţia generală demonstraţi că formulele următoare sunt tautologii: </vt:lpstr>
      <vt:lpstr>Algoritmul rezolutiei propozitionale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9.1.22.6</dc:title>
  <dc:creator>Andi Kage</dc:creator>
  <cp:lastModifiedBy>Andi Kage</cp:lastModifiedBy>
  <cp:revision>37</cp:revision>
  <dcterms:created xsi:type="dcterms:W3CDTF">2020-11-12T12:18:48Z</dcterms:created>
  <dcterms:modified xsi:type="dcterms:W3CDTF">2020-11-13T12:42:01Z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