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B7F8F8-69CD-4782-81BC-B75C96A8D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Temă seminar 6 LC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A563EE7-6E8D-41E0-AECF-5A68C63C5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Runcan Maria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69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D8493B-E763-4CE7-9709-587510C3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Cerință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7086DC4-0F79-4562-A99E-200AE3C7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9.1.25 Utilizând strategi</a:t>
            </a:r>
            <a:r>
              <a:rPr lang="en-US" dirty="0"/>
              <a:t>a</a:t>
            </a:r>
            <a:r>
              <a:rPr lang="ro-RO" dirty="0"/>
              <a:t> mulțimii suport</a:t>
            </a:r>
            <a:r>
              <a:rPr lang="en-US" dirty="0"/>
              <a:t>,</a:t>
            </a:r>
            <a:r>
              <a:rPr lang="ro-RO" dirty="0"/>
              <a:t> demonstrați că are loc </a:t>
            </a:r>
            <a:r>
              <a:rPr lang="en-US" dirty="0"/>
              <a:t>	 	 </a:t>
            </a:r>
            <a:r>
              <a:rPr lang="ro-RO" dirty="0"/>
              <a:t>următoarea deducție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/>
              <a:t>6.  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 |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2B9422-9C1E-49A6-BCC1-5D4D8BF8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</a:t>
            </a:r>
            <a:r>
              <a:rPr lang="ro-RO" dirty="0"/>
              <a:t>ții teoretice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B57904-9069-4D40-8E60-2C56A9BF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Strategia mulțimii suport a fost inspirată de faptul că în general mulțimea </a:t>
            </a:r>
            <a:r>
              <a:rPr lang="ro-RO" i="1" dirty="0"/>
              <a:t>premiselor </a:t>
            </a:r>
            <a:r>
              <a:rPr lang="ro-RO" dirty="0"/>
              <a:t>unei deducții este </a:t>
            </a:r>
            <a:r>
              <a:rPr lang="ro-RO" i="1" dirty="0"/>
              <a:t>consistentă</a:t>
            </a:r>
            <a:r>
              <a:rPr lang="ro-RO" dirty="0"/>
              <a:t>, deci rezolvarea unor clauze din această mulțime consistentă nu poate duce la derivarea clauzei vide (inconsistența).</a:t>
            </a:r>
          </a:p>
          <a:p>
            <a:r>
              <a:rPr lang="ro-RO" b="1" dirty="0"/>
              <a:t>Definiție</a:t>
            </a:r>
            <a:r>
              <a:rPr lang="en-US" dirty="0"/>
              <a:t>: Fie S o </a:t>
            </a:r>
            <a:r>
              <a:rPr lang="en-US" dirty="0" err="1"/>
              <a:t>mul</a:t>
            </a:r>
            <a:r>
              <a:rPr lang="ro-RO" dirty="0" err="1"/>
              <a:t>țime</a:t>
            </a:r>
            <a:r>
              <a:rPr lang="ro-RO" dirty="0"/>
              <a:t> de clauze. O submulțime </a:t>
            </a:r>
            <a:r>
              <a:rPr lang="ro-RO" i="1" dirty="0"/>
              <a:t>Y </a:t>
            </a:r>
            <a:r>
              <a:rPr lang="ro-RO" dirty="0"/>
              <a:t>a lui</a:t>
            </a:r>
            <a:r>
              <a:rPr lang="ro-RO" i="1" dirty="0"/>
              <a:t> S s</a:t>
            </a:r>
            <a:r>
              <a:rPr lang="ro-RO" dirty="0"/>
              <a:t>e numește </a:t>
            </a:r>
            <a:r>
              <a:rPr lang="ro-RO" i="1" dirty="0"/>
              <a:t> mulțime suport </a:t>
            </a:r>
            <a:r>
              <a:rPr lang="ro-RO" dirty="0"/>
              <a:t> a lui S, dacă S</a:t>
            </a:r>
            <a:r>
              <a:rPr lang="en-US" dirty="0"/>
              <a:t> \ Y </a:t>
            </a:r>
            <a:r>
              <a:rPr lang="ro-RO" dirty="0"/>
              <a:t>este consistentă.</a:t>
            </a:r>
          </a:p>
          <a:p>
            <a:r>
              <a:rPr lang="ro-RO" b="1" dirty="0"/>
              <a:t>Rezoluția mulțimii suport </a:t>
            </a:r>
            <a:r>
              <a:rPr lang="ro-RO" dirty="0"/>
              <a:t>este rezoluția a două clauze care nu aparțin ambele mulțimii S</a:t>
            </a:r>
            <a:r>
              <a:rPr lang="en-US" dirty="0"/>
              <a:t> \ Y</a:t>
            </a:r>
            <a:r>
              <a:rPr lang="ro-RO" dirty="0"/>
              <a:t>, </a:t>
            </a:r>
            <a:r>
              <a:rPr lang="en-US" dirty="0" err="1"/>
              <a:t>adic</a:t>
            </a:r>
            <a:r>
              <a:rPr lang="ro-RO" dirty="0"/>
              <a:t>ă una este din S</a:t>
            </a:r>
            <a:r>
              <a:rPr lang="en-US" dirty="0"/>
              <a:t> \ Y </a:t>
            </a:r>
            <a:r>
              <a:rPr lang="ro-RO" dirty="0"/>
              <a:t>și cealaltă din 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23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8CF1C7D-A9DB-4F42-AE86-8124CBE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3600" dirty="0">
                <a:solidFill>
                  <a:srgbClr val="002060"/>
                </a:solidFill>
              </a:rPr>
              <a:t> </a:t>
            </a:r>
            <a:r>
              <a:rPr lang="pt-BR" sz="36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 | r</a:t>
            </a:r>
            <a:endParaRPr lang="en-US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6BC9493-EBBE-4DF7-A039-70BE5EE315C9}"/>
              </a:ext>
            </a:extLst>
          </p:cNvPr>
          <p:cNvSpPr txBox="1"/>
          <p:nvPr/>
        </p:nvSpPr>
        <p:spPr>
          <a:xfrm>
            <a:off x="1630321" y="4568153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25CEF578-7A5A-409A-80A0-5FEBA7817E30}"/>
              </a:ext>
            </a:extLst>
          </p:cNvPr>
          <p:cNvSpPr txBox="1"/>
          <p:nvPr/>
        </p:nvSpPr>
        <p:spPr>
          <a:xfrm>
            <a:off x="1163295" y="2919801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87AC0494-AF91-4449-8DC2-B99D3F3B2FB7}"/>
              </a:ext>
            </a:extLst>
          </p:cNvPr>
          <p:cNvSpPr txBox="1"/>
          <p:nvPr/>
        </p:nvSpPr>
        <p:spPr>
          <a:xfrm>
            <a:off x="2790354" y="2036715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B8ED28B-D1F9-4CB5-A4B7-1DB2C858E0EE}"/>
              </a:ext>
            </a:extLst>
          </p:cNvPr>
          <p:cNvSpPr txBox="1"/>
          <p:nvPr/>
        </p:nvSpPr>
        <p:spPr>
          <a:xfrm>
            <a:off x="2623099" y="3780020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C65E1E21-4F0F-4DC8-8DF9-B71BC470491F}"/>
              </a:ext>
            </a:extLst>
          </p:cNvPr>
          <p:cNvSpPr txBox="1"/>
          <p:nvPr/>
        </p:nvSpPr>
        <p:spPr>
          <a:xfrm>
            <a:off x="4769421" y="3316435"/>
            <a:ext cx="240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Y = {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o-RO" sz="32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} = {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 </a:t>
            </a:r>
          </a:p>
          <a:p>
            <a:endParaRPr lang="en-US" sz="2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08D18B72-2BBC-49A9-AED1-3FA904C8ED19}"/>
              </a:ext>
            </a:extLst>
          </p:cNvPr>
          <p:cNvSpPr txBox="1"/>
          <p:nvPr/>
        </p:nvSpPr>
        <p:spPr>
          <a:xfrm>
            <a:off x="518759" y="2190604"/>
            <a:ext cx="128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ro-RO" sz="2400" dirty="0">
                <a:sym typeface="Symbol" panose="05050102010706020507" pitchFamily="18" charset="2"/>
              </a:rPr>
              <a:t>p </a:t>
            </a:r>
            <a:endParaRPr lang="en-US" sz="2400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20F49491-1538-4C3C-9F39-1A8401272BBA}"/>
              </a:ext>
            </a:extLst>
          </p:cNvPr>
          <p:cNvSpPr txBox="1"/>
          <p:nvPr/>
        </p:nvSpPr>
        <p:spPr>
          <a:xfrm>
            <a:off x="1794294" y="2190604"/>
            <a:ext cx="185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 q  p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29AD4B86-9EEC-4D47-858F-9BA171B1EE94}"/>
              </a:ext>
            </a:extLst>
          </p:cNvPr>
          <p:cNvSpPr txBox="1"/>
          <p:nvPr/>
        </p:nvSpPr>
        <p:spPr>
          <a:xfrm>
            <a:off x="518759" y="3028781"/>
            <a:ext cx="2017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</a:t>
            </a:r>
            <a:r>
              <a:rPr lang="ro-RO" sz="2400" dirty="0"/>
              <a:t>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o-RO" sz="2400" dirty="0"/>
          </a:p>
          <a:p>
            <a:endParaRPr lang="en-US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B0AC8EE3-4DF3-4132-8211-E9FDCFFC6368}"/>
              </a:ext>
            </a:extLst>
          </p:cNvPr>
          <p:cNvSpPr txBox="1"/>
          <p:nvPr/>
        </p:nvSpPr>
        <p:spPr>
          <a:xfrm>
            <a:off x="518759" y="3901575"/>
            <a:ext cx="130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 </a:t>
            </a:r>
            <a:r>
              <a:rPr lang="en-US" sz="2400" dirty="0">
                <a:sym typeface="Symbol" panose="05050102010706020507" pitchFamily="18" charset="2"/>
              </a:rPr>
              <a:t> r</a:t>
            </a:r>
            <a:r>
              <a:rPr lang="ro-RO" sz="2400" dirty="0">
                <a:sym typeface="Symbol" panose="05050102010706020507" pitchFamily="18" charset="2"/>
              </a:rPr>
              <a:t> </a:t>
            </a:r>
            <a:endParaRPr lang="en-US" sz="24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CAA32A77-A453-4F8A-80DC-519F453297A4}"/>
              </a:ext>
            </a:extLst>
          </p:cNvPr>
          <p:cNvSpPr txBox="1"/>
          <p:nvPr/>
        </p:nvSpPr>
        <p:spPr>
          <a:xfrm>
            <a:off x="1678200" y="39015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 p  r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B75E88C0-4550-4EEA-86C1-8691543ACECB}"/>
              </a:ext>
            </a:extLst>
          </p:cNvPr>
          <p:cNvSpPr txBox="1"/>
          <p:nvPr/>
        </p:nvSpPr>
        <p:spPr>
          <a:xfrm>
            <a:off x="518759" y="4722042"/>
            <a:ext cx="71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r </a:t>
            </a:r>
            <a:r>
              <a:rPr lang="ro-RO" sz="2400" dirty="0">
                <a:sym typeface="Symbol" panose="05050102010706020507" pitchFamily="18" charset="2"/>
              </a:rPr>
              <a:t></a:t>
            </a:r>
            <a:endParaRPr lang="en-US" sz="24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4C2CA5B8-E7A6-4261-8114-A2E498581ECC}"/>
              </a:ext>
            </a:extLst>
          </p:cNvPr>
          <p:cNvSpPr txBox="1"/>
          <p:nvPr/>
        </p:nvSpPr>
        <p:spPr>
          <a:xfrm>
            <a:off x="1143281" y="4722041"/>
            <a:ext cx="130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 r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91B47207-3654-40EB-8F34-1157E57BAD0A}"/>
              </a:ext>
            </a:extLst>
          </p:cNvPr>
          <p:cNvSpPr txBox="1"/>
          <p:nvPr/>
        </p:nvSpPr>
        <p:spPr>
          <a:xfrm>
            <a:off x="4769420" y="2190603"/>
            <a:ext cx="61622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</a:t>
            </a:r>
            <a:r>
              <a:rPr lang="en-US" sz="2400" dirty="0"/>
              <a:t> </a:t>
            </a:r>
            <a:r>
              <a:rPr lang="ro-RO" sz="2400" dirty="0"/>
              <a:t>= </a:t>
            </a:r>
            <a:r>
              <a:rPr lang="en-US" sz="2400" dirty="0"/>
              <a:t>{</a:t>
            </a:r>
            <a:r>
              <a:rPr lang="ro-RO" sz="2400" dirty="0"/>
              <a:t>   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ym typeface="Symbol" panose="05050102010706020507" pitchFamily="18" charset="2"/>
              </a:rPr>
              <a:t>    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   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  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=</a:t>
            </a:r>
          </a:p>
          <a:p>
            <a:r>
              <a:rPr lang="en-US" sz="2400" dirty="0">
                <a:sym typeface="Symbol" panose="05050102010706020507" pitchFamily="18" charset="2"/>
              </a:rPr>
              <a:t>   =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{</a:t>
            </a:r>
            <a:r>
              <a:rPr lang="ro-RO" sz="2400" dirty="0">
                <a:sym typeface="Symbol" panose="05050102010706020507" pitchFamily="18" charset="2"/>
              </a:rPr>
              <a:t> q  p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p 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</a:p>
          <a:p>
            <a:endParaRPr lang="en-US" sz="1200" dirty="0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0417FD0-B352-43F3-8BA7-88F0387C5951}"/>
              </a:ext>
            </a:extLst>
          </p:cNvPr>
          <p:cNvSpPr txBox="1"/>
          <p:nvPr/>
        </p:nvSpPr>
        <p:spPr>
          <a:xfrm>
            <a:off x="7176053" y="3355122"/>
            <a:ext cx="4621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ym typeface="Symbol" panose="05050102010706020507" pitchFamily="18" charset="2"/>
              </a:rPr>
              <a:t> </a:t>
            </a:r>
            <a:r>
              <a:rPr lang="en-US" sz="2000" dirty="0" err="1">
                <a:sym typeface="Symbol" panose="05050102010706020507" pitchFamily="18" charset="2"/>
              </a:rPr>
              <a:t>mul</a:t>
            </a:r>
            <a:r>
              <a:rPr lang="ro-RO" sz="2000" dirty="0" err="1">
                <a:sym typeface="Symbol" panose="05050102010706020507" pitchFamily="18" charset="2"/>
              </a:rPr>
              <a:t>țimea</a:t>
            </a:r>
            <a:r>
              <a:rPr lang="ro-RO" sz="2000" dirty="0">
                <a:sym typeface="Symbol" panose="05050102010706020507" pitchFamily="18" charset="2"/>
              </a:rPr>
              <a:t> suport a lui S este formată din clauzele obținute din concluzie</a:t>
            </a:r>
            <a:endParaRPr 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770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9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E87898-735B-4024-B0F1-DA493798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Aplicarea strategiei mulțimii suport pentru 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894453-FDDD-4AB7-974D-602702ED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7176"/>
            <a:ext cx="9613861" cy="1107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S = </a:t>
            </a:r>
            <a:r>
              <a:rPr lang="en-US" sz="2400" dirty="0"/>
              <a:t>{</a:t>
            </a:r>
            <a:r>
              <a:rPr lang="ro-RO" sz="2400" dirty="0"/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ym typeface="Symbol" panose="05050102010706020507" pitchFamily="18" charset="2"/>
              </a:rPr>
              <a:t>} = {</a:t>
            </a:r>
            <a:r>
              <a:rPr lang="ro-RO" sz="2400" dirty="0">
                <a:sym typeface="Symbol" panose="05050102010706020507" pitchFamily="18" charset="2"/>
              </a:rPr>
              <a:t> q  p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p 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Y = {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ym typeface="Symbol" panose="05050102010706020507" pitchFamily="18" charset="2"/>
              </a:rPr>
              <a:t>} = {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  <a:endParaRPr lang="ro-RO" dirty="0">
              <a:sym typeface="Symbol" panose="05050102010706020507" pitchFamily="18" charset="2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A7D99D6-E033-4C83-A7C5-86F3D5C0D736}"/>
              </a:ext>
            </a:extLst>
          </p:cNvPr>
          <p:cNvSpPr txBox="1"/>
          <p:nvPr/>
        </p:nvSpPr>
        <p:spPr>
          <a:xfrm>
            <a:off x="3836504" y="5504604"/>
            <a:ext cx="46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TCC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CA03D6F0-3569-4CB8-AE66-1540D157BEDF}"/>
              </a:ext>
            </a:extLst>
          </p:cNvPr>
          <p:cNvSpPr txBox="1"/>
          <p:nvPr/>
        </p:nvSpPr>
        <p:spPr>
          <a:xfrm>
            <a:off x="637255" y="3205173"/>
            <a:ext cx="10008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Vom începe de la clauza din Y și nu vom rezolva deloc primele 3 clauze între ele</a:t>
            </a:r>
            <a:r>
              <a:rPr lang="en-US" sz="2400" dirty="0">
                <a:sym typeface="Symbol" panose="05050102010706020507" pitchFamily="18" charset="2"/>
              </a:rPr>
              <a:t>:</a:t>
            </a:r>
            <a:endParaRPr lang="ro-RO" sz="2400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2A0BB01-861C-4430-BE65-F06A6C7626C8}"/>
              </a:ext>
            </a:extLst>
          </p:cNvPr>
          <p:cNvSpPr txBox="1"/>
          <p:nvPr/>
        </p:nvSpPr>
        <p:spPr>
          <a:xfrm>
            <a:off x="637255" y="4082336"/>
            <a:ext cx="252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C</a:t>
            </a:r>
            <a:r>
              <a:rPr lang="en-US" sz="1600" dirty="0">
                <a:sym typeface="Symbol" panose="05050102010706020507" pitchFamily="18" charset="2"/>
              </a:rPr>
              <a:t>5</a:t>
            </a:r>
            <a:r>
              <a:rPr lang="ro-RO" sz="2400" dirty="0">
                <a:sym typeface="Symbol" panose="05050102010706020507" pitchFamily="18" charset="2"/>
              </a:rPr>
              <a:t> 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o-RO" sz="2400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AD047D92-3BFF-4DC4-B7D0-6E9D5460A321}"/>
              </a:ext>
            </a:extLst>
          </p:cNvPr>
          <p:cNvSpPr txBox="1"/>
          <p:nvPr/>
        </p:nvSpPr>
        <p:spPr>
          <a:xfrm>
            <a:off x="2991678" y="4082336"/>
            <a:ext cx="924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ro-RO" sz="2400" dirty="0">
                <a:sym typeface="Symbol" panose="05050102010706020507" pitchFamily="18" charset="2"/>
              </a:rPr>
              <a:t>q</a:t>
            </a:r>
            <a:endParaRPr lang="en-US" sz="2400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B849CA3-BFAA-44ED-9CE1-91665CB3E30D}"/>
              </a:ext>
            </a:extLst>
          </p:cNvPr>
          <p:cNvSpPr txBox="1"/>
          <p:nvPr/>
        </p:nvSpPr>
        <p:spPr>
          <a:xfrm>
            <a:off x="637255" y="4590167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C</a:t>
            </a:r>
            <a:r>
              <a:rPr lang="en-US" sz="1600" dirty="0">
                <a:sym typeface="Symbol" panose="05050102010706020507" pitchFamily="18" charset="2"/>
              </a:rPr>
              <a:t>6 </a:t>
            </a: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o-RO" sz="24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ym typeface="Symbol" panose="05050102010706020507" pitchFamily="18" charset="2"/>
              </a:rPr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6CE01E13-080C-4815-B2FA-1C4D53710791}"/>
              </a:ext>
            </a:extLst>
          </p:cNvPr>
          <p:cNvSpPr txBox="1"/>
          <p:nvPr/>
        </p:nvSpPr>
        <p:spPr>
          <a:xfrm>
            <a:off x="2938166" y="4590299"/>
            <a:ext cx="9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ro-RO" sz="2400" dirty="0">
                <a:sym typeface="Symbol" panose="05050102010706020507" pitchFamily="18" charset="2"/>
              </a:rPr>
              <a:t>p</a:t>
            </a:r>
            <a:endParaRPr lang="en-US" sz="2400" dirty="0">
              <a:sym typeface="Symbol" panose="05050102010706020507" pitchFamily="18" charset="2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75BC644F-39E4-4FA1-8CA9-E2B4983995B1}"/>
              </a:ext>
            </a:extLst>
          </p:cNvPr>
          <p:cNvSpPr txBox="1"/>
          <p:nvPr/>
        </p:nvSpPr>
        <p:spPr>
          <a:xfrm>
            <a:off x="637255" y="5098129"/>
            <a:ext cx="252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C</a:t>
            </a:r>
            <a:r>
              <a:rPr lang="en-US" sz="1600" dirty="0">
                <a:sym typeface="Symbol" panose="05050102010706020507" pitchFamily="18" charset="2"/>
              </a:rPr>
              <a:t>7</a:t>
            </a:r>
            <a:r>
              <a:rPr lang="en-US" sz="2400" dirty="0">
                <a:sym typeface="Symbol" panose="05050102010706020507" pitchFamily="18" charset="2"/>
              </a:rPr>
              <a:t> 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8DF61192-F93D-45B8-A61D-DF2D896E0CC0}"/>
              </a:ext>
            </a:extLst>
          </p:cNvPr>
          <p:cNvSpPr txBox="1"/>
          <p:nvPr/>
        </p:nvSpPr>
        <p:spPr>
          <a:xfrm>
            <a:off x="3092222" y="5098129"/>
            <a:ext cx="61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pt-BR" sz="2400" dirty="0"/>
              <a:t>r</a:t>
            </a:r>
            <a:endParaRPr lang="en-US" sz="2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CD4799C7-B4B4-49F2-8363-4A8BC6589F5A}"/>
              </a:ext>
            </a:extLst>
          </p:cNvPr>
          <p:cNvSpPr txBox="1"/>
          <p:nvPr/>
        </p:nvSpPr>
        <p:spPr>
          <a:xfrm>
            <a:off x="680321" y="5643107"/>
            <a:ext cx="259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</a:t>
            </a:r>
            <a:r>
              <a:rPr lang="pt-BR" sz="1600" dirty="0"/>
              <a:t>8</a:t>
            </a:r>
            <a:r>
              <a:rPr lang="pt-BR" sz="2400" dirty="0"/>
              <a:t> 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2400" dirty="0"/>
              <a:t> 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2400" dirty="0"/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2400" dirty="0"/>
              <a:t>)</a:t>
            </a:r>
            <a:endParaRPr lang="en-US" sz="24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1ACBC9AB-866E-43B7-A8D2-3E64141DE1E1}"/>
              </a:ext>
            </a:extLst>
          </p:cNvPr>
          <p:cNvSpPr txBox="1"/>
          <p:nvPr/>
        </p:nvSpPr>
        <p:spPr>
          <a:xfrm>
            <a:off x="3186643" y="5643106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= </a:t>
            </a:r>
            <a:r>
              <a:rPr lang="pt-BR" sz="2400" dirty="0">
                <a:sym typeface="Symbol" panose="05050102010706020507" pitchFamily="18" charset="2"/>
              </a:rPr>
              <a:t></a:t>
            </a:r>
            <a:endParaRPr lang="en-US" sz="24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43367951-8C06-4154-93B3-60AA1C3DD620}"/>
              </a:ext>
            </a:extLst>
          </p:cNvPr>
          <p:cNvSpPr txBox="1"/>
          <p:nvPr/>
        </p:nvSpPr>
        <p:spPr>
          <a:xfrm>
            <a:off x="3862504" y="5643105"/>
            <a:ext cx="50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ym typeface="Symbol" panose="05050102010706020507" pitchFamily="18" charset="2"/>
              </a:rPr>
              <a:t></a:t>
            </a:r>
            <a:endParaRPr lang="en-US" sz="2400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72322B15-1363-4978-A4CB-14DB04F401C9}"/>
              </a:ext>
            </a:extLst>
          </p:cNvPr>
          <p:cNvSpPr txBox="1"/>
          <p:nvPr/>
        </p:nvSpPr>
        <p:spPr>
          <a:xfrm>
            <a:off x="4298142" y="5643103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ym typeface="Symbol" panose="05050102010706020507" pitchFamily="18" charset="2"/>
              </a:rPr>
              <a:t>S este inconsistent</a:t>
            </a:r>
            <a:r>
              <a:rPr lang="ro-RO" sz="2400" dirty="0">
                <a:sym typeface="Symbol" panose="05050102010706020507" pitchFamily="18" charset="2"/>
              </a:rPr>
              <a:t>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15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0AA883-175A-4220-ABBE-A428879E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3098D7-7650-4864-BD39-EA750663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5448"/>
            <a:ext cx="9613861" cy="401547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	r este deductibil din 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</a:t>
            </a:r>
            <a:endParaRPr lang="ro-RO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o-RO" dirty="0">
                <a:sym typeface="Symbol" panose="05050102010706020507" pitchFamily="18" charset="2"/>
              </a:rPr>
              <a:t>	(notat 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</a:t>
            </a:r>
            <a:r>
              <a:rPr lang="ro-RO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| r</a:t>
            </a:r>
            <a:r>
              <a:rPr lang="ro-RO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923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7FD990-333F-4615-903B-45918884B903}"/>
</file>

<file path=customXml/itemProps2.xml><?xml version="1.0" encoding="utf-8"?>
<ds:datastoreItem xmlns:ds="http://schemas.openxmlformats.org/officeDocument/2006/customXml" ds:itemID="{6EDF7439-4230-405A-B60B-4E807C553CAC}"/>
</file>

<file path=customXml/itemProps3.xml><?xml version="1.0" encoding="utf-8"?>
<ds:datastoreItem xmlns:ds="http://schemas.openxmlformats.org/officeDocument/2006/customXml" ds:itemID="{C0FC26C4-C499-44E7-A6D9-FF73852818F5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477</TotalTime>
  <Words>402</Words>
  <Application>Microsoft Office PowerPoint</Application>
  <PresentationFormat>Ecran lat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Trebuchet MS (Corp)</vt:lpstr>
      <vt:lpstr>Berlin</vt:lpstr>
      <vt:lpstr>Temă seminar 6 LC</vt:lpstr>
      <vt:lpstr>Cerință</vt:lpstr>
      <vt:lpstr>Considerații teoretice</vt:lpstr>
      <vt:lpstr>q  p, q ∨ r, p  r | r</vt:lpstr>
      <vt:lpstr>Aplicarea strategiei mulțimii suport pentru S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seminar 6 LC</dc:title>
  <dc:creator>Maria</dc:creator>
  <cp:lastModifiedBy>Maria</cp:lastModifiedBy>
  <cp:revision>20</cp:revision>
  <dcterms:created xsi:type="dcterms:W3CDTF">2020-11-10T18:50:47Z</dcterms:created>
  <dcterms:modified xsi:type="dcterms:W3CDTF">2020-11-13T13:31:21Z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