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D4AE00-2390-4DF2-8163-F24C5891B910}" v="2520" dt="2020-11-19T20:57:40.308"/>
    <p1510:client id="{DEF4895A-F1F9-4497-A809-149B62DCAA0C}" v="7" dt="2020-11-20T12:04:50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2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683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61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701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93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221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72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2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5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9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4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75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3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6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0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8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Temă seminar 7 LC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Sterian </a:t>
            </a:r>
            <a:r>
              <a:rPr lang="ro-RO" dirty="0" err="1"/>
              <a:t>marius-robert</a:t>
            </a:r>
          </a:p>
        </p:txBody>
      </p:sp>
    </p:spTree>
    <p:extLst>
      <p:ext uri="{BB962C8B-B14F-4D97-AF65-F5344CB8AC3E}">
        <p14:creationId xmlns:p14="http://schemas.microsoft.com/office/powerpoint/2010/main" val="249979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43D6CB6-BF50-4962-BC3B-BC366735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Enunț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4B66686-11A5-40B9-BCBD-AE79D738D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o-RO" dirty="0"/>
              <a:t>9.1.23. Demonstrați inconsistența următoarelor mulțimi de clauze folosind rezoluția blocării. Alegeți două indexări diferite pentru literalii din clauze:</a:t>
            </a:r>
          </a:p>
          <a:p>
            <a:pPr marL="0" indent="0">
              <a:buNone/>
            </a:pPr>
            <a:r>
              <a:rPr lang="ro-RO" dirty="0"/>
              <a:t>6. </a:t>
            </a:r>
            <a:r>
              <a:rPr lang="ro-RO" sz="2400" dirty="0"/>
              <a:t>{p </a:t>
            </a:r>
            <a:r>
              <a:rPr lang="ro-RO" sz="2400" dirty="0">
                <a:ea typeface="+mn-lt"/>
                <a:cs typeface="+mn-lt"/>
              </a:rPr>
              <a:t>∨</a:t>
            </a:r>
            <a:r>
              <a:rPr lang="ro-RO" sz="2400" dirty="0"/>
              <a:t> q, ¬p ∨ q ∨ ¬r, ¬p ∨ ¬q ∨ ¬r, p ∨ ¬q, r}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3515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C12F86F-7CB4-4128-96D7-1E7F9107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Prima variantă de indexare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56B65E7-6C94-4621-8787-9BFF1D860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86960"/>
            <a:ext cx="8825659" cy="341630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ro-RO"/>
              <a:t>S = </a:t>
            </a:r>
            <a:r>
              <a:rPr lang="ro-RO">
                <a:ea typeface="+mn-lt"/>
                <a:cs typeface="+mn-lt"/>
              </a:rPr>
              <a:t>{p ∨ q, ¬p ∨ q ∨ ¬r, ¬p ∨ ¬q ∨ ¬r, p ∨ ¬q, r}</a:t>
            </a:r>
          </a:p>
          <a:p>
            <a:pPr marL="0" indent="0">
              <a:spcBef>
                <a:spcPts val="700"/>
              </a:spcBef>
              <a:buNone/>
            </a:pPr>
            <a:r>
              <a:rPr lang="ro-RO"/>
              <a:t>C</a:t>
            </a:r>
            <a:r>
              <a:rPr lang="ro-RO" baseline="-25000"/>
              <a:t>1</a:t>
            </a:r>
            <a:r>
              <a:rPr lang="ro-RO" dirty="0"/>
              <a:t> = </a:t>
            </a:r>
            <a:r>
              <a:rPr lang="ro-RO" baseline="-25000" dirty="0"/>
              <a:t>(6)</a:t>
            </a:r>
            <a:r>
              <a:rPr lang="ro-RO" dirty="0"/>
              <a:t>p ∨ </a:t>
            </a:r>
            <a:r>
              <a:rPr lang="ro-RO" baseline="-25000" dirty="0"/>
              <a:t>(</a:t>
            </a:r>
            <a:r>
              <a:rPr lang="ro-RO" baseline="-25000" dirty="0">
                <a:solidFill>
                  <a:srgbClr val="404040"/>
                </a:solidFill>
              </a:rPr>
              <a:t>1)</a:t>
            </a:r>
            <a:r>
              <a:rPr lang="ro-RO" dirty="0">
                <a:solidFill>
                  <a:srgbClr val="00B050"/>
                </a:solidFill>
              </a:rPr>
              <a:t>q</a:t>
            </a:r>
          </a:p>
          <a:p>
            <a:pPr marL="0" indent="0">
              <a:spcBef>
                <a:spcPts val="700"/>
              </a:spcBef>
              <a:buNone/>
            </a:pPr>
            <a:r>
              <a:rPr lang="ro-RO" dirty="0"/>
              <a:t>C</a:t>
            </a:r>
            <a:r>
              <a:rPr lang="ro-RO" baseline="-25000" dirty="0"/>
              <a:t>2</a:t>
            </a:r>
            <a:r>
              <a:rPr lang="ro-RO" dirty="0"/>
              <a:t> = </a:t>
            </a:r>
            <a:r>
              <a:rPr lang="ro-RO" baseline="-25000" dirty="0"/>
              <a:t>(7)</a:t>
            </a:r>
            <a:r>
              <a:rPr lang="ro-RO" dirty="0"/>
              <a:t>¬p ∨ </a:t>
            </a:r>
            <a:r>
              <a:rPr lang="ro-RO" baseline="-25000" dirty="0"/>
              <a:t>(4)</a:t>
            </a:r>
            <a:r>
              <a:rPr lang="ro-RO" dirty="0">
                <a:solidFill>
                  <a:srgbClr val="00B050"/>
                </a:solidFill>
              </a:rPr>
              <a:t>q</a:t>
            </a:r>
            <a:r>
              <a:rPr lang="ro-RO"/>
              <a:t> ∨ </a:t>
            </a:r>
            <a:r>
              <a:rPr lang="ro-RO" baseline="-25000"/>
              <a:t>(8)</a:t>
            </a:r>
            <a:r>
              <a:rPr lang="ro-RO"/>
              <a:t>¬r</a:t>
            </a:r>
          </a:p>
          <a:p>
            <a:pPr marL="0" indent="0">
              <a:spcBef>
                <a:spcPts val="700"/>
              </a:spcBef>
              <a:buNone/>
            </a:pPr>
            <a:r>
              <a:rPr lang="ro-RO"/>
              <a:t>C</a:t>
            </a:r>
            <a:r>
              <a:rPr lang="ro-RO" baseline="-25000"/>
              <a:t>3</a:t>
            </a:r>
            <a:r>
              <a:rPr lang="ro-RO"/>
              <a:t> = </a:t>
            </a:r>
            <a:r>
              <a:rPr lang="ro-RO" baseline="-25000"/>
              <a:t>(5</a:t>
            </a:r>
            <a:r>
              <a:rPr lang="ro-RO" baseline="-25000">
                <a:solidFill>
                  <a:srgbClr val="404040"/>
                </a:solidFill>
              </a:rPr>
              <a:t>)</a:t>
            </a:r>
            <a:r>
              <a:rPr lang="ro-RO" dirty="0">
                <a:solidFill>
                  <a:srgbClr val="00B050"/>
                </a:solidFill>
              </a:rPr>
              <a:t>¬p</a:t>
            </a:r>
            <a:r>
              <a:rPr lang="ro-RO" dirty="0"/>
              <a:t> ∨ </a:t>
            </a:r>
            <a:r>
              <a:rPr lang="ro-RO" baseline="-25000" dirty="0"/>
              <a:t>(9)</a:t>
            </a:r>
            <a:r>
              <a:rPr lang="ro-RO" dirty="0"/>
              <a:t>¬q ∨ </a:t>
            </a:r>
            <a:r>
              <a:rPr lang="ro-RO" baseline="-25000" dirty="0"/>
              <a:t>(10)</a:t>
            </a:r>
            <a:r>
              <a:rPr lang="ro-RO" dirty="0"/>
              <a:t>¬r</a:t>
            </a:r>
          </a:p>
          <a:p>
            <a:pPr marL="0" indent="0">
              <a:spcBef>
                <a:spcPts val="700"/>
              </a:spcBef>
              <a:buNone/>
            </a:pPr>
            <a:r>
              <a:rPr lang="ro-RO" dirty="0"/>
              <a:t>C</a:t>
            </a:r>
            <a:r>
              <a:rPr lang="ro-RO" baseline="-25000" dirty="0"/>
              <a:t>4</a:t>
            </a:r>
            <a:r>
              <a:rPr lang="ro-RO"/>
              <a:t> = </a:t>
            </a:r>
            <a:r>
              <a:rPr lang="ro-RO" baseline="-25000"/>
              <a:t>(11)</a:t>
            </a:r>
            <a:r>
              <a:rPr lang="ro-RO"/>
              <a:t>p ∨ </a:t>
            </a:r>
            <a:r>
              <a:rPr lang="ro-RO" baseline="-25000"/>
              <a:t>(2)</a:t>
            </a:r>
            <a:r>
              <a:rPr lang="ro-RO" dirty="0">
                <a:solidFill>
                  <a:srgbClr val="00B050"/>
                </a:solidFill>
              </a:rPr>
              <a:t>¬q</a:t>
            </a:r>
          </a:p>
          <a:p>
            <a:pPr marL="0" indent="0">
              <a:spcBef>
                <a:spcPts val="700"/>
              </a:spcBef>
              <a:buNone/>
            </a:pPr>
            <a:r>
              <a:rPr lang="ro-RO" dirty="0"/>
              <a:t>C</a:t>
            </a:r>
            <a:r>
              <a:rPr lang="ro-RO" baseline="-25000" dirty="0"/>
              <a:t>5</a:t>
            </a:r>
            <a:r>
              <a:rPr lang="ro-RO"/>
              <a:t> = </a:t>
            </a:r>
            <a:r>
              <a:rPr lang="ro-RO" baseline="-25000"/>
              <a:t>(3)</a:t>
            </a:r>
            <a:r>
              <a:rPr lang="ro-RO">
                <a:solidFill>
                  <a:srgbClr val="00B050"/>
                </a:solidFill>
              </a:rPr>
              <a:t>r</a:t>
            </a:r>
          </a:p>
          <a:p>
            <a:pPr marL="0" indent="0">
              <a:lnSpc>
                <a:spcPct val="120000"/>
              </a:lnSpc>
              <a:spcBef>
                <a:spcPts val="700"/>
              </a:spcBef>
              <a:buNone/>
            </a:pPr>
            <a:r>
              <a:rPr lang="ro-RO"/>
              <a:t>C</a:t>
            </a:r>
            <a:r>
              <a:rPr lang="ro-RO" baseline="-25000"/>
              <a:t>6</a:t>
            </a:r>
            <a:r>
              <a:rPr lang="ro-RO"/>
              <a:t> = Res​</a:t>
            </a:r>
            <a:r>
              <a:rPr lang="ro-RO" baseline="-25000"/>
              <a:t>q</a:t>
            </a:r>
            <a:r>
              <a:rPr lang="ro-RO" baseline="30000"/>
              <a:t>lock</a:t>
            </a:r>
            <a:r>
              <a:rPr lang="ro-RO"/>
              <a:t> (C</a:t>
            </a:r>
            <a:r>
              <a:rPr lang="ro-RO" baseline="-25000"/>
              <a:t>1</a:t>
            </a:r>
            <a:r>
              <a:rPr lang="ro-RO"/>
              <a:t>, C</a:t>
            </a:r>
            <a:r>
              <a:rPr lang="ro-RO" baseline="-25000"/>
              <a:t>4</a:t>
            </a:r>
            <a:r>
              <a:rPr lang="ro-RO"/>
              <a:t>) = </a:t>
            </a:r>
            <a:r>
              <a:rPr lang="ro-RO" baseline="-25000"/>
              <a:t>(6)</a:t>
            </a:r>
            <a:r>
              <a:rPr lang="ro-RO">
                <a:solidFill>
                  <a:srgbClr val="00B050"/>
                </a:solidFill>
              </a:rPr>
              <a:t>p</a:t>
            </a:r>
          </a:p>
          <a:p>
            <a:pPr marL="0" indent="0">
              <a:lnSpc>
                <a:spcPct val="120000"/>
              </a:lnSpc>
              <a:spcBef>
                <a:spcPts val="700"/>
              </a:spcBef>
              <a:buNone/>
            </a:pPr>
            <a:r>
              <a:rPr lang="ro-RO"/>
              <a:t>C</a:t>
            </a:r>
            <a:r>
              <a:rPr lang="ro-RO" baseline="-25000"/>
              <a:t>7</a:t>
            </a:r>
            <a:r>
              <a:rPr lang="ro-RO"/>
              <a:t> = Res</a:t>
            </a:r>
            <a:r>
              <a:rPr lang="ro-RO" baseline="-25000"/>
              <a:t>p</a:t>
            </a:r>
            <a:r>
              <a:rPr lang="ro-RO" baseline="30000">
                <a:ea typeface="+mn-lt"/>
                <a:cs typeface="+mn-lt"/>
              </a:rPr>
              <a:t>lock</a:t>
            </a:r>
            <a:r>
              <a:rPr lang="ro-RO"/>
              <a:t> (C</a:t>
            </a:r>
            <a:r>
              <a:rPr lang="ro-RO" baseline="-25000"/>
              <a:t>3</a:t>
            </a:r>
            <a:r>
              <a:rPr lang="ro-RO"/>
              <a:t>, C</a:t>
            </a:r>
            <a:r>
              <a:rPr lang="ro-RO" baseline="-25000"/>
              <a:t>6</a:t>
            </a:r>
            <a:r>
              <a:rPr lang="ro-RO"/>
              <a:t>) = </a:t>
            </a:r>
            <a:r>
              <a:rPr lang="ro-RO" baseline="-25000"/>
              <a:t>(9)</a:t>
            </a:r>
            <a:r>
              <a:rPr lang="ro-RO">
                <a:solidFill>
                  <a:srgbClr val="00B050"/>
                </a:solidFill>
              </a:rPr>
              <a:t>¬q</a:t>
            </a:r>
            <a:r>
              <a:rPr lang="ro-RO"/>
              <a:t> ∨ </a:t>
            </a:r>
            <a:r>
              <a:rPr lang="ro-RO" baseline="-25000"/>
              <a:t>(10)</a:t>
            </a:r>
            <a:r>
              <a:rPr lang="ro-RO"/>
              <a:t>¬r</a:t>
            </a:r>
            <a:endParaRPr lang="ro-RO" dirty="0"/>
          </a:p>
          <a:p>
            <a:pPr marL="0" indent="0">
              <a:lnSpc>
                <a:spcPct val="120000"/>
              </a:lnSpc>
              <a:spcBef>
                <a:spcPts val="700"/>
              </a:spcBef>
              <a:buNone/>
            </a:pPr>
            <a:r>
              <a:rPr lang="ro-RO"/>
              <a:t>C</a:t>
            </a:r>
            <a:r>
              <a:rPr lang="ro-RO" baseline="-25000"/>
              <a:t>8</a:t>
            </a:r>
            <a:r>
              <a:rPr lang="ro-RO"/>
              <a:t> = Res</a:t>
            </a:r>
            <a:r>
              <a:rPr lang="ro-RO" baseline="-25000">
                <a:ea typeface="+mn-lt"/>
                <a:cs typeface="+mn-lt"/>
              </a:rPr>
              <a:t>q</a:t>
            </a:r>
            <a:r>
              <a:rPr lang="ro-RO" baseline="30000">
                <a:ea typeface="+mn-lt"/>
                <a:cs typeface="+mn-lt"/>
              </a:rPr>
              <a:t>lock</a:t>
            </a:r>
            <a:r>
              <a:rPr lang="ro-RO"/>
              <a:t> (C</a:t>
            </a:r>
            <a:r>
              <a:rPr lang="ro-RO" baseline="-25000"/>
              <a:t>2</a:t>
            </a:r>
            <a:r>
              <a:rPr lang="ro-RO"/>
              <a:t>, C</a:t>
            </a:r>
            <a:r>
              <a:rPr lang="ro-RO" baseline="-25000"/>
              <a:t>7</a:t>
            </a:r>
            <a:r>
              <a:rPr lang="ro-RO"/>
              <a:t>) = </a:t>
            </a:r>
            <a:r>
              <a:rPr lang="ro-RO" baseline="-25000"/>
              <a:t>(7)</a:t>
            </a:r>
            <a:r>
              <a:rPr lang="ro-RO">
                <a:solidFill>
                  <a:srgbClr val="00B050"/>
                </a:solidFill>
              </a:rPr>
              <a:t>¬p</a:t>
            </a:r>
            <a:r>
              <a:rPr lang="ro-RO"/>
              <a:t> ∨ </a:t>
            </a:r>
            <a:r>
              <a:rPr lang="ro-RO" baseline="-25000"/>
              <a:t>(8)</a:t>
            </a:r>
            <a:r>
              <a:rPr lang="ro-RO"/>
              <a:t>¬r</a:t>
            </a:r>
          </a:p>
          <a:p>
            <a:pPr marL="0" indent="0">
              <a:lnSpc>
                <a:spcPct val="120000"/>
              </a:lnSpc>
              <a:spcBef>
                <a:spcPts val="700"/>
              </a:spcBef>
              <a:buNone/>
            </a:pPr>
            <a:r>
              <a:rPr lang="ro-RO"/>
              <a:t>C</a:t>
            </a:r>
            <a:r>
              <a:rPr lang="ro-RO" baseline="-25000"/>
              <a:t>9</a:t>
            </a:r>
            <a:r>
              <a:rPr lang="ro-RO"/>
              <a:t> = Res</a:t>
            </a:r>
            <a:r>
              <a:rPr lang="ro-RO" baseline="-25000"/>
              <a:t>p</a:t>
            </a:r>
            <a:r>
              <a:rPr lang="ro-RO" baseline="30000">
                <a:ea typeface="+mn-lt"/>
                <a:cs typeface="+mn-lt"/>
              </a:rPr>
              <a:t>lock</a:t>
            </a:r>
            <a:r>
              <a:rPr lang="ro-RO"/>
              <a:t> (C</a:t>
            </a:r>
            <a:r>
              <a:rPr lang="ro-RO" baseline="-25000"/>
              <a:t>6</a:t>
            </a:r>
            <a:r>
              <a:rPr lang="ro-RO"/>
              <a:t>, C</a:t>
            </a:r>
            <a:r>
              <a:rPr lang="ro-RO" baseline="-25000"/>
              <a:t>8</a:t>
            </a:r>
            <a:r>
              <a:rPr lang="ro-RO"/>
              <a:t>) = </a:t>
            </a:r>
            <a:r>
              <a:rPr lang="ro-RO" baseline="-25000"/>
              <a:t>(8)</a:t>
            </a:r>
            <a:r>
              <a:rPr lang="ro-RO">
                <a:solidFill>
                  <a:srgbClr val="00B050"/>
                </a:solidFill>
              </a:rPr>
              <a:t>¬r</a:t>
            </a:r>
          </a:p>
          <a:p>
            <a:pPr marL="0" indent="0">
              <a:lnSpc>
                <a:spcPct val="120000"/>
              </a:lnSpc>
              <a:spcBef>
                <a:spcPts val="700"/>
              </a:spcBef>
              <a:buNone/>
            </a:pPr>
            <a:r>
              <a:rPr lang="ro-RO"/>
              <a:t>C</a:t>
            </a:r>
            <a:r>
              <a:rPr lang="ro-RO" baseline="-25000"/>
              <a:t>10</a:t>
            </a:r>
            <a:r>
              <a:rPr lang="ro-RO"/>
              <a:t> = Res</a:t>
            </a:r>
            <a:r>
              <a:rPr lang="ro-RO" baseline="-25000"/>
              <a:t>r</a:t>
            </a:r>
            <a:r>
              <a:rPr lang="ro-RO" baseline="30000">
                <a:ea typeface="+mn-lt"/>
                <a:cs typeface="+mn-lt"/>
              </a:rPr>
              <a:t>lock</a:t>
            </a:r>
            <a:r>
              <a:rPr lang="ro-RO"/>
              <a:t> (C</a:t>
            </a:r>
            <a:r>
              <a:rPr lang="ro-RO" baseline="-25000"/>
              <a:t>5</a:t>
            </a:r>
            <a:r>
              <a:rPr lang="ro-RO"/>
              <a:t>, C</a:t>
            </a:r>
            <a:r>
              <a:rPr lang="ro-RO" baseline="-25000"/>
              <a:t>9</a:t>
            </a:r>
            <a:r>
              <a:rPr lang="ro-RO"/>
              <a:t>) = </a:t>
            </a:r>
            <a:r>
              <a:rPr lang="ro-RO" dirty="0">
                <a:ea typeface="+mn-lt"/>
                <a:cs typeface="+mn-lt"/>
              </a:rPr>
              <a:t>◻ ⇒ S este inconsistentă</a:t>
            </a:r>
            <a:endParaRPr lang="ro-RO" dirty="0"/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0FC37A63-708E-43B1-95D5-0A54F1F420A9}"/>
              </a:ext>
            </a:extLst>
          </p:cNvPr>
          <p:cNvSpPr txBox="1"/>
          <p:nvPr/>
        </p:nvSpPr>
        <p:spPr>
          <a:xfrm>
            <a:off x="3442447" y="5280211"/>
            <a:ext cx="57374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o-RO" sz="1050"/>
              <a:t>TCC</a:t>
            </a:r>
            <a:endParaRPr lang="ro-RO" sz="1050" dirty="0"/>
          </a:p>
        </p:txBody>
      </p:sp>
    </p:spTree>
    <p:extLst>
      <p:ext uri="{BB962C8B-B14F-4D97-AF65-F5344CB8AC3E}">
        <p14:creationId xmlns:p14="http://schemas.microsoft.com/office/powerpoint/2010/main" val="229034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D7322C7-A4ED-4D6B-8B98-E0FEA34E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A doua variantă de indexare</a:t>
            </a: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D552842A-3632-4C7E-9C77-5A59B7604232}"/>
              </a:ext>
            </a:extLst>
          </p:cNvPr>
          <p:cNvSpPr txBox="1"/>
          <p:nvPr/>
        </p:nvSpPr>
        <p:spPr>
          <a:xfrm>
            <a:off x="1038225" y="2295525"/>
            <a:ext cx="6343650" cy="4311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00"/>
              </a:spcBef>
            </a:pPr>
            <a:r>
              <a:rPr lang="ro-RO" sz="1600">
                <a:ea typeface="+mn-lt"/>
                <a:cs typeface="+mn-lt"/>
              </a:rPr>
              <a:t>S = {p ∨ q, ¬p ∨ q ∨ ¬r, ¬p ∨ ¬q ∨ ¬r, p ∨ ¬q, r}</a:t>
            </a:r>
            <a:endParaRPr lang="en-US" sz="1600">
              <a:ea typeface="+mn-lt"/>
              <a:cs typeface="+mn-lt"/>
            </a:endParaRPr>
          </a:p>
          <a:p>
            <a:pPr>
              <a:spcBef>
                <a:spcPts val="700"/>
              </a:spcBef>
            </a:pPr>
            <a:r>
              <a:rPr lang="ro-RO" sz="1600" dirty="0">
                <a:ea typeface="+mn-lt"/>
                <a:cs typeface="+mn-lt"/>
              </a:rPr>
              <a:t>C</a:t>
            </a:r>
            <a:r>
              <a:rPr lang="ro-RO" sz="1600" baseline="-25000" dirty="0">
                <a:ea typeface="+mn-lt"/>
                <a:cs typeface="+mn-lt"/>
              </a:rPr>
              <a:t>1</a:t>
            </a:r>
            <a:r>
              <a:rPr lang="ro-RO" sz="1600" dirty="0">
                <a:ea typeface="+mn-lt"/>
                <a:cs typeface="+mn-lt"/>
              </a:rPr>
              <a:t> = </a:t>
            </a:r>
            <a:r>
              <a:rPr lang="ro-RO" sz="1600" baseline="-25000" dirty="0">
                <a:ea typeface="+mn-lt"/>
                <a:cs typeface="+mn-lt"/>
              </a:rPr>
              <a:t>(1)</a:t>
            </a:r>
            <a:r>
              <a:rPr lang="ro-RO" sz="1600">
                <a:solidFill>
                  <a:srgbClr val="00B050"/>
                </a:solidFill>
                <a:ea typeface="+mn-lt"/>
                <a:cs typeface="+mn-lt"/>
              </a:rPr>
              <a:t>p</a:t>
            </a:r>
            <a:r>
              <a:rPr lang="ro-RO" sz="1600">
                <a:ea typeface="+mn-lt"/>
                <a:cs typeface="+mn-lt"/>
              </a:rPr>
              <a:t> ∨ </a:t>
            </a:r>
            <a:r>
              <a:rPr lang="ro-RO" sz="1600" baseline="-25000">
                <a:ea typeface="+mn-lt"/>
                <a:cs typeface="+mn-lt"/>
              </a:rPr>
              <a:t>(11</a:t>
            </a:r>
            <a:r>
              <a:rPr lang="ro-RO" sz="1600" baseline="-25000" dirty="0">
                <a:solidFill>
                  <a:srgbClr val="404040"/>
                </a:solidFill>
                <a:ea typeface="+mn-lt"/>
                <a:cs typeface="+mn-lt"/>
              </a:rPr>
              <a:t>)</a:t>
            </a:r>
            <a:r>
              <a:rPr lang="ro-RO" sz="1600" dirty="0">
                <a:ea typeface="+mn-lt"/>
                <a:cs typeface="+mn-lt"/>
              </a:rPr>
              <a:t>q</a:t>
            </a:r>
            <a:endParaRPr lang="en-US" sz="1600" dirty="0">
              <a:ea typeface="+mn-lt"/>
              <a:cs typeface="+mn-lt"/>
            </a:endParaRPr>
          </a:p>
          <a:p>
            <a:pPr>
              <a:spcBef>
                <a:spcPts val="700"/>
              </a:spcBef>
            </a:pPr>
            <a:r>
              <a:rPr lang="ro-RO" sz="1600" dirty="0">
                <a:ea typeface="+mn-lt"/>
                <a:cs typeface="+mn-lt"/>
              </a:rPr>
              <a:t>C</a:t>
            </a:r>
            <a:r>
              <a:rPr lang="ro-RO" sz="1600" baseline="-25000" dirty="0">
                <a:ea typeface="+mn-lt"/>
                <a:cs typeface="+mn-lt"/>
              </a:rPr>
              <a:t>2</a:t>
            </a:r>
            <a:r>
              <a:rPr lang="ro-RO" sz="1600" dirty="0">
                <a:ea typeface="+mn-lt"/>
                <a:cs typeface="+mn-lt"/>
              </a:rPr>
              <a:t> = </a:t>
            </a:r>
            <a:r>
              <a:rPr lang="ro-RO" sz="1600" baseline="-25000" dirty="0">
                <a:ea typeface="+mn-lt"/>
                <a:cs typeface="+mn-lt"/>
              </a:rPr>
              <a:t>(2)</a:t>
            </a:r>
            <a:r>
              <a:rPr lang="ro-RO" sz="1600">
                <a:solidFill>
                  <a:srgbClr val="00B050"/>
                </a:solidFill>
                <a:ea typeface="+mn-lt"/>
                <a:cs typeface="+mn-lt"/>
              </a:rPr>
              <a:t>¬p</a:t>
            </a:r>
            <a:r>
              <a:rPr lang="ro-RO" sz="1600">
                <a:ea typeface="+mn-lt"/>
                <a:cs typeface="+mn-lt"/>
              </a:rPr>
              <a:t> ∨ </a:t>
            </a:r>
            <a:r>
              <a:rPr lang="ro-RO" sz="1600" baseline="-25000">
                <a:ea typeface="+mn-lt"/>
                <a:cs typeface="+mn-lt"/>
              </a:rPr>
              <a:t>(9)</a:t>
            </a:r>
            <a:r>
              <a:rPr lang="ro-RO" sz="1600">
                <a:ea typeface="+mn-lt"/>
                <a:cs typeface="+mn-lt"/>
              </a:rPr>
              <a:t>q ∨ </a:t>
            </a:r>
            <a:r>
              <a:rPr lang="ro-RO" sz="1600" baseline="-25000">
                <a:ea typeface="+mn-lt"/>
                <a:cs typeface="+mn-lt"/>
              </a:rPr>
              <a:t>(10)</a:t>
            </a:r>
            <a:r>
              <a:rPr lang="ro-RO" sz="1600" dirty="0">
                <a:ea typeface="+mn-lt"/>
                <a:cs typeface="+mn-lt"/>
              </a:rPr>
              <a:t>¬r</a:t>
            </a:r>
            <a:endParaRPr lang="en-US" sz="1600" dirty="0">
              <a:ea typeface="+mn-lt"/>
              <a:cs typeface="+mn-lt"/>
            </a:endParaRPr>
          </a:p>
          <a:p>
            <a:pPr>
              <a:spcBef>
                <a:spcPts val="700"/>
              </a:spcBef>
            </a:pPr>
            <a:r>
              <a:rPr lang="ro-RO" sz="1600" dirty="0">
                <a:ea typeface="+mn-lt"/>
                <a:cs typeface="+mn-lt"/>
              </a:rPr>
              <a:t>C</a:t>
            </a:r>
            <a:r>
              <a:rPr lang="ro-RO" sz="1600" baseline="-25000" dirty="0">
                <a:ea typeface="+mn-lt"/>
                <a:cs typeface="+mn-lt"/>
              </a:rPr>
              <a:t>3</a:t>
            </a:r>
            <a:r>
              <a:rPr lang="ro-RO" sz="1600" dirty="0">
                <a:ea typeface="+mn-lt"/>
                <a:cs typeface="+mn-lt"/>
              </a:rPr>
              <a:t> = </a:t>
            </a:r>
            <a:r>
              <a:rPr lang="ro-RO" sz="1600" baseline="-25000" dirty="0">
                <a:ea typeface="+mn-lt"/>
                <a:cs typeface="+mn-lt"/>
              </a:rPr>
              <a:t>(8</a:t>
            </a:r>
            <a:r>
              <a:rPr lang="ro-RO" sz="1600" baseline="-25000" dirty="0">
                <a:solidFill>
                  <a:srgbClr val="404040"/>
                </a:solidFill>
                <a:ea typeface="+mn-lt"/>
                <a:cs typeface="+mn-lt"/>
              </a:rPr>
              <a:t>)</a:t>
            </a:r>
            <a:r>
              <a:rPr lang="ro-RO" sz="1600" dirty="0">
                <a:ea typeface="+mn-lt"/>
                <a:cs typeface="+mn-lt"/>
              </a:rPr>
              <a:t>¬p ∨ </a:t>
            </a:r>
            <a:r>
              <a:rPr lang="ro-RO" sz="1600" baseline="-25000" dirty="0">
                <a:ea typeface="+mn-lt"/>
                <a:cs typeface="+mn-lt"/>
              </a:rPr>
              <a:t>(7)</a:t>
            </a:r>
            <a:r>
              <a:rPr lang="ro-RO" sz="1600" dirty="0">
                <a:ea typeface="+mn-lt"/>
                <a:cs typeface="+mn-lt"/>
              </a:rPr>
              <a:t>¬q</a:t>
            </a:r>
            <a:r>
              <a:rPr lang="ro-RO" sz="1600">
                <a:ea typeface="+mn-lt"/>
                <a:cs typeface="+mn-lt"/>
              </a:rPr>
              <a:t> ∨ </a:t>
            </a:r>
            <a:r>
              <a:rPr lang="ro-RO" sz="1600" baseline="-25000">
                <a:ea typeface="+mn-lt"/>
                <a:cs typeface="+mn-lt"/>
              </a:rPr>
              <a:t>(3)</a:t>
            </a:r>
            <a:r>
              <a:rPr lang="ro-RO" sz="1600">
                <a:solidFill>
                  <a:srgbClr val="00B050"/>
                </a:solidFill>
                <a:ea typeface="+mn-lt"/>
                <a:cs typeface="+mn-lt"/>
              </a:rPr>
              <a:t>¬r</a:t>
            </a:r>
            <a:endParaRPr lang="en-US" sz="1600">
              <a:solidFill>
                <a:srgbClr val="00B050"/>
              </a:solidFill>
              <a:ea typeface="+mn-lt"/>
              <a:cs typeface="+mn-lt"/>
            </a:endParaRPr>
          </a:p>
          <a:p>
            <a:pPr>
              <a:spcBef>
                <a:spcPts val="700"/>
              </a:spcBef>
            </a:pPr>
            <a:r>
              <a:rPr lang="ro-RO" sz="1600">
                <a:ea typeface="+mn-lt"/>
                <a:cs typeface="+mn-lt"/>
              </a:rPr>
              <a:t>C</a:t>
            </a:r>
            <a:r>
              <a:rPr lang="ro-RO" sz="1600" baseline="-25000">
                <a:ea typeface="+mn-lt"/>
                <a:cs typeface="+mn-lt"/>
              </a:rPr>
              <a:t>4</a:t>
            </a:r>
            <a:r>
              <a:rPr lang="ro-RO" sz="1600">
                <a:ea typeface="+mn-lt"/>
                <a:cs typeface="+mn-lt"/>
              </a:rPr>
              <a:t> = </a:t>
            </a:r>
            <a:r>
              <a:rPr lang="ro-RO" sz="1600" baseline="-25000">
                <a:ea typeface="+mn-lt"/>
                <a:cs typeface="+mn-lt"/>
              </a:rPr>
              <a:t>(6)</a:t>
            </a:r>
            <a:r>
              <a:rPr lang="ro-RO" sz="1600" dirty="0">
                <a:ea typeface="+mn-lt"/>
                <a:cs typeface="+mn-lt"/>
              </a:rPr>
              <a:t>p ∨ </a:t>
            </a:r>
            <a:r>
              <a:rPr lang="ro-RO" sz="1600" baseline="-25000" dirty="0">
                <a:ea typeface="+mn-lt"/>
                <a:cs typeface="+mn-lt"/>
              </a:rPr>
              <a:t>(5)</a:t>
            </a:r>
            <a:r>
              <a:rPr lang="ro-RO" sz="1600" dirty="0">
                <a:solidFill>
                  <a:srgbClr val="00B050"/>
                </a:solidFill>
                <a:ea typeface="+mn-lt"/>
                <a:cs typeface="+mn-lt"/>
              </a:rPr>
              <a:t>¬q</a:t>
            </a:r>
            <a:endParaRPr lang="en-US" sz="1600" dirty="0">
              <a:solidFill>
                <a:srgbClr val="00B050"/>
              </a:solidFill>
              <a:ea typeface="+mn-lt"/>
              <a:cs typeface="+mn-lt"/>
            </a:endParaRPr>
          </a:p>
          <a:p>
            <a:pPr>
              <a:spcBef>
                <a:spcPts val="700"/>
              </a:spcBef>
            </a:pPr>
            <a:r>
              <a:rPr lang="ro-RO" sz="1600">
                <a:ea typeface="+mn-lt"/>
                <a:cs typeface="+mn-lt"/>
              </a:rPr>
              <a:t>C</a:t>
            </a:r>
            <a:r>
              <a:rPr lang="ro-RO" sz="1600" baseline="-25000">
                <a:ea typeface="+mn-lt"/>
                <a:cs typeface="+mn-lt"/>
              </a:rPr>
              <a:t>5</a:t>
            </a:r>
            <a:r>
              <a:rPr lang="ro-RO" sz="1600">
                <a:ea typeface="+mn-lt"/>
                <a:cs typeface="+mn-lt"/>
              </a:rPr>
              <a:t> = </a:t>
            </a:r>
            <a:r>
              <a:rPr lang="ro-RO" sz="1600" baseline="-25000">
                <a:ea typeface="+mn-lt"/>
                <a:cs typeface="+mn-lt"/>
              </a:rPr>
              <a:t>(4)</a:t>
            </a:r>
            <a:r>
              <a:rPr lang="ro-RO" sz="1600" dirty="0">
                <a:solidFill>
                  <a:srgbClr val="00B050"/>
                </a:solidFill>
                <a:ea typeface="+mn-lt"/>
                <a:cs typeface="+mn-lt"/>
              </a:rPr>
              <a:t>r</a:t>
            </a:r>
            <a:endParaRPr lang="en-US" sz="1600" dirty="0">
              <a:ea typeface="+mn-lt"/>
              <a:cs typeface="+mn-lt"/>
            </a:endParaRPr>
          </a:p>
          <a:p>
            <a:pPr>
              <a:spcBef>
                <a:spcPts val="700"/>
              </a:spcBef>
            </a:pPr>
            <a:r>
              <a:rPr lang="ro-RO" sz="1600">
                <a:solidFill>
                  <a:srgbClr val="000000"/>
                </a:solidFill>
              </a:rPr>
              <a:t>C</a:t>
            </a:r>
            <a:r>
              <a:rPr lang="ro-RO" sz="1600" baseline="-25000">
                <a:solidFill>
                  <a:srgbClr val="000000"/>
                </a:solidFill>
              </a:rPr>
              <a:t>6</a:t>
            </a:r>
            <a:r>
              <a:rPr lang="ro-RO" sz="1600">
                <a:solidFill>
                  <a:srgbClr val="000000"/>
                </a:solidFill>
              </a:rPr>
              <a:t> = Res</a:t>
            </a:r>
            <a:r>
              <a:rPr lang="ro-RO" sz="1600" baseline="-25000">
                <a:solidFill>
                  <a:srgbClr val="000000"/>
                </a:solidFill>
              </a:rPr>
              <a:t>p</a:t>
            </a:r>
            <a:r>
              <a:rPr lang="ro-RO" sz="1600" baseline="30000">
                <a:solidFill>
                  <a:srgbClr val="000000"/>
                </a:solidFill>
              </a:rPr>
              <a:t>lock</a:t>
            </a:r>
            <a:r>
              <a:rPr lang="ro-RO" sz="1600">
                <a:solidFill>
                  <a:srgbClr val="000000"/>
                </a:solidFill>
              </a:rPr>
              <a:t> (C</a:t>
            </a:r>
            <a:r>
              <a:rPr lang="ro-RO" sz="1600" baseline="-25000">
                <a:solidFill>
                  <a:srgbClr val="000000"/>
                </a:solidFill>
              </a:rPr>
              <a:t>1</a:t>
            </a:r>
            <a:r>
              <a:rPr lang="ro-RO" sz="1600">
                <a:solidFill>
                  <a:srgbClr val="000000"/>
                </a:solidFill>
              </a:rPr>
              <a:t>, C</a:t>
            </a:r>
            <a:r>
              <a:rPr lang="ro-RO" sz="1600" baseline="-25000">
                <a:solidFill>
                  <a:srgbClr val="000000"/>
                </a:solidFill>
              </a:rPr>
              <a:t>2</a:t>
            </a:r>
            <a:r>
              <a:rPr lang="ro-RO" sz="1600">
                <a:solidFill>
                  <a:srgbClr val="000000"/>
                </a:solidFill>
              </a:rPr>
              <a:t>) = </a:t>
            </a:r>
            <a:r>
              <a:rPr lang="ro-RO" sz="1600" baseline="-25000">
                <a:solidFill>
                  <a:srgbClr val="000000"/>
                </a:solidFill>
              </a:rPr>
              <a:t>(9)</a:t>
            </a:r>
            <a:r>
              <a:rPr lang="ro-RO" sz="1600">
                <a:solidFill>
                  <a:srgbClr val="00B050"/>
                </a:solidFill>
              </a:rPr>
              <a:t>q</a:t>
            </a:r>
            <a:r>
              <a:rPr lang="ro-RO" sz="1600">
                <a:solidFill>
                  <a:srgbClr val="000000"/>
                </a:solidFill>
              </a:rPr>
              <a:t> ∨ </a:t>
            </a:r>
            <a:r>
              <a:rPr lang="ro-RO" sz="1600" baseline="-25000">
                <a:solidFill>
                  <a:srgbClr val="000000"/>
                </a:solidFill>
              </a:rPr>
              <a:t>(10)</a:t>
            </a:r>
            <a:r>
              <a:rPr lang="ro-RO" sz="1600">
                <a:solidFill>
                  <a:srgbClr val="000000"/>
                </a:solidFill>
              </a:rPr>
              <a:t>¬r</a:t>
            </a:r>
            <a:endParaRPr lang="ro-RO" sz="1600" baseline="-25000" dirty="0">
              <a:solidFill>
                <a:srgbClr val="000000"/>
              </a:solidFill>
            </a:endParaRPr>
          </a:p>
          <a:p>
            <a:pPr>
              <a:spcBef>
                <a:spcPts val="700"/>
              </a:spcBef>
            </a:pPr>
            <a:r>
              <a:rPr lang="ro-RO" sz="1600"/>
              <a:t>C</a:t>
            </a:r>
            <a:r>
              <a:rPr lang="ro-RO" sz="1600" baseline="-25000"/>
              <a:t>7</a:t>
            </a:r>
            <a:r>
              <a:rPr lang="ro-RO" sz="1600"/>
              <a:t> = Res</a:t>
            </a:r>
            <a:r>
              <a:rPr lang="ro-RO" sz="1600" baseline="-25000"/>
              <a:t>q</a:t>
            </a:r>
            <a:r>
              <a:rPr lang="ro-RO" sz="1600" baseline="30000">
                <a:ea typeface="+mn-lt"/>
                <a:cs typeface="+mn-lt"/>
              </a:rPr>
              <a:t>lock</a:t>
            </a:r>
            <a:r>
              <a:rPr lang="ro-RO" sz="1600"/>
              <a:t> (C</a:t>
            </a:r>
            <a:r>
              <a:rPr lang="ro-RO" sz="1600" baseline="-25000"/>
              <a:t>4</a:t>
            </a:r>
            <a:r>
              <a:rPr lang="ro-RO" sz="1600"/>
              <a:t>, C</a:t>
            </a:r>
            <a:r>
              <a:rPr lang="ro-RO" sz="1600" baseline="-25000"/>
              <a:t>6</a:t>
            </a:r>
            <a:r>
              <a:rPr lang="ro-RO" sz="1600"/>
              <a:t>) = </a:t>
            </a:r>
            <a:r>
              <a:rPr lang="ro-RO" sz="1600" baseline="-25000"/>
              <a:t>(6)</a:t>
            </a:r>
            <a:r>
              <a:rPr lang="ro-RO" sz="1600">
                <a:solidFill>
                  <a:srgbClr val="00B050"/>
                </a:solidFill>
              </a:rPr>
              <a:t>p</a:t>
            </a:r>
            <a:r>
              <a:rPr lang="ro-RO" sz="1600"/>
              <a:t> ∨ </a:t>
            </a:r>
            <a:r>
              <a:rPr lang="ro-RO" sz="1600" baseline="-25000"/>
              <a:t>(10)</a:t>
            </a:r>
            <a:r>
              <a:rPr lang="ro-RO" sz="1600"/>
              <a:t>¬r</a:t>
            </a:r>
            <a:endParaRPr lang="ro-RO" sz="1600" dirty="0"/>
          </a:p>
          <a:p>
            <a:pPr>
              <a:spcBef>
                <a:spcPts val="700"/>
              </a:spcBef>
            </a:pPr>
            <a:r>
              <a:rPr lang="ro-RO" sz="1600" dirty="0"/>
              <a:t>C</a:t>
            </a:r>
            <a:r>
              <a:rPr lang="ro-RO" sz="1600" baseline="-25000" dirty="0"/>
              <a:t>8</a:t>
            </a:r>
            <a:r>
              <a:rPr lang="ro-RO" sz="1600" dirty="0"/>
              <a:t> = Res</a:t>
            </a:r>
            <a:r>
              <a:rPr lang="ro-RO" sz="1600" baseline="-25000" dirty="0"/>
              <a:t>r</a:t>
            </a:r>
            <a:r>
              <a:rPr lang="ro-RO" sz="1600" baseline="30000" dirty="0">
                <a:ea typeface="+mn-lt"/>
                <a:cs typeface="+mn-lt"/>
              </a:rPr>
              <a:t>lock</a:t>
            </a:r>
            <a:r>
              <a:rPr lang="ro-RO" sz="1600" dirty="0"/>
              <a:t> (C</a:t>
            </a:r>
            <a:r>
              <a:rPr lang="ro-RO" sz="1600" baseline="-25000" dirty="0"/>
              <a:t>3</a:t>
            </a:r>
            <a:r>
              <a:rPr lang="ro-RO" sz="1600" dirty="0"/>
              <a:t>, C</a:t>
            </a:r>
            <a:r>
              <a:rPr lang="ro-RO" sz="1600" baseline="-25000" dirty="0"/>
              <a:t>5</a:t>
            </a:r>
            <a:r>
              <a:rPr lang="ro-RO" sz="1600"/>
              <a:t>) = </a:t>
            </a:r>
            <a:r>
              <a:rPr lang="ro-RO" sz="1600" baseline="-25000"/>
              <a:t>(8)</a:t>
            </a:r>
            <a:r>
              <a:rPr lang="ro-RO" sz="1600"/>
              <a:t>¬p ∨ </a:t>
            </a:r>
            <a:r>
              <a:rPr lang="ro-RO" sz="1600" baseline="-25000"/>
              <a:t>(7)</a:t>
            </a:r>
            <a:r>
              <a:rPr lang="ro-RO" sz="1600">
                <a:solidFill>
                  <a:srgbClr val="00B050"/>
                </a:solidFill>
              </a:rPr>
              <a:t>¬q</a:t>
            </a:r>
            <a:endParaRPr lang="ro-RO" sz="1600" dirty="0">
              <a:solidFill>
                <a:srgbClr val="00B050"/>
              </a:solidFill>
            </a:endParaRPr>
          </a:p>
          <a:p>
            <a:pPr>
              <a:spcBef>
                <a:spcPts val="700"/>
              </a:spcBef>
            </a:pPr>
            <a:r>
              <a:rPr lang="ro-RO" sz="1600"/>
              <a:t>C</a:t>
            </a:r>
            <a:r>
              <a:rPr lang="ro-RO" sz="1600" baseline="-25000"/>
              <a:t>9</a:t>
            </a:r>
            <a:r>
              <a:rPr lang="ro-RO" sz="1600"/>
              <a:t> = Res</a:t>
            </a:r>
            <a:r>
              <a:rPr lang="ro-RO" sz="1600" baseline="-25000"/>
              <a:t>q</a:t>
            </a:r>
            <a:r>
              <a:rPr lang="ro-RO" sz="1600" baseline="30000">
                <a:ea typeface="+mn-lt"/>
                <a:cs typeface="+mn-lt"/>
              </a:rPr>
              <a:t>lock</a:t>
            </a:r>
            <a:r>
              <a:rPr lang="ro-RO" sz="1600"/>
              <a:t> (C</a:t>
            </a:r>
            <a:r>
              <a:rPr lang="ro-RO" sz="1600" baseline="-25000"/>
              <a:t>6</a:t>
            </a:r>
            <a:r>
              <a:rPr lang="ro-RO" sz="1600"/>
              <a:t>, C</a:t>
            </a:r>
            <a:r>
              <a:rPr lang="ro-RO" sz="1600" baseline="-25000"/>
              <a:t>8</a:t>
            </a:r>
            <a:r>
              <a:rPr lang="ro-RO" sz="1600"/>
              <a:t>) = </a:t>
            </a:r>
            <a:r>
              <a:rPr lang="ro-RO" sz="1600" baseline="-25000"/>
              <a:t>(8)</a:t>
            </a:r>
            <a:r>
              <a:rPr lang="ro-RO" sz="1600">
                <a:solidFill>
                  <a:srgbClr val="00B050"/>
                </a:solidFill>
              </a:rPr>
              <a:t>¬p</a:t>
            </a:r>
            <a:r>
              <a:rPr lang="ro-RO" sz="1600"/>
              <a:t> ∨ </a:t>
            </a:r>
            <a:r>
              <a:rPr lang="ro-RO" sz="1600" baseline="-25000"/>
              <a:t>(10)</a:t>
            </a:r>
            <a:r>
              <a:rPr lang="ro-RO" sz="1600"/>
              <a:t>¬r</a:t>
            </a:r>
            <a:endParaRPr lang="ro-RO" sz="1600" dirty="0"/>
          </a:p>
          <a:p>
            <a:pPr>
              <a:spcBef>
                <a:spcPts val="700"/>
              </a:spcBef>
            </a:pPr>
            <a:r>
              <a:rPr lang="ro-RO" sz="1600"/>
              <a:t>C</a:t>
            </a:r>
            <a:r>
              <a:rPr lang="ro-RO" sz="1600" baseline="-25000"/>
              <a:t>10</a:t>
            </a:r>
            <a:r>
              <a:rPr lang="ro-RO" sz="1600"/>
              <a:t> = Res</a:t>
            </a:r>
            <a:r>
              <a:rPr lang="ro-RO" sz="1600" baseline="-25000"/>
              <a:t>p</a:t>
            </a:r>
            <a:r>
              <a:rPr lang="ro-RO" sz="1600" baseline="30000">
                <a:ea typeface="+mn-lt"/>
                <a:cs typeface="+mn-lt"/>
              </a:rPr>
              <a:t>lock</a:t>
            </a:r>
            <a:r>
              <a:rPr lang="ro-RO" sz="1600"/>
              <a:t> (C</a:t>
            </a:r>
            <a:r>
              <a:rPr lang="ro-RO" sz="1600" baseline="-25000"/>
              <a:t>7</a:t>
            </a:r>
            <a:r>
              <a:rPr lang="ro-RO" sz="1600"/>
              <a:t>, C</a:t>
            </a:r>
            <a:r>
              <a:rPr lang="ro-RO" sz="1600" baseline="-25000"/>
              <a:t>9</a:t>
            </a:r>
            <a:r>
              <a:rPr lang="ro-RO" sz="1600"/>
              <a:t>) = </a:t>
            </a:r>
            <a:r>
              <a:rPr lang="ro-RO" sz="1600" baseline="-25000"/>
              <a:t>(10)</a:t>
            </a:r>
            <a:r>
              <a:rPr lang="ro-RO" sz="1600">
                <a:solidFill>
                  <a:srgbClr val="00B050"/>
                </a:solidFill>
              </a:rPr>
              <a:t>¬r</a:t>
            </a:r>
            <a:endParaRPr lang="ro-RO" sz="1600" dirty="0">
              <a:solidFill>
                <a:srgbClr val="00B050"/>
              </a:solidFill>
            </a:endParaRPr>
          </a:p>
          <a:p>
            <a:pPr>
              <a:spcBef>
                <a:spcPts val="700"/>
              </a:spcBef>
            </a:pPr>
            <a:r>
              <a:rPr lang="ro-RO" sz="1600"/>
              <a:t>C</a:t>
            </a:r>
            <a:r>
              <a:rPr lang="ro-RO" sz="1600" baseline="-25000"/>
              <a:t>11</a:t>
            </a:r>
            <a:r>
              <a:rPr lang="ro-RO" sz="1600"/>
              <a:t> = Res</a:t>
            </a:r>
            <a:r>
              <a:rPr lang="ro-RO" sz="1600" baseline="-25000"/>
              <a:t>r</a:t>
            </a:r>
            <a:r>
              <a:rPr lang="ro-RO" sz="1600" baseline="30000">
                <a:ea typeface="+mn-lt"/>
                <a:cs typeface="+mn-lt"/>
              </a:rPr>
              <a:t>lock</a:t>
            </a:r>
            <a:r>
              <a:rPr lang="ro-RO" sz="1600"/>
              <a:t> (C</a:t>
            </a:r>
            <a:r>
              <a:rPr lang="ro-RO" sz="1600" baseline="-25000"/>
              <a:t>5</a:t>
            </a:r>
            <a:r>
              <a:rPr lang="ro-RO" sz="1600"/>
              <a:t>, C</a:t>
            </a:r>
            <a:r>
              <a:rPr lang="ro-RO" sz="1600" baseline="-25000"/>
              <a:t>10</a:t>
            </a:r>
            <a:r>
              <a:rPr lang="ro-RO" sz="1600"/>
              <a:t>) = </a:t>
            </a:r>
            <a:r>
              <a:rPr lang="ro-RO" sz="1600">
                <a:solidFill>
                  <a:srgbClr val="404040"/>
                </a:solidFill>
                <a:ea typeface="+mn-lt"/>
                <a:cs typeface="+mn-lt"/>
              </a:rPr>
              <a:t>◻ ⇒ </a:t>
            </a:r>
            <a:r>
              <a:rPr lang="ro-RO" sz="1600" dirty="0">
                <a:solidFill>
                  <a:srgbClr val="404040"/>
                </a:solidFill>
                <a:ea typeface="+mn-lt"/>
                <a:cs typeface="+mn-lt"/>
              </a:rPr>
              <a:t>S este inconsistentă</a:t>
            </a:r>
            <a:r>
              <a:rPr lang="ro-RO" sz="1600" dirty="0">
                <a:ea typeface="+mn-lt"/>
                <a:cs typeface="+mn-lt"/>
              </a:rPr>
              <a:t> </a:t>
            </a:r>
            <a:endParaRPr lang="ro-RO" sz="1600" dirty="0"/>
          </a:p>
          <a:p>
            <a:endParaRPr lang="ro-RO" sz="1600" dirty="0"/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E7DDBB82-6633-443C-BE3F-80A56DCE7EBD}"/>
              </a:ext>
            </a:extLst>
          </p:cNvPr>
          <p:cNvSpPr txBox="1"/>
          <p:nvPr/>
        </p:nvSpPr>
        <p:spPr>
          <a:xfrm>
            <a:off x="3547222" y="5861236"/>
            <a:ext cx="57374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o-RO" sz="1050"/>
              <a:t>TCC</a:t>
            </a:r>
            <a:endParaRPr lang="ro-RO" sz="1050" dirty="0"/>
          </a:p>
        </p:txBody>
      </p:sp>
    </p:spTree>
    <p:extLst>
      <p:ext uri="{BB962C8B-B14F-4D97-AF65-F5344CB8AC3E}">
        <p14:creationId xmlns:p14="http://schemas.microsoft.com/office/powerpoint/2010/main" val="195025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372C4A-45A6-4974-962C-E256AF1D3A3D}"/>
</file>

<file path=customXml/itemProps2.xml><?xml version="1.0" encoding="utf-8"?>
<ds:datastoreItem xmlns:ds="http://schemas.openxmlformats.org/officeDocument/2006/customXml" ds:itemID="{0883FF34-8CFE-4A18-8681-DA956B1903F6}"/>
</file>

<file path=customXml/itemProps3.xml><?xml version="1.0" encoding="utf-8"?>
<ds:datastoreItem xmlns:ds="http://schemas.openxmlformats.org/officeDocument/2006/customXml" ds:itemID="{081DD94A-42BB-4F3C-9265-06372623350F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Ecran lat</PresentationFormat>
  <Paragraphs>0</Paragraphs>
  <Slides>4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4</vt:i4>
      </vt:variant>
    </vt:vector>
  </HeadingPairs>
  <TitlesOfParts>
    <vt:vector size="5" baseType="lpstr">
      <vt:lpstr>Ion Boardroom</vt:lpstr>
      <vt:lpstr>Temă seminar 7 LC</vt:lpstr>
      <vt:lpstr>Enunț</vt:lpstr>
      <vt:lpstr>Prima variantă de indexare</vt:lpstr>
      <vt:lpstr>A doua variantă de indexare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/>
  <cp:lastModifiedBy/>
  <cp:revision>511</cp:revision>
  <dcterms:created xsi:type="dcterms:W3CDTF">2020-11-19T14:12:56Z</dcterms:created>
  <dcterms:modified xsi:type="dcterms:W3CDTF">2020-11-20T13:58:14Z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