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0AC4-CF92-4F1E-9D82-E32E5DB082A0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E28E-D391-46FF-A4D6-B86C2F0911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0AC4-CF92-4F1E-9D82-E32E5DB082A0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E28E-D391-46FF-A4D6-B86C2F0911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0AC4-CF92-4F1E-9D82-E32E5DB082A0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E28E-D391-46FF-A4D6-B86C2F0911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0AC4-CF92-4F1E-9D82-E32E5DB082A0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E28E-D391-46FF-A4D6-B86C2F0911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0AC4-CF92-4F1E-9D82-E32E5DB082A0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E28E-D391-46FF-A4D6-B86C2F0911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0AC4-CF92-4F1E-9D82-E32E5DB082A0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E28E-D391-46FF-A4D6-B86C2F0911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0AC4-CF92-4F1E-9D82-E32E5DB082A0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E28E-D391-46FF-A4D6-B86C2F0911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0AC4-CF92-4F1E-9D82-E32E5DB082A0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E28E-D391-46FF-A4D6-B86C2F0911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0AC4-CF92-4F1E-9D82-E32E5DB082A0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E28E-D391-46FF-A4D6-B86C2F0911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0AC4-CF92-4F1E-9D82-E32E5DB082A0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E28E-D391-46FF-A4D6-B86C2F0911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0AC4-CF92-4F1E-9D82-E32E5DB082A0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E28E-D391-46FF-A4D6-B86C2F0911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0AC4-CF92-4F1E-9D82-E32E5DB082A0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1E28E-D391-46FF-A4D6-B86C2F0911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42" y="1214422"/>
            <a:ext cx="8815358" cy="1714512"/>
          </a:xfrm>
        </p:spPr>
        <p:txBody>
          <a:bodyPr>
            <a:noAutofit/>
          </a:bodyPr>
          <a:lstStyle/>
          <a:p>
            <a:r>
              <a:rPr lang="ro-RO" sz="4400" b="1" dirty="0" smtClean="0">
                <a:effectLst/>
                <a:latin typeface="Segoe Script" pitchFamily="66" charset="0"/>
              </a:rPr>
              <a:t>Logică computațională</a:t>
            </a:r>
            <a:r>
              <a:rPr lang="ro-RO" sz="4400" dirty="0" smtClean="0">
                <a:effectLst/>
                <a:latin typeface="Segoe Script" pitchFamily="66" charset="0"/>
              </a:rPr>
              <a:t/>
            </a:r>
            <a:br>
              <a:rPr lang="ro-RO" sz="4400" dirty="0" smtClean="0">
                <a:effectLst/>
                <a:latin typeface="Segoe Script" pitchFamily="66" charset="0"/>
              </a:rPr>
            </a:br>
            <a:r>
              <a:rPr lang="ro-RO" sz="2000" dirty="0" smtClean="0">
                <a:effectLst/>
                <a:latin typeface="Segoe Script" pitchFamily="66" charset="0"/>
              </a:rPr>
              <a:t>seminar 7</a:t>
            </a:r>
            <a:endParaRPr lang="en-US" sz="2000" dirty="0">
              <a:effectLst/>
              <a:latin typeface="Segoe Script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3286124"/>
            <a:ext cx="6400800" cy="900122"/>
          </a:xfrm>
        </p:spPr>
        <p:txBody>
          <a:bodyPr/>
          <a:lstStyle/>
          <a:p>
            <a:r>
              <a:rPr lang="ro-RO" dirty="0" smtClean="0">
                <a:latin typeface="Segoe Script" pitchFamily="66" charset="0"/>
              </a:rPr>
              <a:t>Exercițiul 9.1.24 6)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3570" y="607220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Rus Andreea-Ramona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500043"/>
            <a:ext cx="8705880" cy="5786477"/>
          </a:xfrm>
        </p:spPr>
        <p:txBody>
          <a:bodyPr/>
          <a:lstStyle/>
          <a:p>
            <a:pPr>
              <a:buNone/>
            </a:pPr>
            <a:r>
              <a:rPr lang="ro-RO" dirty="0" smtClean="0"/>
              <a:t> 		</a:t>
            </a:r>
          </a:p>
          <a:p>
            <a:pPr>
              <a:buNone/>
            </a:pPr>
            <a:r>
              <a:rPr lang="ro-RO" sz="2400" b="1" i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	CERINȚĂ</a:t>
            </a:r>
            <a:r>
              <a:rPr lang="en-US" sz="2400" b="1" i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:</a:t>
            </a:r>
            <a:endParaRPr lang="ro-RO" sz="2400" dirty="0" smtClean="0">
              <a:solidFill>
                <a:schemeClr val="tx2">
                  <a:lumMod val="7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>
              <a:buNone/>
            </a:pPr>
            <a:r>
              <a:rPr lang="ro-RO" sz="2400" dirty="0" smtClean="0">
                <a:solidFill>
                  <a:schemeClr val="tx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Construi</a:t>
            </a:r>
            <a:r>
              <a:rPr lang="ro-RO" sz="2400" i="1" dirty="0" smtClean="0">
                <a:solidFill>
                  <a:schemeClr val="tx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ț</a:t>
            </a:r>
            <a:r>
              <a:rPr lang="ro-RO" sz="2400" dirty="0" smtClean="0">
                <a:solidFill>
                  <a:schemeClr val="tx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i o respingere liniar</a:t>
            </a:r>
            <a:r>
              <a:rPr lang="ro-RO" sz="2400" i="1" dirty="0" smtClean="0">
                <a:solidFill>
                  <a:schemeClr val="tx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ă</a:t>
            </a:r>
            <a:r>
              <a:rPr lang="ro-RO" sz="2400" dirty="0" smtClean="0">
                <a:solidFill>
                  <a:schemeClr val="tx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 din mul</a:t>
            </a:r>
            <a:r>
              <a:rPr lang="ro-RO" sz="2400" i="1" dirty="0" smtClean="0">
                <a:solidFill>
                  <a:schemeClr val="tx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ț</a:t>
            </a:r>
            <a:r>
              <a:rPr lang="ro-RO" sz="2400" dirty="0" smtClean="0">
                <a:solidFill>
                  <a:schemeClr val="tx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imea de clauze S.</a:t>
            </a:r>
          </a:p>
          <a:p>
            <a:pPr>
              <a:buNone/>
            </a:pPr>
            <a:r>
              <a:rPr lang="ro-RO" sz="2400" dirty="0" smtClean="0">
                <a:solidFill>
                  <a:schemeClr val="tx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Exist</a:t>
            </a:r>
            <a:r>
              <a:rPr lang="ro-RO" sz="2400" i="1" dirty="0" smtClean="0">
                <a:solidFill>
                  <a:schemeClr val="tx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ă</a:t>
            </a:r>
            <a:r>
              <a:rPr lang="ro-RO" sz="2400" dirty="0" smtClean="0">
                <a:solidFill>
                  <a:schemeClr val="tx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 respingeri input </a:t>
            </a:r>
            <a:r>
              <a:rPr lang="ro-RO" sz="2400" i="1" dirty="0" smtClean="0">
                <a:solidFill>
                  <a:schemeClr val="tx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ș</a:t>
            </a:r>
            <a:r>
              <a:rPr lang="ro-RO" sz="2400" dirty="0" smtClean="0">
                <a:solidFill>
                  <a:schemeClr val="tx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i unit din S?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		</a:t>
            </a:r>
            <a:endParaRPr lang="ro-RO" sz="2400" b="1" dirty="0" smtClean="0">
              <a:solidFill>
                <a:schemeClr val="tx2">
                  <a:lumMod val="7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>
              <a:buNone/>
            </a:pPr>
            <a:r>
              <a:rPr lang="ro-RO" sz="2400" b="1" dirty="0" smtClean="0">
                <a:solidFill>
                  <a:schemeClr val="tx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		</a:t>
            </a:r>
            <a:r>
              <a:rPr lang="ro-RO" sz="24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S=</a:t>
            </a:r>
            <a:r>
              <a:rPr lang="en-US" sz="24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{ p</a:t>
            </a:r>
            <a:r>
              <a:rPr lang="pt-BR" sz="24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</a:t>
            </a:r>
            <a:r>
              <a:rPr lang="pt-BR" sz="24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</a:t>
            </a:r>
            <a:r>
              <a:rPr lang="pt-BR" sz="24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q,  </a:t>
            </a:r>
            <a:r>
              <a:rPr lang="en-US" sz="24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p</a:t>
            </a:r>
            <a:r>
              <a:rPr lang="pt-BR" sz="24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</a:t>
            </a:r>
            <a:r>
              <a:rPr lang="pt-BR" sz="24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</a:t>
            </a:r>
            <a:r>
              <a:rPr lang="pt-BR" sz="24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q,  p</a:t>
            </a:r>
            <a:r>
              <a:rPr lang="pt-BR" sz="24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</a:t>
            </a:r>
            <a:r>
              <a:rPr lang="pt-BR" sz="24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</a:t>
            </a:r>
            <a:r>
              <a:rPr lang="en-US" sz="24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  q,  p</a:t>
            </a:r>
            <a:r>
              <a:rPr lang="pt-BR" sz="24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</a:t>
            </a:r>
            <a:r>
              <a:rPr lang="pt-BR" sz="24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</a:t>
            </a:r>
            <a:r>
              <a:rPr lang="en-US" sz="24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  q</a:t>
            </a:r>
            <a:r>
              <a:rPr lang="en-US" sz="24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}</a:t>
            </a:r>
            <a:endParaRPr lang="ro-RO" sz="2400" b="1" dirty="0" smtClean="0">
              <a:solidFill>
                <a:schemeClr val="accent6">
                  <a:lumMod val="90000"/>
                  <a:lumOff val="10000"/>
                </a:schemeClr>
              </a:solidFill>
              <a:cs typeface="MV Boli" pitchFamily="2" charset="0"/>
            </a:endParaRPr>
          </a:p>
          <a:p>
            <a:pPr>
              <a:buNone/>
            </a:pPr>
            <a:endParaRPr lang="ro-RO" sz="2400" b="1" dirty="0" smtClean="0">
              <a:solidFill>
                <a:schemeClr val="accent6">
                  <a:lumMod val="90000"/>
                  <a:lumOff val="10000"/>
                </a:schemeClr>
              </a:solidFill>
              <a:cs typeface="MV Boli" pitchFamily="2" charset="0"/>
            </a:endParaRPr>
          </a:p>
          <a:p>
            <a:pPr>
              <a:buNone/>
            </a:pPr>
            <a:r>
              <a:rPr lang="ro-RO" sz="24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	</a:t>
            </a:r>
            <a:r>
              <a:rPr lang="ro-RO" sz="24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	</a:t>
            </a:r>
            <a:endParaRPr lang="ro-RO" sz="2400" b="1" dirty="0" smtClean="0">
              <a:solidFill>
                <a:schemeClr val="accent6">
                  <a:lumMod val="90000"/>
                  <a:lumOff val="10000"/>
                </a:schemeClr>
              </a:solidFill>
              <a:cs typeface="MV Boli" pitchFamily="2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571480"/>
            <a:ext cx="8563036" cy="5651521"/>
          </a:xfrm>
        </p:spPr>
        <p:txBody>
          <a:bodyPr/>
          <a:lstStyle/>
          <a:p>
            <a:pPr>
              <a:buNone/>
            </a:pP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  </a:t>
            </a:r>
            <a:r>
              <a:rPr lang="ro-RO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itchFamily="2" charset="0"/>
                <a:cs typeface="MV Boli" pitchFamily="2" charset="0"/>
              </a:rPr>
              <a:t>Rezolu</a:t>
            </a:r>
            <a:r>
              <a:rPr lang="ro-RO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itchFamily="2" charset="0"/>
                <a:cs typeface="MV Boli" pitchFamily="2" charset="0"/>
              </a:rPr>
              <a:t>ț</a:t>
            </a:r>
            <a:r>
              <a:rPr lang="ro-RO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itchFamily="2" charset="0"/>
                <a:cs typeface="MV Boli" pitchFamily="2" charset="0"/>
              </a:rPr>
              <a:t>ia liniar</a:t>
            </a:r>
            <a:r>
              <a:rPr lang="ro-RO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itchFamily="2" charset="0"/>
                <a:cs typeface="MV Boli" pitchFamily="2" charset="0"/>
              </a:rPr>
              <a:t>ă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itchFamily="2" charset="0"/>
                <a:cs typeface="MV Boli" pitchFamily="2" charset="0"/>
              </a:rPr>
              <a:t>:</a:t>
            </a:r>
            <a:endParaRPr lang="ro-RO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>
              <a:buNone/>
            </a:pP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      Procesul rezolutiv este liniar</a:t>
            </a:r>
            <a:r>
              <a:rPr lang="en-US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: 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la fiecare pas, una dintre clauzele părinte este rezolventul obținut la pasul anterior.</a:t>
            </a:r>
          </a:p>
          <a:p>
            <a:pPr>
              <a:buNone/>
            </a:pPr>
            <a:endParaRPr lang="ro-RO" sz="2400" dirty="0" smtClean="0">
              <a:solidFill>
                <a:schemeClr val="accent6">
                  <a:lumMod val="75000"/>
                  <a:lumOff val="2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>
              <a:buNone/>
            </a:pP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   </a:t>
            </a:r>
            <a:r>
              <a:rPr lang="ro-RO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itchFamily="2" charset="0"/>
                <a:cs typeface="MV Boli" pitchFamily="2" charset="0"/>
              </a:rPr>
              <a:t>Teorema de corectitudine </a:t>
            </a:r>
            <a:r>
              <a:rPr lang="ro-RO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itchFamily="2" charset="0"/>
                <a:cs typeface="MV Boli" pitchFamily="2" charset="0"/>
              </a:rPr>
              <a:t>ș</a:t>
            </a:r>
            <a:r>
              <a:rPr lang="ro-RO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itchFamily="2" charset="0"/>
                <a:cs typeface="MV Boli" pitchFamily="2" charset="0"/>
              </a:rPr>
              <a:t>i completitudine</a:t>
            </a:r>
          </a:p>
          <a:p>
            <a:pPr>
              <a:buNone/>
            </a:pP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Mul</a:t>
            </a:r>
            <a:r>
              <a:rPr lang="ro-RO" sz="2400" i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ț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imea S de clauze este </a:t>
            </a:r>
            <a:r>
              <a:rPr lang="ro-RO" sz="2400" dirty="0" smtClean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inconsistent</a:t>
            </a:r>
            <a:r>
              <a:rPr lang="ro-RO" sz="2400" i="1" dirty="0" smtClean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ă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 dac</a:t>
            </a:r>
            <a:r>
              <a:rPr lang="ro-RO" sz="2400" i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ă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 </a:t>
            </a:r>
            <a:r>
              <a:rPr lang="ro-RO" sz="2400" i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ș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i numai dac</a:t>
            </a:r>
            <a:r>
              <a:rPr lang="ro-RO" sz="2400" i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ă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 </a:t>
            </a:r>
            <a:r>
              <a:rPr lang="ro-RO" sz="2400" dirty="0" smtClean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S </a:t>
            </a:r>
            <a:r>
              <a:rPr lang="ro-RO" sz="2400" dirty="0" smtClean="0">
                <a:solidFill>
                  <a:srgbClr val="FF0000"/>
                </a:solidFill>
                <a:latin typeface="MV Boli" pitchFamily="2" charset="0"/>
                <a:cs typeface="MV Boli" pitchFamily="2" charset="0"/>
                <a:sym typeface="Symbol"/>
              </a:rPr>
              <a:t></a:t>
            </a:r>
            <a:r>
              <a:rPr lang="ro-RO" sz="2400" baseline="30000" dirty="0" smtClean="0">
                <a:solidFill>
                  <a:srgbClr val="FF0000"/>
                </a:solidFill>
                <a:latin typeface="MV Boli" pitchFamily="2" charset="0"/>
                <a:cs typeface="MV Boli" pitchFamily="2" charset="0"/>
                <a:sym typeface="Symbol"/>
              </a:rPr>
              <a:t>lin</a:t>
            </a:r>
            <a:r>
              <a:rPr lang="ro-RO" sz="2400" baseline="-25000" dirty="0" smtClean="0">
                <a:solidFill>
                  <a:srgbClr val="FF0000"/>
                </a:solidFill>
                <a:latin typeface="MV Boli" pitchFamily="2" charset="0"/>
                <a:cs typeface="MV Boli" pitchFamily="2" charset="0"/>
                <a:sym typeface="Symbol"/>
              </a:rPr>
              <a:t> </a:t>
            </a:r>
            <a:r>
              <a:rPr lang="ro-RO" sz="2400" b="1" dirty="0" smtClean="0">
                <a:solidFill>
                  <a:srgbClr val="FF0000"/>
                </a:solidFill>
                <a:latin typeface="MV Boli" pitchFamily="2" charset="0"/>
                <a:cs typeface="MV Boli" pitchFamily="2" charset="0"/>
                <a:sym typeface="Symbol"/>
              </a:rPr>
              <a:t></a:t>
            </a:r>
            <a:endParaRPr lang="ro-RO" sz="2400" b="1" dirty="0" smtClean="0">
              <a:solidFill>
                <a:srgbClr val="FF0000"/>
              </a:solidFill>
              <a:latin typeface="MV Boli" pitchFamily="2" charset="0"/>
              <a:cs typeface="MV Boli" pitchFamily="2" charset="0"/>
            </a:endParaRPr>
          </a:p>
          <a:p>
            <a:pPr>
              <a:buNone/>
            </a:pPr>
            <a:endParaRPr lang="ro-RO" sz="2400" dirty="0" smtClean="0">
              <a:solidFill>
                <a:schemeClr val="accent6">
                  <a:lumMod val="75000"/>
                  <a:lumOff val="2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>
              <a:buNone/>
            </a:pPr>
            <a:r>
              <a:rPr lang="ro-RO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itchFamily="2" charset="0"/>
                <a:cs typeface="MV Boli" pitchFamily="2" charset="0"/>
              </a:rPr>
              <a:t>Rezolu</a:t>
            </a:r>
            <a:r>
              <a:rPr lang="ro-RO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itchFamily="2" charset="0"/>
                <a:cs typeface="MV Boli" pitchFamily="2" charset="0"/>
              </a:rPr>
              <a:t>ț</a:t>
            </a:r>
            <a:r>
              <a:rPr lang="ro-RO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itchFamily="2" charset="0"/>
                <a:cs typeface="MV Boli" pitchFamily="2" charset="0"/>
              </a:rPr>
              <a:t>ia unitară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(unit)</a:t>
            </a:r>
            <a:r>
              <a:rPr lang="en-US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: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 clauzele centrale au cel pu</a:t>
            </a:r>
            <a:r>
              <a:rPr lang="ro-RO" sz="2400" i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ț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in o clauz</a:t>
            </a:r>
            <a:r>
              <a:rPr lang="ro-RO" sz="2400" i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ă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 p</a:t>
            </a:r>
            <a:r>
              <a:rPr lang="ro-RO" sz="2400" i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ă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rinte unitar</a:t>
            </a:r>
            <a:r>
              <a:rPr lang="ro-RO" sz="2400" i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ă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 (con</a:t>
            </a:r>
            <a:r>
              <a:rPr lang="ro-RO" sz="2400" i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ț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ine un singur literal).</a:t>
            </a:r>
          </a:p>
          <a:p>
            <a:pPr>
              <a:buNone/>
            </a:pPr>
            <a:r>
              <a:rPr lang="ro-RO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itchFamily="2" charset="0"/>
                <a:cs typeface="MV Boli" pitchFamily="2" charset="0"/>
              </a:rPr>
              <a:t>Rezolu</a:t>
            </a:r>
            <a:r>
              <a:rPr lang="ro-RO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itchFamily="2" charset="0"/>
                <a:cs typeface="MV Boli" pitchFamily="2" charset="0"/>
              </a:rPr>
              <a:t>ț</a:t>
            </a:r>
            <a:r>
              <a:rPr lang="ro-RO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itchFamily="2" charset="0"/>
                <a:cs typeface="MV Boli" pitchFamily="2" charset="0"/>
              </a:rPr>
              <a:t>ia de intrare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(input)</a:t>
            </a:r>
            <a:r>
              <a:rPr lang="en-US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: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 clauzele laterale sunt clauze ini</a:t>
            </a:r>
            <a:r>
              <a:rPr lang="ro-RO" sz="2400" i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ț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iale (de intrare).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3108" y="3571876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aseline="-25000" dirty="0" smtClean="0">
                <a:solidFill>
                  <a:srgbClr val="FF0000"/>
                </a:solidFill>
              </a:rPr>
              <a:t>Rez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1480"/>
            <a:ext cx="8786842" cy="6143668"/>
          </a:xfrm>
        </p:spPr>
        <p:txBody>
          <a:bodyPr/>
          <a:lstStyle/>
          <a:p>
            <a:pPr>
              <a:buNone/>
            </a:pPr>
            <a:endParaRPr lang="ro-RO" dirty="0" smtClean="0"/>
          </a:p>
          <a:p>
            <a:pPr>
              <a:buNone/>
            </a:pPr>
            <a:endParaRPr lang="ro-RO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714356"/>
            <a:ext cx="15001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C</a:t>
            </a:r>
            <a:r>
              <a:rPr lang="ro-RO" b="1" baseline="-25000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1 </a:t>
            </a:r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= </a:t>
            </a:r>
            <a:r>
              <a:rPr 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p</a:t>
            </a:r>
            <a:r>
              <a:rPr lang="pt-BR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</a:t>
            </a:r>
            <a:r>
              <a:rPr lang="pt-BR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</a:t>
            </a:r>
            <a:r>
              <a:rPr lang="pt-BR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</a:t>
            </a:r>
            <a:r>
              <a:rPr 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q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72264" y="714356"/>
            <a:ext cx="17145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C</a:t>
            </a:r>
            <a:r>
              <a:rPr lang="ro-RO" b="1" baseline="-25000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4  </a:t>
            </a:r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=</a:t>
            </a:r>
            <a:r>
              <a:rPr 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 p</a:t>
            </a:r>
            <a:r>
              <a:rPr lang="pt-BR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</a:t>
            </a:r>
            <a:r>
              <a:rPr lang="pt-BR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</a:t>
            </a:r>
            <a:r>
              <a:rPr 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  q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686" y="714356"/>
            <a:ext cx="17145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C</a:t>
            </a:r>
            <a:r>
              <a:rPr lang="ro-RO" b="1" baseline="-25000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3  </a:t>
            </a:r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</a:t>
            </a:r>
            <a:r>
              <a:rPr 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=</a:t>
            </a:r>
            <a:r>
              <a:rPr 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p</a:t>
            </a:r>
            <a:r>
              <a:rPr lang="pt-BR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</a:t>
            </a:r>
            <a:r>
              <a:rPr lang="pt-BR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</a:t>
            </a:r>
            <a:r>
              <a:rPr 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  q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57422" y="714356"/>
            <a:ext cx="15001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C</a:t>
            </a:r>
            <a:r>
              <a:rPr lang="ro-RO" b="1" baseline="-25000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2  </a:t>
            </a:r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= </a:t>
            </a:r>
            <a:r>
              <a:rPr 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p</a:t>
            </a:r>
            <a:r>
              <a:rPr lang="pt-BR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</a:t>
            </a:r>
            <a:r>
              <a:rPr lang="pt-BR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</a:t>
            </a:r>
            <a:r>
              <a:rPr lang="pt-BR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</a:t>
            </a:r>
            <a:r>
              <a:rPr 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q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750861" y="146366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1142976" y="1142984"/>
            <a:ext cx="150019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00034" y="1857364"/>
            <a:ext cx="9286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C</a:t>
            </a:r>
            <a:r>
              <a:rPr lang="ro-RO" b="1" baseline="-25000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5  </a:t>
            </a:r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=</a:t>
            </a:r>
            <a:r>
              <a:rPr 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 q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7356" y="1857364"/>
            <a:ext cx="17145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C</a:t>
            </a:r>
            <a:r>
              <a:rPr lang="ro-RO" b="1" baseline="-25000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4  </a:t>
            </a:r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=</a:t>
            </a:r>
            <a:r>
              <a:rPr 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 p</a:t>
            </a:r>
            <a:r>
              <a:rPr lang="pt-BR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</a:t>
            </a:r>
            <a:r>
              <a:rPr lang="pt-BR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</a:t>
            </a:r>
            <a:r>
              <a:rPr 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  q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750861" y="2606669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1142976" y="2285992"/>
            <a:ext cx="150019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0034" y="3000372"/>
            <a:ext cx="8627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C</a:t>
            </a:r>
            <a:r>
              <a:rPr lang="ro-RO" b="1" baseline="-25000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6 </a:t>
            </a:r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=</a:t>
            </a:r>
            <a:r>
              <a:rPr 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 </a:t>
            </a:r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750861" y="3749677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1142976" y="3429000"/>
            <a:ext cx="150019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57356" y="3000372"/>
            <a:ext cx="17145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C</a:t>
            </a:r>
            <a:r>
              <a:rPr lang="ro-RO" b="1" baseline="-25000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3  </a:t>
            </a:r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= </a:t>
            </a:r>
            <a:r>
              <a:rPr 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p</a:t>
            </a:r>
            <a:r>
              <a:rPr lang="pt-BR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</a:t>
            </a:r>
            <a:r>
              <a:rPr lang="pt-BR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</a:t>
            </a:r>
            <a:r>
              <a:rPr 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  q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28596" y="4143380"/>
            <a:ext cx="10715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C</a:t>
            </a:r>
            <a:r>
              <a:rPr lang="ro-RO" b="1" baseline="-25000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7</a:t>
            </a:r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=</a:t>
            </a:r>
            <a:r>
              <a:rPr 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  q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928794" y="4143380"/>
            <a:ext cx="9286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C</a:t>
            </a:r>
            <a:r>
              <a:rPr lang="ro-RO" b="1" baseline="-25000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5  </a:t>
            </a:r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=</a:t>
            </a:r>
            <a:r>
              <a:rPr 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 q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750861" y="4892685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1142976" y="4572008"/>
            <a:ext cx="150019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14348" y="5286388"/>
            <a:ext cx="8595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C</a:t>
            </a:r>
            <a:r>
              <a:rPr lang="ro-RO" b="1" baseline="-25000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8 </a:t>
            </a:r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=</a:t>
            </a:r>
            <a:r>
              <a:rPr 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 </a:t>
            </a:r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MV Boli" pitchFamily="2" charset="0"/>
                <a:cs typeface="MV Boli" pitchFamily="2" charset="0"/>
                <a:sym typeface="Symbol"/>
              </a:rPr>
              <a:t></a:t>
            </a:r>
            <a:endParaRPr lang="en-US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4500562" y="5072074"/>
            <a:ext cx="1000132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72000" y="478632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TCC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15008" y="5143512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MV Boli" pitchFamily="2" charset="0"/>
                <a:cs typeface="MV Boli" pitchFamily="2" charset="0"/>
              </a:rPr>
              <a:t>S este inconsistent</a:t>
            </a:r>
            <a:r>
              <a:rPr lang="ro-RO" i="1" dirty="0" smtClean="0">
                <a:latin typeface="MV Boli" pitchFamily="2" charset="0"/>
                <a:cs typeface="MV Boli" pitchFamily="2" charset="0"/>
              </a:rPr>
              <a:t>ă</a:t>
            </a:r>
            <a:endParaRPr lang="en-US" i="1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8596" y="714356"/>
            <a:ext cx="15001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C</a:t>
            </a:r>
            <a:r>
              <a:rPr lang="ro-RO" b="1" baseline="-25000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1 </a:t>
            </a:r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cs typeface="MV Boli" pitchFamily="2" charset="0"/>
              </a:rPr>
              <a:t>p</a:t>
            </a:r>
            <a:r>
              <a:rPr lang="pt-BR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</a:t>
            </a:r>
            <a:r>
              <a:rPr lang="pt-BR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</a:t>
            </a:r>
            <a:r>
              <a:rPr lang="pt-BR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</a:t>
            </a:r>
            <a:r>
              <a:rPr 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q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57422" y="714356"/>
            <a:ext cx="15001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C</a:t>
            </a:r>
            <a:r>
              <a:rPr lang="ro-RO" b="1" baseline="-25000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2  </a:t>
            </a:r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cs typeface="MV Boli" pitchFamily="2" charset="0"/>
                <a:sym typeface="Symbol"/>
              </a:rPr>
              <a:t>p</a:t>
            </a:r>
            <a:r>
              <a:rPr lang="pt-BR" b="1" dirty="0" smtClean="0">
                <a:solidFill>
                  <a:srgbClr val="FF0000"/>
                </a:solidFill>
                <a:cs typeface="MV Boli" pitchFamily="2" charset="0"/>
              </a:rPr>
              <a:t> </a:t>
            </a:r>
            <a:r>
              <a:rPr lang="pt-BR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</a:t>
            </a:r>
            <a:r>
              <a:rPr lang="pt-BR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</a:t>
            </a:r>
            <a:r>
              <a:rPr 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q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857356" y="1857364"/>
            <a:ext cx="17145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C</a:t>
            </a:r>
            <a:r>
              <a:rPr lang="ro-RO" b="1" baseline="-25000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4  </a:t>
            </a:r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=</a:t>
            </a:r>
            <a:r>
              <a:rPr 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 p</a:t>
            </a:r>
            <a:r>
              <a:rPr lang="pt-BR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</a:t>
            </a:r>
            <a:r>
              <a:rPr lang="pt-BR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</a:t>
            </a:r>
            <a:r>
              <a:rPr 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 </a:t>
            </a:r>
            <a:r>
              <a:rPr lang="en-US" b="1" dirty="0" smtClean="0">
                <a:solidFill>
                  <a:srgbClr val="FF0000"/>
                </a:solidFill>
                <a:cs typeface="MV Boli" pitchFamily="2" charset="0"/>
                <a:sym typeface="Symbol"/>
              </a:rPr>
              <a:t> q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0034" y="3000372"/>
            <a:ext cx="8572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C</a:t>
            </a:r>
            <a:r>
              <a:rPr lang="ro-RO" b="1" baseline="-25000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6 </a:t>
            </a:r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=</a:t>
            </a:r>
            <a:r>
              <a:rPr 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 </a:t>
            </a:r>
            <a:r>
              <a:rPr lang="ro-RO" b="1" dirty="0" smtClean="0">
                <a:solidFill>
                  <a:srgbClr val="FF0000"/>
                </a:solidFill>
                <a:cs typeface="MV Boli" pitchFamily="2" charset="0"/>
                <a:sym typeface="Symbol"/>
              </a:rPr>
              <a:t>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57356" y="3000372"/>
            <a:ext cx="17145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C</a:t>
            </a:r>
            <a:r>
              <a:rPr lang="ro-RO" b="1" baseline="-25000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3  </a:t>
            </a:r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cs typeface="MV Boli" pitchFamily="2" charset="0"/>
                <a:sym typeface="Symbol"/>
              </a:rPr>
              <a:t>p</a:t>
            </a:r>
            <a:r>
              <a:rPr lang="pt-BR" b="1" dirty="0" smtClean="0">
                <a:solidFill>
                  <a:srgbClr val="FF0000"/>
                </a:solidFill>
                <a:cs typeface="MV Boli" pitchFamily="2" charset="0"/>
              </a:rPr>
              <a:t> </a:t>
            </a:r>
            <a:r>
              <a:rPr lang="pt-BR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</a:t>
            </a:r>
            <a:r>
              <a:rPr 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  q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00034" y="1857364"/>
            <a:ext cx="9286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C</a:t>
            </a:r>
            <a:r>
              <a:rPr lang="ro-RO" b="1" baseline="-25000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5  </a:t>
            </a:r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=</a:t>
            </a:r>
            <a:r>
              <a:rPr 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 </a:t>
            </a:r>
            <a:r>
              <a:rPr lang="en-US" b="1" dirty="0" smtClean="0">
                <a:solidFill>
                  <a:srgbClr val="FF0000"/>
                </a:solidFill>
                <a:cs typeface="MV Boli" pitchFamily="2" charset="0"/>
                <a:sym typeface="Symbol"/>
              </a:rPr>
              <a:t>q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28596" y="4143380"/>
            <a:ext cx="10715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C</a:t>
            </a:r>
            <a:r>
              <a:rPr lang="ro-RO" b="1" baseline="-25000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7</a:t>
            </a:r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=</a:t>
            </a:r>
            <a:r>
              <a:rPr 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 </a:t>
            </a:r>
            <a:r>
              <a:rPr lang="en-US" b="1" dirty="0" smtClean="0">
                <a:solidFill>
                  <a:srgbClr val="FF0000"/>
                </a:solidFill>
                <a:cs typeface="MV Boli" pitchFamily="2" charset="0"/>
                <a:sym typeface="Symbol"/>
              </a:rPr>
              <a:t> q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28794" y="4143380"/>
            <a:ext cx="9286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C</a:t>
            </a:r>
            <a:r>
              <a:rPr lang="ro-RO" b="1" baseline="-25000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5  </a:t>
            </a:r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=</a:t>
            </a:r>
            <a:r>
              <a:rPr 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 </a:t>
            </a:r>
            <a:r>
              <a:rPr lang="en-US" b="1" dirty="0" smtClean="0">
                <a:solidFill>
                  <a:srgbClr val="FF0000"/>
                </a:solidFill>
                <a:cs typeface="MV Boli" pitchFamily="2" charset="0"/>
                <a:sym typeface="Symbol"/>
              </a:rPr>
              <a:t>q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1472" y="142852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	</a:t>
            </a:r>
            <a:r>
              <a:rPr lang="ro-RO" b="1" dirty="0" smtClean="0">
                <a:solidFill>
                  <a:schemeClr val="tx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     </a:t>
            </a:r>
            <a:r>
              <a:rPr lang="ro-RO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S=</a:t>
            </a:r>
            <a:r>
              <a:rPr 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{ p</a:t>
            </a:r>
            <a:r>
              <a:rPr lang="pt-BR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</a:t>
            </a:r>
            <a:r>
              <a:rPr lang="pt-BR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</a:t>
            </a:r>
            <a:r>
              <a:rPr lang="pt-BR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</a:t>
            </a:r>
            <a:r>
              <a:rPr 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q,  </a:t>
            </a:r>
            <a:r>
              <a:rPr 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p</a:t>
            </a:r>
            <a:r>
              <a:rPr lang="pt-BR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</a:t>
            </a:r>
            <a:r>
              <a:rPr lang="pt-BR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</a:t>
            </a:r>
            <a:r>
              <a:rPr lang="pt-BR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</a:t>
            </a:r>
            <a:r>
              <a:rPr 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q,  p</a:t>
            </a:r>
            <a:r>
              <a:rPr lang="pt-BR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</a:t>
            </a:r>
            <a:r>
              <a:rPr lang="pt-BR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</a:t>
            </a:r>
            <a:r>
              <a:rPr 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  q,  p</a:t>
            </a:r>
            <a:r>
              <a:rPr lang="pt-BR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 </a:t>
            </a:r>
            <a:r>
              <a:rPr lang="pt-BR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</a:t>
            </a:r>
            <a:r>
              <a:rPr 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  <a:sym typeface="Symbol"/>
              </a:rPr>
              <a:t>  q</a:t>
            </a:r>
            <a:r>
              <a:rPr 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MV Boli" pitchFamily="2" charset="0"/>
              </a:rPr>
              <a:t>}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animBg="1"/>
      <p:bldP spid="5" grpId="0" animBg="1"/>
      <p:bldP spid="6" grpId="0" animBg="1"/>
      <p:bldP spid="7" grpId="0" animBg="1"/>
      <p:bldP spid="12" grpId="0" animBg="1"/>
      <p:bldP spid="14" grpId="0" animBg="1"/>
      <p:bldP spid="18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/>
      <p:bldP spid="29" grpId="0"/>
      <p:bldP spid="31" grpId="1" animBg="1"/>
      <p:bldP spid="33" grpId="1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500043"/>
            <a:ext cx="8705880" cy="50006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Concluzii</a:t>
            </a:r>
            <a:r>
              <a:rPr lang="en-US" dirty="0" smtClean="0">
                <a:solidFill>
                  <a:srgbClr val="002060"/>
                </a:solidFill>
                <a:latin typeface="MV Boli" pitchFamily="2" charset="0"/>
                <a:cs typeface="MV Boli" pitchFamily="2" charset="0"/>
              </a:rPr>
              <a:t>:</a:t>
            </a:r>
            <a:endParaRPr lang="ro-RO" dirty="0" smtClean="0">
              <a:solidFill>
                <a:srgbClr val="002060"/>
              </a:solidFill>
              <a:latin typeface="MV Boli" pitchFamily="2" charset="0"/>
              <a:cs typeface="MV Boli" pitchFamily="2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=&gt; </a:t>
            </a:r>
            <a:r>
              <a:rPr lang="ro-RO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Nu e unit 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deoarece 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clauza 5 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nu are nicio clauz</a:t>
            </a:r>
            <a:r>
              <a:rPr lang="ro-RO" sz="2400" i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ă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 p</a:t>
            </a:r>
            <a:r>
              <a:rPr lang="ro-RO" sz="2400" i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ă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rinte unitar</a:t>
            </a:r>
            <a:r>
              <a:rPr lang="ro-RO" sz="2400" i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ă</a:t>
            </a:r>
            <a:r>
              <a:rPr lang="en-US" sz="2400" i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.</a:t>
            </a:r>
            <a:endParaRPr lang="en-US" sz="2400" i="1" dirty="0" smtClean="0">
              <a:solidFill>
                <a:schemeClr val="accent6">
                  <a:lumMod val="75000"/>
                  <a:lumOff val="2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=&gt;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Nu e input </a:t>
            </a:r>
            <a:r>
              <a:rPr lang="en-US" sz="2400" i="1" dirty="0" err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deoarece</a:t>
            </a:r>
            <a:r>
              <a:rPr lang="en-US" sz="2400" i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 se </a:t>
            </a:r>
            <a:r>
              <a:rPr lang="en-US" sz="2400" i="1" dirty="0" err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folose</a:t>
            </a:r>
            <a:r>
              <a:rPr lang="ro-RO" sz="2400" b="1" i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s</a:t>
            </a:r>
            <a:r>
              <a:rPr lang="en-US" sz="2400" i="1" dirty="0" err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te</a:t>
            </a:r>
            <a:r>
              <a:rPr lang="en-US" sz="2400" i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 </a:t>
            </a:r>
            <a:r>
              <a:rPr lang="en-US" sz="2400" i="1" dirty="0" err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clauza</a:t>
            </a:r>
            <a:r>
              <a:rPr lang="en-US" sz="2400" i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 5 lateral.</a:t>
            </a:r>
          </a:p>
          <a:p>
            <a:pPr>
              <a:buNone/>
            </a:pPr>
            <a:endParaRPr lang="en-US" sz="2400" dirty="0" smtClean="0">
              <a:solidFill>
                <a:schemeClr val="accent6">
                  <a:lumMod val="75000"/>
                  <a:lumOff val="2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=&gt;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 </a:t>
            </a:r>
            <a:r>
              <a:rPr lang="ro-RO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Nu exist</a:t>
            </a:r>
            <a:r>
              <a:rPr lang="ro-RO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ă</a:t>
            </a:r>
            <a:r>
              <a:rPr lang="ro-RO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 rafin</a:t>
            </a:r>
            <a:r>
              <a:rPr lang="ro-RO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ă</a:t>
            </a:r>
            <a:r>
              <a:rPr lang="ro-RO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ri unit 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deoarece 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mul</a:t>
            </a:r>
            <a:r>
              <a:rPr lang="ro-RO" sz="2400" i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ț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imea ini</a:t>
            </a:r>
            <a:r>
              <a:rPr lang="ro-RO" sz="2400" i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ț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ial</a:t>
            </a:r>
            <a:r>
              <a:rPr lang="ro-RO" sz="2400" i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ă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 de clauze nu are clauze 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literal =</a:t>
            </a:r>
            <a:r>
              <a:rPr lang="en-US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&gt; 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Cu 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ajutorul teoremei de echivalen</a:t>
            </a:r>
            <a:r>
              <a:rPr lang="ro-RO" sz="2400" i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ță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 dintre rezolu</a:t>
            </a:r>
            <a:r>
              <a:rPr lang="ro-RO" sz="2400" i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ț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ia unit </a:t>
            </a:r>
            <a:r>
              <a:rPr lang="ro-RO" sz="2400" i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ș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i cea input, putem observa cu u</a:t>
            </a:r>
            <a:r>
              <a:rPr lang="ro-RO" sz="2400" i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ș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urin</a:t>
            </a:r>
            <a:r>
              <a:rPr lang="ro-RO" sz="2400" i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ță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 faptul c</a:t>
            </a:r>
            <a:r>
              <a:rPr lang="ro-RO" sz="2400" i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ă</a:t>
            </a:r>
            <a:r>
              <a:rPr lang="ro-RO" sz="2400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 </a:t>
            </a:r>
            <a:r>
              <a:rPr lang="ro-RO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nu </a:t>
            </a:r>
            <a:r>
              <a:rPr lang="ro-RO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e</a:t>
            </a:r>
            <a:r>
              <a:rPr 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xist</a:t>
            </a:r>
            <a:r>
              <a:rPr lang="ro-RO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ă </a:t>
            </a:r>
            <a:r>
              <a:rPr 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nici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rafin</a:t>
            </a:r>
            <a:r>
              <a:rPr lang="ro-RO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ă</a:t>
            </a:r>
            <a:r>
              <a:rPr 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ri</a:t>
            </a:r>
            <a:r>
              <a:rPr lang="ro-RO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 input</a:t>
            </a:r>
            <a:r>
              <a:rPr lang="ro-RO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V Boli" pitchFamily="2" charset="0"/>
                <a:cs typeface="MV Boli" pitchFamily="2" charset="0"/>
              </a:rPr>
              <a:t>.</a:t>
            </a: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>
              <a:buNone/>
            </a:pPr>
            <a:r>
              <a:rPr lang="ro-RO" sz="2400" dirty="0" smtClean="0"/>
              <a:t> </a:t>
            </a:r>
            <a:endParaRPr lang="ro-RO" sz="2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ți un document nou." ma:contentTypeScope="" ma:versionID="1a8d13a6815950b0b54858191173a672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0ed1090af20e1d5d277608592da4d525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F94B88-41E4-475D-A985-075BAD888630}"/>
</file>

<file path=customXml/itemProps2.xml><?xml version="1.0" encoding="utf-8"?>
<ds:datastoreItem xmlns:ds="http://schemas.openxmlformats.org/officeDocument/2006/customXml" ds:itemID="{8F7BE221-DCCB-4650-9CED-65F8A6A18162}"/>
</file>

<file path=customXml/itemProps3.xml><?xml version="1.0" encoding="utf-8"?>
<ds:datastoreItem xmlns:ds="http://schemas.openxmlformats.org/officeDocument/2006/customXml" ds:itemID="{9830A623-B048-405A-B8DB-3CAACE0C2A1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256</Words>
  <Application>Microsoft Office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Logică computațională seminar 7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Logică computațională          seminar 7</dc:title>
  <dc:creator>HP</dc:creator>
  <cp:lastModifiedBy>HP</cp:lastModifiedBy>
  <cp:revision>17</cp:revision>
  <dcterms:created xsi:type="dcterms:W3CDTF">2020-11-13T16:30:41Z</dcterms:created>
  <dcterms:modified xsi:type="dcterms:W3CDTF">2020-11-20T13:49:33Z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