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27 November,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</a:t>
            </a:r>
            <a:r>
              <a:rPr lang="en-US" dirty="0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4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27 November,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</a:t>
            </a:r>
            <a:r>
              <a:rPr lang="en-US" dirty="0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0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27 November,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</a:t>
            </a:r>
            <a:r>
              <a:rPr lang="en-US" dirty="0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1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68680"/>
            <a:ext cx="10728322" cy="820345"/>
          </a:xfrm>
        </p:spPr>
        <p:txBody>
          <a:bodyPr/>
          <a:lstStyle>
            <a:lvl1pPr algn="ctr">
              <a:defRPr sz="48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356360"/>
            <a:ext cx="10728325" cy="4412615"/>
          </a:xfrm>
        </p:spPr>
        <p:txBody>
          <a:bodyPr/>
          <a:lstStyle>
            <a:lvl1pPr>
              <a:defRPr b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27 November,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</a:t>
            </a:r>
            <a:r>
              <a:rPr lang="en-US" dirty="0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3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27 November,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</a:t>
            </a:r>
            <a:r>
              <a:rPr lang="en-US" dirty="0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27 November,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</a:t>
            </a:r>
            <a:r>
              <a:rPr lang="en-US" dirty="0"/>
              <a:t>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27 November,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</a:t>
            </a:r>
            <a:r>
              <a:rPr lang="en-US" dirty="0"/>
              <a:t>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9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27 November,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</a:t>
            </a:r>
            <a:r>
              <a:rPr lang="en-US" dirty="0"/>
              <a:t>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27 November,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</a:t>
            </a:r>
            <a:r>
              <a:rPr lang="en-US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27 November,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</a:t>
            </a:r>
            <a:r>
              <a:rPr lang="en-US" dirty="0"/>
              <a:t>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9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</a:t>
            </a:r>
            <a:r>
              <a:rPr lang="en-US"/>
              <a:t>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27 November,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</a:t>
            </a:r>
            <a:r>
              <a:rPr lang="en-US" dirty="0"/>
              <a:t>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27 November,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</a:t>
            </a:r>
            <a:r>
              <a:rPr lang="en-US" dirty="0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18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23" r:id="rId6"/>
    <p:sldLayoutId id="2147483719" r:id="rId7"/>
    <p:sldLayoutId id="2147483720" r:id="rId8"/>
    <p:sldLayoutId id="2147483721" r:id="rId9"/>
    <p:sldLayoutId id="2147483722" r:id="rId10"/>
    <p:sldLayoutId id="214748372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BB763-D7F0-4BE0-A46B-1147551BB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 dirty="0" err="1"/>
              <a:t>Tem</a:t>
            </a:r>
            <a:r>
              <a:rPr lang="ro-RO"/>
              <a:t>ă</a:t>
            </a:r>
            <a:r>
              <a:rPr lang="en-US"/>
              <a:t> seminar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ACAE4-4B35-4A1B-92D8-A6291F010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en-US"/>
              <a:t>Sarkozi </a:t>
            </a:r>
            <a:r>
              <a:rPr lang="en-US" dirty="0"/>
              <a:t>Samuel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821E6-454A-41F7-B6D0-815FA74BC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28" r="18753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5704010"/>
      </p:ext>
    </p:extLst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B7BB-A93C-4A7E-B708-418E7A8E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Pas 7</a:t>
            </a:r>
            <a:r>
              <a:rPr lang="es-ES" u="none"/>
              <a:t>: </a:t>
            </a:r>
            <a:r>
              <a:rPr lang="en-US" sz="4800" b="0" i="0" u="none" strike="noStrike" baseline="0">
                <a:latin typeface="Times New Roman" panose="02020603050405020304" pitchFamily="18" charset="0"/>
              </a:rPr>
              <a:t>Aducerea la Forma Normal</a:t>
            </a:r>
            <a:r>
              <a:rPr lang="ro-RO" sz="4800" b="0" i="0" u="none" strike="noStrike" baseline="0" dirty="0">
                <a:latin typeface="Times New Roman" panose="02020603050405020304" pitchFamily="18" charset="0"/>
              </a:rPr>
              <a:t>ă Clauzală</a:t>
            </a:r>
            <a:br>
              <a:rPr lang="en-US" sz="4800" b="0" i="0" u="none" strike="noStrike" baseline="0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128F-7F69-48F9-BA2C-058E36FE3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360"/>
            <a:ext cx="10728325" cy="52329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	</a:t>
            </a:r>
            <a:r>
              <a:rPr lang="es-ES" sz="2400" dirty="0" err="1"/>
              <a:t>Toate</a:t>
            </a:r>
            <a:r>
              <a:rPr lang="es-ES" sz="2400" dirty="0"/>
              <a:t> </a:t>
            </a:r>
            <a:r>
              <a:rPr lang="es-ES" sz="2400" dirty="0" err="1"/>
              <a:t>formulele</a:t>
            </a:r>
            <a:r>
              <a:rPr lang="es-ES" sz="2400" dirty="0"/>
              <a:t> sunt deja </a:t>
            </a:r>
            <a:r>
              <a:rPr lang="ro-RO" sz="2400" dirty="0"/>
              <a:t>în Forma Normală Clauzală, fiind alcătuite dintr-o singură clauză fiecare.</a:t>
            </a:r>
            <a:endParaRPr lang="es-ES" sz="2400" dirty="0"/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U </a:t>
            </a:r>
            <a:r>
              <a:rPr lang="es-ES" sz="2400" dirty="0">
                <a:sym typeface="Symbol" panose="05050102010706020507" pitchFamily="18" charset="2"/>
              </a:rPr>
              <a:t> U</a:t>
            </a:r>
            <a:r>
              <a:rPr lang="es-ES" sz="2400" baseline="30000" dirty="0">
                <a:sym typeface="Symbol" panose="05050102010706020507" pitchFamily="18" charset="2"/>
              </a:rPr>
              <a:t>C</a:t>
            </a:r>
            <a:r>
              <a:rPr lang="es-ES" sz="2400" baseline="10000" dirty="0">
                <a:sym typeface="Symbol" panose="05050102010706020507" pitchFamily="18" charset="2"/>
              </a:rPr>
              <a:t>1</a:t>
            </a:r>
            <a:r>
              <a:rPr lang="es-ES" sz="2400" dirty="0"/>
              <a:t>= P(y) </a:t>
            </a:r>
            <a:r>
              <a:rPr lang="es-ES" sz="2400" dirty="0">
                <a:sym typeface="Symbol" panose="05050102010706020507" pitchFamily="18" charset="2"/>
              </a:rPr>
              <a:t> Q</a:t>
            </a:r>
            <a:r>
              <a:rPr lang="es-ES" sz="2400" dirty="0"/>
              <a:t>(f(x, y)) </a:t>
            </a:r>
            <a:r>
              <a:rPr lang="es-ES" sz="2400" dirty="0">
                <a:sym typeface="Symbol" panose="05050102010706020507" pitchFamily="18" charset="2"/>
              </a:rPr>
              <a:t></a:t>
            </a:r>
            <a:r>
              <a:rPr lang="es-ES" sz="2400" dirty="0"/>
              <a:t> R(x)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s-ES" sz="2400" dirty="0"/>
              <a:t>U </a:t>
            </a:r>
            <a:r>
              <a:rPr lang="es-ES" sz="2400" dirty="0">
                <a:sym typeface="Symbol" panose="05050102010706020507" pitchFamily="18" charset="2"/>
              </a:rPr>
              <a:t> U</a:t>
            </a:r>
            <a:r>
              <a:rPr lang="es-ES" sz="2400" baseline="30000" dirty="0">
                <a:sym typeface="Symbol" panose="05050102010706020507" pitchFamily="18" charset="2"/>
              </a:rPr>
              <a:t>C</a:t>
            </a:r>
            <a:r>
              <a:rPr lang="es-ES" sz="2400" baseline="10000" dirty="0">
                <a:sym typeface="Symbol" panose="05050102010706020507" pitchFamily="18" charset="2"/>
              </a:rPr>
              <a:t>2</a:t>
            </a:r>
            <a:r>
              <a:rPr lang="es-ES" sz="2400" dirty="0"/>
              <a:t>= P(y) </a:t>
            </a:r>
            <a:r>
              <a:rPr lang="es-ES" sz="2400" dirty="0">
                <a:sym typeface="Symbol" panose="05050102010706020507" pitchFamily="18" charset="2"/>
              </a:rPr>
              <a:t> Q</a:t>
            </a:r>
            <a:r>
              <a:rPr lang="es-ES" sz="2400" dirty="0"/>
              <a:t>(g(x)) </a:t>
            </a:r>
            <a:r>
              <a:rPr lang="es-ES" sz="2400" dirty="0">
                <a:sym typeface="Symbol" panose="05050102010706020507" pitchFamily="18" charset="2"/>
              </a:rPr>
              <a:t></a:t>
            </a:r>
            <a:r>
              <a:rPr lang="es-ES" sz="2400" dirty="0"/>
              <a:t> R(x)</a:t>
            </a:r>
          </a:p>
        </p:txBody>
      </p:sp>
    </p:spTree>
    <p:extLst>
      <p:ext uri="{BB962C8B-B14F-4D97-AF65-F5344CB8AC3E}">
        <p14:creationId xmlns:p14="http://schemas.microsoft.com/office/powerpoint/2010/main" val="51778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153E-6A42-4BBC-B594-B7AB5F6C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Cerin</a:t>
            </a:r>
            <a:r>
              <a:rPr lang="ro-RO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ța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9.2.6.6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3E35-3105-4EE3-81A9-3A8CBFB8D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Construiţi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formele</a:t>
            </a:r>
            <a:r>
              <a:rPr lang="en-US" dirty="0"/>
              <a:t> 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prenexe</a:t>
            </a:r>
            <a:r>
              <a:rPr lang="en-US" dirty="0"/>
              <a:t>, </a:t>
            </a:r>
            <a:r>
              <a:rPr lang="en-US" dirty="0" err="1"/>
              <a:t>Skolem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clauzale</a:t>
            </a:r>
            <a:r>
              <a:rPr lang="en-US" dirty="0"/>
              <a:t> ale </a:t>
            </a:r>
            <a:r>
              <a:rPr lang="en-US" dirty="0" err="1"/>
              <a:t>următoarei</a:t>
            </a:r>
            <a:r>
              <a:rPr lang="en-US" dirty="0"/>
              <a:t> </a:t>
            </a:r>
            <a:r>
              <a:rPr lang="en-US" dirty="0" err="1"/>
              <a:t>formule</a:t>
            </a:r>
            <a:r>
              <a:rPr lang="en-US" dirty="0"/>
              <a:t>:</a:t>
            </a:r>
            <a:endParaRPr lang="es-ES" dirty="0"/>
          </a:p>
          <a:p>
            <a:pPr marL="0" indent="0" algn="ctr">
              <a:buNone/>
            </a:pPr>
            <a:r>
              <a:rPr lang="es-ES" sz="2800" dirty="0"/>
              <a:t>U = (</a:t>
            </a:r>
            <a:r>
              <a:rPr lang="es-ES" sz="2800" dirty="0">
                <a:sym typeface="Symbol" panose="05050102010706020507" pitchFamily="18" charset="2"/>
              </a:rPr>
              <a:t></a:t>
            </a:r>
            <a:r>
              <a:rPr lang="es-ES" sz="2800" dirty="0"/>
              <a:t>x)(</a:t>
            </a:r>
            <a:r>
              <a:rPr lang="es-ES" sz="2800" dirty="0">
                <a:sym typeface="Symbol" panose="05050102010706020507" pitchFamily="18" charset="2"/>
              </a:rPr>
              <a:t></a:t>
            </a:r>
            <a:r>
              <a:rPr lang="es-ES" sz="2800" dirty="0"/>
              <a:t>(</a:t>
            </a:r>
            <a:r>
              <a:rPr lang="es-ES" sz="2800" dirty="0">
                <a:sym typeface="Symbol" panose="05050102010706020507" pitchFamily="18" charset="2"/>
              </a:rPr>
              <a:t></a:t>
            </a:r>
            <a:r>
              <a:rPr lang="es-ES" sz="2800" dirty="0"/>
              <a:t>y)P(y) </a:t>
            </a:r>
            <a:r>
              <a:rPr lang="es-ES" sz="2800" dirty="0">
                <a:sym typeface="Symbol" panose="05050102010706020507" pitchFamily="18" charset="2"/>
              </a:rPr>
              <a:t> </a:t>
            </a:r>
            <a:r>
              <a:rPr lang="es-ES" sz="2800" dirty="0"/>
              <a:t>(</a:t>
            </a:r>
            <a:r>
              <a:rPr lang="es-ES" sz="2800" dirty="0">
                <a:sym typeface="Symbol" panose="05050102010706020507" pitchFamily="18" charset="2"/>
              </a:rPr>
              <a:t></a:t>
            </a:r>
            <a:r>
              <a:rPr lang="es-ES" sz="2800" dirty="0"/>
              <a:t>y)(Q( y) </a:t>
            </a:r>
            <a:r>
              <a:rPr lang="es-ES" sz="2800" dirty="0">
                <a:sym typeface="Symbol" panose="05050102010706020507" pitchFamily="18" charset="2"/>
              </a:rPr>
              <a:t> R</a:t>
            </a:r>
            <a:r>
              <a:rPr lang="es-ES" sz="2800" dirty="0"/>
              <a:t>(x)))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87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AC69-4EFA-4C9F-9C74-C1AFE06C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1.1</a:t>
            </a:r>
            <a:r>
              <a:rPr lang="en-US" u="none"/>
              <a:t>. </a:t>
            </a:r>
            <a:r>
              <a:rPr lang="en-US" u="sng"/>
              <a:t>Teorie – Forma normal</a:t>
            </a:r>
            <a:r>
              <a:rPr lang="ro-RO" u="sng"/>
              <a:t>ă prenexă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B184-B9E6-4C5A-B761-9BC9A5396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baseline="0" dirty="0"/>
              <a:t>	O </a:t>
            </a:r>
            <a:r>
              <a:rPr lang="en-US" b="0" i="0" u="none" strike="noStrike" baseline="0" dirty="0" err="1"/>
              <a:t>formulă</a:t>
            </a:r>
            <a:r>
              <a:rPr lang="en-US" b="0" i="0" u="none" strike="noStrike" baseline="0" dirty="0"/>
              <a:t> </a:t>
            </a:r>
            <a:r>
              <a:rPr lang="en-US" b="0" i="1" u="none" strike="noStrike" baseline="0" dirty="0"/>
              <a:t>U </a:t>
            </a:r>
            <a:r>
              <a:rPr lang="en-US" b="0" i="0" u="none" strike="noStrike" baseline="0" dirty="0" err="1"/>
              <a:t>predicativă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este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în</a:t>
            </a:r>
            <a:r>
              <a:rPr lang="en-US" b="0" i="0" u="none" strike="noStrike" baseline="0" dirty="0"/>
              <a:t> </a:t>
            </a:r>
            <a:r>
              <a:rPr lang="en-US" b="1" i="1" u="none" strike="noStrike" baseline="0" dirty="0"/>
              <a:t>forma </a:t>
            </a:r>
            <a:r>
              <a:rPr lang="en-US" b="1" i="1" u="none" strike="noStrike" baseline="0" dirty="0" err="1"/>
              <a:t>normală</a:t>
            </a:r>
            <a:r>
              <a:rPr lang="en-US" b="1" i="1" u="none" strike="noStrike" baseline="0" dirty="0"/>
              <a:t> </a:t>
            </a:r>
            <a:r>
              <a:rPr lang="en-US" b="1" i="1" u="none" strike="noStrike" baseline="0" dirty="0" err="1"/>
              <a:t>prenexă</a:t>
            </a:r>
            <a:r>
              <a:rPr lang="en-US" b="1" i="1" u="none" strike="noStrike" baseline="0" dirty="0"/>
              <a:t> </a:t>
            </a:r>
            <a:r>
              <a:rPr lang="en-US" b="0" i="0" u="none" strike="noStrike" baseline="0" dirty="0" err="1"/>
              <a:t>dacă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ea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este</a:t>
            </a:r>
            <a:r>
              <a:rPr lang="en-US" b="0" i="0" u="none" strike="noStrike" baseline="0" dirty="0"/>
              <a:t> de forma (</a:t>
            </a:r>
            <a:r>
              <a:rPr lang="en-US" b="0" i="1" u="none" strike="noStrike" baseline="0" dirty="0"/>
              <a:t>Q</a:t>
            </a:r>
            <a:r>
              <a:rPr lang="en-US" b="0" i="0" u="none" strike="noStrike" baseline="-25000" dirty="0"/>
              <a:t>1</a:t>
            </a:r>
            <a:r>
              <a:rPr lang="en-US" b="0" i="1" u="none" strike="noStrike" baseline="0" dirty="0"/>
              <a:t>x</a:t>
            </a:r>
            <a:r>
              <a:rPr lang="en-US" b="0" i="0" u="none" strike="noStrike" baseline="-25000" dirty="0"/>
              <a:t>1</a:t>
            </a:r>
            <a:r>
              <a:rPr lang="en-US" b="0" i="0" u="none" strike="noStrike" baseline="0" dirty="0"/>
              <a:t>)…(</a:t>
            </a:r>
            <a:r>
              <a:rPr lang="en-US" b="0" i="1" u="none" strike="noStrike" baseline="0" dirty="0" err="1"/>
              <a:t>Q</a:t>
            </a:r>
            <a:r>
              <a:rPr lang="en-US" b="0" i="1" u="none" strike="noStrike" baseline="-25000" dirty="0" err="1"/>
              <a:t>n</a:t>
            </a:r>
            <a:r>
              <a:rPr lang="en-US" b="0" i="1" u="none" strike="noStrike" baseline="0" dirty="0" err="1"/>
              <a:t>x</a:t>
            </a:r>
            <a:r>
              <a:rPr lang="en-US" b="0" i="1" u="none" strike="noStrike" baseline="-25000" dirty="0" err="1"/>
              <a:t>n</a:t>
            </a:r>
            <a:r>
              <a:rPr lang="en-US" b="0" i="0" u="none" strike="noStrike" baseline="0" dirty="0"/>
              <a:t>) </a:t>
            </a:r>
            <a:r>
              <a:rPr lang="en-US" b="0" i="1" u="none" strike="noStrike" baseline="0" dirty="0"/>
              <a:t>M</a:t>
            </a:r>
            <a:r>
              <a:rPr lang="en-US" b="0" i="0" u="none" strike="noStrike" baseline="0" dirty="0"/>
              <a:t>, </a:t>
            </a:r>
            <a:r>
              <a:rPr lang="en-US" b="0" i="0" u="none" strike="noStrike" baseline="0" dirty="0" err="1"/>
              <a:t>unde</a:t>
            </a:r>
            <a:r>
              <a:rPr lang="en-US" b="0" i="0" u="none" strike="noStrike" baseline="0" dirty="0"/>
              <a:t> </a:t>
            </a:r>
            <a:r>
              <a:rPr lang="en-US" b="0" i="1" u="none" strike="noStrike" baseline="0" dirty="0" err="1"/>
              <a:t>Q</a:t>
            </a:r>
            <a:r>
              <a:rPr lang="en-US" b="0" i="1" u="none" strike="noStrike" baseline="-25000" dirty="0" err="1"/>
              <a:t>i</a:t>
            </a:r>
            <a:r>
              <a:rPr lang="en-US" b="0" i="0" u="none" strike="noStrike" baseline="0" dirty="0" err="1"/>
              <a:t>,</a:t>
            </a:r>
            <a:r>
              <a:rPr lang="en-US" b="0" i="1" u="none" strike="noStrike" baseline="0" dirty="0" err="1"/>
              <a:t>i</a:t>
            </a:r>
            <a:r>
              <a:rPr lang="en-US" b="0" i="0" u="none" strike="noStrike" baseline="0" dirty="0"/>
              <a:t>=1,...,</a:t>
            </a:r>
            <a:r>
              <a:rPr lang="en-US" b="0" i="1" u="none" strike="noStrike" baseline="0" dirty="0"/>
              <a:t>n </a:t>
            </a:r>
            <a:r>
              <a:rPr lang="en-US" b="0" i="0" u="none" strike="noStrike" baseline="0" dirty="0"/>
              <a:t>sunt </a:t>
            </a:r>
            <a:r>
              <a:rPr lang="en-US" b="0" i="0" u="none" strike="noStrike" baseline="0" dirty="0" err="1"/>
              <a:t>cuantificatori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logici</a:t>
            </a:r>
            <a:r>
              <a:rPr lang="en-US" b="0" i="0" u="none" strike="noStrike" baseline="0" dirty="0"/>
              <a:t>, </a:t>
            </a:r>
            <a:r>
              <a:rPr lang="en-US" b="0" i="0" u="none" strike="noStrike" baseline="0" dirty="0" err="1"/>
              <a:t>iar</a:t>
            </a:r>
            <a:r>
              <a:rPr lang="en-US" b="0" i="0" u="none" strike="noStrike" baseline="0" dirty="0"/>
              <a:t> </a:t>
            </a:r>
            <a:r>
              <a:rPr lang="en-US" b="0" i="1" u="none" strike="noStrike" baseline="0" dirty="0"/>
              <a:t>M </a:t>
            </a:r>
            <a:r>
              <a:rPr lang="en-US" b="0" i="0" u="none" strike="noStrike" baseline="0" dirty="0"/>
              <a:t>nu </a:t>
            </a:r>
            <a:r>
              <a:rPr lang="en-US" b="0" i="0" u="none" strike="noStrike" baseline="0" dirty="0" err="1"/>
              <a:t>conţine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cuantificatori</a:t>
            </a:r>
            <a:r>
              <a:rPr lang="en-US" b="0" i="0" u="none" strike="noStrike" baseline="0" dirty="0"/>
              <a:t>. </a:t>
            </a:r>
            <a:r>
              <a:rPr lang="en-US" b="0" i="0" u="none" strike="noStrike" baseline="0" dirty="0" err="1"/>
              <a:t>Secvenţa</a:t>
            </a:r>
            <a:r>
              <a:rPr lang="en-US" b="0" i="0" u="none" strike="noStrike" baseline="0" dirty="0"/>
              <a:t> se </a:t>
            </a:r>
            <a:r>
              <a:rPr lang="en-US" b="0" i="0" u="none" strike="noStrike" baseline="0" dirty="0" err="1"/>
              <a:t>numeşte</a:t>
            </a:r>
            <a:r>
              <a:rPr lang="en-US" b="0" i="0" u="none" strike="noStrike" baseline="0" dirty="0"/>
              <a:t> </a:t>
            </a:r>
            <a:r>
              <a:rPr lang="en-US" b="0" i="1" u="none" strike="noStrike" baseline="0" dirty="0" err="1"/>
              <a:t>prefixul</a:t>
            </a:r>
            <a:r>
              <a:rPr lang="en-US" b="0" i="1" u="none" strike="noStrike" baseline="0" dirty="0"/>
              <a:t> </a:t>
            </a:r>
            <a:r>
              <a:rPr lang="en-US" b="0" i="1" u="none" strike="noStrike" baseline="0" dirty="0" err="1"/>
              <a:t>formulei</a:t>
            </a:r>
            <a:r>
              <a:rPr lang="en-US" b="0" i="1" u="none" strike="noStrike" baseline="0" dirty="0"/>
              <a:t> U</a:t>
            </a:r>
            <a:r>
              <a:rPr lang="en-US" b="0" i="0" u="none" strike="noStrike" baseline="0" dirty="0"/>
              <a:t>, </a:t>
            </a:r>
            <a:r>
              <a:rPr lang="en-US" b="0" i="0" u="none" strike="noStrike" baseline="0" dirty="0" err="1"/>
              <a:t>iar</a:t>
            </a:r>
            <a:r>
              <a:rPr lang="en-US" b="0" i="0" u="none" strike="noStrike" baseline="0" dirty="0"/>
              <a:t> </a:t>
            </a:r>
            <a:r>
              <a:rPr lang="en-US" b="0" i="1" u="none" strike="noStrike" baseline="0" dirty="0"/>
              <a:t>M </a:t>
            </a:r>
            <a:r>
              <a:rPr lang="en-US" b="0" i="0" u="none" strike="noStrike" baseline="0" dirty="0" err="1"/>
              <a:t>este</a:t>
            </a:r>
            <a:r>
              <a:rPr lang="en-US" b="0" i="0" u="none" strike="noStrike" baseline="0" dirty="0"/>
              <a:t> </a:t>
            </a:r>
            <a:r>
              <a:rPr lang="en-US" b="0" i="1" u="none" strike="noStrike" baseline="0" dirty="0" err="1"/>
              <a:t>matricea</a:t>
            </a:r>
            <a:r>
              <a:rPr lang="en-US" b="0" i="1" u="none" strike="noStrike" baseline="0" dirty="0"/>
              <a:t> </a:t>
            </a:r>
            <a:r>
              <a:rPr lang="en-US" b="0" i="1" u="none" strike="noStrike" baseline="0" dirty="0" err="1"/>
              <a:t>formulei</a:t>
            </a:r>
            <a:r>
              <a:rPr lang="en-US" b="0" i="1" u="none" strike="noStrike" baseline="0" dirty="0"/>
              <a:t> U</a:t>
            </a:r>
            <a:r>
              <a:rPr lang="en-US" b="0" i="0" u="none" strike="noStrike" baseline="0" dirty="0"/>
              <a:t>. </a:t>
            </a:r>
          </a:p>
          <a:p>
            <a:pPr marL="0" indent="0">
              <a:buNone/>
            </a:pPr>
            <a:r>
              <a:rPr lang="en-US" b="0" i="0" u="none" strike="noStrike" baseline="0" dirty="0"/>
              <a:t>	O </a:t>
            </a:r>
            <a:r>
              <a:rPr lang="en-US" b="0" i="0" u="none" strike="noStrike" baseline="0" dirty="0" err="1"/>
              <a:t>formulă</a:t>
            </a:r>
            <a:r>
              <a:rPr lang="en-US" b="0" i="0" u="none" strike="noStrike" baseline="0" dirty="0"/>
              <a:t> </a:t>
            </a:r>
            <a:r>
              <a:rPr lang="en-US" b="0" i="1" u="none" strike="noStrike" baseline="0" dirty="0"/>
              <a:t>U </a:t>
            </a:r>
            <a:r>
              <a:rPr lang="en-US" b="0" i="0" u="none" strike="noStrike" baseline="0" dirty="0" err="1"/>
              <a:t>predicativă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este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în</a:t>
            </a:r>
            <a:r>
              <a:rPr lang="en-US" b="0" i="0" u="none" strike="noStrike" baseline="0" dirty="0"/>
              <a:t> </a:t>
            </a:r>
            <a:r>
              <a:rPr lang="en-US" b="0" i="1" u="none" strike="noStrike" baseline="0" dirty="0"/>
              <a:t>forma </a:t>
            </a:r>
            <a:r>
              <a:rPr lang="en-US" b="0" i="1" u="none" strike="noStrike" baseline="0" dirty="0" err="1"/>
              <a:t>normală</a:t>
            </a:r>
            <a:r>
              <a:rPr lang="en-US" b="0" i="1" u="none" strike="noStrike" baseline="0" dirty="0"/>
              <a:t> </a:t>
            </a:r>
            <a:r>
              <a:rPr lang="en-US" b="0" i="1" u="none" strike="noStrike" baseline="0" dirty="0" err="1"/>
              <a:t>prenexă</a:t>
            </a:r>
            <a:r>
              <a:rPr lang="en-US" b="0" i="1" u="none" strike="noStrike" baseline="0" dirty="0"/>
              <a:t> </a:t>
            </a:r>
            <a:r>
              <a:rPr lang="en-US" b="0" i="1" u="none" strike="noStrike" baseline="0" dirty="0" err="1"/>
              <a:t>conjunctivă</a:t>
            </a:r>
            <a:r>
              <a:rPr lang="en-US" b="0" i="1" u="none" strike="noStrike" baseline="0" dirty="0"/>
              <a:t> </a:t>
            </a:r>
            <a:r>
              <a:rPr lang="en-US" b="0" i="0" u="none" strike="noStrike" baseline="0" dirty="0" err="1"/>
              <a:t>dacă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ea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este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în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formă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normală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prenexă</a:t>
            </a:r>
            <a:r>
              <a:rPr lang="en-US" b="0" i="0" u="none" strike="noStrike" baseline="0" dirty="0"/>
              <a:t>, </a:t>
            </a:r>
            <a:r>
              <a:rPr lang="en-US" b="0" i="0" u="none" strike="noStrike" baseline="0" dirty="0" err="1"/>
              <a:t>iar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matricea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este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în</a:t>
            </a:r>
            <a:r>
              <a:rPr lang="en-US" b="0" i="0" u="none" strike="noStrike" baseline="0" dirty="0"/>
              <a:t> FNC. </a:t>
            </a:r>
          </a:p>
          <a:p>
            <a:pPr marL="0" indent="0">
              <a:buNone/>
            </a:pPr>
            <a:r>
              <a:rPr lang="en-US" b="1" i="0" u="none" strike="noStrike" baseline="0" dirty="0"/>
              <a:t>	</a:t>
            </a:r>
            <a:r>
              <a:rPr lang="en-US" b="1" i="0" u="none" strike="noStrike" baseline="0" dirty="0" err="1"/>
              <a:t>Teoremă</a:t>
            </a:r>
            <a:r>
              <a:rPr lang="en-US" b="1" i="0" u="none" strike="noStrike" baseline="0" dirty="0"/>
              <a:t>: </a:t>
            </a:r>
            <a:r>
              <a:rPr lang="en-US" b="0" i="0" u="none" strike="noStrike" baseline="0" dirty="0" err="1"/>
              <a:t>Orice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formulă</a:t>
            </a:r>
            <a:r>
              <a:rPr lang="en-US" b="0" i="0" u="none" strike="noStrike" baseline="0" dirty="0"/>
              <a:t> din </a:t>
            </a:r>
            <a:r>
              <a:rPr lang="en-US" b="0" i="0" u="none" strike="noStrike" baseline="0" dirty="0" err="1"/>
              <a:t>calculul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predicatelor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poate</a:t>
            </a:r>
            <a:r>
              <a:rPr lang="en-US" b="0" i="0" u="none" strike="noStrike" baseline="0" dirty="0"/>
              <a:t> fi </a:t>
            </a:r>
            <a:r>
              <a:rPr lang="en-US" b="0" i="0" u="none" strike="noStrike" baseline="0" dirty="0" err="1"/>
              <a:t>transformată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într</a:t>
            </a:r>
            <a:r>
              <a:rPr lang="en-US" b="0" i="0" u="none" strike="noStrike" baseline="0" dirty="0"/>
              <a:t>-o forma </a:t>
            </a:r>
            <a:r>
              <a:rPr lang="en-US" b="0" i="0" u="none" strike="noStrike" baseline="0" dirty="0" err="1"/>
              <a:t>normală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prenexă</a:t>
            </a:r>
            <a:r>
              <a:rPr lang="en-US" b="0" i="0" u="none" strike="noStrike" baseline="0" dirty="0"/>
              <a:t> logic </a:t>
            </a:r>
            <a:r>
              <a:rPr lang="en-US" b="0" i="0" u="none" strike="noStrike" baseline="0" dirty="0" err="1"/>
              <a:t>echivalentă</a:t>
            </a:r>
            <a:r>
              <a:rPr lang="en-US" b="0" i="0" u="none" strike="noStrike" baseline="0" dirty="0"/>
              <a:t> cu ea.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6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5386-16FB-42BB-8398-A788511E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44880"/>
            <a:ext cx="10728322" cy="820345"/>
          </a:xfrm>
        </p:spPr>
        <p:txBody>
          <a:bodyPr>
            <a:noAutofit/>
          </a:bodyPr>
          <a:lstStyle/>
          <a:p>
            <a:r>
              <a:rPr lang="en-US" sz="4100" u="sng"/>
              <a:t>Algoritmul de aducere la forma normal</a:t>
            </a:r>
            <a:r>
              <a:rPr lang="ro-RO" sz="4100" u="sng"/>
              <a:t>ă prenexă</a:t>
            </a:r>
            <a:endParaRPr lang="en-US" sz="41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40D8-0D77-4E64-96B0-63D7C93A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b="1" i="0" u="none" strike="noStrike" baseline="0" dirty="0"/>
              <a:t>	</a:t>
            </a:r>
            <a:r>
              <a:rPr lang="en-US" b="1" i="0" u="none" strike="noStrike" baseline="0" dirty="0"/>
              <a:t>Pas 1: </a:t>
            </a:r>
            <a:r>
              <a:rPr lang="en-US" b="0" i="0" u="none" strike="noStrike" baseline="0" dirty="0"/>
              <a:t>Se </a:t>
            </a:r>
            <a:r>
              <a:rPr lang="en-US" b="0" i="0" u="none" strike="noStrike" baseline="0" dirty="0" err="1"/>
              <a:t>înlocuiesc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conectivele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>
                <a:sym typeface="Symbol" panose="05050102010706020507" pitchFamily="18" charset="2"/>
              </a:rPr>
              <a:t>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şi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>
                <a:sym typeface="Symbol" panose="05050102010706020507" pitchFamily="18" charset="2"/>
              </a:rPr>
              <a:t>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folosind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>
                <a:sym typeface="Symbol" panose="05050102010706020507" pitchFamily="18" charset="2"/>
              </a:rPr>
              <a:t></a:t>
            </a:r>
            <a:r>
              <a:rPr lang="ro-RO" b="0" i="0" u="none" strike="noStrike" baseline="0" dirty="0">
                <a:sym typeface="Symbol" panose="05050102010706020507" pitchFamily="18" charset="2"/>
              </a:rPr>
              <a:t>, </a:t>
            </a:r>
            <a:r>
              <a:rPr lang="en-US" b="0" i="0" u="none" strike="noStrike" baseline="0" dirty="0">
                <a:sym typeface="Symbol" panose="05050102010706020507" pitchFamily="18" charset="2"/>
              </a:rPr>
              <a:t></a:t>
            </a:r>
            <a:r>
              <a:rPr lang="ro-RO" b="0" i="0" u="none" strike="noStrike" baseline="0" dirty="0">
                <a:sym typeface="Symbol" panose="05050102010706020507" pitchFamily="18" charset="2"/>
              </a:rPr>
              <a:t>, </a:t>
            </a:r>
            <a:r>
              <a:rPr lang="en-US" b="0" i="0" u="none" strike="noStrike" baseline="0" dirty="0">
                <a:sym typeface="Symbol" panose="05050102010706020507" pitchFamily="18" charset="2"/>
              </a:rPr>
              <a:t></a:t>
            </a:r>
            <a:r>
              <a:rPr lang="en-US" b="0" i="0" u="none" strike="noStrike" baseline="0" dirty="0"/>
              <a:t>. </a:t>
            </a:r>
          </a:p>
          <a:p>
            <a:pPr marL="0" indent="0">
              <a:buNone/>
            </a:pPr>
            <a:r>
              <a:rPr lang="ro-RO" b="1" i="0" u="none" strike="noStrike" baseline="0" dirty="0"/>
              <a:t>	</a:t>
            </a:r>
            <a:r>
              <a:rPr lang="en-US" b="1" i="0" u="none" strike="noStrike" baseline="0" dirty="0"/>
              <a:t>Pas 2: </a:t>
            </a:r>
            <a:r>
              <a:rPr lang="en-US" b="0" i="0" u="none" strike="noStrike" baseline="0" dirty="0"/>
              <a:t>Se </a:t>
            </a:r>
            <a:r>
              <a:rPr lang="en-US" b="0" i="0" u="none" strike="noStrike" baseline="0" dirty="0" err="1"/>
              <a:t>aplică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legile</a:t>
            </a:r>
            <a:r>
              <a:rPr lang="en-US" b="0" i="0" u="none" strike="noStrike" baseline="0" dirty="0"/>
              <a:t> finite </a:t>
            </a:r>
            <a:r>
              <a:rPr lang="en-US" b="0" i="0" u="none" strike="noStrike" baseline="0" dirty="0" err="1"/>
              <a:t>şi</a:t>
            </a:r>
            <a:r>
              <a:rPr lang="en-US" b="0" i="0" u="none" strike="noStrike" baseline="0" dirty="0"/>
              <a:t> infinite ale </a:t>
            </a:r>
            <a:r>
              <a:rPr lang="en-US" b="0" i="0" u="none" strike="noStrike" baseline="0" dirty="0" err="1"/>
              <a:t>lui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DeMorgan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astfel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încât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cuantificatorii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să</a:t>
            </a:r>
            <a:r>
              <a:rPr lang="en-US" b="0" i="0" u="none" strike="noStrike" baseline="0" dirty="0"/>
              <a:t> nu fie </a:t>
            </a:r>
            <a:r>
              <a:rPr lang="en-US" b="0" i="0" u="none" strike="noStrike" baseline="0" dirty="0" err="1"/>
              <a:t>precedaţi</a:t>
            </a:r>
            <a:r>
              <a:rPr lang="en-US" b="0" i="0" u="none" strike="noStrike" baseline="0" dirty="0"/>
              <a:t> de </a:t>
            </a:r>
            <a:r>
              <a:rPr lang="en-US" b="0" i="0" u="none" strike="noStrike" baseline="0" dirty="0" err="1"/>
              <a:t>negaţie</a:t>
            </a:r>
            <a:r>
              <a:rPr lang="en-US" b="0" i="0" u="none" strike="noStrike" baseline="0" dirty="0"/>
              <a:t>. </a:t>
            </a:r>
          </a:p>
          <a:p>
            <a:pPr marL="0" indent="0">
              <a:buNone/>
            </a:pPr>
            <a:r>
              <a:rPr lang="ro-RO" b="1" i="0" u="none" strike="noStrike" baseline="0" dirty="0"/>
              <a:t>	</a:t>
            </a:r>
            <a:r>
              <a:rPr lang="en-US" b="1" i="0" u="none" strike="noStrike" baseline="0" dirty="0"/>
              <a:t>Pas 3: </a:t>
            </a:r>
            <a:r>
              <a:rPr lang="en-US" b="0" i="0" u="none" strike="noStrike" baseline="0" dirty="0"/>
              <a:t>Se </a:t>
            </a:r>
            <a:r>
              <a:rPr lang="en-US" b="0" i="0" u="none" strike="noStrike" baseline="0" dirty="0" err="1"/>
              <a:t>redenumesc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variabilele</a:t>
            </a:r>
            <a:r>
              <a:rPr lang="en-US" b="0" i="0" u="none" strike="noStrike" baseline="0" dirty="0"/>
              <a:t> legate </a:t>
            </a:r>
            <a:r>
              <a:rPr lang="en-US" b="0" i="0" u="none" strike="noStrike" baseline="0" dirty="0" err="1"/>
              <a:t>astfel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încât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ele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să</a:t>
            </a:r>
            <a:r>
              <a:rPr lang="en-US" b="0" i="0" u="none" strike="noStrike" baseline="0" dirty="0"/>
              <a:t> fie </a:t>
            </a:r>
            <a:r>
              <a:rPr lang="en-US" b="0" i="0" u="none" strike="noStrike" baseline="0" dirty="0" err="1"/>
              <a:t>distincte</a:t>
            </a:r>
            <a:r>
              <a:rPr lang="en-US" b="0" i="0" u="none" strike="noStrike" baseline="0" dirty="0"/>
              <a:t>. </a:t>
            </a:r>
          </a:p>
          <a:p>
            <a:pPr marL="0" indent="0">
              <a:buNone/>
            </a:pPr>
            <a:r>
              <a:rPr lang="ro-RO" b="1" i="0" u="none" strike="noStrike" baseline="0" dirty="0"/>
              <a:t>	</a:t>
            </a:r>
            <a:r>
              <a:rPr lang="en-US" b="1" i="0" u="none" strike="noStrike" baseline="0" dirty="0"/>
              <a:t>Pas 4: </a:t>
            </a:r>
            <a:r>
              <a:rPr lang="en-US" b="0" i="0" u="none" strike="noStrike" baseline="0" dirty="0"/>
              <a:t>Se </a:t>
            </a:r>
            <a:r>
              <a:rPr lang="en-US" b="0" i="0" u="none" strike="noStrike" baseline="0" dirty="0" err="1"/>
              <a:t>utilizează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echivalenţele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logice</a:t>
            </a:r>
            <a:r>
              <a:rPr lang="en-US" b="0" i="0" u="none" strike="noStrike" baseline="0" dirty="0"/>
              <a:t> care </a:t>
            </a:r>
            <a:r>
              <a:rPr lang="en-US" b="0" i="0" u="none" strike="noStrike" baseline="0" dirty="0" err="1"/>
              <a:t>reprezintă</a:t>
            </a:r>
            <a:r>
              <a:rPr lang="en-US" b="0" i="0" u="none" strike="noStrike" baseline="0" dirty="0"/>
              <a:t> </a:t>
            </a:r>
            <a:r>
              <a:rPr lang="en-US" b="0" i="1" u="none" strike="noStrike" baseline="0" dirty="0" err="1"/>
              <a:t>legile</a:t>
            </a:r>
            <a:r>
              <a:rPr lang="en-US" b="0" i="1" u="none" strike="noStrike" baseline="0" dirty="0"/>
              <a:t> de </a:t>
            </a:r>
            <a:r>
              <a:rPr lang="en-US" b="0" i="1" u="none" strike="noStrike" baseline="0" dirty="0" err="1"/>
              <a:t>extragere</a:t>
            </a:r>
            <a:r>
              <a:rPr lang="en-US" b="0" i="1" u="none" strike="noStrike" baseline="0" dirty="0"/>
              <a:t> a </a:t>
            </a:r>
            <a:r>
              <a:rPr lang="en-US" b="0" i="1" u="none" strike="noStrike" baseline="0" dirty="0" err="1"/>
              <a:t>cuantificatorilor</a:t>
            </a:r>
            <a:r>
              <a:rPr lang="en-US" b="0" i="1" u="none" strike="noStrike" baseline="0" dirty="0"/>
              <a:t> </a:t>
            </a:r>
            <a:r>
              <a:rPr lang="en-US" b="0" i="1" u="none" strike="noStrike" baseline="0" dirty="0" err="1"/>
              <a:t>în</a:t>
            </a:r>
            <a:r>
              <a:rPr lang="en-US" b="0" i="1" u="none" strike="noStrike" baseline="0" dirty="0"/>
              <a:t> </a:t>
            </a:r>
            <a:r>
              <a:rPr lang="en-US" b="0" i="1" u="none" strike="noStrike" baseline="0" dirty="0" err="1"/>
              <a:t>faţa</a:t>
            </a:r>
            <a:r>
              <a:rPr lang="en-US" b="0" i="1" u="none" strike="noStrike" baseline="0" dirty="0"/>
              <a:t> </a:t>
            </a:r>
            <a:r>
              <a:rPr lang="en-US" b="0" i="1" u="none" strike="noStrike" baseline="0" dirty="0" err="1"/>
              <a:t>formulei</a:t>
            </a:r>
            <a:r>
              <a:rPr lang="en-US" b="0" i="1" u="none" strike="noStrike" baseline="0" dirty="0"/>
              <a:t>. </a:t>
            </a:r>
            <a:endParaRPr lang="en-US" b="0" i="0" u="none" strike="noStrike" baseline="0" dirty="0"/>
          </a:p>
          <a:p>
            <a:pPr marL="0" indent="0">
              <a:buNone/>
            </a:pPr>
            <a:r>
              <a:rPr lang="ro-RO" b="0" i="0" u="none" strike="noStrike" baseline="0" dirty="0"/>
              <a:t>	</a:t>
            </a:r>
            <a:r>
              <a:rPr lang="en-US" b="0" i="0" u="none" strike="noStrike" baseline="0" dirty="0"/>
              <a:t>!!! </a:t>
            </a:r>
            <a:r>
              <a:rPr lang="en-US" b="0" i="0" u="none" strike="noStrike" baseline="0" dirty="0" err="1"/>
              <a:t>Ordinea</a:t>
            </a:r>
            <a:r>
              <a:rPr lang="en-US" b="0" i="0" u="none" strike="noStrike" baseline="0" dirty="0"/>
              <a:t> de </a:t>
            </a:r>
            <a:r>
              <a:rPr lang="en-US" b="0" i="0" u="none" strike="noStrike" baseline="0" dirty="0" err="1"/>
              <a:t>extragere</a:t>
            </a:r>
            <a:r>
              <a:rPr lang="en-US" b="0" i="0" u="none" strike="noStrike" baseline="0" dirty="0"/>
              <a:t> a </a:t>
            </a:r>
            <a:r>
              <a:rPr lang="en-US" b="0" i="0" u="none" strike="noStrike" baseline="0" dirty="0" err="1"/>
              <a:t>cuantificatorilor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este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arbitrară</a:t>
            </a:r>
            <a:r>
              <a:rPr lang="en-US" b="0" i="0" u="none" strike="noStrike" baseline="0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2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0A9C-4FBF-4025-BF51-D9F5180A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Aducerea la Forma Normal</a:t>
            </a:r>
            <a:r>
              <a:rPr lang="ro-RO"/>
              <a:t>ă Prenexă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A1E2-72CA-4552-AC6A-F4F4F61E1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U = (</a:t>
            </a:r>
            <a:r>
              <a:rPr lang="es-ES" sz="2400" dirty="0">
                <a:sym typeface="Symbol" panose="05050102010706020507" pitchFamily="18" charset="2"/>
              </a:rPr>
              <a:t></a:t>
            </a:r>
            <a:r>
              <a:rPr lang="es-ES" sz="2400" dirty="0"/>
              <a:t>x) (</a:t>
            </a:r>
            <a:r>
              <a:rPr lang="es-ES" sz="2400" dirty="0">
                <a:sym typeface="Symbol" panose="05050102010706020507" pitchFamily="18" charset="2"/>
              </a:rPr>
              <a:t></a:t>
            </a:r>
            <a:r>
              <a:rPr lang="es-ES" sz="2400" dirty="0"/>
              <a:t>(</a:t>
            </a:r>
            <a:r>
              <a:rPr lang="es-ES" sz="2400" dirty="0">
                <a:sym typeface="Symbol" panose="05050102010706020507" pitchFamily="18" charset="2"/>
              </a:rPr>
              <a:t></a:t>
            </a:r>
            <a:r>
              <a:rPr lang="es-ES" sz="2400" dirty="0"/>
              <a:t>y)P(y) </a:t>
            </a:r>
            <a:r>
              <a:rPr lang="es-ES" sz="2400" dirty="0">
                <a:sym typeface="Symbol" panose="05050102010706020507" pitchFamily="18" charset="2"/>
              </a:rPr>
              <a:t> </a:t>
            </a:r>
            <a:r>
              <a:rPr lang="es-ES" sz="2400" dirty="0"/>
              <a:t>(</a:t>
            </a:r>
            <a:r>
              <a:rPr lang="es-ES" sz="2400" dirty="0">
                <a:sym typeface="Symbol" panose="05050102010706020507" pitchFamily="18" charset="2"/>
              </a:rPr>
              <a:t></a:t>
            </a:r>
            <a:r>
              <a:rPr lang="es-ES" sz="2400" dirty="0"/>
              <a:t>y)(Q(y) </a:t>
            </a:r>
            <a:r>
              <a:rPr lang="es-ES" sz="2400" dirty="0">
                <a:sym typeface="Symbol" panose="05050102010706020507" pitchFamily="18" charset="2"/>
              </a:rPr>
              <a:t> </a:t>
            </a:r>
            <a:r>
              <a:rPr lang="es-ES" sz="2400" dirty="0"/>
              <a:t>R(x)))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U = (</a:t>
            </a:r>
            <a:r>
              <a:rPr lang="es-ES" sz="2400" dirty="0">
                <a:sym typeface="Symbol" panose="05050102010706020507" pitchFamily="18" charset="2"/>
              </a:rPr>
              <a:t></a:t>
            </a:r>
            <a:r>
              <a:rPr lang="es-ES" sz="2400" dirty="0"/>
              <a:t>x) ((</a:t>
            </a:r>
            <a:r>
              <a:rPr lang="es-ES" sz="2400" dirty="0">
                <a:sym typeface="Symbol" panose="05050102010706020507" pitchFamily="18" charset="2"/>
              </a:rPr>
              <a:t></a:t>
            </a:r>
            <a:r>
              <a:rPr lang="es-ES" sz="2400" dirty="0"/>
              <a:t>y)P(y) </a:t>
            </a:r>
            <a:r>
              <a:rPr lang="es-ES" sz="2400" dirty="0">
                <a:sym typeface="Symbol" panose="05050102010706020507" pitchFamily="18" charset="2"/>
              </a:rPr>
              <a:t> </a:t>
            </a:r>
            <a:r>
              <a:rPr lang="es-ES" sz="2400" dirty="0"/>
              <a:t>(</a:t>
            </a:r>
            <a:r>
              <a:rPr lang="es-ES" sz="2400" dirty="0">
                <a:sym typeface="Symbol" panose="05050102010706020507" pitchFamily="18" charset="2"/>
              </a:rPr>
              <a:t></a:t>
            </a:r>
            <a:r>
              <a:rPr lang="es-ES" sz="2400" dirty="0"/>
              <a:t>y)(Q(y) </a:t>
            </a:r>
            <a:r>
              <a:rPr lang="es-ES" sz="2400" dirty="0">
                <a:sym typeface="Symbol" panose="05050102010706020507" pitchFamily="18" charset="2"/>
              </a:rPr>
              <a:t> </a:t>
            </a:r>
            <a:r>
              <a:rPr lang="es-ES" sz="2400" dirty="0"/>
              <a:t>R(x)))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U = (</a:t>
            </a:r>
            <a:r>
              <a:rPr lang="es-ES" sz="2400" dirty="0">
                <a:sym typeface="Symbol" panose="05050102010706020507" pitchFamily="18" charset="2"/>
              </a:rPr>
              <a:t></a:t>
            </a:r>
            <a:r>
              <a:rPr lang="es-ES" sz="2400" dirty="0"/>
              <a:t>x) ((</a:t>
            </a:r>
            <a:r>
              <a:rPr lang="es-ES" sz="2400" dirty="0">
                <a:sym typeface="Symbol" panose="05050102010706020507" pitchFamily="18" charset="2"/>
              </a:rPr>
              <a:t></a:t>
            </a:r>
            <a:r>
              <a:rPr lang="es-ES" sz="2400" dirty="0"/>
              <a:t>y)P(y) </a:t>
            </a:r>
            <a:r>
              <a:rPr lang="es-ES" sz="2400" dirty="0">
                <a:sym typeface="Symbol" panose="05050102010706020507" pitchFamily="18" charset="2"/>
              </a:rPr>
              <a:t> </a:t>
            </a:r>
            <a:r>
              <a:rPr lang="es-ES" sz="2400" dirty="0"/>
              <a:t>(</a:t>
            </a:r>
            <a:r>
              <a:rPr lang="es-ES" sz="2400" dirty="0">
                <a:sym typeface="Symbol" panose="05050102010706020507" pitchFamily="18" charset="2"/>
              </a:rPr>
              <a:t></a:t>
            </a:r>
            <a:r>
              <a:rPr lang="es-ES" sz="2400" dirty="0"/>
              <a:t>y)(</a:t>
            </a:r>
            <a:r>
              <a:rPr lang="es-ES" sz="2400" dirty="0">
                <a:sym typeface="Symbol" panose="05050102010706020507" pitchFamily="18" charset="2"/>
              </a:rPr>
              <a:t></a:t>
            </a:r>
            <a:r>
              <a:rPr lang="es-ES" sz="2400" dirty="0"/>
              <a:t>Q(y) </a:t>
            </a:r>
            <a:r>
              <a:rPr lang="es-ES" sz="2400" dirty="0">
                <a:sym typeface="Symbol" panose="05050102010706020507" pitchFamily="18" charset="2"/>
              </a:rPr>
              <a:t></a:t>
            </a:r>
            <a:r>
              <a:rPr lang="es-ES" sz="2400" dirty="0"/>
              <a:t> R(x)))</a:t>
            </a:r>
          </a:p>
          <a:p>
            <a:pPr marL="0" indent="0">
              <a:spcBef>
                <a:spcPts val="0"/>
              </a:spcBef>
              <a:buNone/>
            </a:pPr>
            <a:endParaRPr lang="es-ES" sz="2400" dirty="0"/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U = (</a:t>
            </a:r>
            <a:r>
              <a:rPr lang="es-ES" sz="2400" dirty="0">
                <a:sym typeface="Symbol" panose="05050102010706020507" pitchFamily="18" charset="2"/>
              </a:rPr>
              <a:t></a:t>
            </a:r>
            <a:r>
              <a:rPr lang="es-ES" sz="2400" dirty="0"/>
              <a:t>x) ((</a:t>
            </a:r>
            <a:r>
              <a:rPr lang="es-ES" sz="2400" dirty="0">
                <a:sym typeface="Symbol" panose="05050102010706020507" pitchFamily="18" charset="2"/>
              </a:rPr>
              <a:t></a:t>
            </a:r>
            <a:r>
              <a:rPr lang="es-ES" sz="2400" dirty="0"/>
              <a:t>y)P(y) </a:t>
            </a:r>
            <a:r>
              <a:rPr lang="es-ES" sz="2400" dirty="0">
                <a:sym typeface="Symbol" panose="05050102010706020507" pitchFamily="18" charset="2"/>
              </a:rPr>
              <a:t> </a:t>
            </a:r>
            <a:r>
              <a:rPr lang="es-ES" sz="2400" dirty="0"/>
              <a:t>(</a:t>
            </a:r>
            <a:r>
              <a:rPr lang="es-ES" sz="2400" dirty="0">
                <a:sym typeface="Symbol" panose="05050102010706020507" pitchFamily="18" charset="2"/>
              </a:rPr>
              <a:t>z</a:t>
            </a:r>
            <a:r>
              <a:rPr lang="es-ES" sz="2400" dirty="0"/>
              <a:t>)(</a:t>
            </a:r>
            <a:r>
              <a:rPr lang="es-ES" sz="2400" dirty="0">
                <a:sym typeface="Symbol" panose="05050102010706020507" pitchFamily="18" charset="2"/>
              </a:rPr>
              <a:t></a:t>
            </a:r>
            <a:r>
              <a:rPr lang="es-ES" sz="2400" dirty="0"/>
              <a:t>Q(z) </a:t>
            </a:r>
            <a:r>
              <a:rPr lang="es-ES" sz="2400" dirty="0">
                <a:sym typeface="Symbol" panose="05050102010706020507" pitchFamily="18" charset="2"/>
              </a:rPr>
              <a:t></a:t>
            </a:r>
            <a:r>
              <a:rPr lang="es-ES" sz="2400" dirty="0"/>
              <a:t> R(x)))</a:t>
            </a:r>
          </a:p>
          <a:p>
            <a:pPr marL="0" indent="0">
              <a:spcBef>
                <a:spcPts val="0"/>
              </a:spcBef>
              <a:buNone/>
            </a:pPr>
            <a:endParaRPr lang="es-ES" sz="2400" dirty="0"/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U </a:t>
            </a:r>
            <a:r>
              <a:rPr lang="es-ES" sz="2400" dirty="0">
                <a:sym typeface="Symbol" panose="05050102010706020507" pitchFamily="18" charset="2"/>
              </a:rPr>
              <a:t> U</a:t>
            </a:r>
            <a:r>
              <a:rPr lang="es-ES" sz="2400" baseline="30000" dirty="0">
                <a:sym typeface="Symbol" panose="05050102010706020507" pitchFamily="18" charset="2"/>
              </a:rPr>
              <a:t>P</a:t>
            </a:r>
            <a:r>
              <a:rPr lang="es-ES" sz="2400" baseline="10000" dirty="0">
                <a:sym typeface="Symbol" panose="05050102010706020507" pitchFamily="18" charset="2"/>
              </a:rPr>
              <a:t>1</a:t>
            </a:r>
            <a:r>
              <a:rPr lang="es-ES" sz="2400" dirty="0"/>
              <a:t>= </a:t>
            </a:r>
            <a:r>
              <a:rPr lang="es-ES" sz="2400" dirty="0">
                <a:solidFill>
                  <a:srgbClr val="FF0000"/>
                </a:solidFill>
              </a:rPr>
              <a:t>(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s-ES" sz="2400" dirty="0">
                <a:solidFill>
                  <a:srgbClr val="FF0000"/>
                </a:solidFill>
              </a:rPr>
              <a:t>x)</a:t>
            </a:r>
            <a:r>
              <a:rPr lang="es-ES" sz="2400" dirty="0">
                <a:solidFill>
                  <a:srgbClr val="00B050"/>
                </a:solidFill>
              </a:rPr>
              <a:t>(</a:t>
            </a:r>
            <a:r>
              <a:rPr lang="es-ES" sz="2400" dirty="0">
                <a:solidFill>
                  <a:srgbClr val="00B050"/>
                </a:solidFill>
                <a:sym typeface="Symbol" panose="05050102010706020507" pitchFamily="18" charset="2"/>
              </a:rPr>
              <a:t></a:t>
            </a:r>
            <a:r>
              <a:rPr lang="es-ES" sz="2400" dirty="0">
                <a:solidFill>
                  <a:srgbClr val="00B050"/>
                </a:solidFill>
              </a:rPr>
              <a:t>y)</a:t>
            </a:r>
            <a:r>
              <a:rPr lang="es-ES" sz="2400" dirty="0">
                <a:solidFill>
                  <a:srgbClr val="00B0F0"/>
                </a:solidFill>
              </a:rPr>
              <a:t>(</a:t>
            </a:r>
            <a:r>
              <a:rPr lang="es-ES" sz="2400" dirty="0">
                <a:solidFill>
                  <a:srgbClr val="00B0F0"/>
                </a:solidFill>
                <a:sym typeface="Symbol" panose="05050102010706020507" pitchFamily="18" charset="2"/>
              </a:rPr>
              <a:t>z</a:t>
            </a:r>
            <a:r>
              <a:rPr lang="es-ES" sz="2400" dirty="0">
                <a:solidFill>
                  <a:srgbClr val="00B0F0"/>
                </a:solidFill>
              </a:rPr>
              <a:t>)</a:t>
            </a:r>
            <a:r>
              <a:rPr lang="es-ES" sz="2400" dirty="0"/>
              <a:t> (P(y) </a:t>
            </a:r>
            <a:r>
              <a:rPr lang="es-ES" sz="2400" dirty="0">
                <a:sym typeface="Symbol" panose="05050102010706020507" pitchFamily="18" charset="2"/>
              </a:rPr>
              <a:t> </a:t>
            </a:r>
            <a:r>
              <a:rPr lang="es-ES" sz="2400" dirty="0"/>
              <a:t>Q(z) </a:t>
            </a:r>
            <a:r>
              <a:rPr lang="es-ES" sz="2400" dirty="0">
                <a:sym typeface="Symbol" panose="05050102010706020507" pitchFamily="18" charset="2"/>
              </a:rPr>
              <a:t></a:t>
            </a:r>
            <a:r>
              <a:rPr lang="es-ES" sz="2400" dirty="0"/>
              <a:t> R(x))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U </a:t>
            </a:r>
            <a:r>
              <a:rPr lang="es-ES" sz="2400" dirty="0">
                <a:sym typeface="Symbol" panose="05050102010706020507" pitchFamily="18" charset="2"/>
              </a:rPr>
              <a:t> U</a:t>
            </a:r>
            <a:r>
              <a:rPr lang="es-ES" sz="2400" baseline="30000" dirty="0">
                <a:sym typeface="Symbol" panose="05050102010706020507" pitchFamily="18" charset="2"/>
              </a:rPr>
              <a:t>P</a:t>
            </a:r>
            <a:r>
              <a:rPr lang="es-ES" sz="2400" baseline="10000" dirty="0">
                <a:sym typeface="Symbol" panose="05050102010706020507" pitchFamily="18" charset="2"/>
              </a:rPr>
              <a:t>2</a:t>
            </a:r>
            <a:r>
              <a:rPr lang="es-ES" sz="2400" dirty="0"/>
              <a:t>= </a:t>
            </a:r>
            <a:r>
              <a:rPr lang="es-ES" sz="2400" dirty="0">
                <a:solidFill>
                  <a:srgbClr val="FF0000"/>
                </a:solidFill>
              </a:rPr>
              <a:t>(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s-ES" sz="2400" dirty="0">
                <a:solidFill>
                  <a:srgbClr val="FF0000"/>
                </a:solidFill>
              </a:rPr>
              <a:t>x)</a:t>
            </a:r>
            <a:r>
              <a:rPr lang="es-ES" sz="2400" dirty="0">
                <a:solidFill>
                  <a:srgbClr val="00B0F0"/>
                </a:solidFill>
              </a:rPr>
              <a:t>(</a:t>
            </a:r>
            <a:r>
              <a:rPr lang="es-ES" sz="2400" dirty="0">
                <a:solidFill>
                  <a:srgbClr val="00B0F0"/>
                </a:solidFill>
                <a:sym typeface="Symbol" panose="05050102010706020507" pitchFamily="18" charset="2"/>
              </a:rPr>
              <a:t>z</a:t>
            </a:r>
            <a:r>
              <a:rPr lang="es-ES" sz="2400" dirty="0">
                <a:solidFill>
                  <a:srgbClr val="00B0F0"/>
                </a:solidFill>
              </a:rPr>
              <a:t>)</a:t>
            </a:r>
            <a:r>
              <a:rPr lang="es-ES" sz="2400" dirty="0">
                <a:solidFill>
                  <a:srgbClr val="00B050"/>
                </a:solidFill>
              </a:rPr>
              <a:t>(</a:t>
            </a:r>
            <a:r>
              <a:rPr lang="es-ES" sz="2400" dirty="0">
                <a:solidFill>
                  <a:srgbClr val="00B050"/>
                </a:solidFill>
                <a:sym typeface="Symbol" panose="05050102010706020507" pitchFamily="18" charset="2"/>
              </a:rPr>
              <a:t></a:t>
            </a:r>
            <a:r>
              <a:rPr lang="es-ES" sz="2400" dirty="0">
                <a:solidFill>
                  <a:srgbClr val="00B050"/>
                </a:solidFill>
              </a:rPr>
              <a:t>y)</a:t>
            </a:r>
            <a:r>
              <a:rPr lang="es-ES" sz="2400" dirty="0"/>
              <a:t> (P(y) </a:t>
            </a:r>
            <a:r>
              <a:rPr lang="es-ES" sz="2400" dirty="0">
                <a:sym typeface="Symbol" panose="05050102010706020507" pitchFamily="18" charset="2"/>
              </a:rPr>
              <a:t> </a:t>
            </a:r>
            <a:r>
              <a:rPr lang="es-ES" sz="2400" dirty="0"/>
              <a:t>Q(z) </a:t>
            </a:r>
            <a:r>
              <a:rPr lang="es-ES" sz="2400" dirty="0">
                <a:sym typeface="Symbol" panose="05050102010706020507" pitchFamily="18" charset="2"/>
              </a:rPr>
              <a:t></a:t>
            </a:r>
            <a:r>
              <a:rPr lang="es-ES" sz="2400" dirty="0"/>
              <a:t> R(x))</a:t>
            </a:r>
          </a:p>
          <a:p>
            <a:pPr marL="0" indent="0">
              <a:spcBef>
                <a:spcPts val="0"/>
              </a:spcBef>
              <a:buNone/>
            </a:pPr>
            <a:endParaRPr lang="es-ES" sz="2400" dirty="0"/>
          </a:p>
          <a:p>
            <a:pPr marL="0" indent="0">
              <a:spcBef>
                <a:spcPts val="0"/>
              </a:spcBef>
              <a:buNone/>
            </a:pPr>
            <a:endParaRPr lang="es-ES" sz="2400" dirty="0"/>
          </a:p>
          <a:p>
            <a:pPr marL="0" indent="0">
              <a:spcBef>
                <a:spcPts val="0"/>
              </a:spcBef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804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D3D3-589E-4F9E-B71B-B670BE31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2.1. </a:t>
            </a:r>
            <a:r>
              <a:rPr lang="en-US" dirty="0" err="1"/>
              <a:t>Teorie</a:t>
            </a:r>
            <a:r>
              <a:rPr lang="en-US" dirty="0"/>
              <a:t> - </a:t>
            </a:r>
            <a:r>
              <a:rPr lang="ro-RO" dirty="0"/>
              <a:t>Forma normală Skolem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49F7E-3699-4F38-A83E-90A280E81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360"/>
            <a:ext cx="10728325" cy="5002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/>
              <a:t>	Fie </a:t>
            </a:r>
            <a:r>
              <a:rPr lang="en-US" sz="1800" b="0" i="1" u="none" strike="noStrike" baseline="0" dirty="0"/>
              <a:t>U </a:t>
            </a:r>
            <a:r>
              <a:rPr lang="en-US" sz="1800" b="0" i="0" u="none" strike="noStrike" baseline="0" dirty="0"/>
              <a:t>o </a:t>
            </a:r>
            <a:r>
              <a:rPr lang="en-US" sz="1800" b="0" i="0" u="none" strike="noStrike" baseline="0" dirty="0" err="1"/>
              <a:t>formulă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predicativă</a:t>
            </a:r>
            <a:r>
              <a:rPr lang="en-US" sz="1800" b="0" i="0" u="none" strike="noStrike" baseline="0" dirty="0"/>
              <a:t>, </a:t>
            </a:r>
            <a:r>
              <a:rPr lang="en-US" sz="1800" b="0" i="0" u="none" strike="noStrike" baseline="0" dirty="0" err="1"/>
              <a:t>iar</a:t>
            </a:r>
            <a:r>
              <a:rPr lang="en-US" sz="1800" b="0" i="0" u="none" strike="noStrike" baseline="0" dirty="0"/>
              <a:t> </a:t>
            </a:r>
            <a:r>
              <a:rPr lang="en-US" sz="1800" b="0" i="1" u="none" strike="noStrike" baseline="0" dirty="0"/>
              <a:t>U </a:t>
            </a:r>
            <a:r>
              <a:rPr lang="en-US" sz="1800" b="0" i="1" u="none" strike="noStrike" baseline="30000" dirty="0"/>
              <a:t>P </a:t>
            </a:r>
            <a:r>
              <a:rPr lang="en-US" sz="1800" b="0" i="0" u="none" strike="noStrike" baseline="0" dirty="0"/>
              <a:t>= (</a:t>
            </a:r>
            <a:r>
              <a:rPr lang="en-US" sz="1800" b="0" i="1" u="none" strike="noStrike" baseline="0" dirty="0"/>
              <a:t>Q</a:t>
            </a:r>
            <a:r>
              <a:rPr lang="en-US" sz="1800" b="0" i="0" u="none" strike="noStrike" baseline="-25000" dirty="0"/>
              <a:t>1</a:t>
            </a:r>
            <a:r>
              <a:rPr lang="en-US" sz="1800" b="0" i="1" u="none" strike="noStrike" baseline="0" dirty="0"/>
              <a:t>x</a:t>
            </a:r>
            <a:r>
              <a:rPr lang="en-US" sz="1800" b="0" i="0" u="none" strike="noStrike" baseline="-25000" dirty="0"/>
              <a:t>1</a:t>
            </a:r>
            <a:r>
              <a:rPr lang="en-US" sz="1800" b="0" i="0" u="none" strike="noStrike" baseline="0" dirty="0"/>
              <a:t>)…(</a:t>
            </a:r>
            <a:r>
              <a:rPr lang="en-US" sz="1800" b="0" i="1" u="none" strike="noStrike" baseline="0" dirty="0" err="1"/>
              <a:t>Q</a:t>
            </a:r>
            <a:r>
              <a:rPr lang="en-US" sz="1800" b="0" i="1" u="none" strike="noStrike" baseline="-25000" dirty="0" err="1"/>
              <a:t>n</a:t>
            </a:r>
            <a:r>
              <a:rPr lang="en-US" sz="1800" b="0" i="1" u="none" strike="noStrike" baseline="0" dirty="0" err="1"/>
              <a:t>x</a:t>
            </a:r>
            <a:r>
              <a:rPr lang="en-US" sz="1800" b="0" i="1" u="none" strike="noStrike" baseline="-25000" dirty="0" err="1"/>
              <a:t>n</a:t>
            </a:r>
            <a:r>
              <a:rPr lang="en-US" sz="1800" b="0" i="0" u="none" strike="noStrike" baseline="0" dirty="0"/>
              <a:t>) </a:t>
            </a:r>
            <a:r>
              <a:rPr lang="en-US" sz="1800" b="0" i="1" u="none" strike="noStrike" baseline="0" dirty="0"/>
              <a:t>M </a:t>
            </a:r>
            <a:r>
              <a:rPr lang="en-US" sz="1800" b="0" i="0" u="none" strike="noStrike" baseline="0" dirty="0"/>
              <a:t>una </a:t>
            </a:r>
            <a:r>
              <a:rPr lang="en-US" sz="1800" b="0" i="0" u="none" strike="noStrike" baseline="0" dirty="0" err="1"/>
              <a:t>dintre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formele</a:t>
            </a:r>
            <a:r>
              <a:rPr lang="en-US" sz="1800" b="0" i="0" u="none" strike="noStrike" baseline="0" dirty="0"/>
              <a:t> sale </a:t>
            </a:r>
            <a:r>
              <a:rPr lang="en-US" sz="1800" b="0" i="0" u="none" strike="noStrike" baseline="0" dirty="0" err="1"/>
              <a:t>normale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prenexe</a:t>
            </a:r>
            <a:r>
              <a:rPr lang="en-US" sz="1800" b="0" i="0" u="none" strike="noStrike" baseline="0" dirty="0"/>
              <a:t>. </a:t>
            </a:r>
          </a:p>
          <a:p>
            <a:pPr marL="0" indent="0">
              <a:buNone/>
            </a:pPr>
            <a:r>
              <a:rPr lang="en-US" sz="1800" b="0" i="0" u="none" strike="noStrike" baseline="0" dirty="0"/>
              <a:t>	</a:t>
            </a:r>
            <a:r>
              <a:rPr lang="en-US" sz="1800" b="0" i="0" u="none" strike="noStrike" baseline="0" dirty="0" err="1"/>
              <a:t>Formulei</a:t>
            </a:r>
            <a:r>
              <a:rPr lang="en-US" sz="1800" b="0" i="0" u="none" strike="noStrike" baseline="0" dirty="0"/>
              <a:t> </a:t>
            </a:r>
            <a:r>
              <a:rPr lang="en-US" sz="1800" b="0" i="1" u="none" strike="noStrike" baseline="0" dirty="0"/>
              <a:t>U </a:t>
            </a:r>
            <a:r>
              <a:rPr lang="en-US" sz="1800" b="0" i="0" u="none" strike="noStrike" baseline="0" dirty="0" err="1"/>
              <a:t>îi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corespunde</a:t>
            </a:r>
            <a:r>
              <a:rPr lang="en-US" sz="1800" b="0" i="0" u="none" strike="noStrike" baseline="0" dirty="0"/>
              <a:t> o </a:t>
            </a:r>
            <a:r>
              <a:rPr lang="en-US" sz="1800" b="0" i="0" u="none" strike="noStrike" baseline="0" dirty="0" err="1"/>
              <a:t>formulă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în</a:t>
            </a:r>
            <a:r>
              <a:rPr lang="en-US" sz="1800" b="0" i="0" u="none" strike="noStrike" baseline="0" dirty="0"/>
              <a:t> </a:t>
            </a:r>
            <a:r>
              <a:rPr lang="en-US" sz="1800" b="0" i="1" u="none" strike="noStrike" baseline="0" dirty="0"/>
              <a:t>forma </a:t>
            </a:r>
            <a:r>
              <a:rPr lang="en-US" sz="1800" b="0" i="1" u="none" strike="noStrike" baseline="0" dirty="0" err="1"/>
              <a:t>normală</a:t>
            </a:r>
            <a:r>
              <a:rPr lang="en-US" sz="1800" b="0" i="1" u="none" strike="noStrike" baseline="0" dirty="0"/>
              <a:t> </a:t>
            </a:r>
            <a:r>
              <a:rPr lang="en-US" sz="1800" b="0" i="1" u="none" strike="noStrike" baseline="0" dirty="0" err="1"/>
              <a:t>Skolem</a:t>
            </a:r>
            <a:r>
              <a:rPr lang="en-US" sz="1800" b="0" i="1" u="none" strike="noStrike" baseline="0" dirty="0"/>
              <a:t> </a:t>
            </a:r>
            <a:r>
              <a:rPr lang="en-US" sz="1800" b="0" i="0" u="none" strike="noStrike" baseline="0" dirty="0" err="1"/>
              <a:t>notată</a:t>
            </a:r>
            <a:r>
              <a:rPr lang="en-US" sz="1800" b="0" i="0" u="none" strike="noStrike" baseline="0" dirty="0"/>
              <a:t> </a:t>
            </a:r>
            <a:r>
              <a:rPr lang="en-US" sz="1800" b="0" i="1" u="none" strike="noStrike" baseline="0" dirty="0"/>
              <a:t>U </a:t>
            </a:r>
            <a:r>
              <a:rPr lang="en-US" sz="1800" b="0" i="1" u="none" strike="noStrike" baseline="30000" dirty="0"/>
              <a:t>S</a:t>
            </a:r>
            <a:r>
              <a:rPr lang="en-US" sz="1800" b="0" i="1" u="none" strike="noStrike" baseline="0" dirty="0"/>
              <a:t> </a:t>
            </a:r>
            <a:r>
              <a:rPr lang="en-US" sz="1800" b="0" i="0" u="none" strike="noStrike" baseline="0" dirty="0"/>
              <a:t>care se </a:t>
            </a:r>
            <a:r>
              <a:rPr lang="en-US" sz="1800" b="0" i="0" u="none" strike="noStrike" baseline="0" dirty="0" err="1"/>
              <a:t>obţine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astfel</a:t>
            </a:r>
            <a:r>
              <a:rPr lang="en-US" sz="1800" b="0" i="0" u="none" strike="noStrike" baseline="0" dirty="0"/>
              <a:t>: </a:t>
            </a:r>
            <a:r>
              <a:rPr lang="en-US" sz="1800" b="0" i="0" u="none" strike="noStrike" baseline="0" dirty="0" err="1"/>
              <a:t>pentru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fiecare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cuantificator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existenţial</a:t>
            </a:r>
            <a:r>
              <a:rPr lang="en-US" sz="1800" b="0" i="0" u="none" strike="noStrike" baseline="0" dirty="0"/>
              <a:t> </a:t>
            </a:r>
            <a:r>
              <a:rPr lang="en-US" sz="1800" b="0" i="1" u="none" strike="noStrike" baseline="0" dirty="0" err="1"/>
              <a:t>Q</a:t>
            </a:r>
            <a:r>
              <a:rPr lang="en-US" sz="1800" b="0" i="1" u="none" strike="noStrike" baseline="-25000" dirty="0" err="1"/>
              <a:t>r</a:t>
            </a:r>
            <a:r>
              <a:rPr lang="en-US" sz="1800" b="0" i="1" u="none" strike="noStrike" baseline="0" dirty="0"/>
              <a:t> </a:t>
            </a:r>
            <a:r>
              <a:rPr lang="en-US" sz="1800" b="0" i="0" u="none" strike="noStrike" baseline="0" dirty="0"/>
              <a:t>din prefix se </a:t>
            </a:r>
            <a:r>
              <a:rPr lang="en-US" sz="1800" b="0" i="0" u="none" strike="noStrike" baseline="0" dirty="0" err="1"/>
              <a:t>aplică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următoarea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transformare</a:t>
            </a:r>
            <a:r>
              <a:rPr lang="en-US" sz="1800" b="0" i="0" u="none" strike="noStrike" baseline="0" dirty="0"/>
              <a:t>: </a:t>
            </a:r>
          </a:p>
          <a:p>
            <a:r>
              <a:rPr lang="en-US" sz="1800" b="0" i="0" u="none" strike="noStrike" baseline="0" dirty="0" err="1"/>
              <a:t>dacă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înaintea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simbolului</a:t>
            </a:r>
            <a:r>
              <a:rPr lang="en-US" sz="1800" b="0" i="0" u="none" strike="noStrike" baseline="0" dirty="0"/>
              <a:t> </a:t>
            </a:r>
            <a:r>
              <a:rPr lang="en-US" sz="1800" b="0" i="1" u="none" strike="noStrike" baseline="0" dirty="0" err="1"/>
              <a:t>Q</a:t>
            </a:r>
            <a:r>
              <a:rPr lang="en-US" sz="1800" b="0" i="1" u="none" strike="noStrike" baseline="-25000" dirty="0" err="1"/>
              <a:t>r</a:t>
            </a:r>
            <a:r>
              <a:rPr lang="en-US" sz="1800" b="0" i="1" u="none" strike="noStrike" baseline="0" dirty="0"/>
              <a:t> </a:t>
            </a:r>
            <a:r>
              <a:rPr lang="en-US" sz="1800" b="0" i="0" u="none" strike="noStrike" baseline="0" dirty="0"/>
              <a:t>nu </a:t>
            </a:r>
            <a:r>
              <a:rPr lang="en-US" sz="1800" b="0" i="0" u="none" strike="noStrike" baseline="0" dirty="0" err="1"/>
              <a:t>apare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niciun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cuantificator</a:t>
            </a:r>
            <a:r>
              <a:rPr lang="en-US" sz="1800" b="0" i="0" u="none" strike="noStrike" baseline="0" dirty="0"/>
              <a:t> universal, </a:t>
            </a:r>
            <a:r>
              <a:rPr lang="en-US" sz="1800" b="0" i="0" u="none" strike="noStrike" baseline="0" dirty="0" err="1"/>
              <a:t>atunci</a:t>
            </a:r>
            <a:r>
              <a:rPr lang="en-US" sz="1800" b="0" i="0" u="none" strike="noStrike" baseline="0" dirty="0"/>
              <a:t> se </a:t>
            </a:r>
            <a:r>
              <a:rPr lang="en-US" sz="1800" b="0" i="0" u="none" strike="noStrike" baseline="0" dirty="0" err="1"/>
              <a:t>alege</a:t>
            </a:r>
            <a:r>
              <a:rPr lang="en-US" sz="1800" b="0" i="0" u="none" strike="noStrike" baseline="0" dirty="0"/>
              <a:t> o </a:t>
            </a:r>
            <a:r>
              <a:rPr lang="en-US" sz="1800" b="0" i="0" u="none" strike="noStrike" baseline="0" dirty="0" err="1"/>
              <a:t>constantă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notată</a:t>
            </a:r>
            <a:r>
              <a:rPr lang="en-US" sz="1800" b="0" i="0" u="none" strike="noStrike" baseline="0" dirty="0"/>
              <a:t> </a:t>
            </a:r>
            <a:r>
              <a:rPr lang="en-US" sz="1800" b="1" i="0" u="none" strike="noStrike" baseline="0" dirty="0"/>
              <a:t>a, </a:t>
            </a:r>
            <a:r>
              <a:rPr lang="en-US" sz="1800" b="0" i="0" u="none" strike="noStrike" baseline="0" dirty="0" err="1"/>
              <a:t>diferită</a:t>
            </a:r>
            <a:r>
              <a:rPr lang="en-US" sz="1800" b="0" i="0" u="none" strike="noStrike" baseline="0" dirty="0"/>
              <a:t> de </a:t>
            </a:r>
            <a:r>
              <a:rPr lang="en-US" sz="1800" b="0" i="0" u="none" strike="noStrike" baseline="0" dirty="0" err="1"/>
              <a:t>toate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constantele</a:t>
            </a:r>
            <a:r>
              <a:rPr lang="en-US" sz="1800" b="0" i="0" u="none" strike="noStrike" baseline="0" dirty="0"/>
              <a:t> care apar </a:t>
            </a:r>
            <a:r>
              <a:rPr lang="en-US" sz="1800" b="0" i="0" u="none" strike="noStrike" baseline="0" dirty="0" err="1"/>
              <a:t>în</a:t>
            </a:r>
            <a:r>
              <a:rPr lang="en-US" sz="1800" b="0" i="0" u="none" strike="noStrike" baseline="0" dirty="0"/>
              <a:t> </a:t>
            </a:r>
            <a:r>
              <a:rPr lang="en-US" sz="1800" b="0" i="1" u="none" strike="noStrike" baseline="0" dirty="0"/>
              <a:t>M </a:t>
            </a:r>
            <a:r>
              <a:rPr lang="en-US" sz="1800" b="0" i="0" u="none" strike="noStrike" baseline="0" dirty="0" err="1"/>
              <a:t>şi</a:t>
            </a:r>
            <a:r>
              <a:rPr lang="en-US" sz="1800" b="0" i="0" u="none" strike="noStrike" baseline="0" dirty="0"/>
              <a:t> se </a:t>
            </a:r>
            <a:r>
              <a:rPr lang="en-US" sz="1800" b="0" i="0" u="none" strike="noStrike" baseline="0" dirty="0" err="1"/>
              <a:t>înlocuiesc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toate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apariţiile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variabilei</a:t>
            </a:r>
            <a:r>
              <a:rPr lang="en-US" sz="1800" b="0" i="0" u="none" strike="noStrike" baseline="0" dirty="0"/>
              <a:t> </a:t>
            </a:r>
            <a:r>
              <a:rPr lang="en-US" sz="1800" b="0" i="1" u="none" strike="noStrike" baseline="0" dirty="0" err="1"/>
              <a:t>x</a:t>
            </a:r>
            <a:r>
              <a:rPr lang="en-US" sz="1800" b="0" i="1" u="none" strike="noStrike" baseline="-25000" dirty="0" err="1"/>
              <a:t>r</a:t>
            </a:r>
            <a:r>
              <a:rPr lang="en-US" sz="1800" b="0" i="1" u="none" strike="noStrike" baseline="0" dirty="0"/>
              <a:t> </a:t>
            </a:r>
            <a:r>
              <a:rPr lang="en-US" sz="1800" b="0" i="0" u="none" strike="noStrike" baseline="0" dirty="0" err="1"/>
              <a:t>în</a:t>
            </a:r>
            <a:r>
              <a:rPr lang="en-US" sz="1800" b="0" i="0" u="none" strike="noStrike" baseline="0" dirty="0"/>
              <a:t> </a:t>
            </a:r>
            <a:r>
              <a:rPr lang="en-US" sz="1800" b="0" i="1" u="none" strike="noStrike" baseline="0" dirty="0"/>
              <a:t>M </a:t>
            </a:r>
            <a:r>
              <a:rPr lang="en-US" sz="1800" b="0" i="0" u="none" strike="noStrike" baseline="0" dirty="0"/>
              <a:t>cu </a:t>
            </a:r>
            <a:r>
              <a:rPr lang="en-US" sz="1800" b="1" i="0" u="none" strike="noStrike" baseline="0" dirty="0"/>
              <a:t>a</a:t>
            </a:r>
            <a:r>
              <a:rPr lang="en-US" sz="1800" b="0" i="0" u="none" strike="noStrike" baseline="0" dirty="0"/>
              <a:t>. Se </a:t>
            </a:r>
            <a:r>
              <a:rPr lang="en-US" sz="1800" b="0" i="0" u="none" strike="noStrike" baseline="0" dirty="0" err="1"/>
              <a:t>şterge</a:t>
            </a:r>
            <a:r>
              <a:rPr lang="en-US" sz="1800" b="0" i="0" u="none" strike="noStrike" baseline="0" dirty="0"/>
              <a:t> (</a:t>
            </a:r>
            <a:r>
              <a:rPr lang="en-US" sz="1800" b="0" i="1" u="none" strike="noStrike" baseline="0" dirty="0" err="1"/>
              <a:t>Q</a:t>
            </a:r>
            <a:r>
              <a:rPr lang="en-US" sz="1800" b="0" i="1" u="none" strike="noStrike" baseline="-25000" dirty="0" err="1"/>
              <a:t>r</a:t>
            </a:r>
            <a:r>
              <a:rPr lang="en-US" sz="1800" b="0" i="1" u="none" strike="noStrike" baseline="0" dirty="0" err="1"/>
              <a:t>x</a:t>
            </a:r>
            <a:r>
              <a:rPr lang="en-US" sz="1800" b="0" i="1" u="none" strike="noStrike" baseline="-25000" dirty="0" err="1"/>
              <a:t>r</a:t>
            </a:r>
            <a:r>
              <a:rPr lang="en-US" sz="1800" b="0" i="0" u="none" strike="noStrike" baseline="0" dirty="0"/>
              <a:t>) din </a:t>
            </a:r>
            <a:r>
              <a:rPr lang="en-US" sz="1800" b="0" i="0" u="none" strike="noStrike" baseline="0" dirty="0" err="1"/>
              <a:t>prefixul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formulei</a:t>
            </a:r>
            <a:r>
              <a:rPr lang="en-US" sz="1800" b="0" i="0" u="none" strike="noStrike" baseline="0" dirty="0"/>
              <a:t>. </a:t>
            </a:r>
          </a:p>
          <a:p>
            <a:r>
              <a:rPr lang="en-US" sz="1800" b="0" i="0" u="none" strike="noStrike" baseline="0" dirty="0" err="1"/>
              <a:t>dacă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înaintea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simbolului</a:t>
            </a:r>
            <a:r>
              <a:rPr lang="en-US" sz="1800" b="0" i="0" u="none" strike="noStrike" baseline="0" dirty="0"/>
              <a:t> </a:t>
            </a:r>
            <a:r>
              <a:rPr lang="en-US" sz="1800" b="0" i="1" u="none" strike="noStrike" baseline="0" dirty="0" err="1"/>
              <a:t>Q</a:t>
            </a:r>
            <a:r>
              <a:rPr lang="en-US" sz="1800" b="0" i="1" u="none" strike="noStrike" baseline="-25000" dirty="0" err="1"/>
              <a:t>r</a:t>
            </a:r>
            <a:r>
              <a:rPr lang="en-US" sz="1800" b="0" i="1" u="none" strike="noStrike" baseline="0" dirty="0"/>
              <a:t> </a:t>
            </a:r>
            <a:r>
              <a:rPr lang="en-US" sz="1800" b="0" i="0" u="none" strike="noStrike" baseline="0" dirty="0"/>
              <a:t>apar </a:t>
            </a:r>
            <a:r>
              <a:rPr lang="en-US" sz="1800" b="0" i="0" u="none" strike="noStrike" baseline="0" dirty="0" err="1"/>
              <a:t>cuantificatorii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universali</a:t>
            </a:r>
            <a:r>
              <a:rPr lang="en-US" sz="1800" b="0" i="0" u="none" strike="noStrike" baseline="0" dirty="0"/>
              <a:t> </a:t>
            </a:r>
            <a:r>
              <a:rPr lang="en-US" sz="1800" b="0" i="1" u="none" strike="noStrike" baseline="0" dirty="0"/>
              <a:t>Q</a:t>
            </a:r>
            <a:r>
              <a:rPr lang="en-US" sz="1800" b="0" i="1" u="none" strike="noStrike" baseline="-25000" dirty="0"/>
              <a:t>s</a:t>
            </a:r>
            <a:r>
              <a:rPr lang="en-US" sz="1800" b="0" i="1" u="none" strike="noStrike" baseline="-50000" dirty="0"/>
              <a:t>1</a:t>
            </a:r>
            <a:r>
              <a:rPr lang="en-US" sz="1800" b="0" i="0" u="none" strike="noStrike" baseline="0" dirty="0"/>
              <a:t>,…,</a:t>
            </a:r>
            <a:r>
              <a:rPr lang="en-US" sz="1800" b="0" i="1" u="none" strike="noStrike" baseline="0" dirty="0" err="1"/>
              <a:t>Q</a:t>
            </a:r>
            <a:r>
              <a:rPr lang="en-US" sz="1800" b="0" i="1" u="none" strike="noStrike" baseline="-25000" dirty="0" err="1"/>
              <a:t>s</a:t>
            </a:r>
            <a:r>
              <a:rPr lang="en-US" sz="1800" b="0" i="1" u="none" strike="noStrike" baseline="-50000" dirty="0" err="1"/>
              <a:t>m</a:t>
            </a:r>
            <a:r>
              <a:rPr lang="en-US" sz="1800" b="0" i="0" u="none" strike="noStrike" baseline="0" dirty="0"/>
              <a:t>, </a:t>
            </a:r>
            <a:r>
              <a:rPr lang="en-US" sz="1800" b="0" i="0" u="none" strike="noStrike" baseline="0" dirty="0" err="1"/>
              <a:t>unde</a:t>
            </a:r>
            <a:r>
              <a:rPr lang="en-US" sz="1800" b="0" i="0" u="none" strike="noStrike" baseline="0" dirty="0"/>
              <a:t> 1</a:t>
            </a:r>
            <a:r>
              <a:rPr lang="en-US" sz="1800" b="0" i="0" u="none" strike="noStrike" baseline="0" dirty="0">
                <a:sym typeface="Symbol" panose="05050102010706020507" pitchFamily="18" charset="2"/>
              </a:rPr>
              <a:t></a:t>
            </a:r>
            <a:r>
              <a:rPr lang="en-US" sz="1800" b="0" i="1" u="none" strike="noStrike" baseline="0" dirty="0"/>
              <a:t>s</a:t>
            </a:r>
            <a:r>
              <a:rPr lang="en-US" sz="1800" b="0" i="0" u="none" strike="noStrike" baseline="-25000" dirty="0"/>
              <a:t>1</a:t>
            </a:r>
            <a:r>
              <a:rPr lang="en-US" sz="1800" b="0" i="1" u="none" strike="noStrike" baseline="0" dirty="0"/>
              <a:t>&lt;...&lt; </a:t>
            </a:r>
            <a:r>
              <a:rPr lang="en-US" sz="1800" b="0" i="1" u="none" strike="noStrike" baseline="0" dirty="0" err="1"/>
              <a:t>s</a:t>
            </a:r>
            <a:r>
              <a:rPr lang="en-US" sz="1800" b="0" i="1" u="none" strike="noStrike" baseline="-25000" dirty="0" err="1"/>
              <a:t>m</a:t>
            </a:r>
            <a:r>
              <a:rPr lang="en-US" sz="1800" b="0" i="1" u="none" strike="noStrike" baseline="0" dirty="0"/>
              <a:t>&lt;r, </a:t>
            </a:r>
            <a:r>
              <a:rPr lang="en-US" sz="1800" b="0" i="0" u="none" strike="noStrike" baseline="0" dirty="0" err="1"/>
              <a:t>atunci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alegem</a:t>
            </a:r>
            <a:r>
              <a:rPr lang="en-US" sz="1800" b="0" i="0" u="none" strike="noStrike" baseline="0" dirty="0"/>
              <a:t> un </a:t>
            </a:r>
            <a:r>
              <a:rPr lang="en-US" sz="1800" b="0" i="0" u="none" strike="noStrike" baseline="0" dirty="0" err="1"/>
              <a:t>simbol</a:t>
            </a:r>
            <a:r>
              <a:rPr lang="en-US" sz="1800" b="0" i="0" u="none" strike="noStrike" baseline="0" dirty="0"/>
              <a:t> </a:t>
            </a:r>
            <a:r>
              <a:rPr lang="en-US" sz="1800" b="0" i="1" u="none" strike="noStrike" baseline="0" dirty="0"/>
              <a:t>f </a:t>
            </a:r>
            <a:r>
              <a:rPr lang="en-US" sz="1800" b="0" i="0" u="none" strike="noStrike" baseline="0" dirty="0"/>
              <a:t>de </a:t>
            </a:r>
            <a:r>
              <a:rPr lang="en-US" sz="1800" b="0" i="0" u="none" strike="noStrike" baseline="0" dirty="0" err="1"/>
              <a:t>funcţie</a:t>
            </a:r>
            <a:r>
              <a:rPr lang="en-US" sz="1800" b="0" i="0" u="none" strike="noStrike" baseline="0" dirty="0"/>
              <a:t> de </a:t>
            </a:r>
            <a:r>
              <a:rPr lang="en-US" sz="1800" b="0" i="1" u="none" strike="noStrike" baseline="0" dirty="0"/>
              <a:t>m </a:t>
            </a:r>
            <a:r>
              <a:rPr lang="en-US" sz="1800" b="0" i="0" u="none" strike="noStrike" baseline="0" dirty="0" err="1"/>
              <a:t>variabile</a:t>
            </a:r>
            <a:r>
              <a:rPr lang="en-US" sz="1800" b="0" i="0" u="none" strike="noStrike" baseline="0" dirty="0"/>
              <a:t>, </a:t>
            </a:r>
            <a:r>
              <a:rPr lang="en-US" sz="1800" b="0" i="0" u="none" strike="noStrike" baseline="0" dirty="0" err="1"/>
              <a:t>diferit</a:t>
            </a:r>
            <a:r>
              <a:rPr lang="en-US" sz="1800" b="0" i="0" u="none" strike="noStrike" baseline="0" dirty="0"/>
              <a:t> de </a:t>
            </a:r>
            <a:r>
              <a:rPr lang="en-US" sz="1800" b="0" i="0" u="none" strike="noStrike" baseline="0" dirty="0" err="1"/>
              <a:t>celelalte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simboluri</a:t>
            </a:r>
            <a:r>
              <a:rPr lang="en-US" sz="1800" b="0" i="0" u="none" strike="noStrike" baseline="0" dirty="0"/>
              <a:t> de </a:t>
            </a:r>
            <a:r>
              <a:rPr lang="en-US" sz="1800" b="0" i="0" u="none" strike="noStrike" baseline="0" dirty="0" err="1"/>
              <a:t>funcţii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şi</a:t>
            </a:r>
            <a:r>
              <a:rPr lang="en-US" sz="1800" b="0" i="0" u="none" strike="noStrike" baseline="0" dirty="0"/>
              <a:t> se </a:t>
            </a:r>
            <a:r>
              <a:rPr lang="en-US" sz="1800" b="0" i="0" u="none" strike="noStrike" baseline="0" dirty="0" err="1"/>
              <a:t>înlocuieşte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fiecare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apariţie</a:t>
            </a:r>
            <a:r>
              <a:rPr lang="en-US" sz="1800" b="0" i="0" u="none" strike="noStrike" baseline="0" dirty="0"/>
              <a:t> a </a:t>
            </a:r>
            <a:r>
              <a:rPr lang="en-US" sz="1800" b="0" i="0" u="none" strike="noStrike" baseline="0" dirty="0" err="1"/>
              <a:t>variabilei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în</a:t>
            </a:r>
            <a:r>
              <a:rPr lang="en-US" sz="1800" b="0" i="0" u="none" strike="noStrike" baseline="0" dirty="0"/>
              <a:t> </a:t>
            </a:r>
            <a:r>
              <a:rPr lang="en-US" sz="1800" b="0" i="1" u="none" strike="noStrike" baseline="0" dirty="0"/>
              <a:t>M </a:t>
            </a:r>
            <a:r>
              <a:rPr lang="en-US" sz="1800" b="0" i="0" u="none" strike="noStrike" baseline="0" dirty="0"/>
              <a:t>cu </a:t>
            </a:r>
            <a:r>
              <a:rPr lang="en-US" sz="1800" b="0" i="1" u="none" strike="noStrike" baseline="0" dirty="0"/>
              <a:t>f </a:t>
            </a:r>
            <a:r>
              <a:rPr lang="en-US" sz="1800" b="0" i="0" u="none" strike="noStrike" baseline="0" dirty="0"/>
              <a:t>(</a:t>
            </a:r>
            <a:r>
              <a:rPr lang="en-US" sz="1800" b="0" i="1" u="none" strike="noStrike" baseline="0" dirty="0"/>
              <a:t>x</a:t>
            </a:r>
            <a:r>
              <a:rPr lang="en-US" sz="1800" b="0" i="1" u="none" strike="noStrike" baseline="-25000" dirty="0"/>
              <a:t>s</a:t>
            </a:r>
            <a:r>
              <a:rPr lang="en-US" sz="1800" b="0" i="1" u="none" strike="noStrike" baseline="-50000" dirty="0"/>
              <a:t>1</a:t>
            </a:r>
            <a:r>
              <a:rPr lang="en-US" sz="1800" b="0" i="0" u="none" strike="noStrike" baseline="0" dirty="0"/>
              <a:t>,…, </a:t>
            </a:r>
            <a:r>
              <a:rPr lang="en-US" sz="1800" b="0" i="1" u="none" strike="noStrike" baseline="0" dirty="0" err="1"/>
              <a:t>x</a:t>
            </a:r>
            <a:r>
              <a:rPr lang="en-US" sz="1800" b="0" i="1" u="none" strike="noStrike" baseline="-25000" dirty="0" err="1"/>
              <a:t>s</a:t>
            </a:r>
            <a:r>
              <a:rPr lang="en-US" sz="1800" b="0" i="1" u="none" strike="noStrike" baseline="-50000" dirty="0" err="1"/>
              <a:t>m</a:t>
            </a:r>
            <a:r>
              <a:rPr lang="en-US" sz="1800" b="0" i="0" u="none" strike="noStrike" baseline="0" dirty="0"/>
              <a:t>). Se </a:t>
            </a:r>
            <a:r>
              <a:rPr lang="en-US" sz="1800" b="0" i="0" u="none" strike="noStrike" baseline="0" dirty="0" err="1"/>
              <a:t>şterge</a:t>
            </a:r>
            <a:r>
              <a:rPr lang="en-US" sz="1800" b="0" i="0" u="none" strike="noStrike" baseline="0" dirty="0"/>
              <a:t> (</a:t>
            </a:r>
            <a:r>
              <a:rPr lang="en-US" sz="1800" b="0" i="1" u="none" strike="noStrike" baseline="0" dirty="0" err="1"/>
              <a:t>Q</a:t>
            </a:r>
            <a:r>
              <a:rPr lang="en-US" sz="1800" b="0" i="1" u="none" strike="noStrike" baseline="-25000" dirty="0" err="1"/>
              <a:t>r</a:t>
            </a:r>
            <a:r>
              <a:rPr lang="en-US" sz="1800" b="0" i="1" u="none" strike="noStrike" baseline="0" dirty="0" err="1"/>
              <a:t>x</a:t>
            </a:r>
            <a:r>
              <a:rPr lang="en-US" sz="1800" b="0" i="1" u="none" strike="noStrike" baseline="-25000" dirty="0" err="1"/>
              <a:t>r</a:t>
            </a:r>
            <a:r>
              <a:rPr lang="en-US" sz="1800" b="0" i="0" u="none" strike="noStrike" baseline="0" dirty="0"/>
              <a:t>) din </a:t>
            </a:r>
            <a:r>
              <a:rPr lang="en-US" sz="1800" b="0" i="0" u="none" strike="noStrike" baseline="0" dirty="0" err="1"/>
              <a:t>prefixul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formulei</a:t>
            </a:r>
            <a:r>
              <a:rPr lang="en-US" sz="1800" b="0" i="0" u="none" strike="noStrike" baseline="0" dirty="0"/>
              <a:t>. </a:t>
            </a:r>
          </a:p>
          <a:p>
            <a:pPr marL="0" indent="0">
              <a:buNone/>
            </a:pPr>
            <a:r>
              <a:rPr lang="en-US" sz="1800" b="0" i="0" u="none" strike="noStrike" baseline="0" dirty="0"/>
              <a:t>	</a:t>
            </a:r>
            <a:r>
              <a:rPr lang="en-US" sz="1800" b="0" i="0" u="none" strike="noStrike" baseline="0" dirty="0" err="1"/>
              <a:t>Constantele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şi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funcţiile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folosite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pentru</a:t>
            </a:r>
            <a:r>
              <a:rPr lang="en-US" sz="1800" b="0" i="0" u="none" strike="noStrike" baseline="0" dirty="0"/>
              <a:t> a </a:t>
            </a:r>
            <a:r>
              <a:rPr lang="en-US" sz="1800" b="0" i="0" u="none" strike="noStrike" baseline="0" dirty="0" err="1"/>
              <a:t>înlocui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variabilele</a:t>
            </a:r>
            <a:r>
              <a:rPr lang="en-US" sz="1800" b="0" i="0" u="none" strike="noStrike" baseline="0" dirty="0"/>
              <a:t> </a:t>
            </a:r>
            <a:r>
              <a:rPr lang="en-US" sz="1800" b="0" i="0" u="none" strike="noStrike" baseline="0" dirty="0" err="1"/>
              <a:t>existenţiale</a:t>
            </a:r>
            <a:r>
              <a:rPr lang="en-US" sz="1800" b="0" i="0" u="none" strike="noStrike" baseline="0" dirty="0"/>
              <a:t> se </a:t>
            </a:r>
            <a:r>
              <a:rPr lang="en-US" sz="1800" b="0" i="0" u="none" strike="noStrike" baseline="0" dirty="0" err="1"/>
              <a:t>numesc</a:t>
            </a:r>
            <a:r>
              <a:rPr lang="en-US" sz="1800" b="0" i="0" u="none" strike="noStrike" baseline="0" dirty="0"/>
              <a:t> </a:t>
            </a:r>
            <a:r>
              <a:rPr lang="en-US" sz="1800" b="0" i="1" u="none" strike="noStrike" baseline="0" dirty="0" err="1"/>
              <a:t>constante</a:t>
            </a:r>
            <a:r>
              <a:rPr lang="en-US" sz="1800" b="0" i="1" u="none" strike="noStrike" baseline="0" dirty="0"/>
              <a:t> </a:t>
            </a:r>
            <a:r>
              <a:rPr lang="en-US" sz="1800" b="0" i="1" u="none" strike="noStrike" baseline="0" dirty="0" err="1"/>
              <a:t>Skolem</a:t>
            </a:r>
            <a:r>
              <a:rPr lang="en-US" sz="1800" b="0" i="1" u="none" strike="noStrike" baseline="0" dirty="0"/>
              <a:t> </a:t>
            </a:r>
            <a:r>
              <a:rPr lang="en-US" sz="1800" b="0" i="0" u="none" strike="noStrike" baseline="0" dirty="0" err="1"/>
              <a:t>şi</a:t>
            </a:r>
            <a:r>
              <a:rPr lang="en-US" sz="1800" b="0" i="0" u="none" strike="noStrike" baseline="0" dirty="0"/>
              <a:t> </a:t>
            </a:r>
            <a:r>
              <a:rPr lang="en-US" sz="1800" b="0" i="1" u="none" strike="noStrike" baseline="0" dirty="0" err="1"/>
              <a:t>funcţii</a:t>
            </a:r>
            <a:r>
              <a:rPr lang="en-US" sz="1800" b="0" i="1" u="none" strike="noStrike" baseline="0" dirty="0"/>
              <a:t> </a:t>
            </a:r>
            <a:r>
              <a:rPr lang="en-US" sz="1800" b="0" i="1" u="none" strike="noStrike" baseline="0" dirty="0" err="1"/>
              <a:t>Skolem</a:t>
            </a:r>
            <a:r>
              <a:rPr lang="en-US" sz="1800" b="0" i="0" u="none" strike="noStrike" baseline="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8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B7BB-A93C-4A7E-B708-418E7A8E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Pas 5</a:t>
            </a:r>
            <a:r>
              <a:rPr lang="es-ES" u="none" dirty="0"/>
              <a:t>: </a:t>
            </a:r>
            <a:r>
              <a:rPr lang="en-US" sz="4800" b="0" i="0" u="none" strike="noStrike" baseline="0" dirty="0" err="1">
                <a:latin typeface="Times New Roman" panose="02020603050405020304" pitchFamily="18" charset="0"/>
              </a:rPr>
              <a:t>Eliminarea</a:t>
            </a:r>
            <a:r>
              <a:rPr lang="en-US" sz="4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4800" b="0" i="0" u="none" strike="noStrike" baseline="0" dirty="0" err="1">
                <a:latin typeface="Times New Roman" panose="02020603050405020304" pitchFamily="18" charset="0"/>
              </a:rPr>
              <a:t>cuantificatorilor</a:t>
            </a:r>
            <a:r>
              <a:rPr lang="en-US" sz="4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s-ES" sz="4800" i="0" u="none" dirty="0">
                <a:sym typeface="Symbol" panose="05050102010706020507" pitchFamily="18" charset="2"/>
              </a:rPr>
              <a:t></a:t>
            </a:r>
            <a:br>
              <a:rPr lang="en-US" sz="4800" b="0" i="0" u="none" strike="noStrike" baseline="0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128F-7F69-48F9-BA2C-058E36FE3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360"/>
            <a:ext cx="10728325" cy="5232960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s-ES" sz="2400" dirty="0"/>
              <a:t>U </a:t>
            </a:r>
            <a:r>
              <a:rPr lang="es-ES" sz="2400" dirty="0">
                <a:sym typeface="Symbol" panose="05050102010706020507" pitchFamily="18" charset="2"/>
              </a:rPr>
              <a:t> U</a:t>
            </a:r>
            <a:r>
              <a:rPr lang="es-ES" sz="2400" baseline="30000" dirty="0">
                <a:sym typeface="Symbol" panose="05050102010706020507" pitchFamily="18" charset="2"/>
              </a:rPr>
              <a:t>P</a:t>
            </a:r>
            <a:r>
              <a:rPr lang="es-ES" sz="2400" baseline="10000" dirty="0">
                <a:sym typeface="Symbol" panose="05050102010706020507" pitchFamily="18" charset="2"/>
              </a:rPr>
              <a:t>1</a:t>
            </a:r>
            <a:r>
              <a:rPr lang="es-ES" sz="2400" dirty="0"/>
              <a:t>= </a:t>
            </a:r>
            <a:r>
              <a:rPr lang="es-ES" sz="2400" dirty="0">
                <a:solidFill>
                  <a:srgbClr val="FF0000"/>
                </a:solidFill>
              </a:rPr>
              <a:t>(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s-ES" sz="2400" dirty="0">
                <a:solidFill>
                  <a:srgbClr val="FF0000"/>
                </a:solidFill>
              </a:rPr>
              <a:t>x)</a:t>
            </a:r>
            <a:r>
              <a:rPr lang="es-ES" sz="2400" dirty="0">
                <a:solidFill>
                  <a:srgbClr val="00B050"/>
                </a:solidFill>
              </a:rPr>
              <a:t>(</a:t>
            </a:r>
            <a:r>
              <a:rPr lang="es-ES" sz="2400" dirty="0">
                <a:solidFill>
                  <a:srgbClr val="00B050"/>
                </a:solidFill>
                <a:sym typeface="Symbol" panose="05050102010706020507" pitchFamily="18" charset="2"/>
              </a:rPr>
              <a:t></a:t>
            </a:r>
            <a:r>
              <a:rPr lang="es-ES" sz="2400" dirty="0">
                <a:solidFill>
                  <a:srgbClr val="00B050"/>
                </a:solidFill>
              </a:rPr>
              <a:t>y)</a:t>
            </a:r>
            <a:r>
              <a:rPr lang="es-ES" sz="2400" dirty="0">
                <a:solidFill>
                  <a:srgbClr val="00B0F0"/>
                </a:solidFill>
              </a:rPr>
              <a:t>(</a:t>
            </a:r>
            <a:r>
              <a:rPr lang="es-ES" sz="2400" dirty="0">
                <a:solidFill>
                  <a:srgbClr val="00B0F0"/>
                </a:solidFill>
                <a:sym typeface="Symbol" panose="05050102010706020507" pitchFamily="18" charset="2"/>
              </a:rPr>
              <a:t>z</a:t>
            </a:r>
            <a:r>
              <a:rPr lang="es-ES" sz="2400" dirty="0">
                <a:solidFill>
                  <a:srgbClr val="00B0F0"/>
                </a:solidFill>
              </a:rPr>
              <a:t>)</a:t>
            </a:r>
            <a:r>
              <a:rPr lang="es-ES" sz="2400" dirty="0"/>
              <a:t> (P(y) </a:t>
            </a:r>
            <a:r>
              <a:rPr lang="es-ES" sz="2400" dirty="0">
                <a:sym typeface="Symbol" panose="05050102010706020507" pitchFamily="18" charset="2"/>
              </a:rPr>
              <a:t> </a:t>
            </a:r>
            <a:r>
              <a:rPr lang="es-ES" sz="2400" dirty="0"/>
              <a:t>Q(z) </a:t>
            </a:r>
            <a:r>
              <a:rPr lang="es-ES" sz="2400" dirty="0">
                <a:sym typeface="Symbol" panose="05050102010706020507" pitchFamily="18" charset="2"/>
              </a:rPr>
              <a:t></a:t>
            </a:r>
            <a:r>
              <a:rPr lang="es-ES" sz="2400" dirty="0"/>
              <a:t> R(x))	</a:t>
            </a:r>
            <a:endParaRPr lang="ro-RO" sz="2400" dirty="0"/>
          </a:p>
          <a:p>
            <a:pPr marL="0" indent="0" algn="l">
              <a:spcBef>
                <a:spcPts val="0"/>
              </a:spcBef>
              <a:buNone/>
            </a:pPr>
            <a:r>
              <a:rPr lang="ro-RO" sz="2400" dirty="0"/>
              <a:t>	</a:t>
            </a:r>
            <a:r>
              <a:rPr lang="es-ES" sz="2400" dirty="0"/>
              <a:t>z </a:t>
            </a:r>
            <a:r>
              <a:rPr lang="es-ES" sz="2400" dirty="0">
                <a:sym typeface="Wingdings" panose="05000000000000000000" pitchFamily="2" charset="2"/>
              </a:rPr>
              <a:t> f(x, y)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s-ES" sz="2400" dirty="0">
                <a:sym typeface="Wingdings" panose="05000000000000000000" pitchFamily="2" charset="2"/>
              </a:rPr>
              <a:t>	</a:t>
            </a:r>
            <a:r>
              <a:rPr lang="es-ES" sz="2400" dirty="0"/>
              <a:t>U </a:t>
            </a:r>
            <a:r>
              <a:rPr lang="es-ES" sz="2400" dirty="0">
                <a:sym typeface="Symbol" panose="05050102010706020507" pitchFamily="18" charset="2"/>
              </a:rPr>
              <a:t> U</a:t>
            </a:r>
            <a:r>
              <a:rPr lang="es-ES" sz="2400" baseline="30000" dirty="0">
                <a:sym typeface="Symbol" panose="05050102010706020507" pitchFamily="18" charset="2"/>
              </a:rPr>
              <a:t>S</a:t>
            </a:r>
            <a:r>
              <a:rPr lang="es-ES" sz="2400" baseline="10000" dirty="0">
                <a:sym typeface="Symbol" panose="05050102010706020507" pitchFamily="18" charset="2"/>
              </a:rPr>
              <a:t>1</a:t>
            </a:r>
            <a:r>
              <a:rPr lang="es-ES" sz="2400" dirty="0"/>
              <a:t>= </a:t>
            </a:r>
            <a:r>
              <a:rPr lang="es-ES" sz="2400" dirty="0">
                <a:solidFill>
                  <a:srgbClr val="FF0000"/>
                </a:solidFill>
              </a:rPr>
              <a:t>(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s-ES" sz="2400" dirty="0">
                <a:solidFill>
                  <a:srgbClr val="FF0000"/>
                </a:solidFill>
              </a:rPr>
              <a:t>x)</a:t>
            </a:r>
            <a:r>
              <a:rPr lang="es-ES" sz="2400" dirty="0">
                <a:solidFill>
                  <a:srgbClr val="00B050"/>
                </a:solidFill>
              </a:rPr>
              <a:t>(</a:t>
            </a:r>
            <a:r>
              <a:rPr lang="es-ES" sz="2400" dirty="0">
                <a:solidFill>
                  <a:srgbClr val="00B050"/>
                </a:solidFill>
                <a:sym typeface="Symbol" panose="05050102010706020507" pitchFamily="18" charset="2"/>
              </a:rPr>
              <a:t></a:t>
            </a:r>
            <a:r>
              <a:rPr lang="es-ES" sz="2400" dirty="0">
                <a:solidFill>
                  <a:srgbClr val="00B050"/>
                </a:solidFill>
              </a:rPr>
              <a:t>y)</a:t>
            </a:r>
            <a:r>
              <a:rPr lang="es-ES" sz="2400" dirty="0"/>
              <a:t> (P(y) </a:t>
            </a:r>
            <a:r>
              <a:rPr lang="es-ES" sz="2400" dirty="0">
                <a:sym typeface="Symbol" panose="05050102010706020507" pitchFamily="18" charset="2"/>
              </a:rPr>
              <a:t> </a:t>
            </a:r>
            <a:r>
              <a:rPr lang="es-ES" sz="2400" dirty="0"/>
              <a:t>Q(</a:t>
            </a:r>
            <a:r>
              <a:rPr lang="es-ES" sz="2400" dirty="0">
                <a:solidFill>
                  <a:srgbClr val="FFFF00"/>
                </a:solidFill>
              </a:rPr>
              <a:t>f(x, y)</a:t>
            </a:r>
            <a:r>
              <a:rPr lang="es-ES" sz="2400" dirty="0"/>
              <a:t>) </a:t>
            </a:r>
            <a:r>
              <a:rPr lang="es-ES" sz="2400" dirty="0">
                <a:sym typeface="Symbol" panose="05050102010706020507" pitchFamily="18" charset="2"/>
              </a:rPr>
              <a:t></a:t>
            </a:r>
            <a:r>
              <a:rPr lang="es-ES" sz="2400" dirty="0"/>
              <a:t> R(x))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U </a:t>
            </a:r>
            <a:r>
              <a:rPr lang="es-ES" sz="2400" dirty="0">
                <a:sym typeface="Symbol" panose="05050102010706020507" pitchFamily="18" charset="2"/>
              </a:rPr>
              <a:t> U</a:t>
            </a:r>
            <a:r>
              <a:rPr lang="es-ES" sz="2400" baseline="30000" dirty="0">
                <a:sym typeface="Symbol" panose="05050102010706020507" pitchFamily="18" charset="2"/>
              </a:rPr>
              <a:t>P</a:t>
            </a:r>
            <a:r>
              <a:rPr lang="es-ES" sz="2400" baseline="10000" dirty="0">
                <a:sym typeface="Symbol" panose="05050102010706020507" pitchFamily="18" charset="2"/>
              </a:rPr>
              <a:t>2</a:t>
            </a:r>
            <a:r>
              <a:rPr lang="es-ES" sz="2400" dirty="0"/>
              <a:t>= </a:t>
            </a:r>
            <a:r>
              <a:rPr lang="es-ES" sz="2400" dirty="0">
                <a:solidFill>
                  <a:srgbClr val="FF0000"/>
                </a:solidFill>
              </a:rPr>
              <a:t>(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s-ES" sz="2400" dirty="0">
                <a:solidFill>
                  <a:srgbClr val="FF0000"/>
                </a:solidFill>
              </a:rPr>
              <a:t>x)</a:t>
            </a:r>
            <a:r>
              <a:rPr lang="es-ES" sz="2400" dirty="0">
                <a:solidFill>
                  <a:srgbClr val="00B0F0"/>
                </a:solidFill>
              </a:rPr>
              <a:t>(</a:t>
            </a:r>
            <a:r>
              <a:rPr lang="es-ES" sz="2400" dirty="0">
                <a:solidFill>
                  <a:srgbClr val="00B0F0"/>
                </a:solidFill>
                <a:sym typeface="Symbol" panose="05050102010706020507" pitchFamily="18" charset="2"/>
              </a:rPr>
              <a:t>z</a:t>
            </a:r>
            <a:r>
              <a:rPr lang="es-ES" sz="2400" dirty="0">
                <a:solidFill>
                  <a:srgbClr val="00B0F0"/>
                </a:solidFill>
              </a:rPr>
              <a:t>)</a:t>
            </a:r>
            <a:r>
              <a:rPr lang="es-ES" sz="2400" dirty="0">
                <a:solidFill>
                  <a:srgbClr val="00B050"/>
                </a:solidFill>
              </a:rPr>
              <a:t>(</a:t>
            </a:r>
            <a:r>
              <a:rPr lang="es-ES" sz="2400" dirty="0">
                <a:solidFill>
                  <a:srgbClr val="00B050"/>
                </a:solidFill>
                <a:sym typeface="Symbol" panose="05050102010706020507" pitchFamily="18" charset="2"/>
              </a:rPr>
              <a:t></a:t>
            </a:r>
            <a:r>
              <a:rPr lang="es-ES" sz="2400" dirty="0">
                <a:solidFill>
                  <a:srgbClr val="00B050"/>
                </a:solidFill>
              </a:rPr>
              <a:t>y)</a:t>
            </a:r>
            <a:r>
              <a:rPr lang="es-ES" sz="2400" dirty="0"/>
              <a:t> (P(y) </a:t>
            </a:r>
            <a:r>
              <a:rPr lang="es-ES" sz="2400" dirty="0">
                <a:sym typeface="Symbol" panose="05050102010706020507" pitchFamily="18" charset="2"/>
              </a:rPr>
              <a:t> </a:t>
            </a:r>
            <a:r>
              <a:rPr lang="es-ES" sz="2400" dirty="0"/>
              <a:t>Q(z) </a:t>
            </a:r>
            <a:r>
              <a:rPr lang="es-ES" sz="2400" dirty="0">
                <a:sym typeface="Symbol" panose="05050102010706020507" pitchFamily="18" charset="2"/>
              </a:rPr>
              <a:t></a:t>
            </a:r>
            <a:r>
              <a:rPr lang="es-ES" sz="2400" dirty="0"/>
              <a:t> R(x))</a:t>
            </a:r>
            <a:endParaRPr lang="ro-RO" sz="2400" dirty="0"/>
          </a:p>
          <a:p>
            <a:pPr marL="0" indent="0">
              <a:spcBef>
                <a:spcPts val="0"/>
              </a:spcBef>
              <a:buNone/>
            </a:pPr>
            <a:r>
              <a:rPr lang="ro-RO" sz="2400" dirty="0"/>
              <a:t>	</a:t>
            </a:r>
            <a:r>
              <a:rPr lang="es-ES" sz="2400" dirty="0"/>
              <a:t>z </a:t>
            </a:r>
            <a:r>
              <a:rPr lang="es-ES" sz="2400" dirty="0">
                <a:sym typeface="Wingdings" panose="05000000000000000000" pitchFamily="2" charset="2"/>
              </a:rPr>
              <a:t> g(x)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	U </a:t>
            </a:r>
            <a:r>
              <a:rPr lang="es-ES" sz="2400" dirty="0">
                <a:sym typeface="Symbol" panose="05050102010706020507" pitchFamily="18" charset="2"/>
              </a:rPr>
              <a:t> U</a:t>
            </a:r>
            <a:r>
              <a:rPr lang="es-ES" sz="2400" baseline="30000" dirty="0">
                <a:sym typeface="Symbol" panose="05050102010706020507" pitchFamily="18" charset="2"/>
              </a:rPr>
              <a:t>S</a:t>
            </a:r>
            <a:r>
              <a:rPr lang="es-ES" sz="2400" baseline="10000" dirty="0">
                <a:sym typeface="Symbol" panose="05050102010706020507" pitchFamily="18" charset="2"/>
              </a:rPr>
              <a:t>2</a:t>
            </a:r>
            <a:r>
              <a:rPr lang="es-ES" sz="2400" dirty="0"/>
              <a:t>= </a:t>
            </a:r>
            <a:r>
              <a:rPr lang="es-ES" sz="2400" dirty="0">
                <a:solidFill>
                  <a:srgbClr val="FF0000"/>
                </a:solidFill>
              </a:rPr>
              <a:t>(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s-ES" sz="2400" dirty="0">
                <a:solidFill>
                  <a:srgbClr val="FF0000"/>
                </a:solidFill>
              </a:rPr>
              <a:t>x)</a:t>
            </a:r>
            <a:r>
              <a:rPr lang="es-ES" sz="2400" dirty="0">
                <a:solidFill>
                  <a:srgbClr val="00B050"/>
                </a:solidFill>
              </a:rPr>
              <a:t>(</a:t>
            </a:r>
            <a:r>
              <a:rPr lang="es-ES" sz="2400" dirty="0">
                <a:solidFill>
                  <a:srgbClr val="00B050"/>
                </a:solidFill>
                <a:sym typeface="Symbol" panose="05050102010706020507" pitchFamily="18" charset="2"/>
              </a:rPr>
              <a:t></a:t>
            </a:r>
            <a:r>
              <a:rPr lang="es-ES" sz="2400" dirty="0">
                <a:solidFill>
                  <a:srgbClr val="00B050"/>
                </a:solidFill>
              </a:rPr>
              <a:t>y)</a:t>
            </a:r>
            <a:r>
              <a:rPr lang="es-ES" sz="2400" dirty="0"/>
              <a:t> (P(y) </a:t>
            </a:r>
            <a:r>
              <a:rPr lang="es-ES" sz="2400" dirty="0">
                <a:sym typeface="Symbol" panose="05050102010706020507" pitchFamily="18" charset="2"/>
              </a:rPr>
              <a:t> </a:t>
            </a:r>
            <a:r>
              <a:rPr lang="es-ES" sz="2400" dirty="0"/>
              <a:t>Q(</a:t>
            </a:r>
            <a:r>
              <a:rPr lang="es-ES" sz="2400" dirty="0">
                <a:solidFill>
                  <a:srgbClr val="FFFF00"/>
                </a:solidFill>
              </a:rPr>
              <a:t>g(x)</a:t>
            </a:r>
            <a:r>
              <a:rPr lang="es-ES" sz="2400" dirty="0"/>
              <a:t>) </a:t>
            </a:r>
            <a:r>
              <a:rPr lang="es-ES" sz="2400" dirty="0">
                <a:sym typeface="Symbol" panose="05050102010706020507" pitchFamily="18" charset="2"/>
              </a:rPr>
              <a:t></a:t>
            </a:r>
            <a:r>
              <a:rPr lang="es-ES" sz="2400" dirty="0"/>
              <a:t> R(x))</a:t>
            </a:r>
          </a:p>
        </p:txBody>
      </p:sp>
    </p:spTree>
    <p:extLst>
      <p:ext uri="{BB962C8B-B14F-4D97-AF65-F5344CB8AC3E}">
        <p14:creationId xmlns:p14="http://schemas.microsoft.com/office/powerpoint/2010/main" val="221350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94FB-D033-4374-ADA2-9C6FC5F7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3.1</a:t>
            </a:r>
            <a:r>
              <a:rPr lang="en-US" u="none"/>
              <a:t>. </a:t>
            </a:r>
            <a:r>
              <a:rPr lang="en-US"/>
              <a:t>Teorie – Forma normal</a:t>
            </a:r>
            <a:r>
              <a:rPr lang="ro-RO" dirty="0"/>
              <a:t>ă clauzală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F72A-6ED6-4B54-AA7F-82D9F79E1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>
                <a:solidFill>
                  <a:srgbClr val="000000"/>
                </a:solidFill>
              </a:rPr>
              <a:t>	</a:t>
            </a:r>
            <a:r>
              <a:rPr lang="en-US" b="0" i="0" u="none" strike="noStrike" baseline="0" dirty="0" err="1"/>
              <a:t>Formulei</a:t>
            </a:r>
            <a:r>
              <a:rPr lang="en-US" b="0" i="0" u="none" strike="noStrike" baseline="0" dirty="0"/>
              <a:t> </a:t>
            </a:r>
            <a:r>
              <a:rPr lang="en-US" b="0" i="1" u="none" strike="noStrike" baseline="0" dirty="0"/>
              <a:t>U </a:t>
            </a:r>
            <a:r>
              <a:rPr lang="en-US" b="0" i="0" u="none" strike="noStrike" baseline="0" dirty="0" err="1"/>
              <a:t>îi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corespunde</a:t>
            </a:r>
            <a:r>
              <a:rPr lang="en-US" b="0" i="0" u="none" strike="noStrike" baseline="0" dirty="0"/>
              <a:t> o </a:t>
            </a:r>
            <a:r>
              <a:rPr lang="en-US" b="0" i="0" u="none" strike="noStrike" baseline="0" dirty="0" err="1"/>
              <a:t>formulă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în</a:t>
            </a:r>
            <a:r>
              <a:rPr lang="en-US" b="0" i="0" u="none" strike="noStrike" baseline="0" dirty="0"/>
              <a:t> </a:t>
            </a:r>
            <a:r>
              <a:rPr lang="en-US" b="0" i="1" u="none" strike="noStrike" baseline="0" dirty="0"/>
              <a:t>forma </a:t>
            </a:r>
            <a:r>
              <a:rPr lang="en-US" b="0" i="1" u="none" strike="noStrike" baseline="0" dirty="0" err="1"/>
              <a:t>normală</a:t>
            </a:r>
            <a:r>
              <a:rPr lang="en-US" b="0" i="1" u="none" strike="noStrike" baseline="0" dirty="0"/>
              <a:t> </a:t>
            </a:r>
            <a:r>
              <a:rPr lang="en-US" b="0" i="1" u="none" strike="noStrike" baseline="0" dirty="0" err="1"/>
              <a:t>Skolem</a:t>
            </a:r>
            <a:r>
              <a:rPr lang="en-US" b="0" i="1" u="none" strike="noStrike" baseline="0" dirty="0"/>
              <a:t> </a:t>
            </a:r>
            <a:r>
              <a:rPr lang="en-US" b="0" i="1" u="none" strike="noStrike" baseline="0" dirty="0" err="1"/>
              <a:t>fără</a:t>
            </a:r>
            <a:r>
              <a:rPr lang="en-US" b="0" i="1" u="none" strike="noStrike" baseline="0" dirty="0"/>
              <a:t> </a:t>
            </a:r>
            <a:r>
              <a:rPr lang="en-US" b="0" i="1" u="none" strike="noStrike" baseline="0" dirty="0" err="1"/>
              <a:t>cuantificatori</a:t>
            </a:r>
            <a:r>
              <a:rPr lang="en-US" b="0" i="1" u="none" strike="noStrike" baseline="0" dirty="0"/>
              <a:t> </a:t>
            </a:r>
            <a:r>
              <a:rPr lang="en-US" b="0" i="0" u="none" strike="noStrike" baseline="0" dirty="0" err="1"/>
              <a:t>notată</a:t>
            </a:r>
            <a:r>
              <a:rPr lang="en-US" b="0" i="0" u="none" strike="noStrike" baseline="0" dirty="0"/>
              <a:t> </a:t>
            </a:r>
            <a:r>
              <a:rPr lang="en-US" b="0" i="1" u="none" strike="noStrike" baseline="0" dirty="0"/>
              <a:t>U Sq </a:t>
            </a:r>
            <a:r>
              <a:rPr lang="en-US" b="0" i="0" u="none" strike="noStrike" baseline="0" dirty="0"/>
              <a:t>care se </a:t>
            </a:r>
            <a:r>
              <a:rPr lang="en-US" b="0" i="0" u="none" strike="noStrike" baseline="0" dirty="0" err="1"/>
              <a:t>obţine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prin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eliminarea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cuantificatorilor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universali</a:t>
            </a:r>
            <a:r>
              <a:rPr lang="en-US" b="0" i="0" u="none" strike="noStrike" baseline="0" dirty="0"/>
              <a:t> din </a:t>
            </a:r>
            <a:r>
              <a:rPr lang="en-US" b="0" i="1" u="none" strike="noStrike" baseline="0" dirty="0"/>
              <a:t>U </a:t>
            </a:r>
            <a:r>
              <a:rPr lang="en-US" b="0" i="1" u="none" strike="noStrike" baseline="30000" dirty="0"/>
              <a:t>S</a:t>
            </a:r>
            <a:r>
              <a:rPr lang="en-US" b="0" i="0" u="none" strike="noStrike" baseline="0" dirty="0"/>
              <a:t>. (</a:t>
            </a:r>
            <a:r>
              <a:rPr lang="en-US" b="1" i="0" u="none" strike="noStrike" baseline="0" dirty="0"/>
              <a:t>Pas 6</a:t>
            </a:r>
            <a:r>
              <a:rPr lang="en-US" b="0" i="0" u="none" strike="noStrike" baseline="0" dirty="0"/>
              <a:t>)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b="0" i="0" u="none" strike="noStrike" baseline="0" dirty="0" err="1"/>
              <a:t>Formulei</a:t>
            </a:r>
            <a:r>
              <a:rPr lang="en-US" b="0" i="0" u="none" strike="noStrike" baseline="0" dirty="0"/>
              <a:t> </a:t>
            </a:r>
            <a:r>
              <a:rPr lang="en-US" b="0" i="1" u="none" strike="noStrike" baseline="0" dirty="0"/>
              <a:t>U </a:t>
            </a:r>
            <a:r>
              <a:rPr lang="en-US" b="0" i="0" u="none" strike="noStrike" baseline="0" dirty="0" err="1"/>
              <a:t>îi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corespunde</a:t>
            </a:r>
            <a:r>
              <a:rPr lang="en-US" b="0" i="0" u="none" strike="noStrike" baseline="0" dirty="0"/>
              <a:t> o </a:t>
            </a:r>
            <a:r>
              <a:rPr lang="en-US" b="0" i="0" u="none" strike="noStrike" baseline="0" dirty="0" err="1"/>
              <a:t>formulă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în</a:t>
            </a:r>
            <a:r>
              <a:rPr lang="en-US" b="0" i="0" u="none" strike="noStrike" baseline="0" dirty="0"/>
              <a:t> </a:t>
            </a:r>
            <a:r>
              <a:rPr lang="en-US" b="0" i="1" u="none" strike="noStrike" baseline="0" dirty="0"/>
              <a:t>forma </a:t>
            </a:r>
            <a:r>
              <a:rPr lang="en-US" b="0" i="1" u="none" strike="noStrike" baseline="0" dirty="0" err="1"/>
              <a:t>normală</a:t>
            </a:r>
            <a:r>
              <a:rPr lang="en-US" b="0" i="1" u="none" strike="noStrike" baseline="0" dirty="0"/>
              <a:t> </a:t>
            </a:r>
            <a:r>
              <a:rPr lang="en-US" b="0" i="1" u="none" strike="noStrike" baseline="0" dirty="0" err="1"/>
              <a:t>clauzală</a:t>
            </a:r>
            <a:r>
              <a:rPr lang="en-US" b="0" i="1" u="none" strike="noStrike" baseline="0" dirty="0"/>
              <a:t> </a:t>
            </a:r>
            <a:r>
              <a:rPr lang="en-US" b="0" i="0" u="none" strike="noStrike" baseline="0" dirty="0" err="1"/>
              <a:t>notată</a:t>
            </a:r>
            <a:r>
              <a:rPr lang="en-US" b="0" i="0" u="none" strike="noStrike" baseline="0" dirty="0"/>
              <a:t> </a:t>
            </a:r>
            <a:r>
              <a:rPr lang="en-US" b="0" i="1" u="none" strike="noStrike" baseline="0" dirty="0"/>
              <a:t>U </a:t>
            </a:r>
            <a:r>
              <a:rPr lang="en-US" b="0" i="1" u="none" strike="noStrike" baseline="30000" dirty="0"/>
              <a:t>C</a:t>
            </a:r>
            <a:r>
              <a:rPr lang="en-US" b="0" i="1" u="none" strike="noStrike" baseline="0" dirty="0"/>
              <a:t> </a:t>
            </a:r>
            <a:r>
              <a:rPr lang="en-US" b="0" i="0" u="none" strike="noStrike" baseline="0" dirty="0"/>
              <a:t>care se </a:t>
            </a:r>
            <a:r>
              <a:rPr lang="en-US" b="0" i="0" u="none" strike="noStrike" baseline="0" dirty="0" err="1"/>
              <a:t>obţine</a:t>
            </a:r>
            <a:r>
              <a:rPr lang="en-US" b="0" i="0" u="none" strike="noStrike" baseline="0" dirty="0"/>
              <a:t> din </a:t>
            </a:r>
            <a:r>
              <a:rPr lang="en-US" b="0" i="1" u="none" strike="noStrike" baseline="0" dirty="0"/>
              <a:t>U </a:t>
            </a:r>
            <a:r>
              <a:rPr lang="en-US" b="0" i="1" u="none" strike="noStrike" baseline="30000" dirty="0"/>
              <a:t>Sq </a:t>
            </a:r>
            <a:r>
              <a:rPr lang="en-US" b="0" i="0" u="none" strike="noStrike" baseline="0" dirty="0" err="1"/>
              <a:t>prin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aducerea</a:t>
            </a:r>
            <a:r>
              <a:rPr lang="en-US" b="0" i="0" u="none" strike="noStrike" baseline="0" dirty="0"/>
              <a:t> la FNC. (</a:t>
            </a:r>
            <a:r>
              <a:rPr lang="en-US" b="1" i="0" u="none" strike="noStrike" baseline="0" dirty="0"/>
              <a:t>Pas 7</a:t>
            </a:r>
            <a:r>
              <a:rPr lang="en-US" b="0" i="0" u="none" strike="noStrike" baseline="0" dirty="0"/>
              <a:t>) </a:t>
            </a:r>
          </a:p>
          <a:p>
            <a:pPr marL="0" indent="0">
              <a:buNone/>
            </a:pPr>
            <a:r>
              <a:rPr lang="ro-RO" dirty="0"/>
              <a:t>	</a:t>
            </a:r>
          </a:p>
          <a:p>
            <a:pPr marL="0" indent="0">
              <a:buNone/>
            </a:pPr>
            <a:r>
              <a:rPr lang="ro-RO" b="0" i="0" u="none" strike="noStrike" baseline="0" dirty="0"/>
              <a:t>	</a:t>
            </a:r>
            <a:r>
              <a:rPr lang="en-US" b="0" i="0" u="none" strike="noStrike" baseline="0" dirty="0"/>
              <a:t>Obs.: </a:t>
            </a:r>
            <a:r>
              <a:rPr lang="en-US" b="0" i="0" u="none" strike="noStrike" baseline="0" dirty="0" err="1"/>
              <a:t>Transformările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utilizate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în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procesul</a:t>
            </a:r>
            <a:r>
              <a:rPr lang="en-US" b="0" i="0" u="none" strike="noStrike" baseline="0" dirty="0"/>
              <a:t> de </a:t>
            </a:r>
            <a:r>
              <a:rPr lang="en-US" b="0" i="0" u="none" strike="noStrike" baseline="0" dirty="0" err="1"/>
              <a:t>Skolemizare</a:t>
            </a:r>
            <a:r>
              <a:rPr lang="en-US" b="0" i="0" u="none" strike="noStrike" baseline="0" dirty="0"/>
              <a:t> nu </a:t>
            </a:r>
            <a:r>
              <a:rPr lang="en-US" b="0" i="0" u="none" strike="noStrike" baseline="0" dirty="0" err="1"/>
              <a:t>păstrează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echivalenţa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logică</a:t>
            </a:r>
            <a:r>
              <a:rPr lang="en-US" b="0" i="0" u="none" strike="noStrike" baseline="0" dirty="0"/>
              <a:t>, </a:t>
            </a:r>
            <a:r>
              <a:rPr lang="en-US" b="0" i="0" u="none" strike="noStrike" baseline="0" dirty="0" err="1"/>
              <a:t>dar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păstrează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inconsistenţa</a:t>
            </a:r>
            <a:r>
              <a:rPr lang="en-US" b="0" i="0" u="none" strike="noStrike" baseline="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B7BB-A93C-4A7E-B708-418E7A8E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Pas 6</a:t>
            </a:r>
            <a:r>
              <a:rPr lang="es-ES" u="none"/>
              <a:t>: </a:t>
            </a:r>
            <a:r>
              <a:rPr lang="en-US" sz="4800" b="0" i="0" u="none" strike="noStrike" baseline="0">
                <a:latin typeface="Times New Roman" panose="02020603050405020304" pitchFamily="18" charset="0"/>
              </a:rPr>
              <a:t>Eliminarea cuantificatorilor </a:t>
            </a:r>
            <a:r>
              <a:rPr lang="es-ES" i="0" u="none" dirty="0">
                <a:sym typeface="Symbol" panose="05050102010706020507" pitchFamily="18" charset="2"/>
              </a:rPr>
              <a:t></a:t>
            </a:r>
            <a:br>
              <a:rPr lang="en-US" sz="4800" b="0" i="0" u="none" strike="noStrike" baseline="0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128F-7F69-48F9-BA2C-058E36FE3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360"/>
            <a:ext cx="10728325" cy="52329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U </a:t>
            </a:r>
            <a:r>
              <a:rPr lang="es-ES" sz="2400" dirty="0">
                <a:sym typeface="Symbol" panose="05050102010706020507" pitchFamily="18" charset="2"/>
              </a:rPr>
              <a:t> U</a:t>
            </a:r>
            <a:r>
              <a:rPr lang="es-ES" sz="2400" baseline="30000" dirty="0">
                <a:sym typeface="Symbol" panose="05050102010706020507" pitchFamily="18" charset="2"/>
              </a:rPr>
              <a:t>S</a:t>
            </a:r>
            <a:r>
              <a:rPr lang="es-ES" sz="2400" baseline="10000" dirty="0">
                <a:sym typeface="Symbol" panose="05050102010706020507" pitchFamily="18" charset="2"/>
              </a:rPr>
              <a:t>1</a:t>
            </a:r>
            <a:r>
              <a:rPr lang="es-ES" sz="2400" dirty="0"/>
              <a:t>= </a:t>
            </a:r>
            <a:r>
              <a:rPr lang="es-ES" sz="2400" dirty="0">
                <a:solidFill>
                  <a:srgbClr val="FF0000"/>
                </a:solidFill>
              </a:rPr>
              <a:t>(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s-ES" sz="2400" dirty="0">
                <a:solidFill>
                  <a:srgbClr val="FF0000"/>
                </a:solidFill>
              </a:rPr>
              <a:t>x)</a:t>
            </a:r>
            <a:r>
              <a:rPr lang="es-ES" sz="2400" dirty="0">
                <a:solidFill>
                  <a:srgbClr val="00B050"/>
                </a:solidFill>
              </a:rPr>
              <a:t>(</a:t>
            </a:r>
            <a:r>
              <a:rPr lang="es-ES" sz="2400" dirty="0">
                <a:solidFill>
                  <a:srgbClr val="00B050"/>
                </a:solidFill>
                <a:sym typeface="Symbol" panose="05050102010706020507" pitchFamily="18" charset="2"/>
              </a:rPr>
              <a:t></a:t>
            </a:r>
            <a:r>
              <a:rPr lang="es-ES" sz="2400" dirty="0">
                <a:solidFill>
                  <a:srgbClr val="00B050"/>
                </a:solidFill>
              </a:rPr>
              <a:t>y)</a:t>
            </a:r>
            <a:r>
              <a:rPr lang="es-ES" sz="2400" dirty="0"/>
              <a:t> (P(y) </a:t>
            </a:r>
            <a:r>
              <a:rPr lang="es-ES" sz="2400" dirty="0">
                <a:sym typeface="Symbol" panose="05050102010706020507" pitchFamily="18" charset="2"/>
              </a:rPr>
              <a:t> Q</a:t>
            </a:r>
            <a:r>
              <a:rPr lang="es-ES" sz="2400" dirty="0"/>
              <a:t>(</a:t>
            </a:r>
            <a:r>
              <a:rPr lang="es-ES" sz="2400" dirty="0">
                <a:solidFill>
                  <a:srgbClr val="FFFF00"/>
                </a:solidFill>
              </a:rPr>
              <a:t>f(x, y)</a:t>
            </a:r>
            <a:r>
              <a:rPr lang="es-ES" sz="2400" dirty="0"/>
              <a:t>) </a:t>
            </a:r>
            <a:r>
              <a:rPr lang="es-ES" sz="2400" dirty="0">
                <a:sym typeface="Symbol" panose="05050102010706020507" pitchFamily="18" charset="2"/>
              </a:rPr>
              <a:t></a:t>
            </a:r>
            <a:r>
              <a:rPr lang="es-ES" sz="2400" dirty="0"/>
              <a:t> R(x))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	U </a:t>
            </a:r>
            <a:r>
              <a:rPr lang="es-ES" sz="2400" dirty="0">
                <a:sym typeface="Symbol" panose="05050102010706020507" pitchFamily="18" charset="2"/>
              </a:rPr>
              <a:t> U</a:t>
            </a:r>
            <a:r>
              <a:rPr lang="es-ES" sz="2400" baseline="30000" dirty="0">
                <a:sym typeface="Symbol" panose="05050102010706020507" pitchFamily="18" charset="2"/>
              </a:rPr>
              <a:t>Sq</a:t>
            </a:r>
            <a:r>
              <a:rPr lang="es-ES" sz="2400" baseline="10000" dirty="0">
                <a:sym typeface="Symbol" panose="05050102010706020507" pitchFamily="18" charset="2"/>
              </a:rPr>
              <a:t>1</a:t>
            </a:r>
            <a:r>
              <a:rPr lang="es-ES" sz="2400" dirty="0"/>
              <a:t>= P(y) </a:t>
            </a:r>
            <a:r>
              <a:rPr lang="es-ES" sz="2400" dirty="0">
                <a:sym typeface="Symbol" panose="05050102010706020507" pitchFamily="18" charset="2"/>
              </a:rPr>
              <a:t> Q</a:t>
            </a:r>
            <a:r>
              <a:rPr lang="es-ES" sz="2400" dirty="0"/>
              <a:t>(f(x, y)) </a:t>
            </a:r>
            <a:r>
              <a:rPr lang="es-ES" sz="2400" dirty="0">
                <a:sym typeface="Symbol" panose="05050102010706020507" pitchFamily="18" charset="2"/>
              </a:rPr>
              <a:t></a:t>
            </a:r>
            <a:r>
              <a:rPr lang="es-ES" sz="2400" dirty="0"/>
              <a:t> R(x)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s-ES" sz="2400" dirty="0"/>
              <a:t>U </a:t>
            </a:r>
            <a:r>
              <a:rPr lang="es-ES" sz="2400" dirty="0">
                <a:sym typeface="Symbol" panose="05050102010706020507" pitchFamily="18" charset="2"/>
              </a:rPr>
              <a:t> U</a:t>
            </a:r>
            <a:r>
              <a:rPr lang="es-ES" sz="2400" baseline="30000" dirty="0">
                <a:sym typeface="Symbol" panose="05050102010706020507" pitchFamily="18" charset="2"/>
              </a:rPr>
              <a:t>S</a:t>
            </a:r>
            <a:r>
              <a:rPr lang="es-ES" sz="2400" baseline="10000" dirty="0">
                <a:sym typeface="Symbol" panose="05050102010706020507" pitchFamily="18" charset="2"/>
              </a:rPr>
              <a:t>2</a:t>
            </a:r>
            <a:r>
              <a:rPr lang="es-ES" sz="2400" dirty="0"/>
              <a:t>= </a:t>
            </a:r>
            <a:r>
              <a:rPr lang="es-ES" sz="2400" dirty="0">
                <a:solidFill>
                  <a:srgbClr val="FF0000"/>
                </a:solidFill>
              </a:rPr>
              <a:t>(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s-ES" sz="2400" dirty="0">
                <a:solidFill>
                  <a:srgbClr val="FF0000"/>
                </a:solidFill>
              </a:rPr>
              <a:t>x)</a:t>
            </a:r>
            <a:r>
              <a:rPr lang="es-ES" sz="2400" dirty="0">
                <a:solidFill>
                  <a:srgbClr val="00B050"/>
                </a:solidFill>
              </a:rPr>
              <a:t>(</a:t>
            </a:r>
            <a:r>
              <a:rPr lang="es-ES" sz="2400" dirty="0">
                <a:solidFill>
                  <a:srgbClr val="00B050"/>
                </a:solidFill>
                <a:sym typeface="Symbol" panose="05050102010706020507" pitchFamily="18" charset="2"/>
              </a:rPr>
              <a:t></a:t>
            </a:r>
            <a:r>
              <a:rPr lang="es-ES" sz="2400" dirty="0">
                <a:solidFill>
                  <a:srgbClr val="00B050"/>
                </a:solidFill>
              </a:rPr>
              <a:t>y)</a:t>
            </a:r>
            <a:r>
              <a:rPr lang="es-ES" sz="2400" dirty="0"/>
              <a:t> (P(y) </a:t>
            </a:r>
            <a:r>
              <a:rPr lang="es-ES" sz="2400" dirty="0">
                <a:sym typeface="Symbol" panose="05050102010706020507" pitchFamily="18" charset="2"/>
              </a:rPr>
              <a:t> Q</a:t>
            </a:r>
            <a:r>
              <a:rPr lang="es-ES" sz="2400" dirty="0"/>
              <a:t>(</a:t>
            </a:r>
            <a:r>
              <a:rPr lang="es-ES" sz="2400" dirty="0">
                <a:solidFill>
                  <a:srgbClr val="FFFF00"/>
                </a:solidFill>
              </a:rPr>
              <a:t>g(x)</a:t>
            </a:r>
            <a:r>
              <a:rPr lang="es-ES" sz="2400" dirty="0"/>
              <a:t>) </a:t>
            </a:r>
            <a:r>
              <a:rPr lang="es-ES" sz="2400" dirty="0">
                <a:sym typeface="Symbol" panose="05050102010706020507" pitchFamily="18" charset="2"/>
              </a:rPr>
              <a:t></a:t>
            </a:r>
            <a:r>
              <a:rPr lang="es-ES" sz="2400" dirty="0"/>
              <a:t> R(x))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s-ES" sz="2400" dirty="0"/>
              <a:t>	U </a:t>
            </a:r>
            <a:r>
              <a:rPr lang="es-ES" sz="2400" dirty="0">
                <a:sym typeface="Symbol" panose="05050102010706020507" pitchFamily="18" charset="2"/>
              </a:rPr>
              <a:t> U</a:t>
            </a:r>
            <a:r>
              <a:rPr lang="es-ES" sz="2400" baseline="30000" dirty="0">
                <a:sym typeface="Symbol" panose="05050102010706020507" pitchFamily="18" charset="2"/>
              </a:rPr>
              <a:t>Sq</a:t>
            </a:r>
            <a:r>
              <a:rPr lang="es-ES" sz="2400" baseline="10000" dirty="0">
                <a:sym typeface="Symbol" panose="05050102010706020507" pitchFamily="18" charset="2"/>
              </a:rPr>
              <a:t>2</a:t>
            </a:r>
            <a:r>
              <a:rPr lang="es-ES" sz="2400" dirty="0"/>
              <a:t>= P(y) </a:t>
            </a:r>
            <a:r>
              <a:rPr lang="es-ES" sz="2400" dirty="0">
                <a:sym typeface="Symbol" panose="05050102010706020507" pitchFamily="18" charset="2"/>
              </a:rPr>
              <a:t> Q</a:t>
            </a:r>
            <a:r>
              <a:rPr lang="es-ES" sz="2400" dirty="0"/>
              <a:t>(g(x)) </a:t>
            </a:r>
            <a:r>
              <a:rPr lang="es-ES" sz="2400" dirty="0">
                <a:sym typeface="Symbol" panose="05050102010706020507" pitchFamily="18" charset="2"/>
              </a:rPr>
              <a:t></a:t>
            </a:r>
            <a:r>
              <a:rPr lang="es-ES" sz="2400" dirty="0"/>
              <a:t> R(x)</a:t>
            </a:r>
          </a:p>
        </p:txBody>
      </p:sp>
    </p:spTree>
    <p:extLst>
      <p:ext uri="{BB962C8B-B14F-4D97-AF65-F5344CB8AC3E}">
        <p14:creationId xmlns:p14="http://schemas.microsoft.com/office/powerpoint/2010/main" val="38609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42F41"/>
      </a:dk2>
      <a:lt2>
        <a:srgbClr val="E2E3E8"/>
      </a:lt2>
      <a:accent1>
        <a:srgbClr val="A8A17F"/>
      </a:accent1>
      <a:accent2>
        <a:srgbClr val="BA987F"/>
      </a:accent2>
      <a:accent3>
        <a:srgbClr val="C49393"/>
      </a:accent3>
      <a:accent4>
        <a:srgbClr val="BA7F97"/>
      </a:accent4>
      <a:accent5>
        <a:srgbClr val="C390BA"/>
      </a:accent5>
      <a:accent6>
        <a:srgbClr val="AC7FBA"/>
      </a:accent6>
      <a:hlink>
        <a:srgbClr val="6974AE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003FE1-21EE-4290-992D-F901D9D09274}"/>
</file>

<file path=customXml/itemProps2.xml><?xml version="1.0" encoding="utf-8"?>
<ds:datastoreItem xmlns:ds="http://schemas.openxmlformats.org/officeDocument/2006/customXml" ds:itemID="{4AA1128E-9BA1-4474-B049-EC98E6DD9CDC}"/>
</file>

<file path=customXml/itemProps3.xml><?xml version="1.0" encoding="utf-8"?>
<ds:datastoreItem xmlns:ds="http://schemas.openxmlformats.org/officeDocument/2006/customXml" ds:itemID="{CFF20EF2-083D-46E7-A6D0-4A5202B0BD97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439</TotalTime>
  <Words>1036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Sagona Book</vt:lpstr>
      <vt:lpstr>The Hand Extrablack</vt:lpstr>
      <vt:lpstr>Times New Roman</vt:lpstr>
      <vt:lpstr>BlobVTI</vt:lpstr>
      <vt:lpstr>Temă seminar</vt:lpstr>
      <vt:lpstr>Cerința 9.2.6.6</vt:lpstr>
      <vt:lpstr>1.1. Teorie – Forma normală prenexă</vt:lpstr>
      <vt:lpstr>Algoritmul de aducere la forma normală prenexă</vt:lpstr>
      <vt:lpstr>Aducerea la Forma Normală Prenexă</vt:lpstr>
      <vt:lpstr>2.1. Teorie - Forma normală Skolem</vt:lpstr>
      <vt:lpstr>Pas 5: Eliminarea cuantificatorilor  </vt:lpstr>
      <vt:lpstr>3.1. Teorie – Forma normală clauzală</vt:lpstr>
      <vt:lpstr>Pas 6: Eliminarea cuantificatorilor  </vt:lpstr>
      <vt:lpstr>Pas 7: Aducerea la Forma Normală Clauzală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seminar</dc:title>
  <dc:creator>Sami Sarkozi</dc:creator>
  <cp:lastModifiedBy>Sami Sarkozi</cp:lastModifiedBy>
  <cp:revision>30</cp:revision>
  <dcterms:created xsi:type="dcterms:W3CDTF">2020-11-24T12:16:11Z</dcterms:created>
  <dcterms:modified xsi:type="dcterms:W3CDTF">2020-11-27T13:44:42Z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