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7AFF4B-B1E1-4BEE-9BD4-3DD322C1E46B}">
          <p14:sldIdLst>
            <p14:sldId id="256"/>
            <p14:sldId id="257"/>
            <p14:sldId id="264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35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956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57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55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614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837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503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965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547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276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13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56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7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363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14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41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8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886B-E7DA-4134-9100-4EB0B4FC5F59}" type="datetimeFigureOut">
              <a:rPr lang="ro-RO" smtClean="0"/>
              <a:t>27.11.2020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6425-237B-4D08-B006-AE6B22E41E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57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computationala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Sava Radu Florian</a:t>
            </a:r>
          </a:p>
          <a:p>
            <a:pPr algn="r"/>
            <a:r>
              <a:rPr lang="en-US" dirty="0" err="1" smtClean="0"/>
              <a:t>Grupa</a:t>
            </a:r>
            <a:r>
              <a:rPr lang="en-US" dirty="0" smtClean="0"/>
              <a:t> 216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33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1: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5" y="2222269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inlocuiesc</a:t>
            </a:r>
            <a:r>
              <a:rPr lang="en-US" dirty="0" smtClean="0"/>
              <a:t> </a:t>
            </a:r>
            <a:r>
              <a:rPr lang="en-US" dirty="0" err="1" smtClean="0"/>
              <a:t>conectivele</a:t>
            </a:r>
            <a:r>
              <a:rPr lang="en-US" dirty="0" smtClean="0"/>
              <a:t> </a:t>
            </a:r>
            <a:r>
              <a:rPr lang="ro-RO" dirty="0"/>
              <a:t>→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 </a:t>
            </a:r>
            <a:r>
              <a:rPr lang="ro-RO" dirty="0" smtClean="0"/>
              <a:t>↔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ro-RO" dirty="0" smtClean="0"/>
              <a:t>¬</a:t>
            </a:r>
            <a:r>
              <a:rPr lang="en-US" dirty="0" smtClean="0"/>
              <a:t> , </a:t>
            </a:r>
            <a:r>
              <a:rPr lang="ro-RO" dirty="0" smtClean="0"/>
              <a:t>∧</a:t>
            </a:r>
            <a:r>
              <a:rPr lang="en-US" dirty="0" smtClean="0"/>
              <a:t> , </a:t>
            </a:r>
            <a:r>
              <a:rPr lang="ro-RO" dirty="0" smtClean="0"/>
              <a:t>∨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o-RO" dirty="0"/>
              <a:t>(∀x)</a:t>
            </a:r>
            <a:r>
              <a:rPr lang="en-US" dirty="0"/>
              <a:t> </a:t>
            </a:r>
            <a:r>
              <a:rPr lang="ro-RO" dirty="0"/>
              <a:t>(∀y)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 </a:t>
            </a:r>
            <a:r>
              <a:rPr lang="ro-RO" dirty="0"/>
              <a:t>(∃z) </a:t>
            </a:r>
            <a:r>
              <a:rPr lang="en-US" dirty="0"/>
              <a:t>P</a:t>
            </a:r>
            <a:r>
              <a:rPr lang="ro-RO" dirty="0"/>
              <a:t>(z)</a:t>
            </a:r>
            <a:r>
              <a:rPr lang="en-US" dirty="0"/>
              <a:t> </a:t>
            </a:r>
            <a:r>
              <a:rPr lang="ro-RO" dirty="0"/>
              <a:t> ∧ </a:t>
            </a:r>
            <a:r>
              <a:rPr lang="en-US" dirty="0"/>
              <a:t> </a:t>
            </a:r>
            <a:r>
              <a:rPr lang="ro-RO" dirty="0"/>
              <a:t>(∀u)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 Q</a:t>
            </a:r>
            <a:r>
              <a:rPr lang="ro-RO" dirty="0"/>
              <a:t>(x,u) →</a:t>
            </a:r>
            <a:r>
              <a:rPr lang="en-US" dirty="0"/>
              <a:t> </a:t>
            </a:r>
            <a:r>
              <a:rPr lang="ro-RO" dirty="0"/>
              <a:t>(∃z)</a:t>
            </a:r>
            <a:r>
              <a:rPr lang="en-US" dirty="0"/>
              <a:t> Q</a:t>
            </a:r>
            <a:r>
              <a:rPr lang="ro-RO" dirty="0"/>
              <a:t>( y,z)</a:t>
            </a:r>
            <a:r>
              <a:rPr lang="en-US" dirty="0"/>
              <a:t> </a:t>
            </a:r>
            <a:r>
              <a:rPr lang="ro-RO" dirty="0"/>
              <a:t>)</a:t>
            </a:r>
            <a:r>
              <a:rPr lang="en-US" dirty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o-RO" dirty="0"/>
              <a:t>(∀x)</a:t>
            </a:r>
            <a:r>
              <a:rPr lang="en-US" dirty="0"/>
              <a:t> </a:t>
            </a:r>
            <a:r>
              <a:rPr lang="ro-RO" dirty="0"/>
              <a:t>(∀y)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 </a:t>
            </a:r>
            <a:r>
              <a:rPr lang="ro-RO" dirty="0"/>
              <a:t>(∃z) </a:t>
            </a:r>
            <a:r>
              <a:rPr lang="en-US" dirty="0"/>
              <a:t>P</a:t>
            </a:r>
            <a:r>
              <a:rPr lang="ro-RO" dirty="0"/>
              <a:t>(z)</a:t>
            </a:r>
            <a:r>
              <a:rPr lang="en-US" dirty="0"/>
              <a:t> </a:t>
            </a:r>
            <a:r>
              <a:rPr lang="ro-RO" dirty="0"/>
              <a:t> ∧ </a:t>
            </a:r>
            <a:r>
              <a:rPr lang="en-US" dirty="0"/>
              <a:t> </a:t>
            </a:r>
            <a:r>
              <a:rPr lang="ro-RO" dirty="0"/>
              <a:t>(∀u)</a:t>
            </a:r>
            <a:r>
              <a:rPr lang="en-US" dirty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/>
              <a:t>(∃z)</a:t>
            </a:r>
            <a:r>
              <a:rPr lang="en-US" dirty="0"/>
              <a:t> Q</a:t>
            </a:r>
            <a:r>
              <a:rPr lang="ro-RO" dirty="0"/>
              <a:t>( y,z)</a:t>
            </a:r>
            <a:r>
              <a:rPr lang="en-US" dirty="0"/>
              <a:t> </a:t>
            </a:r>
            <a:r>
              <a:rPr lang="ro-RO" dirty="0"/>
              <a:t>)</a:t>
            </a:r>
            <a:r>
              <a:rPr lang="en-US" dirty="0"/>
              <a:t> </a:t>
            </a:r>
            <a:r>
              <a:rPr lang="ro-RO" dirty="0"/>
              <a:t>)</a:t>
            </a: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023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2: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legile</a:t>
            </a:r>
            <a:r>
              <a:rPr lang="en-US" dirty="0" smtClean="0"/>
              <a:t> finite </a:t>
            </a:r>
            <a:r>
              <a:rPr lang="en-US" dirty="0" err="1" smtClean="0"/>
              <a:t>si</a:t>
            </a:r>
            <a:r>
              <a:rPr lang="en-US" dirty="0" smtClean="0"/>
              <a:t> infinite ale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DeMorgan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cuantificatorii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nu fie </a:t>
            </a:r>
            <a:r>
              <a:rPr lang="en-US" dirty="0" err="1" smtClean="0"/>
              <a:t>precedati</a:t>
            </a:r>
            <a:r>
              <a:rPr lang="en-US" dirty="0" smtClean="0"/>
              <a:t> de </a:t>
            </a:r>
            <a:r>
              <a:rPr lang="en-US" dirty="0" err="1" smtClean="0"/>
              <a:t>negatie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</a:t>
            </a:r>
            <a:r>
              <a:rPr lang="ro-RO" dirty="0" smtClean="0"/>
              <a:t>(∃z) 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(∃z)</a:t>
            </a:r>
            <a:r>
              <a:rPr lang="en-US" dirty="0" smtClean="0"/>
              <a:t> Q</a:t>
            </a:r>
            <a:r>
              <a:rPr lang="ro-RO" dirty="0" smtClean="0"/>
              <a:t>( y,z)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cazul</a:t>
            </a: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106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3: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redenumesc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 legate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distincte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</a:t>
            </a:r>
            <a:r>
              <a:rPr lang="ro-RO" dirty="0" smtClean="0"/>
              <a:t>(∃z) 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(∃z)</a:t>
            </a:r>
            <a:r>
              <a:rPr lang="en-US" dirty="0" smtClean="0"/>
              <a:t> Q</a:t>
            </a:r>
            <a:r>
              <a:rPr lang="ro-RO" dirty="0" smtClean="0"/>
              <a:t>( y,z)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</a:t>
            </a:r>
            <a:r>
              <a:rPr lang="ro-RO" dirty="0" smtClean="0"/>
              <a:t>(∃z) 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64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4: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4" y="2057401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utilizeaza</a:t>
            </a:r>
            <a:r>
              <a:rPr lang="en-US" dirty="0" smtClean="0"/>
              <a:t> </a:t>
            </a:r>
            <a:r>
              <a:rPr lang="en-US" dirty="0" err="1" smtClean="0"/>
              <a:t>echivalentele</a:t>
            </a:r>
            <a:r>
              <a:rPr lang="en-US" dirty="0" smtClean="0"/>
              <a:t> </a:t>
            </a:r>
            <a:r>
              <a:rPr lang="en-US" dirty="0" err="1" smtClean="0"/>
              <a:t>logice</a:t>
            </a:r>
            <a:r>
              <a:rPr lang="en-US" dirty="0" smtClean="0"/>
              <a:t>(</a:t>
            </a:r>
            <a:r>
              <a:rPr lang="en-US" dirty="0" err="1" smtClean="0"/>
              <a:t>legile</a:t>
            </a:r>
            <a:r>
              <a:rPr lang="en-US" dirty="0" smtClean="0"/>
              <a:t> de </a:t>
            </a:r>
            <a:r>
              <a:rPr lang="en-US" dirty="0" err="1" smtClean="0"/>
              <a:t>extragere</a:t>
            </a:r>
            <a:r>
              <a:rPr lang="en-US" dirty="0" smtClean="0"/>
              <a:t> a </a:t>
            </a:r>
            <a:r>
              <a:rPr lang="en-US" dirty="0" err="1" smtClean="0"/>
              <a:t>cuantificatorilor</a:t>
            </a:r>
            <a:r>
              <a:rPr lang="en-US" dirty="0" smtClean="0"/>
              <a:t> in fata </a:t>
            </a:r>
            <a:r>
              <a:rPr lang="en-US" dirty="0" err="1" smtClean="0"/>
              <a:t>formulei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 smtClean="0"/>
              <a:t> (∀x)</a:t>
            </a:r>
            <a:r>
              <a:rPr lang="en-US" dirty="0" smtClean="0"/>
              <a:t> </a:t>
            </a:r>
            <a:r>
              <a:rPr lang="ro-RO" dirty="0" smtClean="0"/>
              <a:t>(∀y)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</a:t>
            </a:r>
            <a:r>
              <a:rPr lang="ro-RO" dirty="0" smtClean="0"/>
              <a:t>(∃z) 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 smtClean="0"/>
              <a:t> (∀x)</a:t>
            </a:r>
            <a:r>
              <a:rPr lang="en-US" dirty="0" smtClean="0"/>
              <a:t> </a:t>
            </a:r>
            <a:r>
              <a:rPr lang="ro-RO" dirty="0" smtClean="0"/>
              <a:t>(∀y) (∃z)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 (∃z)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 (∃z)</a:t>
            </a:r>
            <a:r>
              <a:rPr lang="en-US" dirty="0" smtClean="0"/>
              <a:t> </a:t>
            </a:r>
            <a:r>
              <a:rPr lang="ro-RO" dirty="0" smtClean="0"/>
              <a:t>(∀u) 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366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5: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94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cuantificatorul</a:t>
            </a:r>
            <a:r>
              <a:rPr lang="en-US" dirty="0" smtClean="0"/>
              <a:t> existential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ajunge</a:t>
            </a:r>
            <a:r>
              <a:rPr lang="en-US" dirty="0" smtClean="0"/>
              <a:t> la forma </a:t>
            </a:r>
            <a:r>
              <a:rPr lang="en-US" dirty="0" err="1" smtClean="0"/>
              <a:t>normala</a:t>
            </a:r>
            <a:r>
              <a:rPr lang="en-US" dirty="0" smtClean="0"/>
              <a:t> </a:t>
            </a:r>
            <a:r>
              <a:rPr lang="en-US" dirty="0" err="1" smtClean="0"/>
              <a:t>Skolem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 (∃z)</a:t>
            </a:r>
            <a:r>
              <a:rPr lang="en-US" dirty="0" smtClean="0"/>
              <a:t> </a:t>
            </a:r>
            <a:r>
              <a:rPr lang="ro-RO" dirty="0" smtClean="0"/>
              <a:t>(∀u) 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z </a:t>
            </a:r>
            <a:r>
              <a:rPr lang="en-US" dirty="0" smtClean="0"/>
              <a:t>&lt;- f(x, 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s </a:t>
            </a:r>
            <a:r>
              <a:rPr lang="en-US" dirty="0" smtClean="0"/>
              <a:t>&lt;- g(x, y, u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U</a:t>
            </a:r>
            <a:r>
              <a:rPr lang="en-US" baseline="30000" dirty="0" smtClean="0"/>
              <a:t>S </a:t>
            </a:r>
            <a:r>
              <a:rPr lang="ro-RO" dirty="0" smtClean="0"/>
              <a:t>≡</a:t>
            </a:r>
            <a:r>
              <a:rPr lang="en-US" dirty="0" smtClean="0"/>
              <a:t>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 (∀u) (</a:t>
            </a:r>
            <a:r>
              <a:rPr lang="en-US" dirty="0" smtClean="0"/>
              <a:t>P</a:t>
            </a:r>
            <a:r>
              <a:rPr lang="ro-RO" dirty="0" smtClean="0"/>
              <a:t>(</a:t>
            </a:r>
            <a:r>
              <a:rPr lang="en-US" dirty="0" smtClean="0">
                <a:solidFill>
                  <a:schemeClr val="accent6"/>
                </a:solidFill>
              </a:rPr>
              <a:t>f(x, y)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 ∧ 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g(x, y, u)</a:t>
            </a:r>
            <a:r>
              <a:rPr lang="ro-RO" dirty="0" smtClean="0"/>
              <a:t>)))</a:t>
            </a:r>
            <a:endParaRPr lang="en-US" dirty="0" smtClean="0"/>
          </a:p>
          <a:p>
            <a:pPr marL="0" indent="0">
              <a:buNone/>
            </a:pPr>
            <a:endParaRPr lang="ro-RO" baseline="30000" dirty="0"/>
          </a:p>
        </p:txBody>
      </p:sp>
    </p:spTree>
    <p:extLst>
      <p:ext uri="{BB962C8B-B14F-4D97-AF65-F5344CB8AC3E}">
        <p14:creationId xmlns:p14="http://schemas.microsoft.com/office/powerpoint/2010/main" val="25747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6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cuantificatorul</a:t>
            </a:r>
            <a:r>
              <a:rPr lang="en-US" dirty="0" smtClean="0"/>
              <a:t> universal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obtine</a:t>
            </a:r>
            <a:r>
              <a:rPr lang="en-US" dirty="0" smtClean="0"/>
              <a:t> forma </a:t>
            </a:r>
            <a:r>
              <a:rPr lang="en-US" dirty="0" err="1" smtClean="0"/>
              <a:t>normala</a:t>
            </a:r>
            <a:r>
              <a:rPr lang="en-US" dirty="0" smtClean="0"/>
              <a:t> </a:t>
            </a:r>
            <a:r>
              <a:rPr lang="en-US" dirty="0" err="1" smtClean="0"/>
              <a:t>Skolem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cuantificatori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</a:t>
            </a:r>
            <a:r>
              <a:rPr lang="en-US" baseline="30000" dirty="0" smtClean="0"/>
              <a:t>s </a:t>
            </a:r>
            <a:r>
              <a:rPr lang="ro-RO" dirty="0" smtClean="0"/>
              <a:t>≡</a:t>
            </a:r>
            <a:r>
              <a:rPr lang="en-US" dirty="0" smtClean="0"/>
              <a:t>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 (∀u) (</a:t>
            </a:r>
            <a:r>
              <a:rPr lang="en-US" dirty="0" smtClean="0"/>
              <a:t>P</a:t>
            </a:r>
            <a:r>
              <a:rPr lang="ro-RO" dirty="0" smtClean="0"/>
              <a:t>(</a:t>
            </a:r>
            <a:r>
              <a:rPr lang="en-US" dirty="0" smtClean="0">
                <a:solidFill>
                  <a:schemeClr val="accent6"/>
                </a:solidFill>
              </a:rPr>
              <a:t>f(x, y)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 ∧ 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g(x, y, u)</a:t>
            </a:r>
            <a:r>
              <a:rPr lang="ro-RO" dirty="0" smtClean="0"/>
              <a:t>)))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dirty="0" err="1" smtClean="0"/>
              <a:t>U</a:t>
            </a:r>
            <a:r>
              <a:rPr lang="en-US" baseline="30000" dirty="0" err="1" smtClean="0"/>
              <a:t>Sq</a:t>
            </a:r>
            <a:r>
              <a:rPr lang="en-US" baseline="30000" dirty="0" smtClean="0"/>
              <a:t> </a:t>
            </a:r>
            <a:r>
              <a:rPr lang="ro-RO" dirty="0" smtClean="0"/>
              <a:t>≡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ro-RO" dirty="0" smtClean="0"/>
              <a:t>(</a:t>
            </a:r>
            <a:r>
              <a:rPr lang="en-US" dirty="0" smtClean="0"/>
              <a:t>f(x, y)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 ∧ 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/>
              <a:t> g(x, y, u)</a:t>
            </a:r>
            <a:r>
              <a:rPr lang="ro-RO" dirty="0" smtClean="0"/>
              <a:t>))</a:t>
            </a: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48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7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aduce</a:t>
            </a:r>
            <a:r>
              <a:rPr lang="en-US" dirty="0" smtClean="0"/>
              <a:t> formula la FNC, </a:t>
            </a:r>
            <a:r>
              <a:rPr lang="en-US" dirty="0" err="1" smtClean="0"/>
              <a:t>aplicand</a:t>
            </a:r>
            <a:r>
              <a:rPr lang="en-US" dirty="0" smtClean="0"/>
              <a:t> </a:t>
            </a:r>
            <a:r>
              <a:rPr lang="en-US" dirty="0" err="1" smtClean="0"/>
              <a:t>distributivitatea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ro-RO" dirty="0" smtClean="0"/>
              <a:t>∨</a:t>
            </a:r>
            <a:r>
              <a:rPr lang="en-US" dirty="0" smtClean="0"/>
              <a:t> fata de </a:t>
            </a:r>
            <a:r>
              <a:rPr lang="ro-RO" dirty="0" smtClean="0"/>
              <a:t>∧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U</a:t>
            </a:r>
            <a:r>
              <a:rPr lang="en-US" baseline="30000" dirty="0" err="1" smtClean="0"/>
              <a:t>Sq</a:t>
            </a:r>
            <a:r>
              <a:rPr lang="en-US" baseline="30000" dirty="0" smtClean="0"/>
              <a:t> </a:t>
            </a:r>
            <a:r>
              <a:rPr lang="ro-RO" dirty="0" smtClean="0"/>
              <a:t>≡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ro-RO" dirty="0" smtClean="0"/>
              <a:t>(</a:t>
            </a:r>
            <a:r>
              <a:rPr lang="en-US" dirty="0" smtClean="0"/>
              <a:t>f(x, y)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 ∧ (¬ </a:t>
            </a:r>
            <a:r>
              <a:rPr lang="en-US" dirty="0" smtClean="0"/>
              <a:t>Q</a:t>
            </a:r>
            <a:r>
              <a:rPr lang="ro-RO" dirty="0" smtClean="0"/>
              <a:t>(x,u) ∨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/>
              <a:t> g(x, y, u)</a:t>
            </a:r>
            <a:r>
              <a:rPr lang="ro-RO" dirty="0" smtClean="0"/>
              <a:t>))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cazul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</a:t>
            </a:r>
            <a:r>
              <a:rPr lang="en-US" baseline="30000" dirty="0" smtClean="0"/>
              <a:t>C </a:t>
            </a:r>
            <a:r>
              <a:rPr lang="ro-RO" dirty="0" smtClean="0"/>
              <a:t>≡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ro-RO" dirty="0" smtClean="0"/>
              <a:t>(</a:t>
            </a:r>
            <a:r>
              <a:rPr lang="en-US" dirty="0" smtClean="0"/>
              <a:t>f(x, y)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 ∧ (¬ </a:t>
            </a:r>
            <a:r>
              <a:rPr lang="en-US" dirty="0" smtClean="0"/>
              <a:t>Q</a:t>
            </a:r>
            <a:r>
              <a:rPr lang="ro-RO" dirty="0" smtClean="0"/>
              <a:t>(x,u) ∨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/>
              <a:t> g(x, y, u)</a:t>
            </a:r>
            <a:r>
              <a:rPr lang="ro-RO" dirty="0" smtClean="0"/>
              <a:t>))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9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err="1" smtClean="0"/>
              <a:t>Multumesc</a:t>
            </a:r>
            <a:r>
              <a:rPr lang="en-US" sz="4400" dirty="0" smtClean="0"/>
              <a:t> </a:t>
            </a:r>
            <a:r>
              <a:rPr lang="en-US" sz="4400" dirty="0" err="1" smtClean="0"/>
              <a:t>pentru</a:t>
            </a:r>
            <a:r>
              <a:rPr lang="en-US" sz="4400" dirty="0" smtClean="0"/>
              <a:t> </a:t>
            </a:r>
            <a:r>
              <a:rPr lang="en-US" sz="4400" dirty="0" err="1" smtClean="0"/>
              <a:t>atentie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38631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cap="none" dirty="0" smtClean="0"/>
              <a:t>Aduceţi la o formă normală prenexă şi la o formă normală clauzală </a:t>
            </a:r>
            <a:r>
              <a:rPr lang="en-US" cap="none" dirty="0" smtClean="0"/>
              <a:t>formula</a:t>
            </a:r>
            <a:r>
              <a:rPr lang="ro-RO" dirty="0" smtClean="0"/>
              <a:t>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ro-RO" sz="3600" dirty="0" smtClean="0"/>
              <a:t>6. (</a:t>
            </a:r>
            <a:r>
              <a:rPr lang="ro-RO" sz="3600" dirty="0"/>
              <a:t>∀</a:t>
            </a:r>
            <a:r>
              <a:rPr lang="ro-RO" sz="3600" dirty="0" smtClean="0"/>
              <a:t>x)(</a:t>
            </a:r>
            <a:r>
              <a:rPr lang="ro-RO" sz="3600" dirty="0"/>
              <a:t>∀</a:t>
            </a:r>
            <a:r>
              <a:rPr lang="ro-RO" sz="3600" dirty="0" smtClean="0"/>
              <a:t>y)((</a:t>
            </a:r>
            <a:r>
              <a:rPr lang="ro-RO" sz="3600" dirty="0"/>
              <a:t>∃</a:t>
            </a:r>
            <a:r>
              <a:rPr lang="ro-RO" sz="3600" dirty="0" smtClean="0"/>
              <a:t>z)</a:t>
            </a:r>
            <a:r>
              <a:rPr lang="en-US" sz="3600" dirty="0" smtClean="0"/>
              <a:t>P</a:t>
            </a:r>
            <a:r>
              <a:rPr lang="ro-RO" sz="3600" dirty="0" smtClean="0"/>
              <a:t>(z)</a:t>
            </a:r>
            <a:r>
              <a:rPr lang="en-US" sz="3600" dirty="0" smtClean="0"/>
              <a:t> </a:t>
            </a:r>
            <a:r>
              <a:rPr lang="ro-RO" sz="3600" dirty="0" smtClean="0"/>
              <a:t>∧ (</a:t>
            </a:r>
            <a:r>
              <a:rPr lang="ro-RO" sz="3600" dirty="0"/>
              <a:t>∀</a:t>
            </a:r>
            <a:r>
              <a:rPr lang="ro-RO" sz="3600" dirty="0" smtClean="0"/>
              <a:t>u)</a:t>
            </a:r>
            <a:r>
              <a:rPr lang="en-US" sz="3600" dirty="0" smtClean="0"/>
              <a:t> </a:t>
            </a:r>
            <a:r>
              <a:rPr lang="ro-RO" sz="3600" dirty="0" smtClean="0"/>
              <a:t>(</a:t>
            </a:r>
            <a:r>
              <a:rPr lang="en-US" sz="3600" dirty="0" smtClean="0"/>
              <a:t> Q</a:t>
            </a:r>
            <a:r>
              <a:rPr lang="ro-RO" sz="3600" dirty="0" smtClean="0"/>
              <a:t>(x,u) →</a:t>
            </a:r>
            <a:r>
              <a:rPr lang="en-US" sz="3600" dirty="0" smtClean="0"/>
              <a:t> </a:t>
            </a:r>
            <a:r>
              <a:rPr lang="ro-RO" sz="3600" dirty="0" smtClean="0"/>
              <a:t>(</a:t>
            </a:r>
            <a:r>
              <a:rPr lang="ro-RO" sz="3600" dirty="0"/>
              <a:t>∃</a:t>
            </a:r>
            <a:r>
              <a:rPr lang="ro-RO" sz="3600" dirty="0" smtClean="0"/>
              <a:t>z)</a:t>
            </a:r>
            <a:r>
              <a:rPr lang="en-US" sz="3600" dirty="0" smtClean="0"/>
              <a:t>Q</a:t>
            </a:r>
            <a:r>
              <a:rPr lang="ro-RO" sz="3600" dirty="0" smtClean="0"/>
              <a:t>(y,z))) 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28608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normala</a:t>
            </a:r>
            <a:r>
              <a:rPr lang="en-US" dirty="0" smtClean="0"/>
              <a:t> </a:t>
            </a:r>
            <a:r>
              <a:rPr lang="en-US" dirty="0" err="1" smtClean="0"/>
              <a:t>prenexa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Initial: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o-RO" dirty="0" smtClean="0"/>
              <a:t>(</a:t>
            </a:r>
            <a:r>
              <a:rPr lang="ro-RO" dirty="0"/>
              <a:t>∀x)</a:t>
            </a:r>
            <a:r>
              <a:rPr lang="en-US" dirty="0"/>
              <a:t> </a:t>
            </a:r>
            <a:r>
              <a:rPr lang="ro-RO" dirty="0"/>
              <a:t>(∀y)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 </a:t>
            </a:r>
            <a:r>
              <a:rPr lang="ro-RO" dirty="0"/>
              <a:t>(∃z) </a:t>
            </a:r>
            <a:r>
              <a:rPr lang="en-US" dirty="0"/>
              <a:t>P</a:t>
            </a:r>
            <a:r>
              <a:rPr lang="ro-RO" dirty="0"/>
              <a:t>(z)</a:t>
            </a:r>
            <a:r>
              <a:rPr lang="en-US" dirty="0"/>
              <a:t> </a:t>
            </a:r>
            <a:r>
              <a:rPr lang="ro-RO" dirty="0"/>
              <a:t> ∧ </a:t>
            </a:r>
            <a:r>
              <a:rPr lang="en-US" dirty="0"/>
              <a:t> </a:t>
            </a:r>
            <a:r>
              <a:rPr lang="ro-RO" dirty="0"/>
              <a:t>(∀u)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 Q</a:t>
            </a:r>
            <a:r>
              <a:rPr lang="ro-RO" dirty="0"/>
              <a:t>(x,u) →</a:t>
            </a:r>
            <a:r>
              <a:rPr lang="en-US" dirty="0"/>
              <a:t> </a:t>
            </a:r>
            <a:r>
              <a:rPr lang="ro-RO" dirty="0"/>
              <a:t>(∃z)</a:t>
            </a:r>
            <a:r>
              <a:rPr lang="en-US" dirty="0"/>
              <a:t> Q</a:t>
            </a:r>
            <a:r>
              <a:rPr lang="ro-RO" dirty="0"/>
              <a:t>( y,z)</a:t>
            </a:r>
            <a:r>
              <a:rPr lang="en-US" dirty="0"/>
              <a:t> </a:t>
            </a:r>
            <a:r>
              <a:rPr lang="ro-RO" dirty="0"/>
              <a:t>)</a:t>
            </a:r>
            <a:r>
              <a:rPr lang="en-US" dirty="0"/>
              <a:t> </a:t>
            </a:r>
            <a:r>
              <a:rPr lang="ro-R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00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1: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inlocuiesc</a:t>
            </a:r>
            <a:r>
              <a:rPr lang="en-US" dirty="0" smtClean="0"/>
              <a:t> </a:t>
            </a:r>
            <a:r>
              <a:rPr lang="en-US" dirty="0" err="1" smtClean="0"/>
              <a:t>conectivele</a:t>
            </a:r>
            <a:r>
              <a:rPr lang="en-US" dirty="0" smtClean="0"/>
              <a:t> </a:t>
            </a:r>
            <a:r>
              <a:rPr lang="ro-RO" dirty="0"/>
              <a:t>→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 </a:t>
            </a:r>
            <a:r>
              <a:rPr lang="ro-RO" dirty="0" smtClean="0"/>
              <a:t>↔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ro-RO" dirty="0" smtClean="0"/>
              <a:t>¬</a:t>
            </a:r>
            <a:r>
              <a:rPr lang="en-US" dirty="0" smtClean="0"/>
              <a:t> , </a:t>
            </a:r>
            <a:r>
              <a:rPr lang="ro-RO" dirty="0" smtClean="0"/>
              <a:t>∧</a:t>
            </a:r>
            <a:r>
              <a:rPr lang="en-US" dirty="0" smtClean="0"/>
              <a:t> , </a:t>
            </a:r>
            <a:r>
              <a:rPr lang="ro-RO" dirty="0" smtClean="0"/>
              <a:t>∨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o-RO" dirty="0"/>
              <a:t>(∀x)</a:t>
            </a:r>
            <a:r>
              <a:rPr lang="en-US" dirty="0"/>
              <a:t> </a:t>
            </a:r>
            <a:r>
              <a:rPr lang="ro-RO" dirty="0"/>
              <a:t>(∀y)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 </a:t>
            </a:r>
            <a:r>
              <a:rPr lang="ro-RO" dirty="0"/>
              <a:t>(∃z) </a:t>
            </a:r>
            <a:r>
              <a:rPr lang="en-US" dirty="0"/>
              <a:t>P</a:t>
            </a:r>
            <a:r>
              <a:rPr lang="ro-RO" dirty="0"/>
              <a:t>(z)</a:t>
            </a:r>
            <a:r>
              <a:rPr lang="en-US" dirty="0"/>
              <a:t> </a:t>
            </a:r>
            <a:r>
              <a:rPr lang="ro-RO" dirty="0"/>
              <a:t> ∧ </a:t>
            </a:r>
            <a:r>
              <a:rPr lang="en-US" dirty="0"/>
              <a:t> </a:t>
            </a:r>
            <a:r>
              <a:rPr lang="ro-RO" dirty="0"/>
              <a:t>(∀u)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 Q</a:t>
            </a:r>
            <a:r>
              <a:rPr lang="ro-RO" dirty="0"/>
              <a:t>(x,u) →</a:t>
            </a:r>
            <a:r>
              <a:rPr lang="en-US" dirty="0"/>
              <a:t> </a:t>
            </a:r>
            <a:r>
              <a:rPr lang="ro-RO" dirty="0"/>
              <a:t>(∃z)</a:t>
            </a:r>
            <a:r>
              <a:rPr lang="en-US" dirty="0"/>
              <a:t> Q</a:t>
            </a:r>
            <a:r>
              <a:rPr lang="ro-RO" dirty="0"/>
              <a:t>( y,z)</a:t>
            </a:r>
            <a:r>
              <a:rPr lang="en-US" dirty="0"/>
              <a:t> </a:t>
            </a:r>
            <a:r>
              <a:rPr lang="ro-RO" dirty="0"/>
              <a:t>)</a:t>
            </a:r>
            <a:r>
              <a:rPr lang="en-US" dirty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o-RO" dirty="0"/>
              <a:t>(∀x)</a:t>
            </a:r>
            <a:r>
              <a:rPr lang="en-US" dirty="0"/>
              <a:t> </a:t>
            </a:r>
            <a:r>
              <a:rPr lang="ro-RO" dirty="0"/>
              <a:t>(∀y)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 </a:t>
            </a:r>
            <a:r>
              <a:rPr lang="ro-RO" dirty="0"/>
              <a:t>(∃z) </a:t>
            </a:r>
            <a:r>
              <a:rPr lang="en-US" dirty="0"/>
              <a:t>P</a:t>
            </a:r>
            <a:r>
              <a:rPr lang="ro-RO" dirty="0"/>
              <a:t>(z)</a:t>
            </a:r>
            <a:r>
              <a:rPr lang="en-US" dirty="0"/>
              <a:t> </a:t>
            </a:r>
            <a:r>
              <a:rPr lang="ro-RO" dirty="0"/>
              <a:t> ∧ </a:t>
            </a:r>
            <a:r>
              <a:rPr lang="en-US" dirty="0"/>
              <a:t> </a:t>
            </a:r>
            <a:r>
              <a:rPr lang="ro-RO" dirty="0"/>
              <a:t>(∀u)</a:t>
            </a:r>
            <a:r>
              <a:rPr lang="en-US" dirty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/>
              <a:t>(∃z)</a:t>
            </a:r>
            <a:r>
              <a:rPr lang="en-US" dirty="0"/>
              <a:t> Q</a:t>
            </a:r>
            <a:r>
              <a:rPr lang="ro-RO" dirty="0"/>
              <a:t>( y,z)</a:t>
            </a:r>
            <a:r>
              <a:rPr lang="en-US" dirty="0"/>
              <a:t> </a:t>
            </a:r>
            <a:r>
              <a:rPr lang="ro-RO" dirty="0"/>
              <a:t>)</a:t>
            </a:r>
            <a:r>
              <a:rPr lang="en-US" dirty="0"/>
              <a:t> </a:t>
            </a:r>
            <a:r>
              <a:rPr lang="ro-RO" dirty="0"/>
              <a:t>)</a:t>
            </a: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56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2: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527" y="2057401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legile</a:t>
            </a:r>
            <a:r>
              <a:rPr lang="en-US" dirty="0" smtClean="0"/>
              <a:t> finite </a:t>
            </a:r>
            <a:r>
              <a:rPr lang="en-US" dirty="0" err="1" smtClean="0"/>
              <a:t>si</a:t>
            </a:r>
            <a:r>
              <a:rPr lang="en-US" dirty="0" smtClean="0"/>
              <a:t> infinite ale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DeMorgan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cuantificatorii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nu fie </a:t>
            </a:r>
            <a:r>
              <a:rPr lang="en-US" dirty="0" err="1" smtClean="0"/>
              <a:t>precedati</a:t>
            </a:r>
            <a:r>
              <a:rPr lang="en-US" dirty="0" smtClean="0"/>
              <a:t> de </a:t>
            </a:r>
            <a:r>
              <a:rPr lang="en-US" dirty="0" err="1" smtClean="0"/>
              <a:t>negatie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</a:t>
            </a:r>
            <a:r>
              <a:rPr lang="ro-RO" dirty="0" smtClean="0"/>
              <a:t>(∃z) 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(∃z)</a:t>
            </a:r>
            <a:r>
              <a:rPr lang="en-US" dirty="0" smtClean="0"/>
              <a:t> Q</a:t>
            </a:r>
            <a:r>
              <a:rPr lang="ro-RO" dirty="0" smtClean="0"/>
              <a:t>( y,z)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 smtClean="0"/>
              <a:t>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cazul</a:t>
            </a: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48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3: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redenumesc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 legate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distincte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</a:t>
            </a:r>
            <a:r>
              <a:rPr lang="ro-RO" dirty="0" smtClean="0"/>
              <a:t>(∃z) 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(∃z)</a:t>
            </a:r>
            <a:r>
              <a:rPr lang="en-US" dirty="0" smtClean="0"/>
              <a:t> Q</a:t>
            </a:r>
            <a:r>
              <a:rPr lang="ro-RO" dirty="0" smtClean="0"/>
              <a:t>( y,z)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   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</a:t>
            </a:r>
            <a:r>
              <a:rPr lang="ro-RO" dirty="0" smtClean="0"/>
              <a:t>(∃z) 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735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Pasul</a:t>
            </a:r>
            <a:r>
              <a:rPr lang="en-US" dirty="0" smtClean="0"/>
              <a:t> 4: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utilizeaza</a:t>
            </a:r>
            <a:r>
              <a:rPr lang="en-US" dirty="0" smtClean="0"/>
              <a:t> </a:t>
            </a:r>
            <a:r>
              <a:rPr lang="en-US" dirty="0" err="1" smtClean="0"/>
              <a:t>echivalentele</a:t>
            </a:r>
            <a:r>
              <a:rPr lang="en-US" dirty="0" smtClean="0"/>
              <a:t> </a:t>
            </a:r>
            <a:r>
              <a:rPr lang="en-US" dirty="0" err="1" smtClean="0"/>
              <a:t>logice</a:t>
            </a:r>
            <a:r>
              <a:rPr lang="en-US" dirty="0" smtClean="0"/>
              <a:t>(</a:t>
            </a:r>
            <a:r>
              <a:rPr lang="en-US" dirty="0" err="1" smtClean="0"/>
              <a:t>legile</a:t>
            </a:r>
            <a:r>
              <a:rPr lang="en-US" dirty="0" smtClean="0"/>
              <a:t> de </a:t>
            </a:r>
            <a:r>
              <a:rPr lang="en-US" dirty="0" err="1" smtClean="0"/>
              <a:t>extragere</a:t>
            </a:r>
            <a:r>
              <a:rPr lang="en-US" dirty="0" smtClean="0"/>
              <a:t> a </a:t>
            </a:r>
            <a:r>
              <a:rPr lang="en-US" dirty="0" err="1" smtClean="0"/>
              <a:t>cuantificatorilor</a:t>
            </a:r>
            <a:r>
              <a:rPr lang="en-US" dirty="0" smtClean="0"/>
              <a:t> in fata </a:t>
            </a:r>
            <a:r>
              <a:rPr lang="en-US" dirty="0" err="1" smtClean="0"/>
              <a:t>formulei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 smtClean="0"/>
              <a:t> (∀x)</a:t>
            </a:r>
            <a:r>
              <a:rPr lang="en-US" dirty="0" smtClean="0"/>
              <a:t> </a:t>
            </a:r>
            <a:r>
              <a:rPr lang="ro-RO" dirty="0" smtClean="0"/>
              <a:t>(∀y)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</a:t>
            </a:r>
            <a:r>
              <a:rPr lang="ro-RO" dirty="0" smtClean="0"/>
              <a:t>(∃z) 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 smtClean="0"/>
              <a:t> (∀x)</a:t>
            </a:r>
            <a:r>
              <a:rPr lang="en-US" dirty="0" smtClean="0"/>
              <a:t> </a:t>
            </a:r>
            <a:r>
              <a:rPr lang="ro-RO" dirty="0" smtClean="0"/>
              <a:t>(∀y) (∃z)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 (∃z)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</a:t>
            </a:r>
            <a:r>
              <a:rPr lang="ro-RO" dirty="0" smtClean="0"/>
              <a:t>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 (∃z)</a:t>
            </a:r>
            <a:r>
              <a:rPr lang="en-US" dirty="0" smtClean="0"/>
              <a:t> </a:t>
            </a:r>
            <a:r>
              <a:rPr lang="ro-RO" dirty="0" smtClean="0"/>
              <a:t>(∀u) (∃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(</a:t>
            </a:r>
            <a:r>
              <a:rPr lang="ro-RO" dirty="0" smtClean="0">
                <a:solidFill>
                  <a:srgbClr val="FF0000"/>
                </a:solidFill>
              </a:rPr>
              <a:t>¬</a:t>
            </a:r>
            <a:r>
              <a:rPr lang="ro-RO" dirty="0" smtClean="0"/>
              <a:t> </a:t>
            </a:r>
            <a:r>
              <a:rPr lang="en-US" dirty="0" smtClean="0"/>
              <a:t>Q</a:t>
            </a:r>
            <a:r>
              <a:rPr lang="ro-RO" dirty="0" smtClean="0"/>
              <a:t>(x,u) </a:t>
            </a:r>
            <a:r>
              <a:rPr lang="ro-RO" dirty="0" smtClean="0">
                <a:solidFill>
                  <a:srgbClr val="FF0000"/>
                </a:solidFill>
              </a:rPr>
              <a:t>∨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54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Concluzie</a:t>
            </a:r>
            <a:r>
              <a:rPr lang="en-US" dirty="0" smtClean="0"/>
              <a:t>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 forma </a:t>
            </a:r>
            <a:r>
              <a:rPr lang="en-US" dirty="0" err="1" smtClean="0"/>
              <a:t>normala</a:t>
            </a:r>
            <a:r>
              <a:rPr lang="en-US" dirty="0" smtClean="0"/>
              <a:t> </a:t>
            </a:r>
            <a:r>
              <a:rPr lang="en-US" dirty="0" err="1" smtClean="0"/>
              <a:t>prenexa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 (∃z)</a:t>
            </a:r>
            <a:r>
              <a:rPr lang="en-US" dirty="0" smtClean="0"/>
              <a:t> </a:t>
            </a:r>
            <a:r>
              <a:rPr lang="ro-RO" dirty="0" smtClean="0"/>
              <a:t>(∀u) (∃</a:t>
            </a:r>
            <a:r>
              <a:rPr lang="en-US" dirty="0" smtClean="0"/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(¬ </a:t>
            </a:r>
            <a:r>
              <a:rPr lang="en-US" dirty="0" smtClean="0"/>
              <a:t>Q</a:t>
            </a:r>
            <a:r>
              <a:rPr lang="ro-RO" dirty="0" smtClean="0"/>
              <a:t>(x,u) ∨</a:t>
            </a:r>
            <a:r>
              <a:rPr lang="en-US" dirty="0" smtClean="0"/>
              <a:t> Q</a:t>
            </a:r>
            <a:r>
              <a:rPr lang="ro-RO" dirty="0" smtClean="0"/>
              <a:t>( y,</a:t>
            </a:r>
            <a:r>
              <a:rPr lang="en-US" dirty="0" smtClean="0"/>
              <a:t>s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7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normala</a:t>
            </a:r>
            <a:r>
              <a:rPr lang="en-US" dirty="0" smtClean="0"/>
              <a:t> </a:t>
            </a:r>
            <a:r>
              <a:rPr lang="en-US" dirty="0" err="1" smtClean="0"/>
              <a:t>clauzala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Initial: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ro-RO" dirty="0" smtClean="0"/>
              <a:t>(∀x)</a:t>
            </a:r>
            <a:r>
              <a:rPr lang="en-US" dirty="0" smtClean="0"/>
              <a:t> </a:t>
            </a:r>
            <a:r>
              <a:rPr lang="ro-RO" dirty="0" smtClean="0"/>
              <a:t>(∀y)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</a:t>
            </a:r>
            <a:r>
              <a:rPr lang="ro-RO" dirty="0" smtClean="0"/>
              <a:t>(∃z) </a:t>
            </a:r>
            <a:r>
              <a:rPr lang="en-US" dirty="0" smtClean="0"/>
              <a:t>P</a:t>
            </a:r>
            <a:r>
              <a:rPr lang="ro-RO" dirty="0" smtClean="0"/>
              <a:t>(z)</a:t>
            </a:r>
            <a:r>
              <a:rPr lang="en-US" dirty="0" smtClean="0"/>
              <a:t> </a:t>
            </a:r>
            <a:r>
              <a:rPr lang="ro-RO" dirty="0" smtClean="0"/>
              <a:t> ∧ </a:t>
            </a:r>
            <a:r>
              <a:rPr lang="en-US" dirty="0" smtClean="0"/>
              <a:t> </a:t>
            </a:r>
            <a:r>
              <a:rPr lang="ro-RO" dirty="0" smtClean="0"/>
              <a:t>(∀u)</a:t>
            </a:r>
            <a:r>
              <a:rPr lang="en-US" dirty="0" smtClean="0"/>
              <a:t> </a:t>
            </a:r>
            <a:r>
              <a:rPr lang="ro-RO" dirty="0" smtClean="0"/>
              <a:t>(</a:t>
            </a:r>
            <a:r>
              <a:rPr lang="en-US" dirty="0" smtClean="0"/>
              <a:t> Q</a:t>
            </a:r>
            <a:r>
              <a:rPr lang="ro-RO" dirty="0" smtClean="0"/>
              <a:t>(x,u) →</a:t>
            </a:r>
            <a:r>
              <a:rPr lang="en-US" dirty="0" smtClean="0"/>
              <a:t> </a:t>
            </a:r>
            <a:r>
              <a:rPr lang="ro-RO" dirty="0" smtClean="0"/>
              <a:t>(∃z)</a:t>
            </a:r>
            <a:r>
              <a:rPr lang="en-US" dirty="0" smtClean="0"/>
              <a:t> Q</a:t>
            </a:r>
            <a:r>
              <a:rPr lang="ro-RO" dirty="0" smtClean="0"/>
              <a:t>( y,z)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  <a:r>
              <a:rPr lang="en-US" dirty="0" smtClean="0"/>
              <a:t> </a:t>
            </a:r>
            <a:r>
              <a:rPr lang="ro-RO" dirty="0" smtClean="0"/>
              <a:t>)</a:t>
            </a:r>
          </a:p>
          <a:p>
            <a:pPr marL="0" indent="0" algn="ctr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51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776C67-83A6-4ACC-988D-6B27E2B932FA}"/>
</file>

<file path=customXml/itemProps2.xml><?xml version="1.0" encoding="utf-8"?>
<ds:datastoreItem xmlns:ds="http://schemas.openxmlformats.org/officeDocument/2006/customXml" ds:itemID="{1D578F81-FB36-43CD-8B82-19B1CEAF17FA}"/>
</file>

<file path=customXml/itemProps3.xml><?xml version="1.0" encoding="utf-8"?>
<ds:datastoreItem xmlns:ds="http://schemas.openxmlformats.org/officeDocument/2006/customXml" ds:itemID="{51B14325-2AB7-4871-9E0B-0D2623BC82D5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253</TotalTime>
  <Words>834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Logica computationala</vt:lpstr>
      <vt:lpstr>Aduceţi la o formă normală prenexă şi la o formă normală clauzală formula:</vt:lpstr>
      <vt:lpstr>Forma normala prenexa </vt:lpstr>
      <vt:lpstr>Pasul 1:</vt:lpstr>
      <vt:lpstr>Pasul 2:</vt:lpstr>
      <vt:lpstr>Pasul 3:</vt:lpstr>
      <vt:lpstr>Pasul 4:</vt:lpstr>
      <vt:lpstr>Concluzie:</vt:lpstr>
      <vt:lpstr>Forma normala clauzala</vt:lpstr>
      <vt:lpstr>Pasul 1:</vt:lpstr>
      <vt:lpstr>Pasul 2:</vt:lpstr>
      <vt:lpstr>Pasul 3:</vt:lpstr>
      <vt:lpstr>Pasul 4:</vt:lpstr>
      <vt:lpstr>Pasul 5:</vt:lpstr>
      <vt:lpstr>Pasul 6</vt:lpstr>
      <vt:lpstr>Pasul 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 computationala</dc:title>
  <dc:creator>Sava Radu</dc:creator>
  <cp:lastModifiedBy>Sava Radu</cp:lastModifiedBy>
  <cp:revision>8</cp:revision>
  <dcterms:created xsi:type="dcterms:W3CDTF">2020-11-26T22:17:04Z</dcterms:created>
  <dcterms:modified xsi:type="dcterms:W3CDTF">2020-11-27T13:45:01Z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