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8" r:id="rId3"/>
    <p:sldId id="261" r:id="rId4"/>
    <p:sldId id="262" r:id="rId5"/>
    <p:sldId id="275" r:id="rId6"/>
    <p:sldId id="276" r:id="rId7"/>
    <p:sldId id="265" r:id="rId8"/>
    <p:sldId id="303" r:id="rId9"/>
    <p:sldId id="302" r:id="rId10"/>
    <p:sldId id="304" r:id="rId11"/>
    <p:sldId id="305" r:id="rId12"/>
    <p:sldId id="273" r:id="rId13"/>
    <p:sldId id="299" r:id="rId14"/>
    <p:sldId id="300" r:id="rId15"/>
    <p:sldId id="301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8A21-5ACA-43FF-8CA0-1573E90D5A9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ECF1-3D4D-46BA-8A17-0E0153EAC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0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2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1pPr>
            <a:lvl2pPr marL="703054" indent="-270405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2pPr>
            <a:lvl3pPr marL="1081621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3pPr>
            <a:lvl4pPr marL="1514269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4pPr>
            <a:lvl5pPr marL="1946918" indent="-216324" defTabSz="914871">
              <a:spcBef>
                <a:spcPct val="30000"/>
              </a:spcBef>
              <a:defRPr sz="1100">
                <a:solidFill>
                  <a:schemeClr val="tx1"/>
                </a:solidFill>
                <a:latin typeface="Calibri" pitchFamily="34" charset="0"/>
              </a:defRPr>
            </a:lvl5pPr>
            <a:lvl6pPr marL="2379566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6pPr>
            <a:lvl7pPr marL="2812214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7pPr>
            <a:lvl8pPr marL="3244863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8pPr>
            <a:lvl9pPr marL="3677511" indent="-216324" defTabSz="91487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250A71C-FDD5-4F1E-9E3B-A711BDB423B3}" type="slidenum">
              <a:rPr lang="pt-BR" altLang="pt-BR" sz="120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4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5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32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6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42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04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15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1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1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7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2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49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0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12F4-EA97-4EEE-8932-1D14549879F0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E7398E-AB00-47A9-8A65-1F3FA6E550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Brainstor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Aula 2 – Identificação dos Requisitos e do público-alvo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Profa. Valéria Farinazzo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3" y="2133600"/>
            <a:ext cx="781389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81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– Sistema de busca de uma biblioteca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aluno chega na biblioteca para procurar os livros dos cursos que está frequentando. Ele entra no sistema, seleciona os cursos e obtém uma lista de todos os livros e sua localização na biblioteca. Seleciona a opção de “bibliografia complementar’” e uma nova lista de livros lhe é apresentada. Ele então manda imprimir todas as referências encontradas.</a:t>
            </a:r>
          </a:p>
        </p:txBody>
      </p:sp>
    </p:spTree>
    <p:extLst>
      <p:ext uri="{BB962C8B-B14F-4D97-AF65-F5344CB8AC3E}">
        <p14:creationId xmlns:p14="http://schemas.microsoft.com/office/powerpoint/2010/main" val="370626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Tempo: 20 minutos</a:t>
            </a:r>
          </a:p>
          <a:p>
            <a:r>
              <a:rPr lang="pt-BR" dirty="0" smtClean="0"/>
              <a:t>Descreva um ou mais cenários necessários para o entendimento de como o sistema e o usuário interagem entre si.</a:t>
            </a:r>
          </a:p>
          <a:p>
            <a:r>
              <a:rPr lang="pt-BR" dirty="0" smtClean="0"/>
              <a:t>Pense no público-alvo: quem são os </a:t>
            </a:r>
            <a:r>
              <a:rPr lang="pt-BR" dirty="0" err="1" smtClean="0"/>
              <a:t>stakeholders</a:t>
            </a:r>
            <a:r>
              <a:rPr lang="pt-BR" dirty="0" smtClean="0"/>
              <a:t> do sistema?</a:t>
            </a:r>
          </a:p>
          <a:p>
            <a:r>
              <a:rPr lang="pt-BR" dirty="0" smtClean="0"/>
              <a:t>Quais funcionalidades estão associadas a eles?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>
                <a:solidFill>
                  <a:schemeClr val="bg1">
                    <a:lumMod val="50000"/>
                  </a:schemeClr>
                </a:solidFill>
              </a:rPr>
              <a:t>Personas</a:t>
            </a:r>
            <a:endParaRPr lang="pt-BR" altLang="pt-BR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48774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Personas </a:t>
            </a:r>
            <a:r>
              <a:rPr lang="pt-BR" sz="2400" dirty="0"/>
              <a:t>são personagens fictícios de produtos e serviços que representam as </a:t>
            </a:r>
            <a:r>
              <a:rPr lang="pt-BR" sz="2400" b="1" dirty="0"/>
              <a:t>necessidades de um grupo </a:t>
            </a:r>
            <a:r>
              <a:rPr lang="pt-BR" sz="2400" dirty="0"/>
              <a:t>maior de usuários. Devem ser criadas com base em dados reais e atuam, nos projetos de design, como </a:t>
            </a:r>
            <a:r>
              <a:rPr lang="pt-BR" sz="2400" b="1" dirty="0"/>
              <a:t>representantes dos usuários reais </a:t>
            </a:r>
            <a:r>
              <a:rPr lang="pt-BR" sz="2400" dirty="0"/>
              <a:t>ajudando a equipe a tomar decisões sobre funcionalidades e design.</a:t>
            </a:r>
          </a:p>
          <a:p>
            <a:endParaRPr lang="pt-BR" sz="2400" dirty="0"/>
          </a:p>
          <a:p>
            <a:endParaRPr lang="pt-BR" sz="2400" dirty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465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>
                <a:solidFill>
                  <a:schemeClr val="bg1">
                    <a:lumMod val="50000"/>
                  </a:schemeClr>
                </a:solidFill>
              </a:rPr>
              <a:t>Personas</a:t>
            </a:r>
            <a:endParaRPr lang="pt-BR" altLang="pt-BR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352674" y="1600200"/>
            <a:ext cx="7487742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Como fazer?</a:t>
            </a:r>
          </a:p>
          <a:p>
            <a:r>
              <a:rPr lang="pt-BR" sz="2400" dirty="0"/>
              <a:t> Pesquisa Quantitativa (bases de dados, web </a:t>
            </a:r>
            <a:r>
              <a:rPr lang="pt-BR" sz="2400" dirty="0" err="1"/>
              <a:t>analytics</a:t>
            </a:r>
            <a:r>
              <a:rPr lang="pt-BR" sz="2400" dirty="0"/>
              <a:t>, observação, questionários, relatórios de marketing, mídias sociais, </a:t>
            </a:r>
            <a:r>
              <a:rPr lang="pt-BR" sz="2400" dirty="0" err="1"/>
              <a:t>etc</a:t>
            </a:r>
            <a:r>
              <a:rPr lang="pt-BR" sz="2400" dirty="0"/>
              <a:t>);</a:t>
            </a:r>
          </a:p>
          <a:p>
            <a:r>
              <a:rPr lang="pt-BR" sz="2400" dirty="0"/>
              <a:t> Definição dos grupos de usuários;</a:t>
            </a:r>
          </a:p>
          <a:p>
            <a:r>
              <a:rPr lang="pt-BR" sz="2400" dirty="0"/>
              <a:t> Pesquisa Qualitativa (entrevistas + coleta de dados)</a:t>
            </a:r>
          </a:p>
          <a:p>
            <a:endParaRPr lang="pt-BR" sz="2400" dirty="0"/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07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6304964" cy="4669494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03512" y="332656"/>
            <a:ext cx="849694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>
                <a:solidFill>
                  <a:schemeClr val="bg1">
                    <a:lumMod val="50000"/>
                  </a:schemeClr>
                </a:solidFill>
              </a:rPr>
              <a:t>Exemplo de Criação de Personas</a:t>
            </a:r>
            <a:endParaRPr lang="pt-BR" altLang="pt-BR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dos Personas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Tempo: 20 minutos</a:t>
            </a:r>
          </a:p>
          <a:p>
            <a:r>
              <a:rPr lang="pt-BR" dirty="0" smtClean="0"/>
              <a:t>Estabeleça os Personas do sistema (crie personagens com nome, profissões, idade, grau de escolaridade, tipo de tecnologia que utilizam, quanto de tecnologia utilizam, </a:t>
            </a:r>
            <a:r>
              <a:rPr lang="pt-BR" dirty="0" smtClean="0"/>
              <a:t>gostos</a:t>
            </a:r>
            <a:r>
              <a:rPr lang="pt-BR" smtClean="0"/>
              <a:t>, objetivos, etc</a:t>
            </a:r>
            <a:r>
              <a:rPr lang="pt-BR" dirty="0" smtClean="0"/>
              <a:t>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9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 requisitos funcionais e não funcionais do sistema</a:t>
            </a:r>
          </a:p>
          <a:p>
            <a:r>
              <a:rPr lang="pt-BR" dirty="0" smtClean="0"/>
              <a:t>Como coletar dados do usuário </a:t>
            </a:r>
            <a:endParaRPr lang="pt-BR" dirty="0"/>
          </a:p>
          <a:p>
            <a:r>
              <a:rPr lang="pt-BR" dirty="0" smtClean="0"/>
              <a:t>Identificar e modelar usuários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2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smtClean="0"/>
              <a:t>Atividades envolvidas</a:t>
            </a:r>
            <a:endParaRPr lang="pt-BR" altLang="pt-BR" smtClean="0"/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Compreensão do domínio</a:t>
            </a:r>
          </a:p>
          <a:p>
            <a:r>
              <a:rPr lang="pt-BR" altLang="pt-BR" smtClean="0"/>
              <a:t>Identificação das partes interessadas</a:t>
            </a:r>
          </a:p>
          <a:p>
            <a:r>
              <a:rPr lang="pt-BR" altLang="pt-BR" smtClean="0"/>
              <a:t>Captura: consiste na obtenção com o cliente dos requisitos (funcionais e não-funcionais) pretendidos para o sistema.</a:t>
            </a:r>
          </a:p>
          <a:p>
            <a:r>
              <a:rPr lang="pt-BR" altLang="pt-BR" smtClean="0"/>
              <a:t>Identificação e análise de problemas</a:t>
            </a:r>
          </a:p>
        </p:txBody>
      </p:sp>
    </p:spTree>
    <p:extLst>
      <p:ext uri="{BB962C8B-B14F-4D97-AF65-F5344CB8AC3E}">
        <p14:creationId xmlns:p14="http://schemas.microsoft.com/office/powerpoint/2010/main" val="41928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O cliente pode não saber exatamente o que deseja para o sistema, ou sabê-lo mas não conseguir articulá-lo.</a:t>
            </a:r>
          </a:p>
          <a:p>
            <a:pPr>
              <a:defRPr/>
            </a:pPr>
            <a:r>
              <a:rPr lang="pt-BR" dirty="0" smtClean="0"/>
              <a:t>Os requisitos identificados podem não ser realistas.</a:t>
            </a:r>
          </a:p>
          <a:p>
            <a:pPr>
              <a:defRPr/>
            </a:pPr>
            <a:r>
              <a:rPr lang="pt-BR" dirty="0" smtClean="0"/>
              <a:t>Cada parte interessada pode expressar os mesmos requisitos de formas diferentes, sendo necessário - através de um bom conhecimento do domínio - identificar estas situações.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6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coletar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Entrevistas</a:t>
            </a:r>
          </a:p>
          <a:p>
            <a:pPr lvl="0"/>
            <a:r>
              <a:rPr lang="pt-BR" dirty="0" smtClean="0"/>
              <a:t> Grupos de foco</a:t>
            </a:r>
          </a:p>
          <a:p>
            <a:pPr lvl="0"/>
            <a:r>
              <a:rPr lang="pt-BR" dirty="0" smtClean="0"/>
              <a:t> Questionários</a:t>
            </a:r>
          </a:p>
          <a:p>
            <a:pPr lvl="0"/>
            <a:r>
              <a:rPr lang="pt-BR" dirty="0" smtClean="0"/>
              <a:t> Brainstorming de necessidades e desejos dos usuários</a:t>
            </a:r>
          </a:p>
          <a:p>
            <a:pPr lvl="0"/>
            <a:r>
              <a:rPr lang="pt-BR" dirty="0" smtClean="0"/>
              <a:t> Cenários</a:t>
            </a:r>
          </a:p>
          <a:p>
            <a:pPr lvl="0"/>
            <a:r>
              <a:rPr lang="pt-BR" dirty="0" smtClean="0"/>
              <a:t> Estudos de campo</a:t>
            </a:r>
          </a:p>
          <a:p>
            <a:pPr lvl="0"/>
            <a:r>
              <a:rPr lang="pt-BR" dirty="0" smtClean="0"/>
              <a:t> Personas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5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Técnicas para Levantamento de Requisitos</a:t>
            </a:r>
            <a:endParaRPr lang="pt-BR" dirty="0"/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i="1" dirty="0" smtClean="0">
                <a:hlinkClick r:id="rId2" tooltip="Brainstorming"/>
              </a:rPr>
              <a:t>Brainstorming</a:t>
            </a:r>
            <a:r>
              <a:rPr lang="pt-BR" altLang="pt-BR" dirty="0" smtClean="0"/>
              <a:t> (tempestade de </a:t>
            </a:r>
            <a:r>
              <a:rPr lang="pt-BR" altLang="pt-BR" dirty="0" err="1" smtClean="0"/>
              <a:t>idéias</a:t>
            </a:r>
            <a:r>
              <a:rPr lang="pt-BR" altLang="pt-BR" dirty="0" smtClean="0"/>
              <a:t>) como forma de gerar um elevado número de </a:t>
            </a:r>
            <a:r>
              <a:rPr lang="pt-BR" altLang="pt-BR" dirty="0" err="1" smtClean="0"/>
              <a:t>idéias</a:t>
            </a:r>
            <a:r>
              <a:rPr lang="pt-BR" altLang="pt-BR" dirty="0" smtClean="0"/>
              <a:t> numa pequena quantidade de tempo. Como resultado dos workshops deve ser produzida documentação que reflita os requisitos e decisões tomadas sobre o sistema a implementar.</a:t>
            </a:r>
          </a:p>
        </p:txBody>
      </p:sp>
    </p:spTree>
    <p:extLst>
      <p:ext uri="{BB962C8B-B14F-4D97-AF65-F5344CB8AC3E}">
        <p14:creationId xmlns:p14="http://schemas.microsoft.com/office/powerpoint/2010/main" val="13359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dirty="0" smtClean="0"/>
              <a:t>Técnicas para 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pt-BR" b="1" dirty="0" smtClean="0"/>
              <a:t>Cenários</a:t>
            </a:r>
          </a:p>
          <a:p>
            <a:pPr lvl="1">
              <a:defRPr/>
            </a:pPr>
            <a:r>
              <a:rPr lang="pt-BR" dirty="0" smtClean="0"/>
              <a:t>Uma forma de levar as pessoas a imaginarem o comportamento de um sistema é o uso de cenários. Trata-se de uma abordagem informal, prática e aplicável a qualquer tipo de sistema. De um modo geral, os cenários devem incluir os seguintes elementos:</a:t>
            </a:r>
          </a:p>
          <a:p>
            <a:pPr lvl="2">
              <a:defRPr/>
            </a:pPr>
            <a:r>
              <a:rPr lang="pt-BR" dirty="0" smtClean="0"/>
              <a:t>Estado do sistema no início do cenário.</a:t>
            </a:r>
          </a:p>
          <a:p>
            <a:pPr lvl="2">
              <a:defRPr/>
            </a:pPr>
            <a:r>
              <a:rPr lang="pt-BR" dirty="0" err="1" smtClean="0"/>
              <a:t>Sequência</a:t>
            </a:r>
            <a:r>
              <a:rPr lang="pt-BR" dirty="0" smtClean="0"/>
              <a:t> de eventos esperada (na ausência de erros) no cenário.</a:t>
            </a:r>
          </a:p>
          <a:p>
            <a:pPr lvl="2">
              <a:defRPr/>
            </a:pPr>
            <a:r>
              <a:rPr lang="pt-BR" dirty="0" smtClean="0"/>
              <a:t>Listagem de erros que podem ocorrer no decorrer dos eventos do cenário e de como estes erros serão tratados.</a:t>
            </a:r>
          </a:p>
          <a:p>
            <a:pPr lvl="2">
              <a:defRPr/>
            </a:pPr>
            <a:r>
              <a:rPr lang="pt-BR" dirty="0" smtClean="0"/>
              <a:t>Outras atividades que podem estar a ser executadas ao mesmo tempo que as deste cenário.</a:t>
            </a:r>
          </a:p>
          <a:p>
            <a:pPr lvl="2">
              <a:defRPr/>
            </a:pPr>
            <a:r>
              <a:rPr lang="pt-BR" dirty="0" smtClean="0"/>
              <a:t>Estado do sistema depois de o cenário terminar.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6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88" y="2660650"/>
            <a:ext cx="81724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-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João quer voar para Rio de Janeiro na próxima quinta, retornando no último </a:t>
            </a:r>
            <a:r>
              <a:rPr lang="pt-BR" dirty="0" err="1"/>
              <a:t>vôo</a:t>
            </a:r>
            <a:r>
              <a:rPr lang="pt-BR" dirty="0"/>
              <a:t> da sexta. Existem 2 aeroportos no Rio e ele não sabe qual o nome do aeroporto mais próximo ao centro. Ele também quer saber se existe vaga, quanto custa e se existe uma alternativa mais barata se ele pegar um outro </a:t>
            </a:r>
            <a:r>
              <a:rPr lang="pt-BR" dirty="0" err="1"/>
              <a:t>vôo</a:t>
            </a:r>
            <a:r>
              <a:rPr lang="pt-BR" dirty="0"/>
              <a:t> de volta. Quando os </a:t>
            </a:r>
            <a:r>
              <a:rPr lang="pt-BR" dirty="0" err="1"/>
              <a:t>vôos</a:t>
            </a:r>
            <a:r>
              <a:rPr lang="pt-BR" dirty="0"/>
              <a:t> forem confirmados, ele quer confirmar o pagamento com cartão de crédito.</a:t>
            </a:r>
          </a:p>
        </p:txBody>
      </p:sp>
    </p:spTree>
    <p:extLst>
      <p:ext uri="{BB962C8B-B14F-4D97-AF65-F5344CB8AC3E}">
        <p14:creationId xmlns:p14="http://schemas.microsoft.com/office/powerpoint/2010/main" val="39664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10057</TotalTime>
  <Words>660</Words>
  <Application>Microsoft Office PowerPoint</Application>
  <PresentationFormat>Widescreen</PresentationFormat>
  <Paragraphs>60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Cacho</vt:lpstr>
      <vt:lpstr>Aula 2 – Identificação dos Requisitos e do público-alvo</vt:lpstr>
      <vt:lpstr>Objetivos</vt:lpstr>
      <vt:lpstr>Atividades envolvidas</vt:lpstr>
      <vt:lpstr>Dificuldades</vt:lpstr>
      <vt:lpstr>Como coletar dados?</vt:lpstr>
      <vt:lpstr>Técnicas para Levantamento de Requisitos</vt:lpstr>
      <vt:lpstr>Técnicas para Levantamento de Requisitos</vt:lpstr>
      <vt:lpstr>Cenários</vt:lpstr>
      <vt:lpstr>Cenários - Exemplos</vt:lpstr>
      <vt:lpstr>Cenários</vt:lpstr>
      <vt:lpstr>Cenários – Sistema de busca de uma biblioteca</vt:lpstr>
      <vt:lpstr>Cenários</vt:lpstr>
      <vt:lpstr>Apresentação do PowerPoint</vt:lpstr>
      <vt:lpstr>Apresentação do PowerPoint</vt:lpstr>
      <vt:lpstr>Apresentação do PowerPoint</vt:lpstr>
      <vt:lpstr>Definição dos Personas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Valéria Farinazzo</dc:creator>
  <cp:lastModifiedBy>Valéria Farinazzo</cp:lastModifiedBy>
  <cp:revision>14</cp:revision>
  <dcterms:created xsi:type="dcterms:W3CDTF">2016-08-17T01:52:55Z</dcterms:created>
  <dcterms:modified xsi:type="dcterms:W3CDTF">2017-03-08T19:18:53Z</dcterms:modified>
</cp:coreProperties>
</file>