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87450-3743-42B7-9D9F-08BB8BC0110C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47A62-F83F-4F93-B114-1C74DF53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4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8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6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2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4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8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2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0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5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0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9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8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3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6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4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3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2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65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23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7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06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3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3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2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56A53-78CC-4631-B846-65EFB910AFC9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D3584-7658-4988-92CF-EB20FB73C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Coleta de Dados – Entrevistas e Questionários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Profa. Valéria Farinazzo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1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</a:t>
            </a:r>
            <a:r>
              <a:rPr lang="pt-BR" sz="3200" kern="0" dirty="0" err="1">
                <a:solidFill>
                  <a:schemeClr val="bg1">
                    <a:lumMod val="50000"/>
                  </a:schemeClr>
                </a:solidFill>
              </a:rPr>
              <a:t>semi-estruturadas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84784"/>
            <a:ext cx="5781448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1584" y="1600200"/>
            <a:ext cx="8064896" cy="4781128"/>
          </a:xfrm>
        </p:spPr>
        <p:txBody>
          <a:bodyPr>
            <a:noAutofit/>
          </a:bodyPr>
          <a:lstStyle/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fontAlgn="base"/>
            <a:r>
              <a:rPr lang="pt-BR"/>
              <a:t>Escala de medidas:</a:t>
            </a:r>
          </a:p>
          <a:p>
            <a:pPr lvl="1" fontAlgn="base"/>
            <a:r>
              <a:rPr lang="pt-BR" sz="2100"/>
              <a:t>Múltipla escolha</a:t>
            </a:r>
          </a:p>
          <a:p>
            <a:pPr lvl="1" fontAlgn="base"/>
            <a:r>
              <a:rPr lang="pt-BR" sz="2100"/>
              <a:t>Frequência verbal</a:t>
            </a:r>
          </a:p>
          <a:p>
            <a:pPr lvl="1" fontAlgn="base"/>
            <a:r>
              <a:rPr lang="pt-BR" sz="2100"/>
              <a:t>Escalas: </a:t>
            </a:r>
          </a:p>
          <a:p>
            <a:pPr lvl="2" fontAlgn="base"/>
            <a:r>
              <a:rPr lang="pt-BR" sz="1950"/>
              <a:t>Ordinal</a:t>
            </a:r>
          </a:p>
          <a:p>
            <a:pPr lvl="2" fontAlgn="base"/>
            <a:r>
              <a:rPr lang="pt-BR" sz="1950"/>
              <a:t>Likert</a:t>
            </a:r>
          </a:p>
          <a:p>
            <a:pPr lvl="1" fontAlgn="base"/>
            <a:r>
              <a:rPr lang="pt-BR" sz="2100"/>
              <a:t>Ranking  forçado</a:t>
            </a:r>
          </a:p>
          <a:p>
            <a:pPr lvl="1" fontAlgn="base"/>
            <a:r>
              <a:rPr lang="pt-BR" sz="2100"/>
              <a:t>Perguntas abertas</a:t>
            </a:r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Questionários</a:t>
            </a:r>
          </a:p>
        </p:txBody>
      </p:sp>
    </p:spTree>
    <p:extLst>
      <p:ext uri="{BB962C8B-B14F-4D97-AF65-F5344CB8AC3E}">
        <p14:creationId xmlns:p14="http://schemas.microsoft.com/office/powerpoint/2010/main" val="3385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1584" y="1600200"/>
            <a:ext cx="8064896" cy="4781128"/>
          </a:xfrm>
        </p:spPr>
        <p:txBody>
          <a:bodyPr>
            <a:noAutofit/>
          </a:bodyPr>
          <a:lstStyle/>
          <a:p>
            <a:pPr fontAlgn="base"/>
            <a:endParaRPr lang="pt-BR" sz="2400" dirty="0"/>
          </a:p>
          <a:p>
            <a:pPr fontAlgn="base"/>
            <a:endParaRPr lang="pt-BR" sz="2400" smtClean="0"/>
          </a:p>
          <a:p>
            <a:pPr marL="0" indent="0" fontAlgn="base">
              <a:buNone/>
            </a:pPr>
            <a:endParaRPr lang="pt-BR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r>
              <a:rPr lang="pt-BR" smtClean="0"/>
              <a:t>Ocupação </a:t>
            </a:r>
            <a:r>
              <a:rPr lang="pt-BR"/>
              <a:t>[</a:t>
            </a:r>
            <a:r>
              <a:rPr lang="pt-BR" i="1"/>
              <a:t>escolha apenas uma alternativa</a:t>
            </a:r>
            <a:r>
              <a:rPr lang="pt-BR"/>
              <a:t>]:</a:t>
            </a:r>
          </a:p>
          <a:p>
            <a:pPr marL="0" indent="0" fontAlgn="base">
              <a:buNone/>
            </a:pPr>
            <a:r>
              <a:rPr lang="pt-BR"/>
              <a:t>( ) estudante</a:t>
            </a:r>
          </a:p>
          <a:p>
            <a:pPr marL="0" indent="0" fontAlgn="base">
              <a:buNone/>
            </a:pPr>
            <a:r>
              <a:rPr lang="pt-BR"/>
              <a:t>( ) desempregado</a:t>
            </a:r>
          </a:p>
          <a:p>
            <a:pPr marL="0" indent="0" fontAlgn="base">
              <a:buNone/>
            </a:pPr>
            <a:r>
              <a:rPr lang="pt-BR"/>
              <a:t>( ) autônomo</a:t>
            </a:r>
          </a:p>
          <a:p>
            <a:pPr marL="0" indent="0" fontAlgn="base">
              <a:buNone/>
            </a:pPr>
            <a:r>
              <a:rPr lang="pt-BR"/>
              <a:t>( ) empregado em empresa pública</a:t>
            </a:r>
          </a:p>
          <a:p>
            <a:pPr marL="0" indent="0" fontAlgn="base">
              <a:buNone/>
            </a:pPr>
            <a:r>
              <a:rPr lang="pt-BR"/>
              <a:t>( ) empregado em empresa privada</a:t>
            </a:r>
          </a:p>
          <a:p>
            <a:pPr marL="0" indent="0" fontAlgn="base">
              <a:buNone/>
            </a:pPr>
            <a:r>
              <a:rPr lang="pt-BR"/>
              <a:t>( ) empresário</a:t>
            </a:r>
          </a:p>
          <a:p>
            <a:pPr marL="0" indent="0" fontAlgn="base">
              <a:buNone/>
            </a:pPr>
            <a:r>
              <a:rPr lang="pt-BR"/>
              <a:t>( ) aposentado</a:t>
            </a:r>
          </a:p>
          <a:p>
            <a:pPr marL="0" indent="0" fontAlgn="base">
              <a:buNone/>
            </a:pPr>
            <a:r>
              <a:rPr lang="pt-BR"/>
              <a:t>( ) Outro: _______________________</a:t>
            </a:r>
            <a:endParaRPr lang="pt-BR" sz="2100"/>
          </a:p>
          <a:p>
            <a:pPr fontAlgn="base"/>
            <a:endParaRPr lang="pt-BR" sz="24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Múltipla Escolha</a:t>
            </a:r>
          </a:p>
        </p:txBody>
      </p:sp>
    </p:spTree>
    <p:extLst>
      <p:ext uri="{BB962C8B-B14F-4D97-AF65-F5344CB8AC3E}">
        <p14:creationId xmlns:p14="http://schemas.microsoft.com/office/powerpoint/2010/main" val="2438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Frequência Verbal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523996" y="5259152"/>
          <a:ext cx="9144004" cy="1598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9454"/>
                <a:gridCol w="1246910"/>
                <a:gridCol w="1246910"/>
                <a:gridCol w="1246910"/>
                <a:gridCol w="1246910"/>
                <a:gridCol w="1246910"/>
              </a:tblGrid>
              <a:tr h="3076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Variáveis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Valores-Atributos</a:t>
                      </a:r>
                      <a:endParaRPr lang="pt-BR" sz="1800" b="1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76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(5)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(4)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(3)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(2)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(1)</a:t>
                      </a:r>
                      <a:endParaRPr lang="pt-BR" sz="1800" b="1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96791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Frequência com que utiliza o Google para fazer trabalhos da escola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Sempre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Quase Sempre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Às Vezes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Quase Nunca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Nunca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2351584" y="1600200"/>
            <a:ext cx="8064896" cy="341297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r>
              <a:rPr lang="pt-BR" sz="2400" smtClean="0"/>
              <a:t>Com </a:t>
            </a:r>
            <a:r>
              <a:rPr lang="pt-BR" sz="2400" dirty="0"/>
              <a:t>que frequência você utiliza o Google?</a:t>
            </a:r>
          </a:p>
          <a:p>
            <a:pPr marL="0" indent="0">
              <a:buNone/>
            </a:pPr>
            <a:r>
              <a:rPr lang="pt-BR" sz="2400" dirty="0"/>
              <a:t>○ Sempre [</a:t>
            </a:r>
            <a:r>
              <a:rPr lang="pt-BR" sz="2400" i="1" dirty="0"/>
              <a:t>várias vezes por dia</a:t>
            </a:r>
            <a:r>
              <a:rPr lang="pt-BR" sz="2400" dirty="0"/>
              <a:t>]</a:t>
            </a:r>
          </a:p>
          <a:p>
            <a:pPr marL="0" indent="0">
              <a:buNone/>
            </a:pPr>
            <a:r>
              <a:rPr lang="pt-BR" sz="2400" dirty="0"/>
              <a:t>○ Quase sempre [</a:t>
            </a:r>
            <a:r>
              <a:rPr lang="pt-BR" sz="2400" i="1" dirty="0"/>
              <a:t>algumas vezes por semana</a:t>
            </a:r>
            <a:r>
              <a:rPr lang="pt-BR" sz="2400" dirty="0"/>
              <a:t>]</a:t>
            </a:r>
          </a:p>
          <a:p>
            <a:pPr marL="0" indent="0">
              <a:buNone/>
            </a:pPr>
            <a:r>
              <a:rPr lang="pt-BR" sz="2400" dirty="0"/>
              <a:t>○ Às vezes [</a:t>
            </a:r>
            <a:r>
              <a:rPr lang="pt-BR" sz="2400" i="1" dirty="0"/>
              <a:t>uma vez por semana</a:t>
            </a:r>
            <a:r>
              <a:rPr lang="pt-BR" sz="2400" dirty="0"/>
              <a:t>]</a:t>
            </a:r>
          </a:p>
          <a:p>
            <a:pPr marL="0" indent="0">
              <a:buNone/>
            </a:pPr>
            <a:r>
              <a:rPr lang="pt-BR" sz="2400" dirty="0"/>
              <a:t>○ Quase nunca[</a:t>
            </a:r>
            <a:r>
              <a:rPr lang="pt-BR" sz="2400" i="1" dirty="0"/>
              <a:t>uma vez por mês</a:t>
            </a:r>
            <a:r>
              <a:rPr lang="pt-BR" sz="2400" dirty="0"/>
              <a:t>]</a:t>
            </a:r>
          </a:p>
          <a:p>
            <a:pPr marL="0" indent="0">
              <a:buNone/>
            </a:pPr>
            <a:r>
              <a:rPr lang="pt-BR" sz="2400" dirty="0"/>
              <a:t>○ Nunca</a:t>
            </a:r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02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Escala Ordinal</a:t>
            </a:r>
          </a:p>
        </p:txBody>
      </p:sp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2351584" y="1600200"/>
            <a:ext cx="8064896" cy="334096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2400" dirty="0"/>
              <a:t>Quando você costuma acessar seus </a:t>
            </a:r>
            <a:r>
              <a:rPr lang="pt-BR" sz="2400" dirty="0" err="1"/>
              <a:t>emails</a:t>
            </a:r>
            <a:r>
              <a:rPr lang="pt-BR" sz="2400" dirty="0"/>
              <a:t>?</a:t>
            </a:r>
          </a:p>
          <a:p>
            <a:pPr marL="0" indent="0">
              <a:buNone/>
            </a:pPr>
            <a:endParaRPr lang="pt-BR" sz="2400" smtClean="0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 sz="2400" smtClean="0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 sz="2400" smtClean="0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 sz="2400" smtClean="0"/>
          </a:p>
          <a:p>
            <a:pPr marL="0" indent="0">
              <a:buNone/>
            </a:pPr>
            <a:r>
              <a:rPr lang="pt-BR" sz="2400" smtClean="0"/>
              <a:t>○ </a:t>
            </a:r>
            <a:r>
              <a:rPr lang="pt-BR" sz="2400" dirty="0"/>
              <a:t>Assim que me levanto</a:t>
            </a:r>
          </a:p>
          <a:p>
            <a:pPr marL="0" indent="0">
              <a:buNone/>
            </a:pPr>
            <a:r>
              <a:rPr lang="pt-BR" sz="2400" dirty="0"/>
              <a:t>○ Durante a manhã</a:t>
            </a:r>
          </a:p>
          <a:p>
            <a:pPr marL="0" indent="0">
              <a:buNone/>
            </a:pPr>
            <a:r>
              <a:rPr lang="pt-BR" sz="2400" dirty="0"/>
              <a:t>○ Durante a tarde</a:t>
            </a:r>
          </a:p>
          <a:p>
            <a:pPr marL="0" indent="0">
              <a:buNone/>
            </a:pPr>
            <a:r>
              <a:rPr lang="pt-BR" sz="2400" dirty="0"/>
              <a:t>○ Durante a noite</a:t>
            </a:r>
          </a:p>
          <a:p>
            <a:pPr marL="0" indent="0">
              <a:buNone/>
            </a:pPr>
            <a:r>
              <a:rPr lang="pt-BR" sz="2400" dirty="0"/>
              <a:t>○ Não costumo acessar </a:t>
            </a:r>
            <a:r>
              <a:rPr lang="pt-BR" sz="2400" dirty="0" err="1"/>
              <a:t>emails</a:t>
            </a:r>
            <a:endParaRPr lang="pt-BR" sz="2400" dirty="0"/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14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Escala de </a:t>
            </a:r>
            <a:r>
              <a:rPr lang="pt-BR" altLang="pt-BR" sz="3800" kern="0" dirty="0" err="1">
                <a:solidFill>
                  <a:schemeClr val="bg1">
                    <a:lumMod val="50000"/>
                  </a:schemeClr>
                </a:solidFill>
              </a:rPr>
              <a:t>Likert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1775520" y="1412776"/>
            <a:ext cx="8640960" cy="82068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endParaRPr lang="pt-BR" sz="2000" i="1"/>
          </a:p>
          <a:p>
            <a:pPr marL="0" indent="0" fontAlgn="base">
              <a:buNone/>
            </a:pPr>
            <a:endParaRPr lang="pt-BR" sz="2000" i="1" smtClean="0"/>
          </a:p>
          <a:p>
            <a:pPr marL="0" indent="0" fontAlgn="base">
              <a:buNone/>
            </a:pPr>
            <a:r>
              <a:rPr lang="pt-BR" sz="2000" i="1" smtClean="0"/>
              <a:t>O </a:t>
            </a:r>
            <a:r>
              <a:rPr lang="pt-BR" sz="2000" i="1" dirty="0"/>
              <a:t>corpo do questionário deve ser composto de proposições com espaço para o respondente assinalar sua opinião</a:t>
            </a:r>
          </a:p>
          <a:p>
            <a:pPr marL="0" indent="0" fontAlgn="base">
              <a:buNone/>
            </a:pPr>
            <a:r>
              <a:rPr lang="pt-BR" sz="2400" dirty="0" err="1"/>
              <a:t>Ex</a:t>
            </a:r>
            <a:r>
              <a:rPr lang="pt-BR" sz="2400" dirty="0"/>
              <a:t>: Possuo habilidades para identificar oportunidades:</a:t>
            </a:r>
          </a:p>
          <a:p>
            <a:pPr marL="0" indent="0">
              <a:buNone/>
            </a:pPr>
            <a:r>
              <a:rPr lang="pt-BR" sz="2400" dirty="0"/>
              <a:t>○ Discordo totalmente</a:t>
            </a:r>
          </a:p>
          <a:p>
            <a:pPr marL="0" indent="0">
              <a:buNone/>
            </a:pPr>
            <a:r>
              <a:rPr lang="pt-BR" sz="2400" dirty="0"/>
              <a:t>○ Discordo</a:t>
            </a:r>
          </a:p>
          <a:p>
            <a:pPr marL="0" indent="0">
              <a:buNone/>
            </a:pPr>
            <a:r>
              <a:rPr lang="pt-BR" sz="2400" dirty="0"/>
              <a:t>○ Não concordo e nem discordo (indiferente)</a:t>
            </a:r>
          </a:p>
          <a:p>
            <a:pPr marL="0" indent="0">
              <a:buNone/>
            </a:pPr>
            <a:r>
              <a:rPr lang="pt-BR" sz="2400" dirty="0"/>
              <a:t>○ Concordo</a:t>
            </a:r>
          </a:p>
          <a:p>
            <a:pPr marL="0" indent="0">
              <a:buNone/>
            </a:pPr>
            <a:r>
              <a:rPr lang="pt-BR" sz="2400" dirty="0"/>
              <a:t>○ Concordo totalmente</a:t>
            </a:r>
          </a:p>
          <a:p>
            <a:pPr marL="0" indent="0" fontAlgn="base">
              <a:buNone/>
            </a:pPr>
            <a:endParaRPr lang="pt-BR" sz="24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1550784" y="5373215"/>
          <a:ext cx="9117216" cy="1548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9034"/>
                <a:gridCol w="1542036"/>
                <a:gridCol w="1149356"/>
                <a:gridCol w="1149356"/>
                <a:gridCol w="1193717"/>
                <a:gridCol w="1193717"/>
              </a:tblGrid>
              <a:tr h="70724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Proposições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Discordo Totalmente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Discordo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Indiferente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Concordo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Concordo Totalmente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1979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(1)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(2)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(3)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(4)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(5)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10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Possuo habilidade para identificar oportunidades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Escala de </a:t>
            </a:r>
            <a:r>
              <a:rPr lang="pt-BR" altLang="pt-BR" sz="3800" kern="0" dirty="0" err="1">
                <a:solidFill>
                  <a:schemeClr val="bg1">
                    <a:lumMod val="50000"/>
                  </a:schemeClr>
                </a:solidFill>
              </a:rPr>
              <a:t>Likert</a:t>
            </a:r>
            <a:endParaRPr lang="pt-BR" altLang="pt-BR" sz="3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1775520" y="1412776"/>
            <a:ext cx="8640960" cy="82068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pt-BR" sz="2000" smtClean="0"/>
          </a:p>
          <a:p>
            <a:pPr marL="0" indent="0" fontAlgn="base">
              <a:buNone/>
            </a:pPr>
            <a:endParaRPr lang="pt-BR" sz="2000"/>
          </a:p>
          <a:p>
            <a:pPr marL="0" indent="0" fontAlgn="base">
              <a:buNone/>
            </a:pPr>
            <a:endParaRPr lang="pt-BR" sz="2000" smtClean="0"/>
          </a:p>
          <a:p>
            <a:pPr marL="0" indent="0" fontAlgn="base">
              <a:buNone/>
            </a:pPr>
            <a:endParaRPr lang="pt-BR" sz="2000"/>
          </a:p>
          <a:p>
            <a:pPr marL="0" indent="0" fontAlgn="base">
              <a:buNone/>
            </a:pPr>
            <a:endParaRPr lang="pt-BR" sz="2000" smtClean="0"/>
          </a:p>
          <a:p>
            <a:pPr marL="0" indent="0" fontAlgn="base">
              <a:buNone/>
            </a:pPr>
            <a:endParaRPr lang="pt-BR" sz="2000"/>
          </a:p>
          <a:p>
            <a:pPr marL="0" indent="0" fontAlgn="base">
              <a:buNone/>
            </a:pPr>
            <a:endParaRPr lang="pt-BR" sz="2000" smtClean="0"/>
          </a:p>
          <a:p>
            <a:pPr marL="0" indent="0" fontAlgn="base">
              <a:buNone/>
            </a:pPr>
            <a:endParaRPr lang="pt-BR" sz="2000"/>
          </a:p>
          <a:p>
            <a:pPr marL="0" indent="0" fontAlgn="base">
              <a:buNone/>
            </a:pPr>
            <a:r>
              <a:rPr lang="pt-BR" sz="2000" smtClean="0"/>
              <a:t>Diferenciais </a:t>
            </a:r>
            <a:r>
              <a:rPr lang="pt-BR" sz="2000" dirty="0"/>
              <a:t>semânticos utilizados na escala de </a:t>
            </a:r>
            <a:r>
              <a:rPr lang="pt-BR" sz="2000" dirty="0" err="1"/>
              <a:t>Likert</a:t>
            </a:r>
            <a:r>
              <a:rPr lang="pt-BR" sz="2000" dirty="0"/>
              <a:t>.</a:t>
            </a:r>
            <a:endParaRPr lang="pt-BR" sz="24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524904" y="2348880"/>
          <a:ext cx="9091933" cy="315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509"/>
                <a:gridCol w="1840856"/>
                <a:gridCol w="1840856"/>
                <a:gridCol w="1840856"/>
                <a:gridCol w="1840856"/>
              </a:tblGrid>
              <a:tr h="319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(1)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(2)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(3)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(4)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(5)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61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desaprovo totalmente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desaprovo em parte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neutro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aprovo </a:t>
                      </a:r>
                      <a:r>
                        <a:rPr lang="pt-BR" sz="1800" dirty="0">
                          <a:effectLst/>
                        </a:rPr>
                        <a:t/>
                      </a:r>
                      <a:br>
                        <a:rPr lang="pt-BR" sz="1800" dirty="0">
                          <a:effectLst/>
                        </a:rPr>
                      </a:br>
                      <a:r>
                        <a:rPr lang="pt-BR" sz="1800" dirty="0">
                          <a:effectLst/>
                        </a:rPr>
                        <a:t>em parte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aprovo totalmente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61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totalmente insatisfeito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parcialmente insatisfeito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neutro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parcialmente satisfeito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totalmente </a:t>
                      </a:r>
                      <a:r>
                        <a:rPr lang="pt-BR" sz="1800" dirty="0" smtClean="0">
                          <a:effectLst/>
                        </a:rPr>
                        <a:t>satisfeito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61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discordo totalmente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Discordo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neutro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concordo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concordo </a:t>
                      </a:r>
                      <a:r>
                        <a:rPr lang="pt-BR" sz="1800" dirty="0" smtClean="0">
                          <a:effectLst/>
                        </a:rPr>
                        <a:t>totalmente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91544" y="1412776"/>
            <a:ext cx="8064896" cy="175679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endParaRPr lang="pt-BR" sz="2400" smtClean="0"/>
          </a:p>
          <a:p>
            <a:pPr marL="0" indent="0" fontAlgn="base">
              <a:buNone/>
            </a:pPr>
            <a:endParaRPr lang="pt-BR"/>
          </a:p>
          <a:p>
            <a:pPr marL="0" indent="0" fontAlgn="base">
              <a:buNone/>
            </a:pPr>
            <a:r>
              <a:rPr lang="pt-BR" sz="2400" smtClean="0"/>
              <a:t>Tem </a:t>
            </a:r>
            <a:r>
              <a:rPr lang="pt-BR" sz="2400" dirty="0"/>
              <a:t>como objetivo obrigar o respondente a ordenar os itens de acordo com um ranking e, assim, obter uma sequência de preferências numa dada variável.</a:t>
            </a: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342900" lvl="1" indent="0">
              <a:buNone/>
            </a:pPr>
            <a:endParaRPr lang="pt-BR" sz="21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smtClean="0">
                <a:solidFill>
                  <a:schemeClr val="bg1">
                    <a:lumMod val="50000"/>
                  </a:schemeClr>
                </a:solidFill>
              </a:rPr>
              <a:t>Ranking </a:t>
            </a:r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Forçado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557502" y="3212977"/>
          <a:ext cx="9142734" cy="2664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019"/>
                <a:gridCol w="7384715"/>
              </a:tblGrid>
              <a:tr h="102891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Fala-se muito de insucesso escolar. Dentre as possíveis causas, abaixo apresentadas, escolha as que considera mais importante e ordene-as da seguinte forma: (1) mais importante; (2) segunda mais importante,  (3) terceira mais importante e assim sucessivamente.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  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Programas inadequados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2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  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Excessiva exigência por parte dos pais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2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  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Excessiva exigência por parte dos professores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2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  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Falta de preparação dos professores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2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(   )</a:t>
                      </a:r>
                      <a:endParaRPr lang="pt-BR" sz="18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Indisciplina</a:t>
                      </a:r>
                      <a:endParaRPr lang="pt-BR" sz="18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Sugestões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985155"/>
            <a:ext cx="1944216" cy="628650"/>
          </a:xfrm>
          <a:prstGeom prst="rect">
            <a:avLst/>
          </a:prstGeom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2279576" y="1412776"/>
            <a:ext cx="8136904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altLang="pt-BR" sz="1900" b="1" kern="0" smtClean="0"/>
          </a:p>
          <a:p>
            <a:pPr marL="0" indent="0">
              <a:buNone/>
            </a:pPr>
            <a:endParaRPr lang="pt-BR" altLang="pt-BR" sz="1900" b="1" kern="0"/>
          </a:p>
          <a:p>
            <a:pPr marL="0" indent="0">
              <a:buNone/>
            </a:pPr>
            <a:endParaRPr lang="pt-BR" altLang="pt-BR" sz="1900" b="1" kern="0" smtClean="0"/>
          </a:p>
          <a:p>
            <a:pPr marL="0" indent="0">
              <a:buNone/>
            </a:pPr>
            <a:endParaRPr lang="pt-BR" altLang="pt-BR" sz="1900" b="1" kern="0"/>
          </a:p>
          <a:p>
            <a:pPr marL="0" indent="0">
              <a:buNone/>
            </a:pPr>
            <a:endParaRPr lang="pt-BR" altLang="pt-BR" sz="1900" b="1" kern="0" smtClean="0"/>
          </a:p>
          <a:p>
            <a:pPr marL="0" indent="0">
              <a:buNone/>
            </a:pPr>
            <a:endParaRPr lang="pt-BR" altLang="pt-BR" sz="1900" b="1" kern="0"/>
          </a:p>
          <a:p>
            <a:pPr marL="0" indent="0">
              <a:buNone/>
            </a:pPr>
            <a:r>
              <a:rPr lang="pt-BR" altLang="pt-BR" sz="1900" b="1" kern="0" smtClean="0"/>
              <a:t>Evitar </a:t>
            </a:r>
            <a:r>
              <a:rPr lang="pt-BR" altLang="pt-BR" sz="1900" b="1" kern="0" dirty="0"/>
              <a:t>questionários muito longos</a:t>
            </a:r>
          </a:p>
          <a:p>
            <a:pPr lvl="0">
              <a:buFontTx/>
              <a:buChar char="-"/>
            </a:pPr>
            <a:r>
              <a:rPr lang="pt-BR" sz="1900" kern="0" dirty="0"/>
              <a:t>Recomenda-se realizar um teste piloto com um pequeno grupo de pessoas semelhantes ao público-alvo.</a:t>
            </a:r>
          </a:p>
          <a:p>
            <a:pPr marL="0" indent="0">
              <a:buNone/>
            </a:pPr>
            <a:endParaRPr lang="pt-BR" sz="1900" b="1" kern="0" dirty="0"/>
          </a:p>
          <a:p>
            <a:pPr marL="0" indent="0">
              <a:buNone/>
            </a:pPr>
            <a:r>
              <a:rPr lang="pt-BR" sz="1900" b="1" kern="0" dirty="0"/>
              <a:t>Considere sempre uma opção neutra. </a:t>
            </a:r>
            <a:r>
              <a:rPr lang="pt-BR" sz="1900" kern="0" dirty="0"/>
              <a:t>Caso seja necessário obter uma resposta, use uma escala de intensidade:</a:t>
            </a:r>
          </a:p>
          <a:p>
            <a:pPr marL="0" indent="0">
              <a:buNone/>
            </a:pPr>
            <a:r>
              <a:rPr lang="pt-BR" sz="1900" kern="0" dirty="0"/>
              <a:t>Você acredita que o smartphone tornou a vida das pessoas mais fácil?</a:t>
            </a:r>
          </a:p>
          <a:p>
            <a:pPr marL="0" indent="0">
              <a:buNone/>
            </a:pPr>
            <a:r>
              <a:rPr lang="pt-BR" sz="1900" kern="0" dirty="0"/>
              <a:t>               Mais fácil   1   2   3   4   Mais difícil</a:t>
            </a:r>
          </a:p>
          <a:p>
            <a:pPr lvl="0">
              <a:buFontTx/>
              <a:buChar char="-"/>
            </a:pPr>
            <a:endParaRPr lang="pt-BR" sz="1900" kern="0" dirty="0"/>
          </a:p>
          <a:p>
            <a:pPr marL="0" indent="0">
              <a:buNone/>
            </a:pPr>
            <a:r>
              <a:rPr lang="pt-BR" sz="1900" b="1" kern="0" dirty="0"/>
              <a:t>Perguntas específicas são melhores que perguntas genéricas</a:t>
            </a:r>
          </a:p>
          <a:p>
            <a:pPr marL="0" indent="0">
              <a:buNone/>
            </a:pPr>
            <a:r>
              <a:rPr lang="pt-BR" sz="1900" kern="0" dirty="0"/>
              <a:t>Generalizada: liste os software que você já usou?</a:t>
            </a:r>
          </a:p>
          <a:p>
            <a:pPr marL="0" indent="0">
              <a:buNone/>
            </a:pPr>
            <a:r>
              <a:rPr lang="pt-BR" sz="1900" kern="0" dirty="0"/>
              <a:t>Específica: quais destes software você já usou?</a:t>
            </a:r>
          </a:p>
          <a:p>
            <a:pPr marL="0" indent="0">
              <a:buNone/>
            </a:pPr>
            <a:r>
              <a:rPr lang="pt-BR" sz="1900" kern="0" dirty="0"/>
              <a:t>( ) Word    ( ) Excel   ( ) </a:t>
            </a:r>
            <a:r>
              <a:rPr lang="pt-BR" sz="1900" kern="0" dirty="0" err="1"/>
              <a:t>Power-point</a:t>
            </a:r>
            <a:endParaRPr lang="pt-BR" sz="1900" dirty="0"/>
          </a:p>
          <a:p>
            <a:pPr marL="342900" lvl="1" indent="0">
              <a:buNone/>
            </a:pPr>
            <a:endParaRPr lang="pt-BR" sz="1900" dirty="0"/>
          </a:p>
          <a:p>
            <a:pPr marL="342900" lvl="1" indent="0">
              <a:buNone/>
            </a:pPr>
            <a:endParaRPr lang="pt-BR" sz="1900" dirty="0"/>
          </a:p>
          <a:p>
            <a:pPr marL="342900" lvl="1" indent="0">
              <a:buNone/>
            </a:pPr>
            <a:endParaRPr lang="pt-BR" sz="1900" dirty="0"/>
          </a:p>
          <a:p>
            <a:pPr marL="342900" lvl="1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102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Questionários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Atividade: </a:t>
            </a:r>
          </a:p>
          <a:p>
            <a:pPr lvl="1"/>
            <a:r>
              <a:rPr lang="pt-BR" dirty="0" smtClean="0"/>
              <a:t>Para cada classe de usuários definida no projeto, crie um questionário (entrega 1 por grupo).</a:t>
            </a:r>
          </a:p>
          <a:p>
            <a:pPr lvl="1"/>
            <a:r>
              <a:rPr lang="pt-BR" dirty="0" smtClean="0"/>
              <a:t>Aplicar o questionário para, ao menos, 2 potenciais usuários do sistema para cada classe de usuário. </a:t>
            </a:r>
          </a:p>
          <a:p>
            <a:r>
              <a:rPr lang="pt-BR" dirty="0" smtClean="0"/>
              <a:t>Não se esqueça: cabeçalho, explicação, deixe o questionário visualmente agradável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Utilize o modelo disponível no </a:t>
            </a:r>
            <a:r>
              <a:rPr lang="pt-BR" dirty="0" err="1" smtClean="0"/>
              <a:t>Moodle</a:t>
            </a:r>
            <a:r>
              <a:rPr lang="pt-BR" dirty="0" smtClean="0"/>
              <a:t> e faça as </a:t>
            </a:r>
            <a:r>
              <a:rPr lang="pt-BR" smtClean="0"/>
              <a:t>adaptações necessárias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86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1.bp.blogspot.com/_abaeKdKEHWo/SwhrUzgb14I/AAAAAAAAAAk/eCfdFeNeLXw/s320/pla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881" y="0"/>
            <a:ext cx="2362337" cy="24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Questionário/ Entrevista – Como fazer?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1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146222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altLang="pt-BR" sz="3800" kern="0" dirty="0">
                <a:solidFill>
                  <a:schemeClr val="bg1">
                    <a:lumMod val="50000"/>
                  </a:schemeClr>
                </a:solidFill>
              </a:rPr>
              <a:t>Que dados coletar: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8135814" cy="4781128"/>
          </a:xfrm>
        </p:spPr>
        <p:txBody>
          <a:bodyPr>
            <a:noAutofit/>
          </a:bodyPr>
          <a:lstStyle/>
          <a:p>
            <a:pPr lvl="0"/>
            <a:r>
              <a:rPr lang="pt-BR" sz="3300" dirty="0"/>
              <a:t> Dados demográficos</a:t>
            </a:r>
          </a:p>
          <a:p>
            <a:r>
              <a:rPr lang="pt-BR" sz="3300" dirty="0"/>
              <a:t> Escolaridade</a:t>
            </a:r>
          </a:p>
          <a:p>
            <a:pPr lvl="0"/>
            <a:r>
              <a:rPr lang="pt-BR" sz="3300" dirty="0"/>
              <a:t> Experiência profissional</a:t>
            </a:r>
          </a:p>
          <a:p>
            <a:pPr lvl="0"/>
            <a:r>
              <a:rPr lang="pt-BR" sz="3300" dirty="0"/>
              <a:t> Experiência com tecnologias</a:t>
            </a:r>
          </a:p>
          <a:p>
            <a:pPr lvl="0"/>
            <a:r>
              <a:rPr lang="pt-BR" sz="3300" dirty="0"/>
              <a:t> Experiência com um produto específico</a:t>
            </a:r>
          </a:p>
          <a:p>
            <a:pPr lvl="0"/>
            <a:r>
              <a:rPr lang="pt-BR" sz="3300" dirty="0"/>
              <a:t> Tecnologias disponíveis</a:t>
            </a:r>
          </a:p>
          <a:p>
            <a:r>
              <a:rPr lang="pt-BR" sz="3300" dirty="0"/>
              <a:t> Conhecimento do domínio</a:t>
            </a:r>
          </a:p>
          <a:p>
            <a:r>
              <a:rPr lang="pt-BR" sz="3300" dirty="0"/>
              <a:t> Tarefas</a:t>
            </a:r>
          </a:p>
          <a:p>
            <a:endParaRPr lang="pt-BR" sz="3300" dirty="0"/>
          </a:p>
          <a:p>
            <a:pPr lvl="0"/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9744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Tipos de entrevistas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847782" cy="478112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Entrevistas podem ser:</a:t>
            </a:r>
          </a:p>
          <a:p>
            <a:pPr lvl="1" fontAlgn="base"/>
            <a:r>
              <a:rPr lang="pt-BR" sz="2100" dirty="0"/>
              <a:t>Estruturadas</a:t>
            </a:r>
          </a:p>
          <a:p>
            <a:pPr lvl="1" fontAlgn="base"/>
            <a:r>
              <a:rPr lang="pt-BR" sz="2100" dirty="0"/>
              <a:t>Não-estruturada</a:t>
            </a:r>
          </a:p>
          <a:p>
            <a:pPr lvl="1" fontAlgn="base"/>
            <a:r>
              <a:rPr lang="pt-BR" sz="2100" dirty="0" err="1"/>
              <a:t>Semi-estruturada</a:t>
            </a:r>
            <a:endParaRPr lang="pt-BR" sz="2100" dirty="0"/>
          </a:p>
          <a:p>
            <a:endParaRPr lang="pt-BR" sz="2400" dirty="0"/>
          </a:p>
          <a:p>
            <a:endParaRPr lang="pt-BR" sz="2400" dirty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79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631758" cy="478112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Entrevistas estruturadas:</a:t>
            </a:r>
          </a:p>
          <a:p>
            <a:pPr lvl="1" fontAlgn="base"/>
            <a:r>
              <a:rPr lang="pt-PT" dirty="0"/>
              <a:t>Obter informação quantificável de um número elevado de entrevistados, com o objetivo de estabelecer frequências que permitam um tratamento estatístico posterior.</a:t>
            </a:r>
          </a:p>
          <a:p>
            <a:pPr lvl="1" fontAlgn="base"/>
            <a:endParaRPr lang="pt-PT" dirty="0"/>
          </a:p>
          <a:p>
            <a:pPr lvl="1" fontAlgn="base"/>
            <a:r>
              <a:rPr lang="pt-BR" dirty="0"/>
              <a:t>Perguntas fechadas com conjunto limitado de respostas</a:t>
            </a:r>
          </a:p>
          <a:p>
            <a:pPr lvl="1" fontAlgn="base"/>
            <a:endParaRPr lang="pt-BR" dirty="0"/>
          </a:p>
          <a:p>
            <a:pPr lvl="1" fontAlgn="base"/>
            <a:endParaRPr lang="pt-BR" sz="2100" dirty="0"/>
          </a:p>
          <a:p>
            <a:endParaRPr lang="pt-BR" sz="2400" dirty="0"/>
          </a:p>
          <a:p>
            <a:endParaRPr lang="pt-BR" sz="2400" dirty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007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08"/>
            <a:ext cx="6910194" cy="685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71" y="688256"/>
            <a:ext cx="5200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960096" y="722977"/>
            <a:ext cx="346476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não-estruturadas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847782" cy="478112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 Entrevista não-estruturada:</a:t>
            </a:r>
          </a:p>
          <a:p>
            <a:pPr lvl="1" fontAlgn="base"/>
            <a:r>
              <a:rPr lang="pt-PT" dirty="0"/>
              <a:t>Interação verbal entre entrevistador e entrevistado desenvolve-se à volta de temas ou grandes questões organizadoras do discurso, sem perguntas especificas e respostas codificadas. </a:t>
            </a:r>
          </a:p>
          <a:p>
            <a:pPr lvl="1" fontAlgn="base"/>
            <a:endParaRPr lang="pt-BR" dirty="0"/>
          </a:p>
          <a:p>
            <a:pPr lvl="1" fontAlgn="base"/>
            <a:r>
              <a:rPr lang="pt-BR" dirty="0"/>
              <a:t>Perguntas flexíveis abertas e fechadas </a:t>
            </a:r>
          </a:p>
          <a:p>
            <a:pPr lvl="1" fontAlgn="base"/>
            <a:endParaRPr lang="pt-BR" dirty="0"/>
          </a:p>
          <a:p>
            <a:pPr lvl="1" fontAlgn="base"/>
            <a:r>
              <a:rPr lang="pt-BR" dirty="0"/>
              <a:t>Aprofundamento de tópicos</a:t>
            </a:r>
          </a:p>
          <a:p>
            <a:pPr lvl="1" fontAlgn="base"/>
            <a:endParaRPr lang="pt-BR" sz="2100" dirty="0"/>
          </a:p>
          <a:p>
            <a:endParaRPr lang="pt-BR" sz="2400" dirty="0"/>
          </a:p>
          <a:p>
            <a:endParaRPr lang="pt-BR" sz="2400" dirty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15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não-estruturadas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647825"/>
            <a:ext cx="7416824" cy="482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2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847782" cy="4781128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 Entrevista </a:t>
            </a:r>
            <a:r>
              <a:rPr lang="pt-BR" sz="2400" dirty="0" err="1"/>
              <a:t>semi-estruturada</a:t>
            </a:r>
            <a:r>
              <a:rPr lang="pt-BR" sz="2400" dirty="0"/>
              <a:t>:</a:t>
            </a:r>
          </a:p>
          <a:p>
            <a:pPr lvl="1" fontAlgn="base"/>
            <a:r>
              <a:rPr lang="pt-BR" sz="2100" dirty="0"/>
              <a:t>Perguntas abertas e fechadas</a:t>
            </a:r>
          </a:p>
          <a:p>
            <a:pPr lvl="1" fontAlgn="base"/>
            <a:r>
              <a:rPr lang="pt-BR" sz="2100" dirty="0"/>
              <a:t>Liberdade para explorar respostas</a:t>
            </a:r>
          </a:p>
          <a:p>
            <a:endParaRPr lang="pt-BR" sz="2400" dirty="0"/>
          </a:p>
          <a:p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sz="3200" kern="0" dirty="0">
                <a:solidFill>
                  <a:schemeClr val="bg1">
                    <a:lumMod val="50000"/>
                  </a:schemeClr>
                </a:solidFill>
              </a:rPr>
              <a:t>Entrevistas </a:t>
            </a:r>
            <a:r>
              <a:rPr lang="pt-BR" sz="3200" kern="0" dirty="0" err="1">
                <a:solidFill>
                  <a:schemeClr val="bg1">
                    <a:lumMod val="50000"/>
                  </a:schemeClr>
                </a:solidFill>
              </a:rPr>
              <a:t>semi-estruturadas</a:t>
            </a:r>
            <a:endParaRPr lang="pt-BR" altLang="pt-BR" sz="32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738</Words>
  <Application>Microsoft Office PowerPoint</Application>
  <PresentationFormat>Widescreen</PresentationFormat>
  <Paragraphs>307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Paralaxe</vt:lpstr>
      <vt:lpstr>Coleta de Dados – Entrevistas e Questionários</vt:lpstr>
      <vt:lpstr>Questionário/ Entrevista – Como fazer?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Definição de Questionários de Usuários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de Dados – Entrevistas e Questionários</dc:title>
  <dc:creator>Valéria Farinazzo</dc:creator>
  <cp:lastModifiedBy>Valeria Farinazzo M Salvador</cp:lastModifiedBy>
  <cp:revision>2</cp:revision>
  <dcterms:created xsi:type="dcterms:W3CDTF">2016-08-24T01:12:15Z</dcterms:created>
  <dcterms:modified xsi:type="dcterms:W3CDTF">2017-03-14T17:48:43Z</dcterms:modified>
</cp:coreProperties>
</file>