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6"/>
  </p:notesMasterIdLst>
  <p:sldIdLst>
    <p:sldId id="256" r:id="rId2"/>
    <p:sldId id="326" r:id="rId3"/>
    <p:sldId id="372" r:id="rId4"/>
    <p:sldId id="327" r:id="rId5"/>
    <p:sldId id="330" r:id="rId6"/>
    <p:sldId id="331" r:id="rId7"/>
    <p:sldId id="332" r:id="rId8"/>
    <p:sldId id="334" r:id="rId9"/>
    <p:sldId id="335" r:id="rId10"/>
    <p:sldId id="341" r:id="rId11"/>
    <p:sldId id="339" r:id="rId12"/>
    <p:sldId id="342" r:id="rId13"/>
    <p:sldId id="343" r:id="rId14"/>
    <p:sldId id="344" r:id="rId15"/>
    <p:sldId id="345" r:id="rId16"/>
    <p:sldId id="349" r:id="rId17"/>
    <p:sldId id="350" r:id="rId18"/>
    <p:sldId id="351" r:id="rId19"/>
    <p:sldId id="352" r:id="rId20"/>
    <p:sldId id="355" r:id="rId21"/>
    <p:sldId id="356" r:id="rId22"/>
    <p:sldId id="357" r:id="rId23"/>
    <p:sldId id="358" r:id="rId24"/>
    <p:sldId id="361" r:id="rId25"/>
    <p:sldId id="386" r:id="rId26"/>
    <p:sldId id="387" r:id="rId27"/>
    <p:sldId id="360" r:id="rId28"/>
    <p:sldId id="363" r:id="rId29"/>
    <p:sldId id="365" r:id="rId30"/>
    <p:sldId id="366" r:id="rId31"/>
    <p:sldId id="367" r:id="rId32"/>
    <p:sldId id="368" r:id="rId33"/>
    <p:sldId id="369" r:id="rId34"/>
    <p:sldId id="370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4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890" autoAdjust="0"/>
    <p:restoredTop sz="94322" autoAdjust="0"/>
  </p:normalViewPr>
  <p:slideViewPr>
    <p:cSldViewPr>
      <p:cViewPr varScale="1">
        <p:scale>
          <a:sx n="80" d="100"/>
          <a:sy n="80" d="100"/>
        </p:scale>
        <p:origin x="4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1EB28-AB79-4EB4-ADB1-26E177B9663F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97673-30E1-4862-BFB6-8021AC935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10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11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B2F3548D-AEDF-4A91-9996-6990F09CC9BB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480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13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14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15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16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17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18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19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20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21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22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23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24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27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28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29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30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31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32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33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34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5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6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7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B2F3548D-AEDF-4A91-9996-6990F09CC9BB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48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6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B2F3548D-AEDF-4A91-9996-6990F09CC9BB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10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48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1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28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77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38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848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59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698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9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3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52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0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5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77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7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38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3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AD4A-BD2D-4891-9746-1D1968031485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7A96-67EF-451F-86D3-BF7ABE5AC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27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6108" y="1971687"/>
            <a:ext cx="8668380" cy="2219691"/>
          </a:xfrm>
        </p:spPr>
        <p:txBody>
          <a:bodyPr/>
          <a:lstStyle/>
          <a:p>
            <a:r>
              <a:rPr lang="pt-BR" dirty="0" smtClean="0"/>
              <a:t>INTERAÇÃO HUMANO-COMPUTADOR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4819110"/>
            <a:ext cx="7572376" cy="955565"/>
          </a:xfrm>
        </p:spPr>
        <p:txBody>
          <a:bodyPr/>
          <a:lstStyle/>
          <a:p>
            <a:r>
              <a:rPr lang="pt-BR" dirty="0" smtClean="0"/>
              <a:t>Profa. Ana Grasielle Dionísio Corrêa e Valéria </a:t>
            </a:r>
            <a:r>
              <a:rPr lang="pt-BR" dirty="0" err="1" smtClean="0"/>
              <a:t>Farinazzo</a:t>
            </a:r>
            <a:r>
              <a:rPr lang="pt-BR" dirty="0" smtClean="0"/>
              <a:t> Martins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528" y="3754646"/>
            <a:ext cx="8964488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600" smtClean="0"/>
          </a:p>
          <a:p>
            <a:pPr algn="l"/>
            <a:endParaRPr lang="pt-BR" sz="3600"/>
          </a:p>
          <a:p>
            <a:pPr algn="l"/>
            <a:r>
              <a:rPr lang="pt-BR" sz="3600" smtClean="0"/>
              <a:t>Aula </a:t>
            </a:r>
            <a:r>
              <a:rPr lang="pt-BR" sz="3600" dirty="0" smtClean="0"/>
              <a:t>07: Avaliação de Interfaces</a:t>
            </a: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38688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kern="0" dirty="0" smtClean="0"/>
              <a:t>Quando avaliar?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02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Quando avaliar?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r>
              <a:rPr lang="pt-BR" sz="2000" dirty="0" smtClean="0"/>
              <a:t>Projeto </a:t>
            </a:r>
            <a:r>
              <a:rPr lang="pt-BR" sz="2000" dirty="0"/>
              <a:t>e avaliação iterativa é um </a:t>
            </a:r>
            <a:r>
              <a:rPr lang="pt-BR" sz="2000" dirty="0" smtClean="0"/>
              <a:t>processo contínuo </a:t>
            </a:r>
            <a:r>
              <a:rPr lang="pt-BR" sz="2000" dirty="0"/>
              <a:t>que examina:</a:t>
            </a:r>
          </a:p>
          <a:p>
            <a:pPr lvl="1"/>
            <a:r>
              <a:rPr lang="pt-BR" sz="2000" dirty="0" smtClean="0"/>
              <a:t>ideias </a:t>
            </a:r>
            <a:r>
              <a:rPr lang="pt-BR" sz="2000" dirty="0"/>
              <a:t>para o modelo </a:t>
            </a:r>
            <a:r>
              <a:rPr lang="pt-BR" sz="2000" dirty="0" smtClean="0"/>
              <a:t>conceitual. </a:t>
            </a:r>
          </a:p>
          <a:p>
            <a:pPr lvl="1"/>
            <a:r>
              <a:rPr lang="pt-BR" sz="2000" dirty="0"/>
              <a:t>p</a:t>
            </a:r>
            <a:r>
              <a:rPr lang="pt-BR" sz="2000" dirty="0" smtClean="0"/>
              <a:t>rotótipos </a:t>
            </a:r>
            <a:r>
              <a:rPr lang="pt-BR" sz="2000" dirty="0"/>
              <a:t>do novo </a:t>
            </a:r>
            <a:r>
              <a:rPr lang="pt-BR" sz="2000" dirty="0" smtClean="0"/>
              <a:t>sistema. </a:t>
            </a:r>
          </a:p>
          <a:p>
            <a:pPr lvl="1"/>
            <a:r>
              <a:rPr lang="pt-BR" sz="2000" dirty="0" smtClean="0"/>
              <a:t>com </a:t>
            </a:r>
            <a:r>
              <a:rPr lang="pt-BR" sz="2000" dirty="0"/>
              <a:t>o tempo, protótipos mais maduros </a:t>
            </a:r>
            <a:r>
              <a:rPr lang="pt-BR" sz="2000" dirty="0" smtClean="0"/>
              <a:t>e completos.</a:t>
            </a:r>
            <a:endParaRPr lang="pt-BR" sz="2000" dirty="0"/>
          </a:p>
          <a:p>
            <a:r>
              <a:rPr lang="pt-BR" sz="2000" dirty="0"/>
              <a:t>Projetistas precisam verificar se eles entenderam </a:t>
            </a:r>
            <a:r>
              <a:rPr lang="pt-BR" sz="2000" dirty="0" smtClean="0"/>
              <a:t>os requisitos </a:t>
            </a:r>
            <a:r>
              <a:rPr lang="pt-BR" sz="2000" dirty="0"/>
              <a:t>dos </a:t>
            </a:r>
            <a:r>
              <a:rPr lang="pt-BR" sz="2000" dirty="0" smtClean="0"/>
              <a:t>usuários.</a:t>
            </a:r>
          </a:p>
          <a:p>
            <a:r>
              <a:rPr lang="pt-BR" sz="2000" dirty="0"/>
              <a:t>Ao longo de todo o processo de design.</a:t>
            </a:r>
          </a:p>
          <a:p>
            <a:pPr lvl="1"/>
            <a:r>
              <a:rPr lang="pt-BR" sz="1700" dirty="0"/>
              <a:t>A partir das primeiras descrições, sketches, etc., das necessidades dos usuários até o produto final.</a:t>
            </a:r>
          </a:p>
          <a:p>
            <a:r>
              <a:rPr lang="pt-BR" sz="2000" dirty="0"/>
              <a:t>O processo de design continua através de ciclos iterativos de 'design - teste - </a:t>
            </a:r>
            <a:r>
              <a:rPr lang="pt-BR" sz="2000" dirty="0" err="1"/>
              <a:t>redesign</a:t>
            </a:r>
            <a:r>
              <a:rPr lang="pt-BR" sz="2000" dirty="0"/>
              <a:t>‘.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3169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kern="0" dirty="0" smtClean="0"/>
              <a:t>Como avaliar?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14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chemeClr val="bg1">
                    <a:lumMod val="50000"/>
                  </a:schemeClr>
                </a:solidFill>
              </a:rPr>
              <a:t>Estudos de usuários</a:t>
            </a:r>
            <a:endParaRPr lang="pt-BR" altLang="pt-BR" sz="32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i="1" dirty="0"/>
              <a:t>Estudo de usuários envolve observar </a:t>
            </a:r>
            <a:r>
              <a:rPr lang="pt-BR" sz="2000" i="1" dirty="0" smtClean="0"/>
              <a:t>o comportamento </a:t>
            </a:r>
            <a:r>
              <a:rPr lang="pt-BR" sz="2000" i="1" dirty="0"/>
              <a:t>das pessoas em </a:t>
            </a:r>
            <a:r>
              <a:rPr lang="pt-BR" sz="2000" i="1" dirty="0" smtClean="0"/>
              <a:t>seu ambiente </a:t>
            </a:r>
            <a:r>
              <a:rPr lang="pt-BR" sz="2000" i="1" dirty="0"/>
              <a:t>natural, ou em laboratório, </a:t>
            </a:r>
            <a:r>
              <a:rPr lang="pt-BR" sz="2000" i="1" dirty="0" smtClean="0"/>
              <a:t>tanto com </a:t>
            </a:r>
            <a:r>
              <a:rPr lang="pt-BR" sz="2000" i="1" dirty="0"/>
              <a:t>tecnologias antigas quanto </a:t>
            </a:r>
            <a:r>
              <a:rPr lang="pt-BR" sz="2000" i="1" dirty="0" smtClean="0"/>
              <a:t>com modernas</a:t>
            </a:r>
            <a:r>
              <a:rPr lang="pt-BR" sz="2000" i="1" dirty="0"/>
              <a:t>.</a:t>
            </a:r>
          </a:p>
          <a:p>
            <a:pPr marL="0" indent="0" algn="r">
              <a:buNone/>
            </a:pPr>
            <a:endParaRPr lang="pt-BR" sz="2000" dirty="0" smtClean="0"/>
          </a:p>
          <a:p>
            <a:pPr marL="0" indent="0" algn="r">
              <a:buNone/>
            </a:pPr>
            <a:endParaRPr lang="pt-BR" sz="2000" dirty="0"/>
          </a:p>
          <a:p>
            <a:pPr marL="0" indent="0" algn="r">
              <a:buNone/>
            </a:pPr>
            <a:endParaRPr lang="pt-BR" sz="2000" dirty="0" smtClean="0"/>
          </a:p>
          <a:p>
            <a:pPr marL="0" indent="0" algn="r">
              <a:buNone/>
            </a:pPr>
            <a:endParaRPr lang="pt-BR" sz="2000" dirty="0"/>
          </a:p>
          <a:p>
            <a:pPr marL="0" indent="0" algn="ctr">
              <a:buNone/>
            </a:pPr>
            <a:r>
              <a:rPr lang="pt-BR" sz="2000" dirty="0" err="1" smtClean="0"/>
              <a:t>Abgail</a:t>
            </a:r>
            <a:r>
              <a:rPr lang="pt-BR" sz="2000" dirty="0" smtClean="0"/>
              <a:t> </a:t>
            </a:r>
            <a:r>
              <a:rPr lang="pt-BR" sz="2000" dirty="0" err="1"/>
              <a:t>Sellen</a:t>
            </a:r>
            <a:endParaRPr lang="pt-BR" sz="2000" dirty="0"/>
          </a:p>
        </p:txBody>
      </p:sp>
      <p:pic>
        <p:nvPicPr>
          <p:cNvPr id="4098" name="Picture 2" descr="http://ozchi2015.ifish.io/images/keynoteimage-abigailsell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29000"/>
            <a:ext cx="2088232" cy="20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Tipos de Avaliação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r>
              <a:rPr lang="pt-BR" sz="2000" dirty="0"/>
              <a:t>Ambientes controlados envolvendo </a:t>
            </a:r>
            <a:r>
              <a:rPr lang="pt-BR" sz="2000" dirty="0" smtClean="0"/>
              <a:t>os usuários</a:t>
            </a:r>
            <a:r>
              <a:rPr lang="pt-BR" sz="2000" dirty="0"/>
              <a:t>: </a:t>
            </a:r>
            <a:endParaRPr lang="pt-BR" sz="2000" dirty="0" smtClean="0"/>
          </a:p>
          <a:p>
            <a:pPr lvl="1"/>
            <a:r>
              <a:rPr lang="pt-BR" sz="1700" dirty="0" smtClean="0"/>
              <a:t>testes </a:t>
            </a:r>
            <a:r>
              <a:rPr lang="pt-BR" sz="1700" dirty="0"/>
              <a:t>de </a:t>
            </a:r>
            <a:r>
              <a:rPr lang="pt-BR" sz="1700" dirty="0" smtClean="0"/>
              <a:t>usabilidade e experimentos </a:t>
            </a:r>
            <a:r>
              <a:rPr lang="pt-BR" sz="1700" dirty="0"/>
              <a:t>em </a:t>
            </a:r>
            <a:r>
              <a:rPr lang="pt-BR" sz="1700" dirty="0" smtClean="0"/>
              <a:t>laboratórios de usabilidade.</a:t>
            </a:r>
          </a:p>
          <a:p>
            <a:r>
              <a:rPr lang="pt-BR" sz="2000" dirty="0" smtClean="0"/>
              <a:t>Ambientes </a:t>
            </a:r>
            <a:r>
              <a:rPr lang="pt-BR" sz="2000" dirty="0"/>
              <a:t>naturais com usuários: </a:t>
            </a:r>
            <a:endParaRPr lang="pt-BR" sz="2000" dirty="0" smtClean="0"/>
          </a:p>
          <a:p>
            <a:pPr lvl="1"/>
            <a:r>
              <a:rPr lang="pt-BR" sz="1700" dirty="0" smtClean="0"/>
              <a:t>estudos de </a:t>
            </a:r>
            <a:r>
              <a:rPr lang="pt-BR" sz="1700" dirty="0"/>
              <a:t>campo para ver como o produto é </a:t>
            </a:r>
            <a:r>
              <a:rPr lang="pt-BR" sz="1700" dirty="0" smtClean="0"/>
              <a:t>usado no </a:t>
            </a:r>
            <a:r>
              <a:rPr lang="pt-BR" sz="1700" dirty="0"/>
              <a:t>mundo </a:t>
            </a:r>
            <a:r>
              <a:rPr lang="pt-BR" sz="1700" dirty="0" smtClean="0"/>
              <a:t>real.</a:t>
            </a:r>
            <a:endParaRPr lang="pt-BR" sz="1700" dirty="0"/>
          </a:p>
          <a:p>
            <a:r>
              <a:rPr lang="pt-BR" sz="2000" dirty="0" smtClean="0"/>
              <a:t>Qualquer </a:t>
            </a:r>
            <a:r>
              <a:rPr lang="pt-BR" sz="2000" dirty="0"/>
              <a:t>ambiente não </a:t>
            </a:r>
            <a:r>
              <a:rPr lang="pt-BR" sz="2000" dirty="0" smtClean="0"/>
              <a:t>envolvendo usuários</a:t>
            </a:r>
            <a:r>
              <a:rPr lang="pt-BR" sz="2000" dirty="0"/>
              <a:t>: </a:t>
            </a:r>
            <a:endParaRPr lang="pt-BR" sz="2000" dirty="0" smtClean="0"/>
          </a:p>
          <a:p>
            <a:pPr lvl="1"/>
            <a:r>
              <a:rPr lang="pt-BR" sz="1700" dirty="0" smtClean="0"/>
              <a:t>críticas </a:t>
            </a:r>
            <a:r>
              <a:rPr lang="pt-BR" sz="1700" dirty="0"/>
              <a:t>de consultores</a:t>
            </a:r>
            <a:r>
              <a:rPr lang="pt-BR" sz="1700" dirty="0" smtClean="0"/>
              <a:t>; heurísticas</a:t>
            </a:r>
            <a:r>
              <a:rPr lang="pt-BR" sz="1700" dirty="0"/>
              <a:t>; para prever, analisar e </a:t>
            </a:r>
            <a:r>
              <a:rPr lang="pt-BR" sz="1700" dirty="0" smtClean="0"/>
              <a:t>modelar aspectos </a:t>
            </a:r>
            <a:r>
              <a:rPr lang="pt-BR" sz="1700" dirty="0"/>
              <a:t>da </a:t>
            </a:r>
            <a:r>
              <a:rPr lang="pt-BR" sz="1700" dirty="0" smtClean="0"/>
              <a:t>interface.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50870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Laboratório de usabilidade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3383286" cy="4781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Descrição:</a:t>
            </a:r>
          </a:p>
          <a:p>
            <a:r>
              <a:rPr lang="pt-BR" sz="2000" dirty="0" smtClean="0"/>
              <a:t>gravação </a:t>
            </a:r>
            <a:r>
              <a:rPr lang="pt-BR" sz="2000" dirty="0"/>
              <a:t>da atividade </a:t>
            </a:r>
            <a:r>
              <a:rPr lang="pt-BR" sz="2000" dirty="0" smtClean="0"/>
              <a:t>de usuários </a:t>
            </a:r>
            <a:r>
              <a:rPr lang="pt-BR" sz="2000" dirty="0"/>
              <a:t>típicos </a:t>
            </a:r>
            <a:r>
              <a:rPr lang="pt-BR" sz="2000" dirty="0" smtClean="0"/>
              <a:t>realizando tarefas </a:t>
            </a:r>
            <a:r>
              <a:rPr lang="pt-BR" sz="2000" dirty="0"/>
              <a:t>típicas.</a:t>
            </a:r>
          </a:p>
          <a:p>
            <a:r>
              <a:rPr lang="pt-BR" sz="2000" dirty="0" smtClean="0"/>
              <a:t>Em ambientes controlados</a:t>
            </a:r>
            <a:r>
              <a:rPr lang="pt-BR" sz="2000" dirty="0"/>
              <a:t>, pode </a:t>
            </a:r>
            <a:r>
              <a:rPr lang="pt-BR" sz="2000" dirty="0" smtClean="0"/>
              <a:t>ser realizada </a:t>
            </a:r>
            <a:r>
              <a:rPr lang="pt-BR" sz="2000" dirty="0"/>
              <a:t>em </a:t>
            </a:r>
            <a:r>
              <a:rPr lang="pt-BR" sz="2000" dirty="0" smtClean="0"/>
              <a:t>laboratórios.</a:t>
            </a:r>
            <a:endParaRPr lang="pt-BR" sz="2000" dirty="0"/>
          </a:p>
          <a:p>
            <a:r>
              <a:rPr lang="pt-BR" sz="2000" dirty="0" smtClean="0"/>
              <a:t>A </a:t>
            </a:r>
            <a:r>
              <a:rPr lang="pt-BR" sz="2000" dirty="0"/>
              <a:t>gravação pode ser </a:t>
            </a:r>
            <a:r>
              <a:rPr lang="pt-BR" sz="2000" dirty="0" smtClean="0"/>
              <a:t>em vídeo</a:t>
            </a:r>
            <a:r>
              <a:rPr lang="pt-BR" sz="2000" dirty="0"/>
              <a:t>, ou </a:t>
            </a:r>
            <a:r>
              <a:rPr lang="pt-BR" sz="2000" dirty="0" smtClean="0"/>
              <a:t>sequência de teclas</a:t>
            </a:r>
            <a:r>
              <a:rPr lang="pt-BR" sz="2000" dirty="0"/>
              <a:t>, tempo </a:t>
            </a:r>
            <a:r>
              <a:rPr lang="pt-BR" sz="2000" dirty="0" smtClean="0"/>
              <a:t>para completar </a:t>
            </a:r>
            <a:r>
              <a:rPr lang="pt-BR" sz="2000" dirty="0"/>
              <a:t>tarefas, etc.</a:t>
            </a:r>
            <a:endParaRPr lang="pt-BR" sz="1700" dirty="0"/>
          </a:p>
        </p:txBody>
      </p:sp>
      <p:pic>
        <p:nvPicPr>
          <p:cNvPr id="4" name="Picture 2" descr="http://www.userexperience.co.za/wp-content/uploads/Te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423" y="2002316"/>
            <a:ext cx="4716065" cy="356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80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Laboratório de usabilidade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pic>
        <p:nvPicPr>
          <p:cNvPr id="6" name="Picture 2" descr="https://julianaconstantino.files.wordpress.com/2011/06/421_1246010512_stationair-usability-lab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752600"/>
            <a:ext cx="72644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3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Teste de Usabilidade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Vantagens</a:t>
            </a:r>
          </a:p>
          <a:p>
            <a:r>
              <a:rPr lang="pt-BR" sz="2000" dirty="0" smtClean="0"/>
              <a:t>pode </a:t>
            </a:r>
            <a:r>
              <a:rPr lang="pt-BR" sz="2000" dirty="0"/>
              <a:t>avaliar desempenho, identificar erros e ajudar </a:t>
            </a:r>
            <a:r>
              <a:rPr lang="pt-BR" sz="2000" dirty="0" smtClean="0"/>
              <a:t>a explicar </a:t>
            </a:r>
            <a:r>
              <a:rPr lang="pt-BR" sz="2000" dirty="0"/>
              <a:t>porque os usuários fizeram o que </a:t>
            </a:r>
            <a:r>
              <a:rPr lang="pt-BR" sz="2000" dirty="0" smtClean="0"/>
              <a:t>fizeram.</a:t>
            </a:r>
            <a:endParaRPr lang="pt-BR" sz="2000" dirty="0"/>
          </a:p>
          <a:p>
            <a:r>
              <a:rPr lang="pt-BR" sz="2000" dirty="0" smtClean="0"/>
              <a:t>questionários </a:t>
            </a:r>
            <a:r>
              <a:rPr lang="pt-BR" sz="2000" dirty="0"/>
              <a:t>sobre satisfação e </a:t>
            </a:r>
            <a:r>
              <a:rPr lang="pt-BR" sz="2000" dirty="0" smtClean="0"/>
              <a:t>entrevistas. </a:t>
            </a:r>
            <a:endParaRPr lang="pt-BR" sz="2000" dirty="0"/>
          </a:p>
          <a:p>
            <a:pPr marL="0" indent="0">
              <a:buNone/>
            </a:pPr>
            <a:r>
              <a:rPr lang="pt-BR" sz="2400" b="1" dirty="0" smtClean="0"/>
              <a:t>Desvantagens</a:t>
            </a:r>
            <a:endParaRPr lang="pt-BR" sz="2400" b="1" dirty="0"/>
          </a:p>
          <a:p>
            <a:r>
              <a:rPr lang="pt-BR" sz="2000" dirty="0" smtClean="0"/>
              <a:t>falta </a:t>
            </a:r>
            <a:r>
              <a:rPr lang="pt-BR" sz="2000" dirty="0"/>
              <a:t>de contexto, difícil determinar usuário/tarefa </a:t>
            </a:r>
            <a:r>
              <a:rPr lang="pt-BR" sz="2000" dirty="0" smtClean="0"/>
              <a:t>típicos.</a:t>
            </a:r>
            <a:endParaRPr lang="pt-BR" sz="2000" dirty="0"/>
          </a:p>
          <a:p>
            <a:r>
              <a:rPr lang="pt-BR" sz="2000" dirty="0" smtClean="0"/>
              <a:t>tempo </a:t>
            </a:r>
            <a:r>
              <a:rPr lang="pt-BR" sz="2000" dirty="0"/>
              <a:t>para preparar os testes, recrutar participantes, </a:t>
            </a:r>
            <a:r>
              <a:rPr lang="pt-BR" sz="2000" dirty="0" smtClean="0"/>
              <a:t>e realizar </a:t>
            </a:r>
            <a:r>
              <a:rPr lang="pt-BR" sz="2000" dirty="0"/>
              <a:t>os </a:t>
            </a:r>
            <a:r>
              <a:rPr lang="pt-BR" sz="2000" dirty="0" smtClean="0"/>
              <a:t>testes.</a:t>
            </a:r>
            <a:endParaRPr lang="pt-BR" sz="2000" dirty="0"/>
          </a:p>
          <a:p>
            <a:r>
              <a:rPr lang="pt-BR" sz="2000" dirty="0" smtClean="0"/>
              <a:t>necessita </a:t>
            </a:r>
            <a:r>
              <a:rPr lang="pt-BR" sz="2000" dirty="0"/>
              <a:t>de </a:t>
            </a:r>
            <a:r>
              <a:rPr lang="pt-BR" sz="2000" dirty="0" smtClean="0"/>
              <a:t>recursos/equipamentos.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85774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Estudos de campo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 smtClean="0"/>
              <a:t>Descrição</a:t>
            </a:r>
            <a:r>
              <a:rPr lang="pt-BR" sz="2400" b="1" dirty="0"/>
              <a:t>:</a:t>
            </a:r>
          </a:p>
          <a:p>
            <a:r>
              <a:rPr lang="pt-BR" sz="2000" dirty="0" smtClean="0"/>
              <a:t>observações </a:t>
            </a:r>
            <a:r>
              <a:rPr lang="pt-BR" sz="2000" dirty="0"/>
              <a:t>e entrevistas nos ambientes </a:t>
            </a:r>
            <a:r>
              <a:rPr lang="pt-BR" sz="2000" dirty="0" smtClean="0"/>
              <a:t>naturais.</a:t>
            </a:r>
            <a:endParaRPr lang="pt-BR" sz="2000" dirty="0"/>
          </a:p>
          <a:p>
            <a:r>
              <a:rPr lang="pt-BR" sz="2400" b="1" dirty="0" smtClean="0"/>
              <a:t>Vantagens</a:t>
            </a:r>
            <a:r>
              <a:rPr lang="pt-BR" sz="2400" b="1" dirty="0"/>
              <a:t>:</a:t>
            </a:r>
          </a:p>
          <a:p>
            <a:r>
              <a:rPr lang="pt-BR" sz="2000" dirty="0" smtClean="0"/>
              <a:t>ajuda </a:t>
            </a:r>
            <a:r>
              <a:rPr lang="pt-BR" sz="2000" dirty="0"/>
              <a:t>a entender o que os usuários fazem naturalmente </a:t>
            </a:r>
            <a:r>
              <a:rPr lang="pt-BR" sz="2000" dirty="0" smtClean="0"/>
              <a:t>e qual </a:t>
            </a:r>
            <a:r>
              <a:rPr lang="pt-BR" sz="2000" dirty="0"/>
              <a:t>o impacto da tecnologia em seu </a:t>
            </a:r>
            <a:r>
              <a:rPr lang="pt-BR" sz="2000" dirty="0" smtClean="0"/>
              <a:t>contexto.</a:t>
            </a:r>
            <a:endParaRPr lang="pt-BR" sz="2000" dirty="0"/>
          </a:p>
          <a:p>
            <a:r>
              <a:rPr lang="pt-BR" sz="2000" dirty="0" smtClean="0"/>
              <a:t>para </a:t>
            </a:r>
            <a:r>
              <a:rPr lang="pt-BR" sz="2000" dirty="0"/>
              <a:t>o design: </a:t>
            </a:r>
            <a:endParaRPr lang="pt-BR" sz="2000" dirty="0" smtClean="0"/>
          </a:p>
          <a:p>
            <a:pPr lvl="1"/>
            <a:r>
              <a:rPr lang="pt-BR" sz="1700" dirty="0" smtClean="0"/>
              <a:t>identifica </a:t>
            </a:r>
            <a:r>
              <a:rPr lang="pt-BR" sz="1700" dirty="0"/>
              <a:t>oportunidades, </a:t>
            </a:r>
            <a:r>
              <a:rPr lang="pt-BR" sz="1700" dirty="0" smtClean="0"/>
              <a:t>determina requisitos</a:t>
            </a:r>
            <a:r>
              <a:rPr lang="pt-BR" sz="1700" dirty="0"/>
              <a:t>, decide a melhor forma de introduzir </a:t>
            </a:r>
            <a:r>
              <a:rPr lang="pt-BR" sz="1700" dirty="0" smtClean="0"/>
              <a:t>a tecnologia</a:t>
            </a:r>
            <a:r>
              <a:rPr lang="pt-BR" sz="1700" dirty="0"/>
              <a:t>, avaliação em uso </a:t>
            </a:r>
            <a:r>
              <a:rPr lang="pt-BR" sz="1700" dirty="0" smtClean="0"/>
              <a:t>real.</a:t>
            </a:r>
            <a:endParaRPr lang="pt-BR" sz="1700" dirty="0"/>
          </a:p>
          <a:p>
            <a:pPr marL="0" indent="0">
              <a:buNone/>
            </a:pPr>
            <a:r>
              <a:rPr lang="pt-BR" sz="2400" b="1" dirty="0" smtClean="0"/>
              <a:t>Desvantagens:</a:t>
            </a:r>
            <a:endParaRPr lang="pt-BR" sz="2400" b="1" dirty="0"/>
          </a:p>
          <a:p>
            <a:r>
              <a:rPr lang="pt-BR" sz="2000" dirty="0" smtClean="0"/>
              <a:t>acesso </a:t>
            </a:r>
            <a:r>
              <a:rPr lang="pt-BR" sz="2000" dirty="0"/>
              <a:t>aos </a:t>
            </a:r>
            <a:r>
              <a:rPr lang="pt-BR" sz="2000" dirty="0" smtClean="0"/>
              <a:t>locais.</a:t>
            </a:r>
            <a:endParaRPr lang="pt-BR" sz="2000" dirty="0"/>
          </a:p>
          <a:p>
            <a:r>
              <a:rPr lang="pt-BR" sz="2000" dirty="0" smtClean="0"/>
              <a:t>falta </a:t>
            </a:r>
            <a:r>
              <a:rPr lang="pt-BR" sz="2000" dirty="0"/>
              <a:t>de controle, ruído, </a:t>
            </a:r>
            <a:r>
              <a:rPr lang="pt-BR" sz="2000" dirty="0" smtClean="0"/>
              <a:t>distrações.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6463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Avaliação sem usuários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r>
              <a:rPr lang="pt-BR" sz="2000" dirty="0" smtClean="0"/>
              <a:t>Avaliação </a:t>
            </a:r>
            <a:r>
              <a:rPr lang="pt-BR" sz="2000" dirty="0"/>
              <a:t>heurística</a:t>
            </a:r>
          </a:p>
          <a:p>
            <a:r>
              <a:rPr lang="pt-BR" sz="2000" dirty="0" smtClean="0"/>
              <a:t>Caminhada </a:t>
            </a:r>
            <a:r>
              <a:rPr lang="pt-BR" sz="2000" dirty="0"/>
              <a:t>cognitiva</a:t>
            </a:r>
          </a:p>
          <a:p>
            <a:r>
              <a:rPr lang="pt-BR" sz="2000" dirty="0" smtClean="0"/>
              <a:t>Data </a:t>
            </a:r>
            <a:r>
              <a:rPr lang="pt-BR" sz="2000" dirty="0" err="1"/>
              <a:t>analytics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9401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Objetivos da Aula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r>
              <a:rPr lang="pt-BR" sz="2000" dirty="0" smtClean="0"/>
              <a:t>Explicar </a:t>
            </a:r>
            <a:r>
              <a:rPr lang="pt-BR" sz="2000" dirty="0"/>
              <a:t>os conceitos e termos utilizados para </a:t>
            </a:r>
            <a:r>
              <a:rPr lang="pt-BR" sz="2000" dirty="0" smtClean="0"/>
              <a:t>discutir avaliação </a:t>
            </a:r>
            <a:r>
              <a:rPr lang="pt-BR" sz="2000" dirty="0"/>
              <a:t>de </a:t>
            </a:r>
            <a:r>
              <a:rPr lang="pt-BR" sz="2000" dirty="0" smtClean="0"/>
              <a:t>interfaces.</a:t>
            </a:r>
            <a:endParaRPr lang="pt-BR" sz="2000" dirty="0"/>
          </a:p>
          <a:p>
            <a:r>
              <a:rPr lang="pt-BR" sz="2000" dirty="0" smtClean="0"/>
              <a:t>Examinar </a:t>
            </a:r>
            <a:r>
              <a:rPr lang="pt-BR" sz="2000" dirty="0"/>
              <a:t>como técnicas distintas são utilizadas em </a:t>
            </a:r>
            <a:r>
              <a:rPr lang="pt-BR" sz="2000" dirty="0" smtClean="0"/>
              <a:t>estágios diferentes </a:t>
            </a:r>
            <a:r>
              <a:rPr lang="pt-BR" sz="2000" dirty="0"/>
              <a:t>do </a:t>
            </a:r>
            <a:r>
              <a:rPr lang="pt-BR" sz="2000" dirty="0" smtClean="0"/>
              <a:t>desenvolvimento.</a:t>
            </a:r>
            <a:endParaRPr lang="pt-BR" sz="2000" dirty="0"/>
          </a:p>
          <a:p>
            <a:r>
              <a:rPr lang="pt-BR" sz="2000" dirty="0" smtClean="0"/>
              <a:t>Descrever </a:t>
            </a:r>
            <a:r>
              <a:rPr lang="pt-BR" sz="2000" dirty="0"/>
              <a:t>algumas técnicas usadas para avaliação </a:t>
            </a:r>
            <a:r>
              <a:rPr lang="pt-BR" sz="2000" dirty="0" smtClean="0"/>
              <a:t>de interfaces.</a:t>
            </a:r>
            <a:endParaRPr lang="pt-BR" sz="2000" dirty="0"/>
          </a:p>
          <a:p>
            <a:r>
              <a:rPr lang="pt-BR" sz="2000" dirty="0" smtClean="0"/>
              <a:t>Discutir </a:t>
            </a:r>
            <a:r>
              <a:rPr lang="pt-BR" sz="2000" dirty="0"/>
              <a:t>temas conceituais, práticos e éticos que devem </a:t>
            </a:r>
            <a:r>
              <a:rPr lang="pt-BR" sz="2000" dirty="0" smtClean="0"/>
              <a:t>ser considerados </a:t>
            </a:r>
            <a:r>
              <a:rPr lang="pt-BR" sz="2000" dirty="0"/>
              <a:t>ao planejar uma </a:t>
            </a:r>
            <a:r>
              <a:rPr lang="pt-BR" sz="2000" dirty="0" smtClean="0"/>
              <a:t>avaliação.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lvl="0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414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Técnicas de Avaliação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 smtClean="0"/>
              <a:t>O </a:t>
            </a:r>
            <a:r>
              <a:rPr lang="pt-BR" sz="2000" b="1" dirty="0"/>
              <a:t>envolvimento </a:t>
            </a:r>
            <a:r>
              <a:rPr lang="pt-BR" sz="2000" b="1" dirty="0" smtClean="0"/>
              <a:t>dos usuários varia conforme a técnica</a:t>
            </a:r>
            <a:r>
              <a:rPr lang="pt-BR" sz="2000" dirty="0"/>
              <a:t>:</a:t>
            </a: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Observar </a:t>
            </a:r>
            <a:r>
              <a:rPr lang="pt-BR" sz="2000" dirty="0"/>
              <a:t>os usuários (</a:t>
            </a:r>
            <a:r>
              <a:rPr lang="pt-BR" sz="2000" dirty="0" smtClean="0"/>
              <a:t>laboratório </a:t>
            </a:r>
            <a:r>
              <a:rPr lang="pt-BR" sz="2000" dirty="0"/>
              <a:t>ou campo</a:t>
            </a:r>
            <a:r>
              <a:rPr lang="pt-BR" sz="2000" dirty="0" smtClean="0"/>
              <a:t>).</a:t>
            </a:r>
            <a:endParaRPr lang="pt-BR" sz="2000" dirty="0"/>
          </a:p>
          <a:p>
            <a:r>
              <a:rPr lang="pt-BR" sz="2000" dirty="0" smtClean="0"/>
              <a:t>Perguntar </a:t>
            </a:r>
            <a:r>
              <a:rPr lang="pt-BR" sz="2000" dirty="0"/>
              <a:t>a opinião de </a:t>
            </a:r>
            <a:r>
              <a:rPr lang="pt-BR" sz="2000" dirty="0" smtClean="0"/>
              <a:t>usuários.</a:t>
            </a:r>
            <a:endParaRPr lang="pt-BR" sz="2000" dirty="0"/>
          </a:p>
          <a:p>
            <a:r>
              <a:rPr lang="pt-BR" sz="2000" dirty="0" smtClean="0"/>
              <a:t>Perguntar </a:t>
            </a:r>
            <a:r>
              <a:rPr lang="pt-BR" sz="2000" dirty="0"/>
              <a:t>a opinião de </a:t>
            </a:r>
            <a:r>
              <a:rPr lang="pt-BR" sz="2000" dirty="0" smtClean="0"/>
              <a:t>experts.</a:t>
            </a:r>
            <a:endParaRPr lang="pt-BR" sz="2000" dirty="0"/>
          </a:p>
          <a:p>
            <a:r>
              <a:rPr lang="pt-BR" sz="2000" dirty="0" smtClean="0"/>
              <a:t>Testar </a:t>
            </a:r>
            <a:r>
              <a:rPr lang="pt-BR" sz="2000" dirty="0"/>
              <a:t>(medir) o desempenho de </a:t>
            </a:r>
            <a:r>
              <a:rPr lang="pt-BR" sz="2000" dirty="0" smtClean="0"/>
              <a:t>usuários.</a:t>
            </a:r>
            <a:endParaRPr lang="pt-BR" sz="2000" dirty="0"/>
          </a:p>
          <a:p>
            <a:r>
              <a:rPr lang="pt-BR" sz="2000" dirty="0" smtClean="0"/>
              <a:t>Modelar </a:t>
            </a:r>
            <a:r>
              <a:rPr lang="pt-BR" sz="2000" dirty="0"/>
              <a:t>o desempenho das tarefas </a:t>
            </a:r>
            <a:r>
              <a:rPr lang="pt-BR" sz="2000" dirty="0" smtClean="0"/>
              <a:t>de usuários.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1420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chemeClr val="bg1">
                    <a:lumMod val="50000"/>
                  </a:schemeClr>
                </a:solidFill>
              </a:rPr>
              <a:t>Técnicas de Avaliação</a:t>
            </a:r>
            <a:endParaRPr lang="pt-BR" altLang="pt-BR" sz="32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 smtClean="0"/>
              <a:t>Avaliações </a:t>
            </a:r>
            <a:r>
              <a:rPr lang="pt-BR" sz="2000" b="1" dirty="0"/>
              <a:t>objetivas: </a:t>
            </a:r>
            <a:r>
              <a:rPr lang="pt-BR" sz="2000" b="1" dirty="0" smtClean="0"/>
              <a:t> </a:t>
            </a:r>
          </a:p>
          <a:p>
            <a:r>
              <a:rPr lang="pt-BR" sz="2000" dirty="0"/>
              <a:t>M</a:t>
            </a:r>
            <a:r>
              <a:rPr lang="pt-BR" sz="2000" dirty="0" smtClean="0"/>
              <a:t>ensuram o desempenho </a:t>
            </a:r>
            <a:r>
              <a:rPr lang="pt-BR" sz="2000" dirty="0"/>
              <a:t>de tarefas </a:t>
            </a:r>
            <a:r>
              <a:rPr lang="pt-BR" sz="2000" dirty="0" smtClean="0"/>
              <a:t>típicas:</a:t>
            </a:r>
            <a:endParaRPr lang="pt-BR" sz="2000" dirty="0"/>
          </a:p>
          <a:p>
            <a:pPr lvl="1"/>
            <a:r>
              <a:rPr lang="pt-BR" sz="2000" b="1" dirty="0" smtClean="0"/>
              <a:t>fluxo </a:t>
            </a:r>
            <a:r>
              <a:rPr lang="pt-BR" sz="2000" b="1" dirty="0"/>
              <a:t>(</a:t>
            </a:r>
            <a:r>
              <a:rPr lang="pt-BR" sz="2000" b="1" dirty="0" err="1"/>
              <a:t>throughput</a:t>
            </a:r>
            <a:r>
              <a:rPr lang="pt-BR" sz="2000" b="1" dirty="0"/>
              <a:t>): </a:t>
            </a:r>
            <a:r>
              <a:rPr lang="pt-BR" sz="2000" dirty="0"/>
              <a:t>medida de produtividade (</a:t>
            </a:r>
            <a:r>
              <a:rPr lang="pt-BR" sz="2000" dirty="0" err="1"/>
              <a:t>ex</a:t>
            </a:r>
            <a:r>
              <a:rPr lang="pt-BR" sz="2000" dirty="0"/>
              <a:t>: número </a:t>
            </a:r>
            <a:r>
              <a:rPr lang="pt-BR" sz="2000" dirty="0" smtClean="0"/>
              <a:t>de comandos </a:t>
            </a:r>
            <a:r>
              <a:rPr lang="pt-BR" sz="2000" dirty="0"/>
              <a:t>usados, menus navegados, janelas abertas, </a:t>
            </a:r>
            <a:r>
              <a:rPr lang="pt-BR" sz="2000" dirty="0" smtClean="0"/>
              <a:t>etc.).</a:t>
            </a:r>
            <a:endParaRPr lang="pt-BR" sz="2000" dirty="0"/>
          </a:p>
          <a:p>
            <a:pPr lvl="1"/>
            <a:r>
              <a:rPr lang="pt-BR" sz="2000" b="1" dirty="0" smtClean="0"/>
              <a:t>tempo </a:t>
            </a:r>
            <a:r>
              <a:rPr lang="pt-BR" sz="2000" b="1" dirty="0"/>
              <a:t>de execução: </a:t>
            </a:r>
            <a:r>
              <a:rPr lang="pt-BR" sz="2000" dirty="0"/>
              <a:t>tempo necessário para realizar </a:t>
            </a:r>
            <a:r>
              <a:rPr lang="pt-BR" sz="2000" dirty="0" smtClean="0"/>
              <a:t>as operações</a:t>
            </a:r>
            <a:r>
              <a:rPr lang="pt-BR" sz="2000" dirty="0"/>
              <a:t>. </a:t>
            </a:r>
            <a:r>
              <a:rPr lang="pt-BR" sz="2000" dirty="0" err="1"/>
              <a:t>Ex</a:t>
            </a:r>
            <a:r>
              <a:rPr lang="pt-BR" sz="2000" dirty="0"/>
              <a:t>: tempo para selecionar uma opção, tempo </a:t>
            </a:r>
            <a:r>
              <a:rPr lang="pt-BR" sz="2000" dirty="0" smtClean="0"/>
              <a:t>para recuperar </a:t>
            </a:r>
            <a:r>
              <a:rPr lang="pt-BR" sz="2000" dirty="0"/>
              <a:t>de um </a:t>
            </a:r>
            <a:r>
              <a:rPr lang="pt-BR" sz="2000" dirty="0" smtClean="0"/>
              <a:t>erro.</a:t>
            </a:r>
            <a:endParaRPr lang="pt-BR" sz="2000" dirty="0"/>
          </a:p>
          <a:p>
            <a:pPr lvl="1"/>
            <a:r>
              <a:rPr lang="pt-BR" sz="2000" b="1" dirty="0" smtClean="0"/>
              <a:t>Precisão: </a:t>
            </a:r>
            <a:r>
              <a:rPr lang="pt-BR" sz="2000" dirty="0" err="1"/>
              <a:t>ex</a:t>
            </a:r>
            <a:r>
              <a:rPr lang="pt-BR" sz="2000" dirty="0"/>
              <a:t>: seleção de opção menu tipo pizza x </a:t>
            </a:r>
            <a:r>
              <a:rPr lang="pt-BR" sz="2000" dirty="0" smtClean="0"/>
              <a:t>lista.</a:t>
            </a:r>
            <a:endParaRPr lang="pt-BR" sz="2000" dirty="0"/>
          </a:p>
          <a:p>
            <a:pPr lvl="1"/>
            <a:r>
              <a:rPr lang="pt-BR" sz="2000" b="1" dirty="0" smtClean="0"/>
              <a:t>erro</a:t>
            </a:r>
            <a:r>
              <a:rPr lang="pt-BR" sz="2000" b="1" dirty="0"/>
              <a:t>: </a:t>
            </a:r>
            <a:r>
              <a:rPr lang="pt-BR" sz="2000" dirty="0"/>
              <a:t>número, quando, onde, severidade, </a:t>
            </a:r>
            <a:r>
              <a:rPr lang="pt-BR" sz="2000" dirty="0" smtClean="0"/>
              <a:t>frequência.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 smtClean="0"/>
              <a:t>Avaliações </a:t>
            </a:r>
            <a:r>
              <a:rPr lang="pt-BR" sz="2000" b="1" dirty="0"/>
              <a:t>subjetivas: </a:t>
            </a:r>
            <a:endParaRPr lang="pt-BR" sz="2000" b="1" dirty="0" smtClean="0"/>
          </a:p>
          <a:p>
            <a:r>
              <a:rPr lang="pt-BR" sz="2000" dirty="0"/>
              <a:t>M</a:t>
            </a:r>
            <a:r>
              <a:rPr lang="pt-BR" sz="2000" dirty="0" smtClean="0"/>
              <a:t>ensuram </a:t>
            </a:r>
            <a:r>
              <a:rPr lang="pt-BR" sz="2000" dirty="0"/>
              <a:t>opiniões de </a:t>
            </a:r>
            <a:r>
              <a:rPr lang="pt-BR" sz="2000" dirty="0" smtClean="0"/>
              <a:t>usuários: </a:t>
            </a:r>
          </a:p>
          <a:p>
            <a:pPr lvl="1"/>
            <a:r>
              <a:rPr lang="pt-BR" sz="2000" dirty="0" smtClean="0"/>
              <a:t>opiniões </a:t>
            </a:r>
            <a:r>
              <a:rPr lang="pt-BR" sz="2000" dirty="0"/>
              <a:t>e preferências medidas através de votações</a:t>
            </a:r>
            <a:r>
              <a:rPr lang="pt-BR" sz="2000" dirty="0" smtClean="0"/>
              <a:t>, questionários </a:t>
            </a:r>
            <a:r>
              <a:rPr lang="pt-BR" sz="2000" dirty="0"/>
              <a:t>e </a:t>
            </a:r>
            <a:r>
              <a:rPr lang="pt-BR" sz="2000" dirty="0" smtClean="0"/>
              <a:t>entrevistas.</a:t>
            </a:r>
            <a:endParaRPr lang="pt-BR" sz="2000" dirty="0"/>
          </a:p>
          <a:p>
            <a:pPr lvl="1"/>
            <a:r>
              <a:rPr lang="pt-BR" sz="2000" dirty="0" smtClean="0"/>
              <a:t>observações </a:t>
            </a:r>
            <a:r>
              <a:rPr lang="pt-BR" sz="2000" dirty="0"/>
              <a:t>e impressões dos </a:t>
            </a:r>
            <a:r>
              <a:rPr lang="pt-BR" sz="2000" dirty="0" smtClean="0"/>
              <a:t>avaliadores.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3706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Exemplos de Técnicas de Avaliação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r>
              <a:rPr lang="pt-BR" sz="2000" dirty="0" smtClean="0"/>
              <a:t>Caminhada </a:t>
            </a:r>
            <a:r>
              <a:rPr lang="pt-BR" sz="2000" dirty="0"/>
              <a:t>cognitiva (expert)</a:t>
            </a:r>
          </a:p>
          <a:p>
            <a:r>
              <a:rPr lang="pt-BR" sz="2000" dirty="0" smtClean="0"/>
              <a:t>Avaliação </a:t>
            </a:r>
            <a:r>
              <a:rPr lang="pt-BR" sz="2000" dirty="0"/>
              <a:t>heurística </a:t>
            </a:r>
            <a:r>
              <a:rPr lang="pt-BR" sz="2000" dirty="0" smtClean="0"/>
              <a:t> </a:t>
            </a:r>
            <a:r>
              <a:rPr lang="pt-BR" sz="2000" dirty="0"/>
              <a:t>(expert)</a:t>
            </a:r>
          </a:p>
          <a:p>
            <a:r>
              <a:rPr lang="pt-BR" sz="2000" dirty="0" smtClean="0"/>
              <a:t>cenários </a:t>
            </a:r>
            <a:r>
              <a:rPr lang="pt-BR" sz="2000" dirty="0"/>
              <a:t>baseados nas tarefas (</a:t>
            </a:r>
            <a:r>
              <a:rPr lang="pt-BR" sz="2000" dirty="0" err="1"/>
              <a:t>user</a:t>
            </a:r>
            <a:r>
              <a:rPr lang="pt-BR" sz="2000" dirty="0"/>
              <a:t> </a:t>
            </a:r>
            <a:r>
              <a:rPr lang="pt-BR" sz="2000" dirty="0" err="1"/>
              <a:t>test</a:t>
            </a:r>
            <a:r>
              <a:rPr lang="pt-BR" sz="2000" dirty="0"/>
              <a:t>)</a:t>
            </a:r>
          </a:p>
          <a:p>
            <a:r>
              <a:rPr lang="pt-BR" sz="2000" dirty="0" smtClean="0"/>
              <a:t>pensar </a:t>
            </a:r>
            <a:r>
              <a:rPr lang="pt-BR" sz="2000" dirty="0"/>
              <a:t>em voz alta (ligeiro, </a:t>
            </a:r>
            <a:r>
              <a:rPr lang="pt-BR" sz="2000" dirty="0" err="1"/>
              <a:t>user</a:t>
            </a:r>
            <a:r>
              <a:rPr lang="pt-BR" sz="2000" dirty="0"/>
              <a:t> </a:t>
            </a:r>
            <a:r>
              <a:rPr lang="pt-BR" sz="2000" dirty="0" err="1"/>
              <a:t>test</a:t>
            </a:r>
            <a:r>
              <a:rPr lang="pt-BR" sz="2000" dirty="0"/>
              <a:t>)</a:t>
            </a:r>
          </a:p>
          <a:p>
            <a:r>
              <a:rPr lang="pt-BR" sz="2000" dirty="0" smtClean="0"/>
              <a:t>observação </a:t>
            </a:r>
            <a:r>
              <a:rPr lang="pt-BR" sz="2000" dirty="0"/>
              <a:t>(campo, ligeiro, </a:t>
            </a:r>
            <a:r>
              <a:rPr lang="pt-BR" sz="2000" dirty="0" err="1"/>
              <a:t>user</a:t>
            </a:r>
            <a:r>
              <a:rPr lang="pt-BR" sz="2000" dirty="0"/>
              <a:t>)</a:t>
            </a:r>
          </a:p>
          <a:p>
            <a:r>
              <a:rPr lang="pt-BR" sz="2000" dirty="0" smtClean="0"/>
              <a:t>entrevistas (campo, ligeiro, </a:t>
            </a:r>
            <a:r>
              <a:rPr lang="pt-BR" sz="2000" dirty="0" err="1" smtClean="0"/>
              <a:t>user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grupos </a:t>
            </a:r>
            <a:r>
              <a:rPr lang="pt-BR" sz="2000" dirty="0"/>
              <a:t>de </a:t>
            </a:r>
            <a:r>
              <a:rPr lang="pt-BR" sz="2000" dirty="0" err="1"/>
              <a:t>focus</a:t>
            </a:r>
            <a:endParaRPr lang="pt-BR" sz="2000" dirty="0"/>
          </a:p>
          <a:p>
            <a:r>
              <a:rPr lang="pt-BR" sz="2000" dirty="0" smtClean="0"/>
              <a:t>questionários</a:t>
            </a:r>
            <a:endParaRPr lang="pt-BR" sz="2000" dirty="0"/>
          </a:p>
          <a:p>
            <a:r>
              <a:rPr lang="pt-BR" sz="2000" dirty="0" smtClean="0"/>
              <a:t>rastreamento </a:t>
            </a:r>
            <a:r>
              <a:rPr lang="pt-BR" sz="2000" dirty="0"/>
              <a:t>de olhar, </a:t>
            </a:r>
            <a:r>
              <a:rPr lang="pt-BR" sz="2000" dirty="0" err="1"/>
              <a:t>etc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2751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Rastreamento de olhar (</a:t>
            </a:r>
            <a:r>
              <a:rPr lang="pt-BR" sz="3200" kern="0" dirty="0" err="1" smtClean="0">
                <a:solidFill>
                  <a:srgbClr val="FF0000"/>
                </a:solidFill>
              </a:rPr>
              <a:t>eye</a:t>
            </a:r>
            <a:r>
              <a:rPr lang="pt-BR" sz="3200" kern="0" dirty="0" smtClean="0">
                <a:solidFill>
                  <a:srgbClr val="FF0000"/>
                </a:solidFill>
              </a:rPr>
              <a:t> </a:t>
            </a:r>
            <a:r>
              <a:rPr lang="pt-BR" sz="3200" kern="0" dirty="0" err="1" smtClean="0">
                <a:solidFill>
                  <a:srgbClr val="FF0000"/>
                </a:solidFill>
              </a:rPr>
              <a:t>tracking</a:t>
            </a:r>
            <a:r>
              <a:rPr lang="pt-BR" sz="3200" kern="0" dirty="0" smtClean="0">
                <a:solidFill>
                  <a:srgbClr val="FF0000"/>
                </a:solidFill>
              </a:rPr>
              <a:t>)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icaroferracini.com.br/wp-content/uploads/2014/01/Sulamerica-home-Heat-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06987" cy="465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44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Rastreamento de olhar (</a:t>
            </a:r>
            <a:r>
              <a:rPr lang="pt-BR" sz="3200" kern="0" dirty="0" err="1" smtClean="0">
                <a:solidFill>
                  <a:srgbClr val="FF0000"/>
                </a:solidFill>
              </a:rPr>
              <a:t>eye</a:t>
            </a:r>
            <a:r>
              <a:rPr lang="pt-BR" sz="3200" kern="0" dirty="0" smtClean="0">
                <a:solidFill>
                  <a:srgbClr val="FF0000"/>
                </a:solidFill>
              </a:rPr>
              <a:t> </a:t>
            </a:r>
            <a:r>
              <a:rPr lang="pt-BR" sz="3200" kern="0" dirty="0" err="1" smtClean="0">
                <a:solidFill>
                  <a:srgbClr val="FF0000"/>
                </a:solidFill>
              </a:rPr>
              <a:t>tracking</a:t>
            </a:r>
            <a:r>
              <a:rPr lang="pt-BR" sz="3200" kern="0" dirty="0" smtClean="0">
                <a:solidFill>
                  <a:srgbClr val="FF0000"/>
                </a:solidFill>
              </a:rPr>
              <a:t>)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pic>
        <p:nvPicPr>
          <p:cNvPr id="7" name="Picture 4" descr="SulAmérica - Gaze Plot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19852" cy="460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Pessoas fazem leitura em F</a:t>
            </a:r>
            <a:endParaRPr lang="pt-BR" dirty="0"/>
          </a:p>
        </p:txBody>
      </p:sp>
      <p:pic>
        <p:nvPicPr>
          <p:cNvPr id="1026" name="Picture 2" descr="padrão-de-leitura-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437" y="2495550"/>
            <a:ext cx="74771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1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Aumento de 16% nas vendas</a:t>
            </a:r>
            <a:endParaRPr lang="pt-BR" dirty="0"/>
          </a:p>
        </p:txBody>
      </p:sp>
      <p:pic>
        <p:nvPicPr>
          <p:cNvPr id="2050" name="Picture 2" descr="aumento-de-vendas-si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5450" y="2719387"/>
            <a:ext cx="57531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6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Métodos de avaliação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3921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67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Determinar objetivos da avaliação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r>
              <a:rPr lang="pt-BR" sz="2400" dirty="0"/>
              <a:t>Quais os objetivos de alto nível?</a:t>
            </a:r>
          </a:p>
          <a:p>
            <a:r>
              <a:rPr lang="pt-BR" sz="2400" dirty="0" smtClean="0"/>
              <a:t>Quem </a:t>
            </a:r>
            <a:r>
              <a:rPr lang="pt-BR" sz="2400" dirty="0"/>
              <a:t>o deseja e por que?</a:t>
            </a:r>
          </a:p>
          <a:p>
            <a:r>
              <a:rPr lang="pt-BR" sz="2400" dirty="0" smtClean="0"/>
              <a:t>Os </a:t>
            </a:r>
            <a:r>
              <a:rPr lang="pt-BR" sz="2400" dirty="0"/>
              <a:t>objetivos ajudam a determinar o </a:t>
            </a:r>
            <a:r>
              <a:rPr lang="pt-BR" sz="2400" dirty="0" smtClean="0"/>
              <a:t>paradigma.</a:t>
            </a:r>
            <a:endParaRPr lang="pt-BR" sz="2400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r>
              <a:rPr lang="pt-BR" sz="2400" b="1" dirty="0" smtClean="0"/>
              <a:t>Exemplos</a:t>
            </a:r>
            <a:r>
              <a:rPr lang="pt-BR" sz="2400" b="1" dirty="0"/>
              <a:t>:</a:t>
            </a:r>
          </a:p>
          <a:p>
            <a:r>
              <a:rPr lang="pt-BR" sz="2400" dirty="0" smtClean="0"/>
              <a:t>identificar </a:t>
            </a:r>
            <a:r>
              <a:rPr lang="pt-BR" sz="2400" dirty="0"/>
              <a:t>a melhor metáfora para utilizar no </a:t>
            </a:r>
            <a:r>
              <a:rPr lang="pt-BR" sz="2400" dirty="0" smtClean="0"/>
              <a:t>design.</a:t>
            </a:r>
            <a:endParaRPr lang="pt-BR" sz="2400" dirty="0"/>
          </a:p>
          <a:p>
            <a:r>
              <a:rPr lang="pt-BR" sz="2400" dirty="0" smtClean="0"/>
              <a:t>verificar </a:t>
            </a:r>
            <a:r>
              <a:rPr lang="pt-BR" sz="2400" dirty="0"/>
              <a:t>se a interface final é </a:t>
            </a:r>
            <a:r>
              <a:rPr lang="pt-BR" sz="2400" dirty="0" smtClean="0"/>
              <a:t>consistente.</a:t>
            </a:r>
            <a:endParaRPr lang="pt-BR" sz="2400" dirty="0"/>
          </a:p>
          <a:p>
            <a:r>
              <a:rPr lang="pt-BR" sz="2400" dirty="0" smtClean="0"/>
              <a:t>investigar </a:t>
            </a:r>
            <a:r>
              <a:rPr lang="pt-BR" sz="2400" dirty="0"/>
              <a:t>como a tecnologia afeta o ambiente de </a:t>
            </a:r>
            <a:r>
              <a:rPr lang="pt-BR" sz="2400" dirty="0" smtClean="0"/>
              <a:t>trabalho.</a:t>
            </a:r>
            <a:endParaRPr lang="pt-BR" sz="2400" dirty="0"/>
          </a:p>
          <a:p>
            <a:r>
              <a:rPr lang="pt-BR" sz="2400" dirty="0" smtClean="0"/>
              <a:t>melhorar </a:t>
            </a:r>
            <a:r>
              <a:rPr lang="pt-BR" sz="2400" dirty="0"/>
              <a:t>a usabilidade de um produto </a:t>
            </a:r>
            <a:r>
              <a:rPr lang="pt-BR" sz="2400" dirty="0" smtClean="0"/>
              <a:t>existente.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9005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Escolha de paradigma e técnica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r>
              <a:rPr lang="pt-BR" sz="2400" dirty="0"/>
              <a:t>O paradigma de avaliação influencia a </a:t>
            </a:r>
            <a:r>
              <a:rPr lang="pt-BR" sz="2400" dirty="0" smtClean="0"/>
              <a:t>técnica a </a:t>
            </a:r>
            <a:r>
              <a:rPr lang="pt-BR" sz="2400" dirty="0"/>
              <a:t>ser utilizada, e como os dados </a:t>
            </a:r>
            <a:r>
              <a:rPr lang="pt-BR" sz="2400" dirty="0" smtClean="0"/>
              <a:t>são analisados </a:t>
            </a:r>
            <a:r>
              <a:rPr lang="pt-BR" sz="2400" dirty="0"/>
              <a:t>e </a:t>
            </a:r>
            <a:r>
              <a:rPr lang="pt-BR" sz="2400" dirty="0" smtClean="0"/>
              <a:t>apresentados.</a:t>
            </a:r>
            <a:endParaRPr lang="pt-BR" sz="2400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r>
              <a:rPr lang="pt-BR" sz="2400" b="1" dirty="0" smtClean="0"/>
              <a:t>Exemplo</a:t>
            </a:r>
            <a:r>
              <a:rPr lang="pt-BR" sz="2400" b="1" dirty="0"/>
              <a:t>: </a:t>
            </a:r>
            <a:endParaRPr lang="pt-BR" sz="2400" b="1" dirty="0" smtClean="0"/>
          </a:p>
          <a:p>
            <a:r>
              <a:rPr lang="pt-BR" sz="2400" dirty="0"/>
              <a:t>E</a:t>
            </a:r>
            <a:r>
              <a:rPr lang="pt-BR" sz="2400" dirty="0" smtClean="0"/>
              <a:t>studo </a:t>
            </a:r>
            <a:r>
              <a:rPr lang="pt-BR" sz="2400" dirty="0"/>
              <a:t>de campo </a:t>
            </a:r>
            <a:r>
              <a:rPr lang="pt-BR" sz="2400" dirty="0" smtClean="0"/>
              <a:t>envolve teste com usuários.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5637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7888163" cy="579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57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Identificar considerações práticas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 smtClean="0"/>
              <a:t>Exemplos:</a:t>
            </a:r>
            <a:endParaRPr lang="pt-BR" sz="2400" b="1" dirty="0"/>
          </a:p>
          <a:p>
            <a:r>
              <a:rPr lang="pt-BR" sz="2400" dirty="0" smtClean="0"/>
              <a:t>selecionar usuários (recrutamento).</a:t>
            </a:r>
          </a:p>
          <a:p>
            <a:r>
              <a:rPr lang="pt-BR" sz="2400" dirty="0" smtClean="0"/>
              <a:t>comité de ética em pesquisa.</a:t>
            </a:r>
            <a:endParaRPr lang="pt-BR" sz="2400" dirty="0"/>
          </a:p>
          <a:p>
            <a:r>
              <a:rPr lang="pt-BR" sz="2400" dirty="0" smtClean="0"/>
              <a:t>se </a:t>
            </a:r>
            <a:r>
              <a:rPr lang="pt-BR" sz="2400" dirty="0"/>
              <a:t>manter dentro do </a:t>
            </a:r>
            <a:r>
              <a:rPr lang="pt-BR" sz="2400" dirty="0" smtClean="0"/>
              <a:t>orçamento.</a:t>
            </a:r>
            <a:endParaRPr lang="pt-BR" sz="2400" dirty="0"/>
          </a:p>
          <a:p>
            <a:r>
              <a:rPr lang="pt-BR" sz="2400" dirty="0" smtClean="0"/>
              <a:t>se </a:t>
            </a:r>
            <a:r>
              <a:rPr lang="pt-BR" sz="2400" dirty="0"/>
              <a:t>manter no </a:t>
            </a:r>
            <a:r>
              <a:rPr lang="pt-BR" sz="2400" dirty="0" smtClean="0"/>
              <a:t>cronograma.</a:t>
            </a:r>
            <a:endParaRPr lang="pt-BR" sz="2400" dirty="0"/>
          </a:p>
          <a:p>
            <a:r>
              <a:rPr lang="pt-BR" sz="2400" dirty="0" smtClean="0"/>
              <a:t>elaborar instrumentos de coleta de dados.</a:t>
            </a:r>
            <a:endParaRPr lang="pt-BR" sz="2400" dirty="0"/>
          </a:p>
          <a:p>
            <a:r>
              <a:rPr lang="pt-BR" sz="2400" dirty="0" smtClean="0"/>
              <a:t>selecionar equipamentos.</a:t>
            </a:r>
            <a:endParaRPr lang="pt-BR" sz="2400" dirty="0"/>
          </a:p>
          <a:p>
            <a:r>
              <a:rPr lang="pt-BR" sz="2400" dirty="0" smtClean="0"/>
              <a:t>reservar local.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7276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Considerações éticas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Desenvolver um </a:t>
            </a:r>
            <a:r>
              <a:rPr lang="pt-BR" sz="2400" dirty="0" smtClean="0"/>
              <a:t>Termo de Consentimento Livre e Esclarecido</a:t>
            </a:r>
            <a:endParaRPr lang="pt-BR" sz="2400" dirty="0"/>
          </a:p>
          <a:p>
            <a:r>
              <a:rPr lang="pt-BR" sz="2400" dirty="0"/>
              <a:t>P</a:t>
            </a:r>
            <a:r>
              <a:rPr lang="pt-BR" sz="2400" dirty="0" smtClean="0"/>
              <a:t>articipantes </a:t>
            </a:r>
            <a:r>
              <a:rPr lang="pt-BR" sz="2400" dirty="0"/>
              <a:t>tem o direito de:</a:t>
            </a:r>
          </a:p>
          <a:p>
            <a:pPr lvl="1"/>
            <a:r>
              <a:rPr lang="pt-BR" sz="2100" dirty="0" smtClean="0"/>
              <a:t>conhecer </a:t>
            </a:r>
            <a:r>
              <a:rPr lang="pt-BR" sz="2100" dirty="0"/>
              <a:t>os objetivos </a:t>
            </a:r>
            <a:r>
              <a:rPr lang="pt-BR" sz="2100" dirty="0" smtClean="0"/>
              <a:t>e procedimentos do estudo.</a:t>
            </a:r>
            <a:endParaRPr lang="pt-BR" sz="2100" dirty="0"/>
          </a:p>
          <a:p>
            <a:pPr lvl="1"/>
            <a:r>
              <a:rPr lang="pt-BR" sz="2100" dirty="0" smtClean="0"/>
              <a:t>o </a:t>
            </a:r>
            <a:r>
              <a:rPr lang="pt-BR" sz="2100" dirty="0"/>
              <a:t>que vai ser feito </a:t>
            </a:r>
            <a:r>
              <a:rPr lang="pt-BR" sz="2100" dirty="0" smtClean="0"/>
              <a:t>com as descobertas.</a:t>
            </a:r>
            <a:endParaRPr lang="pt-BR" sz="2100" dirty="0"/>
          </a:p>
          <a:p>
            <a:pPr lvl="1"/>
            <a:r>
              <a:rPr lang="pt-BR" sz="2100" dirty="0" smtClean="0"/>
              <a:t>privacidade </a:t>
            </a:r>
            <a:r>
              <a:rPr lang="pt-BR" sz="2100" dirty="0"/>
              <a:t>sobre as informações </a:t>
            </a:r>
            <a:r>
              <a:rPr lang="pt-BR" sz="2100" dirty="0" smtClean="0"/>
              <a:t>pessoais.</a:t>
            </a:r>
            <a:endParaRPr lang="pt-BR" sz="2100" dirty="0"/>
          </a:p>
          <a:p>
            <a:pPr lvl="1"/>
            <a:r>
              <a:rPr lang="pt-BR" sz="2100" dirty="0" smtClean="0"/>
              <a:t>não </a:t>
            </a:r>
            <a:r>
              <a:rPr lang="pt-BR" sz="2100" dirty="0"/>
              <a:t>ser considerado sem </a:t>
            </a:r>
            <a:r>
              <a:rPr lang="pt-BR" sz="2100" dirty="0" smtClean="0"/>
              <a:t>consentimento.</a:t>
            </a:r>
            <a:endParaRPr lang="pt-BR" sz="2100" dirty="0"/>
          </a:p>
          <a:p>
            <a:pPr lvl="1"/>
            <a:r>
              <a:rPr lang="pt-BR" sz="2100" dirty="0" smtClean="0"/>
              <a:t>podem </a:t>
            </a:r>
            <a:r>
              <a:rPr lang="pt-BR" sz="2100" dirty="0"/>
              <a:t>sair quando desejar (mesmo após coleta</a:t>
            </a:r>
            <a:r>
              <a:rPr lang="pt-BR" sz="2100" dirty="0" smtClean="0"/>
              <a:t>).</a:t>
            </a:r>
            <a:endParaRPr lang="pt-BR" sz="2100" dirty="0"/>
          </a:p>
          <a:p>
            <a:pPr lvl="1"/>
            <a:r>
              <a:rPr lang="pt-BR" sz="2100" dirty="0"/>
              <a:t>c</a:t>
            </a:r>
            <a:r>
              <a:rPr lang="pt-BR" sz="2100" dirty="0" smtClean="0"/>
              <a:t>rianças devem ter o consentimento dos pais ou responsável.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5331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Avaliar – Interpretar – Analisar Dados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r>
              <a:rPr lang="pt-BR" sz="2400" dirty="0"/>
              <a:t>Como os dados são analisados e </a:t>
            </a:r>
            <a:r>
              <a:rPr lang="pt-BR" sz="2400" dirty="0" smtClean="0"/>
              <a:t>apresentados depende </a:t>
            </a:r>
            <a:r>
              <a:rPr lang="pt-BR" sz="2400" dirty="0"/>
              <a:t>do paradigma e das técnicas </a:t>
            </a:r>
            <a:r>
              <a:rPr lang="pt-BR" sz="2400" dirty="0" smtClean="0"/>
              <a:t>utilizadas.</a:t>
            </a:r>
            <a:endParaRPr lang="pt-BR" sz="2400" dirty="0"/>
          </a:p>
          <a:p>
            <a:r>
              <a:rPr lang="pt-BR" sz="2400" dirty="0" smtClean="0"/>
              <a:t>Isso </a:t>
            </a:r>
            <a:r>
              <a:rPr lang="pt-BR" sz="2400" dirty="0"/>
              <a:t>também deve ser considerado:</a:t>
            </a:r>
          </a:p>
          <a:p>
            <a:pPr lvl="1"/>
            <a:r>
              <a:rPr lang="pt-BR" sz="2100" dirty="0" smtClean="0"/>
              <a:t>consistente </a:t>
            </a:r>
            <a:r>
              <a:rPr lang="pt-BR" sz="2100" dirty="0"/>
              <a:t>ou confiável: os resultados podem </a:t>
            </a:r>
            <a:r>
              <a:rPr lang="pt-BR" sz="2100" dirty="0" smtClean="0"/>
              <a:t>ser replicados</a:t>
            </a:r>
            <a:r>
              <a:rPr lang="pt-BR" sz="2100" dirty="0"/>
              <a:t>?</a:t>
            </a:r>
          </a:p>
          <a:p>
            <a:pPr lvl="1"/>
            <a:r>
              <a:rPr lang="pt-BR" sz="2100" dirty="0" smtClean="0"/>
              <a:t>validade</a:t>
            </a:r>
            <a:r>
              <a:rPr lang="pt-BR" sz="2100" dirty="0"/>
              <a:t>: está se medindo o que foi pensado?</a:t>
            </a:r>
          </a:p>
          <a:p>
            <a:pPr lvl="1"/>
            <a:r>
              <a:rPr lang="pt-BR" sz="2100" dirty="0" smtClean="0"/>
              <a:t>vícios</a:t>
            </a:r>
            <a:r>
              <a:rPr lang="pt-BR" sz="2100" dirty="0"/>
              <a:t>: o experimento é viciado?</a:t>
            </a:r>
          </a:p>
          <a:p>
            <a:pPr lvl="1"/>
            <a:r>
              <a:rPr lang="pt-BR" sz="2100" dirty="0" smtClean="0"/>
              <a:t>escopo</a:t>
            </a:r>
            <a:r>
              <a:rPr lang="pt-BR" sz="2100" dirty="0"/>
              <a:t>: os resultados podem ser generalizados?</a:t>
            </a:r>
          </a:p>
          <a:p>
            <a:pPr lvl="1"/>
            <a:r>
              <a:rPr lang="pt-BR" sz="2100" dirty="0" smtClean="0"/>
              <a:t>validade ecológica</a:t>
            </a:r>
            <a:r>
              <a:rPr lang="pt-BR" sz="2100" dirty="0"/>
              <a:t>: </a:t>
            </a:r>
            <a:endParaRPr lang="pt-BR" sz="2100" dirty="0" smtClean="0"/>
          </a:p>
          <a:p>
            <a:pPr lvl="2"/>
            <a:r>
              <a:rPr lang="pt-BR" sz="1950" dirty="0" smtClean="0"/>
              <a:t>o </a:t>
            </a:r>
            <a:r>
              <a:rPr lang="pt-BR" sz="1950" dirty="0"/>
              <a:t>ambiente esta afetando o estudo?</a:t>
            </a:r>
            <a:endParaRPr lang="pt-BR" sz="950" dirty="0"/>
          </a:p>
        </p:txBody>
      </p:sp>
    </p:spTree>
    <p:extLst>
      <p:ext uri="{BB962C8B-B14F-4D97-AF65-F5344CB8AC3E}">
        <p14:creationId xmlns:p14="http://schemas.microsoft.com/office/powerpoint/2010/main" val="23113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Estudos pilotos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r>
              <a:rPr lang="pt-BR" sz="2400" dirty="0"/>
              <a:t>U</a:t>
            </a:r>
            <a:r>
              <a:rPr lang="pt-BR" sz="2400" dirty="0" smtClean="0"/>
              <a:t>m </a:t>
            </a:r>
            <a:r>
              <a:rPr lang="pt-BR" sz="2400" dirty="0"/>
              <a:t>pequeno experimento do estudo </a:t>
            </a:r>
            <a:r>
              <a:rPr lang="pt-BR" sz="2400" dirty="0" smtClean="0"/>
              <a:t>principal .</a:t>
            </a:r>
            <a:endParaRPr lang="pt-BR" sz="2400" dirty="0"/>
          </a:p>
          <a:p>
            <a:r>
              <a:rPr lang="pt-BR" sz="2400" dirty="0"/>
              <a:t>C</a:t>
            </a:r>
            <a:r>
              <a:rPr lang="pt-BR" sz="2400" dirty="0" smtClean="0"/>
              <a:t>ertificar </a:t>
            </a:r>
            <a:r>
              <a:rPr lang="pt-BR" sz="2400" dirty="0"/>
              <a:t>que o plano é </a:t>
            </a:r>
            <a:r>
              <a:rPr lang="pt-BR" sz="2400" dirty="0" smtClean="0"/>
              <a:t>viável.</a:t>
            </a:r>
            <a:endParaRPr lang="pt-BR" sz="2400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r>
              <a:rPr lang="pt-BR" sz="2400" b="1" dirty="0" smtClean="0"/>
              <a:t>Verificar</a:t>
            </a:r>
            <a:r>
              <a:rPr lang="pt-BR" sz="2400" b="1" dirty="0"/>
              <a:t>:</a:t>
            </a:r>
          </a:p>
          <a:p>
            <a:r>
              <a:rPr lang="pt-BR" sz="2400" dirty="0" smtClean="0"/>
              <a:t>que </a:t>
            </a:r>
            <a:r>
              <a:rPr lang="pt-BR" sz="2400" dirty="0"/>
              <a:t>o procedimento pode ser </a:t>
            </a:r>
            <a:r>
              <a:rPr lang="pt-BR" sz="2400" dirty="0" smtClean="0"/>
              <a:t>realizado.</a:t>
            </a:r>
            <a:endParaRPr lang="pt-BR" sz="2400" dirty="0"/>
          </a:p>
          <a:p>
            <a:r>
              <a:rPr lang="pt-BR" sz="2400" dirty="0" smtClean="0"/>
              <a:t>que </a:t>
            </a:r>
            <a:r>
              <a:rPr lang="pt-BR" sz="2400" dirty="0"/>
              <a:t>os scripts das entrevistas, questionários</a:t>
            </a:r>
            <a:r>
              <a:rPr lang="pt-BR" sz="2400" dirty="0" smtClean="0"/>
              <a:t>, experimentos</a:t>
            </a:r>
            <a:r>
              <a:rPr lang="pt-BR" sz="2400" dirty="0"/>
              <a:t>, </a:t>
            </a:r>
            <a:r>
              <a:rPr lang="pt-BR" sz="2400" dirty="0" err="1"/>
              <a:t>etc</a:t>
            </a:r>
            <a:r>
              <a:rPr lang="pt-BR" sz="2400" dirty="0"/>
              <a:t>, </a:t>
            </a:r>
            <a:r>
              <a:rPr lang="pt-BR" sz="2400" dirty="0" smtClean="0"/>
              <a:t>funcionam.</a:t>
            </a:r>
            <a:endParaRPr lang="pt-BR" sz="2400" dirty="0"/>
          </a:p>
          <a:p>
            <a:r>
              <a:rPr lang="pt-BR" sz="2400" dirty="0" smtClean="0"/>
              <a:t>vale </a:t>
            </a:r>
            <a:r>
              <a:rPr lang="pt-BR" sz="2400" dirty="0"/>
              <a:t>a pena fazer vários testes piloto para </a:t>
            </a:r>
            <a:r>
              <a:rPr lang="pt-BR" sz="2400" dirty="0" smtClean="0"/>
              <a:t>eliminar problemas </a:t>
            </a:r>
            <a:r>
              <a:rPr lang="pt-BR" sz="2400" dirty="0"/>
              <a:t>antes do estudo </a:t>
            </a:r>
            <a:r>
              <a:rPr lang="pt-BR" sz="2400" dirty="0" smtClean="0"/>
              <a:t>principal.</a:t>
            </a:r>
            <a:endParaRPr lang="pt-BR" sz="2400" dirty="0"/>
          </a:p>
          <a:p>
            <a:r>
              <a:rPr lang="pt-BR" sz="2400" dirty="0" smtClean="0"/>
              <a:t>peça </a:t>
            </a:r>
            <a:r>
              <a:rPr lang="pt-BR" sz="2400" dirty="0"/>
              <a:t>aos seus colegas quando você não </a:t>
            </a:r>
            <a:r>
              <a:rPr lang="pt-BR" sz="2400" dirty="0" smtClean="0"/>
              <a:t>puder utilizar usuários.</a:t>
            </a:r>
            <a:endParaRPr lang="pt-BR" sz="950" dirty="0"/>
          </a:p>
        </p:txBody>
      </p:sp>
    </p:spTree>
    <p:extLst>
      <p:ext uri="{BB962C8B-B14F-4D97-AF65-F5344CB8AC3E}">
        <p14:creationId xmlns:p14="http://schemas.microsoft.com/office/powerpoint/2010/main" val="132167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Pontos importantes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r>
              <a:rPr lang="pt-BR" sz="2000" dirty="0"/>
              <a:t>A</a:t>
            </a:r>
            <a:r>
              <a:rPr lang="pt-BR" sz="2000" dirty="0" smtClean="0"/>
              <a:t> </a:t>
            </a:r>
            <a:r>
              <a:rPr lang="pt-BR" sz="2000" dirty="0"/>
              <a:t>avaliação e design seguem </a:t>
            </a:r>
            <a:r>
              <a:rPr lang="pt-BR" sz="2000" dirty="0" smtClean="0"/>
              <a:t>juntos.</a:t>
            </a:r>
            <a:endParaRPr lang="pt-BR" sz="2000" dirty="0"/>
          </a:p>
          <a:p>
            <a:r>
              <a:rPr lang="pt-BR" sz="2000" dirty="0"/>
              <a:t>N</a:t>
            </a:r>
            <a:r>
              <a:rPr lang="pt-BR" sz="2000" dirty="0" smtClean="0"/>
              <a:t>ão </a:t>
            </a:r>
            <a:r>
              <a:rPr lang="pt-BR" sz="2000" dirty="0"/>
              <a:t>avaliar pode significar um grande </a:t>
            </a:r>
            <a:r>
              <a:rPr lang="pt-BR" sz="2000" dirty="0" smtClean="0"/>
              <a:t>prejuízo. </a:t>
            </a:r>
            <a:endParaRPr lang="pt-BR" sz="2000" dirty="0"/>
          </a:p>
          <a:p>
            <a:r>
              <a:rPr lang="pt-BR" sz="2000" dirty="0" smtClean="0"/>
              <a:t>Técnicas de avaliação: </a:t>
            </a:r>
          </a:p>
          <a:p>
            <a:pPr lvl="1"/>
            <a:r>
              <a:rPr lang="pt-BR" sz="1700" dirty="0" smtClean="0"/>
              <a:t>observação de usuários</a:t>
            </a:r>
            <a:r>
              <a:rPr lang="pt-BR" sz="1700" dirty="0"/>
              <a:t>, questionando usuários, questionando </a:t>
            </a:r>
            <a:r>
              <a:rPr lang="pt-BR" sz="1700" dirty="0" smtClean="0"/>
              <a:t>experts, e testando usuários.</a:t>
            </a:r>
            <a:endParaRPr lang="pt-BR" sz="1700" dirty="0"/>
          </a:p>
          <a:p>
            <a:r>
              <a:rPr lang="pt-BR" sz="2000" dirty="0" smtClean="0"/>
              <a:t>Determinar: </a:t>
            </a:r>
          </a:p>
          <a:p>
            <a:pPr lvl="1"/>
            <a:r>
              <a:rPr lang="pt-BR" sz="1700" dirty="0" smtClean="0"/>
              <a:t>determinar objetivos, explorar as questões para atingir objetivos, escolher o paradigma e técnica, identificar questões práticas e éticas, avaliar o resultado e apresentar o resultado.</a:t>
            </a:r>
          </a:p>
          <a:p>
            <a:r>
              <a:rPr lang="pt-BR" sz="2000" dirty="0" smtClean="0"/>
              <a:t>Realize </a:t>
            </a:r>
            <a:r>
              <a:rPr lang="pt-BR" sz="2000" dirty="0"/>
              <a:t>estudos piloto antes do experimento principal</a:t>
            </a:r>
          </a:p>
        </p:txBody>
      </p:sp>
    </p:spTree>
    <p:extLst>
      <p:ext uri="{BB962C8B-B14F-4D97-AF65-F5344CB8AC3E}">
        <p14:creationId xmlns:p14="http://schemas.microsoft.com/office/powerpoint/2010/main" val="36771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endParaRPr lang="pt-BR" altLang="pt-BR" sz="32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559750" cy="47811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4000" dirty="0" smtClean="0"/>
          </a:p>
          <a:p>
            <a:pPr marL="0" indent="0" algn="ctr">
              <a:buNone/>
            </a:pPr>
            <a:r>
              <a:rPr lang="pt-BR" sz="4000" dirty="0" smtClean="0"/>
              <a:t>Usabilidade </a:t>
            </a:r>
          </a:p>
          <a:p>
            <a:pPr marL="0" indent="0" algn="ctr">
              <a:buNone/>
            </a:pPr>
            <a:r>
              <a:rPr lang="pt-BR" sz="4000" dirty="0" smtClean="0"/>
              <a:t>X </a:t>
            </a:r>
          </a:p>
          <a:p>
            <a:pPr marL="0" indent="0" algn="ctr">
              <a:buNone/>
            </a:pPr>
            <a:r>
              <a:rPr lang="pt-BR" sz="4000" dirty="0" smtClean="0"/>
              <a:t>Experiência do Usuário</a:t>
            </a:r>
            <a:endParaRPr lang="pt-BR" sz="4000" dirty="0"/>
          </a:p>
          <a:p>
            <a:endParaRPr lang="pt-BR" sz="4000" dirty="0"/>
          </a:p>
          <a:p>
            <a:endParaRPr lang="pt-BR" sz="4000" dirty="0"/>
          </a:p>
          <a:p>
            <a:pPr lvl="0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145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52068" y="2445997"/>
            <a:ext cx="40195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Útil – </a:t>
            </a:r>
            <a:r>
              <a:rPr lang="pt-BR" sz="3200" kern="0" dirty="0">
                <a:solidFill>
                  <a:srgbClr val="FF0000"/>
                </a:solidFill>
              </a:rPr>
              <a:t>Usável – </a:t>
            </a:r>
            <a:r>
              <a:rPr lang="pt-BR" sz="3200" kern="0" dirty="0" smtClean="0">
                <a:solidFill>
                  <a:srgbClr val="FF0000"/>
                </a:solidFill>
              </a:rPr>
              <a:t>Desejável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r>
              <a:rPr lang="pt-BR" sz="2000" dirty="0" smtClean="0"/>
              <a:t>Algo útil: serve para...</a:t>
            </a:r>
          </a:p>
          <a:p>
            <a:r>
              <a:rPr lang="pt-BR" sz="2000" dirty="0" smtClean="0"/>
              <a:t>Algo usável: + fácil de usar</a:t>
            </a:r>
          </a:p>
          <a:p>
            <a:r>
              <a:rPr lang="pt-BR" sz="2000" dirty="0" smtClean="0"/>
              <a:t>Usabilidade: útil + usável</a:t>
            </a:r>
          </a:p>
          <a:p>
            <a:endParaRPr lang="pt-BR" sz="2000" dirty="0"/>
          </a:p>
          <a:p>
            <a:r>
              <a:rPr lang="pt-BR" sz="2000" dirty="0" smtClean="0"/>
              <a:t>Desejável: quero usar</a:t>
            </a:r>
            <a:br>
              <a:rPr lang="pt-BR" sz="2000" dirty="0" smtClean="0"/>
            </a:br>
            <a:r>
              <a:rPr lang="pt-BR" sz="2000" dirty="0" smtClean="0"/>
              <a:t>Boa experiência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lvl="0"/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7164288" y="1400108"/>
            <a:ext cx="180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/>
              <a:t>Objetivos do designer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0173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Princípios de Usabilidade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r>
              <a:rPr lang="pt-BR" sz="2000" dirty="0" smtClean="0"/>
              <a:t>Nielsen:</a:t>
            </a:r>
          </a:p>
          <a:p>
            <a:pPr lvl="1"/>
            <a:r>
              <a:rPr lang="pt-BR" sz="1700" dirty="0"/>
              <a:t>f</a:t>
            </a:r>
            <a:r>
              <a:rPr lang="pt-BR" sz="1700" dirty="0" smtClean="0"/>
              <a:t>acilidade de aprendizado, eficiência, capacidade de memorização, baixo índice de erros, satisfação e prazer ao uso.</a:t>
            </a:r>
          </a:p>
          <a:p>
            <a:pPr marL="171450" lvl="1">
              <a:spcBef>
                <a:spcPts val="1350"/>
              </a:spcBef>
            </a:pPr>
            <a:r>
              <a:rPr lang="pt-BR" sz="2000" dirty="0"/>
              <a:t>Don Norman (t</a:t>
            </a:r>
            <a:r>
              <a:rPr lang="pt-BR" sz="1700" dirty="0"/>
              <a:t>ambém conhecidos como princípios de design):</a:t>
            </a:r>
            <a:r>
              <a:rPr lang="pt-BR" sz="2000" dirty="0"/>
              <a:t> </a:t>
            </a:r>
          </a:p>
          <a:p>
            <a:pPr lvl="1"/>
            <a:r>
              <a:rPr lang="pt-BR" sz="1700" dirty="0"/>
              <a:t>visibilidade, feedback (retorno), restrições (físicas, lógicas, culturais), mapeamento, consistência, </a:t>
            </a:r>
            <a:r>
              <a:rPr lang="pt-BR" sz="1700" err="1"/>
              <a:t>affordance</a:t>
            </a:r>
            <a:r>
              <a:rPr lang="pt-BR" sz="1700" smtClean="0"/>
              <a:t>.</a:t>
            </a:r>
          </a:p>
          <a:p>
            <a:pPr lvl="1"/>
            <a:endParaRPr lang="pt-BR" sz="1700"/>
          </a:p>
          <a:p>
            <a:r>
              <a:rPr lang="pt-BR" sz="1900" smtClean="0"/>
              <a:t>ISO 9241-11</a:t>
            </a:r>
            <a:endParaRPr lang="pt-BR" sz="1900" dirty="0"/>
          </a:p>
          <a:p>
            <a:endParaRPr lang="pt-BR" sz="2000" dirty="0"/>
          </a:p>
          <a:p>
            <a:pPr lvl="0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40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Experiência do Usuário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7"/>
            <a:ext cx="7416824" cy="459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75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kern="0" dirty="0" smtClean="0"/>
              <a:t>Por que avaliar?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1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476672"/>
            <a:ext cx="784887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 smtClean="0">
                <a:solidFill>
                  <a:srgbClr val="FF0000"/>
                </a:solidFill>
              </a:rPr>
              <a:t>Por que avaliar?</a:t>
            </a:r>
            <a:endParaRPr lang="pt-BR" altLang="pt-BR" sz="3200" kern="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8674" y="1600200"/>
            <a:ext cx="7847782" cy="4781128"/>
          </a:xfrm>
        </p:spPr>
        <p:txBody>
          <a:bodyPr>
            <a:noAutofit/>
          </a:bodyPr>
          <a:lstStyle/>
          <a:p>
            <a:r>
              <a:rPr lang="pt-BR" sz="2000" dirty="0"/>
              <a:t>Identifica oportunidades para inovação:</a:t>
            </a:r>
          </a:p>
          <a:p>
            <a:pPr lvl="1"/>
            <a:r>
              <a:rPr lang="pt-BR" sz="2000" dirty="0"/>
              <a:t>soluções </a:t>
            </a:r>
            <a:r>
              <a:rPr lang="pt-BR" sz="2000" dirty="0" smtClean="0"/>
              <a:t>para os </a:t>
            </a:r>
            <a:r>
              <a:rPr lang="pt-BR" sz="2000" dirty="0"/>
              <a:t>problemas que os usuários </a:t>
            </a:r>
            <a:r>
              <a:rPr lang="pt-BR" sz="2000" dirty="0" smtClean="0"/>
              <a:t>têm com </a:t>
            </a:r>
            <a:r>
              <a:rPr lang="pt-BR" sz="2000" dirty="0"/>
              <a:t>os sistemas atuais ou </a:t>
            </a:r>
            <a:r>
              <a:rPr lang="pt-BR" sz="2000" dirty="0" smtClean="0"/>
              <a:t>novos.</a:t>
            </a:r>
            <a:endParaRPr lang="pt-BR" sz="2000" dirty="0"/>
          </a:p>
          <a:p>
            <a:r>
              <a:rPr lang="pt-BR" sz="2000" dirty="0" smtClean="0"/>
              <a:t>Descobrir </a:t>
            </a:r>
            <a:r>
              <a:rPr lang="pt-BR" sz="2000" dirty="0"/>
              <a:t>se a produtividade e </a:t>
            </a:r>
            <a:r>
              <a:rPr lang="pt-BR" sz="2000" dirty="0" smtClean="0"/>
              <a:t>usabilidade melhoram.</a:t>
            </a:r>
            <a:endParaRPr lang="pt-BR" sz="2000" dirty="0"/>
          </a:p>
          <a:p>
            <a:r>
              <a:rPr lang="pt-BR" sz="2000" dirty="0" smtClean="0"/>
              <a:t>Determinar </a:t>
            </a:r>
            <a:r>
              <a:rPr lang="pt-BR" sz="2000" dirty="0"/>
              <a:t>se o sistema atinge os níveis </a:t>
            </a:r>
            <a:r>
              <a:rPr lang="pt-BR" sz="2000" dirty="0" smtClean="0"/>
              <a:t>de segurança.</a:t>
            </a:r>
          </a:p>
          <a:p>
            <a:r>
              <a:rPr lang="pt-BR" sz="2000" dirty="0" smtClean="0"/>
              <a:t>Comparar </a:t>
            </a:r>
            <a:r>
              <a:rPr lang="pt-BR" sz="2000" dirty="0"/>
              <a:t>o sistema com </a:t>
            </a:r>
            <a:r>
              <a:rPr lang="pt-BR" sz="2000" dirty="0" smtClean="0"/>
              <a:t>concorrentes.</a:t>
            </a:r>
            <a:endParaRPr lang="pt-BR" sz="2000" dirty="0"/>
          </a:p>
          <a:p>
            <a:pPr lvl="0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973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2364</TotalTime>
  <Words>1280</Words>
  <Application>Microsoft Office PowerPoint</Application>
  <PresentationFormat>Apresentação na tela (4:3)</PresentationFormat>
  <Paragraphs>216</Paragraphs>
  <Slides>34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Century Gothic</vt:lpstr>
      <vt:lpstr>Trilha de Vapor</vt:lpstr>
      <vt:lpstr>INTERAÇÃO HUMANO-COMPUTADOR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Por que avaliar?</vt:lpstr>
      <vt:lpstr>Apresentação do PowerPoint</vt:lpstr>
      <vt:lpstr>Quando avaliar?</vt:lpstr>
      <vt:lpstr>Apresentação do PowerPoint</vt:lpstr>
      <vt:lpstr>Como avaliar?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Pessoas fazem leitura em F</vt:lpstr>
      <vt:lpstr>Aumento de 16% nas vendas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anagrasi</dc:creator>
  <cp:lastModifiedBy>Valéria Farinazzo</cp:lastModifiedBy>
  <cp:revision>260</cp:revision>
  <dcterms:created xsi:type="dcterms:W3CDTF">2014-08-03T13:29:17Z</dcterms:created>
  <dcterms:modified xsi:type="dcterms:W3CDTF">2016-10-17T17:08:19Z</dcterms:modified>
</cp:coreProperties>
</file>