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96" r:id="rId2"/>
    <p:sldId id="382" r:id="rId3"/>
    <p:sldId id="390" r:id="rId4"/>
    <p:sldId id="391" r:id="rId5"/>
    <p:sldId id="392" r:id="rId6"/>
    <p:sldId id="393" r:id="rId7"/>
    <p:sldId id="394" r:id="rId8"/>
    <p:sldId id="395" r:id="rId9"/>
    <p:sldId id="287" r:id="rId10"/>
  </p:sldIdLst>
  <p:sldSz cx="9144000" cy="6858000" type="screen4x3"/>
  <p:notesSz cx="6858000" cy="9144000"/>
  <p:defaultTextStyle>
    <a:defPPr>
      <a:defRPr lang="pt-B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1D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34615" autoAdjust="0"/>
    <p:restoredTop sz="86420" autoAdjust="0"/>
  </p:normalViewPr>
  <p:slideViewPr>
    <p:cSldViewPr snapToGrid="0">
      <p:cViewPr>
        <p:scale>
          <a:sx n="60" d="100"/>
          <a:sy n="60" d="100"/>
        </p:scale>
        <p:origin x="1541" y="4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34" y="1762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30D21D0-0AA0-4C13-885D-D7B1251FCAB9}" type="datetimeFigureOut">
              <a:rPr lang="pt-BR"/>
              <a:pPr>
                <a:defRPr/>
              </a:pPr>
              <a:t>09/08/2015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024B8AE-B573-49F6-89F2-EB68EE5623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2557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53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2BD8A1-F08B-44B2-B0ED-D5F360F0E31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178329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C1E86-016F-4A56-A7F0-F73544A84626}" type="datetimeFigureOut">
              <a:rPr lang="pt-BR"/>
              <a:pPr>
                <a:defRPr/>
              </a:pPr>
              <a:t>09/08/2015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Ana Claudia Rossi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A4B68-4EF2-4E1C-B850-E816B8AA4D8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DF902-07E4-4852-9830-46701394FCCE}" type="datetimeFigureOut">
              <a:rPr lang="pt-BR"/>
              <a:pPr>
                <a:defRPr/>
              </a:pPr>
              <a:t>09/08/2015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Ana Claudia Rossi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DD5CC-5178-4075-AAF9-17B3D75951D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CAFDA-6B98-4784-A089-96AC71FC07F6}" type="datetimeFigureOut">
              <a:rPr lang="pt-BR"/>
              <a:pPr>
                <a:defRPr/>
              </a:pPr>
              <a:t>09/08/2015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Ana Claudia Rossi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5478A-6998-49FD-A5A2-C591D3E61D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C8834-C9E8-4589-9350-8567259E5566}" type="datetimeFigureOut">
              <a:rPr lang="pt-BR"/>
              <a:pPr>
                <a:defRPr/>
              </a:pPr>
              <a:t>09/08/2015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Ana Claudia Rossi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EBEA7-BDAF-4041-A125-52EFDFCD840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559B1-261D-4ED8-A908-4887BF98B0F8}" type="datetimeFigureOut">
              <a:rPr lang="pt-BR"/>
              <a:pPr>
                <a:defRPr/>
              </a:pPr>
              <a:t>09/08/2015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Ana Claudia Rossi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2EF02-AE64-48F8-8DAC-8948F82FF6F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C3EEE-25D6-413A-9703-64CB5D907C22}" type="datetimeFigureOut">
              <a:rPr lang="pt-BR"/>
              <a:pPr>
                <a:defRPr/>
              </a:pPr>
              <a:t>09/08/2015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Ana Claudia Rossi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34C8D-E92C-4FCA-8BB1-BD397DB642F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B021F-3DF4-400B-AC73-34F4DD1D65EF}" type="datetimeFigureOut">
              <a:rPr lang="pt-BR"/>
              <a:pPr>
                <a:defRPr/>
              </a:pPr>
              <a:t>09/08/2015</a:t>
            </a:fld>
            <a:endParaRPr lang="pt-B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Ana Claudia Rossi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571C0-3556-41A1-8BCD-F7BC8C1AC45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4B2F2-12B0-4609-A47D-B7E742BC11B8}" type="datetimeFigureOut">
              <a:rPr lang="pt-BR"/>
              <a:pPr>
                <a:defRPr/>
              </a:pPr>
              <a:t>09/08/2015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70A39-2003-482B-B120-22BCBF9ECB1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FBF13-3D53-4E74-9CA7-7C69E803AB65}" type="datetimeFigureOut">
              <a:rPr lang="pt-BR"/>
              <a:pPr>
                <a:defRPr/>
              </a:pPr>
              <a:t>09/08/2015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B391D-1F74-4760-BD18-31D4478A67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80C5A-2EF5-415F-8D8D-3A6314C47B01}" type="datetimeFigureOut">
              <a:rPr lang="pt-BR"/>
              <a:pPr>
                <a:defRPr/>
              </a:pPr>
              <a:t>09/08/2015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91BC8-5534-4CF3-BF33-168A9B0501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BB9EE-8F12-49E2-BCF5-209AE7AD9087}" type="datetimeFigureOut">
              <a:rPr lang="pt-BR"/>
              <a:pPr>
                <a:defRPr/>
              </a:pPr>
              <a:t>09/08/2015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00980-0EAE-4D11-8883-4BDD208E9D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Background.pn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360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D6A5101-5AC6-4C37-8D98-5859BDFA47CB}" type="datetimeFigureOut">
              <a:rPr lang="pt-BR"/>
              <a:pPr>
                <a:defRPr/>
              </a:pPr>
              <a:t>09/08/2015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/>
              <a:t>Ana Claudia Rossi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5DF860E-8D70-410B-B4C7-0401AE3B928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6" r:id="rId6"/>
    <p:sldLayoutId id="2147483717" r:id="rId7"/>
    <p:sldLayoutId id="2147483718" r:id="rId8"/>
    <p:sldLayoutId id="2147483719" r:id="rId9"/>
    <p:sldLayoutId id="2147483714" r:id="rId10"/>
    <p:sldLayoutId id="2147483715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e.usp.br/~pf/CWEB/lit-prog.html" TargetMode="External"/><Relationship Id="rId2" Type="http://schemas.openxmlformats.org/officeDocument/2006/relationships/hyperlink" Target="http://www.literateprogramming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" TargetMode="External"/><Relationship Id="rId2" Type="http://schemas.openxmlformats.org/officeDocument/2006/relationships/hyperlink" Target="http://www.literateprogramming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nome.do.professor@mackenzie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pt-BR" sz="3556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Universidade Presbiteriana Mackenzie</a:t>
            </a:r>
            <a:endParaRPr lang="pt-BR" dirty="0"/>
          </a:p>
        </p:txBody>
      </p:sp>
      <p:pic>
        <p:nvPicPr>
          <p:cNvPr id="4" name="Picture 25" descr="brasao_M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600200"/>
            <a:ext cx="28575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022600" y="2820615"/>
            <a:ext cx="6121400" cy="138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pt-BR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Análise, Projeto e Desenvolvimento </a:t>
            </a:r>
            <a:r>
              <a:rPr lang="pt-BR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II</a:t>
            </a:r>
          </a:p>
          <a:p>
            <a:pPr algn="ctr" eaLnBrk="0" hangingPunct="0">
              <a:defRPr/>
            </a:pPr>
            <a:r>
              <a:rPr lang="pt-BR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(laboratório)</a:t>
            </a:r>
            <a:endParaRPr lang="pt-BR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itchFamily="34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547813" y="5327821"/>
            <a:ext cx="676910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Ana Claudia Rossi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195513" y="6021388"/>
            <a:ext cx="541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15000"/>
              </a:spcBef>
            </a:pPr>
            <a:r>
              <a:rPr lang="pt-BR" b="1" dirty="0" smtClean="0">
                <a:cs typeface="Arial" pitchFamily="34" charset="0"/>
              </a:rPr>
              <a:t>Faculdade de Computação e Informática</a:t>
            </a:r>
            <a:endParaRPr lang="pt-BR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56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Tópicos Abordados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Plano de Ensino - Laboratório</a:t>
            </a:r>
            <a:endParaRPr lang="pt-BR" dirty="0"/>
          </a:p>
          <a:p>
            <a:r>
              <a:rPr lang="pt-BR" dirty="0"/>
              <a:t>Regras</a:t>
            </a:r>
          </a:p>
          <a:p>
            <a:r>
              <a:rPr lang="pt-BR" dirty="0"/>
              <a:t>Notas</a:t>
            </a:r>
          </a:p>
          <a:p>
            <a:r>
              <a:rPr lang="pt-BR" dirty="0"/>
              <a:t>Comunicados</a:t>
            </a:r>
          </a:p>
          <a:p>
            <a:r>
              <a:rPr lang="pt-BR" dirty="0" smtClean="0"/>
              <a:t>Datas</a:t>
            </a:r>
          </a:p>
          <a:p>
            <a:r>
              <a:rPr lang="pt-BR" dirty="0" err="1" smtClean="0"/>
              <a:t>Refatoração</a:t>
            </a:r>
            <a:endParaRPr lang="pt-BR" dirty="0"/>
          </a:p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Apresentação do Laboratório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08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Pontualidade</a:t>
            </a:r>
          </a:p>
          <a:p>
            <a:r>
              <a:rPr lang="pt-BR" sz="2400" dirty="0" smtClean="0"/>
              <a:t>Gerenciem suas faltas</a:t>
            </a:r>
          </a:p>
          <a:p>
            <a:r>
              <a:rPr lang="pt-BR" sz="2400" dirty="0" smtClean="0"/>
              <a:t>Entrega de trabalhos</a:t>
            </a:r>
          </a:p>
          <a:p>
            <a:pPr lvl="1"/>
            <a:r>
              <a:rPr lang="pt-BR" sz="2000" dirty="0" smtClean="0"/>
              <a:t>Os trabalhos deveram ser entregues na data determinada pelo professor</a:t>
            </a:r>
          </a:p>
          <a:p>
            <a:pPr lvl="1"/>
            <a:r>
              <a:rPr lang="pt-BR" sz="2000" dirty="0" smtClean="0"/>
              <a:t>As atividades serão dimensionadas para sua realização no período da aula de laboratório,  podendo ser entregues no ambiente </a:t>
            </a:r>
            <a:r>
              <a:rPr lang="pt-BR" sz="2000" dirty="0" err="1" smtClean="0"/>
              <a:t>Moodle</a:t>
            </a:r>
            <a:r>
              <a:rPr lang="pt-BR" sz="2000" dirty="0" smtClean="0"/>
              <a:t> até antes do início da próxima aula de laboratório</a:t>
            </a:r>
          </a:p>
          <a:p>
            <a:pPr lvl="1"/>
            <a:r>
              <a:rPr lang="pt-BR" sz="2000" dirty="0" smtClean="0"/>
              <a:t>Não serão aceitos trabalhos fora do prazo</a:t>
            </a:r>
          </a:p>
          <a:p>
            <a:pPr lvl="1"/>
            <a:r>
              <a:rPr lang="pt-BR" sz="2000" dirty="0"/>
              <a:t>Use o tempo da disciplina de laboratório para a disciplina de laboratório</a:t>
            </a:r>
          </a:p>
          <a:p>
            <a:pPr lvl="1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350877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Composição da nota de laboratórios</a:t>
            </a:r>
          </a:p>
          <a:p>
            <a:pPr lvl="1"/>
            <a:r>
              <a:rPr lang="pt-BR" sz="2000" dirty="0" smtClean="0"/>
              <a:t>Desempenho  nas  aulas de laboratório. Atribuição a cada aula. Caso o aluno falte à aula, ou não submeta nenhum arquivo, será atribuído a nota 0 (zero). A nota final (</a:t>
            </a:r>
            <a:r>
              <a:rPr lang="pt-BR" sz="2000" dirty="0" err="1" smtClean="0"/>
              <a:t>Lab</a:t>
            </a:r>
            <a:r>
              <a:rPr lang="pt-BR" sz="2000" dirty="0" smtClean="0"/>
              <a:t>) será a média aritmética simples das notas atribuídas a cada aula</a:t>
            </a:r>
          </a:p>
          <a:p>
            <a:pPr lvl="1"/>
            <a:r>
              <a:rPr lang="pt-BR" sz="2000" dirty="0" smtClean="0"/>
              <a:t>Para composição serão considerados os fatores:</a:t>
            </a:r>
          </a:p>
          <a:p>
            <a:pPr lvl="1"/>
            <a:r>
              <a:rPr lang="pt-BR" sz="2000" dirty="0" smtClean="0"/>
              <a:t>Empenho na solução dos exercícios.</a:t>
            </a:r>
          </a:p>
          <a:p>
            <a:pPr lvl="1"/>
            <a:r>
              <a:rPr lang="pt-BR" sz="2000" dirty="0" smtClean="0"/>
              <a:t>Correção e qualidade da solução apresentada</a:t>
            </a:r>
          </a:p>
          <a:p>
            <a:r>
              <a:rPr lang="pt-BR" sz="2400" dirty="0" smtClean="0"/>
              <a:t>Plágio </a:t>
            </a:r>
          </a:p>
          <a:p>
            <a:pPr lvl="1"/>
            <a:r>
              <a:rPr lang="pt-BR" sz="2000" dirty="0" smtClean="0"/>
              <a:t>Casos de cópia de trabalhos ou exercícios detectados, sejam de outros colegas, ou a partir de websites na Internet serão atribuídas nota 0 (zeros) a todos os envolvidos</a:t>
            </a:r>
          </a:p>
          <a:p>
            <a:pPr lvl="1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179166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 smtClean="0"/>
          </a:p>
          <a:p>
            <a:r>
              <a:rPr lang="pt-BR" sz="2400" dirty="0" smtClean="0"/>
              <a:t>O desempenho nas aulas será registrado no ambiente </a:t>
            </a:r>
            <a:r>
              <a:rPr lang="pt-BR" sz="2400" dirty="0" err="1" smtClean="0"/>
              <a:t>Moodle</a:t>
            </a:r>
            <a:r>
              <a:rPr lang="pt-BR" sz="2400" dirty="0" smtClean="0"/>
              <a:t> no espaço dedicado à disciplina de laboratório.</a:t>
            </a:r>
          </a:p>
          <a:p>
            <a:r>
              <a:rPr lang="pt-BR" sz="2400" dirty="0" smtClean="0"/>
              <a:t>O aluno poderá consultar a qualquer momento suas notas parciais através do link “notas” no ambiente </a:t>
            </a:r>
            <a:r>
              <a:rPr lang="pt-BR" sz="2400" dirty="0" err="1" smtClean="0"/>
              <a:t>Moodle</a:t>
            </a:r>
            <a:endParaRPr lang="pt-BR" sz="2000" dirty="0" smtClean="0"/>
          </a:p>
          <a:p>
            <a:pPr lvl="1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142452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Comunicados e Avisos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Todos os comunicados e avisos referentes a disciplina serão postados  do ambiente  </a:t>
            </a:r>
            <a:r>
              <a:rPr lang="pt-BR" sz="2400" dirty="0" err="1" smtClean="0"/>
              <a:t>Moodle</a:t>
            </a:r>
            <a:r>
              <a:rPr lang="pt-BR" sz="2400" dirty="0" smtClean="0"/>
              <a:t> (Mackenzie Virtual)</a:t>
            </a:r>
          </a:p>
          <a:p>
            <a:r>
              <a:rPr lang="pt-BR" sz="2400" dirty="0" smtClean="0"/>
              <a:t>O Aluno deve acompanha regularmente seu </a:t>
            </a:r>
            <a:r>
              <a:rPr lang="pt-BR" sz="2400" dirty="0" err="1" smtClean="0"/>
              <a:t>email</a:t>
            </a:r>
            <a:r>
              <a:rPr lang="pt-BR" sz="2400" dirty="0" smtClean="0"/>
              <a:t> @mackenzista.com.br ou redirecioná-lo ao provedor de sua preferência</a:t>
            </a:r>
          </a:p>
          <a:p>
            <a:r>
              <a:rPr lang="pt-BR" sz="2400" dirty="0" smtClean="0"/>
              <a:t>Todas as atividades estarão disponíveis no Ambiente </a:t>
            </a:r>
            <a:r>
              <a:rPr lang="pt-BR" sz="2400" dirty="0" err="1" smtClean="0"/>
              <a:t>Moodle</a:t>
            </a:r>
            <a:endParaRPr lang="pt-BR" sz="2400" dirty="0" smtClean="0"/>
          </a:p>
          <a:p>
            <a:r>
              <a:rPr lang="pt-BR" sz="2400" dirty="0" smtClean="0"/>
              <a:t>O </a:t>
            </a:r>
            <a:r>
              <a:rPr lang="pt-BR" sz="2400" dirty="0" smtClean="0"/>
              <a:t>aluno </a:t>
            </a:r>
            <a:r>
              <a:rPr lang="pt-BR" sz="2400" dirty="0" smtClean="0"/>
              <a:t>deverá postar seus exercícios e trabalhos somente no </a:t>
            </a:r>
            <a:r>
              <a:rPr lang="pt-BR" sz="2400" dirty="0" smtClean="0"/>
              <a:t>Ambiente </a:t>
            </a:r>
            <a:r>
              <a:rPr lang="pt-BR" sz="2400" dirty="0" err="1" smtClean="0"/>
              <a:t>Moodle</a:t>
            </a:r>
            <a:endParaRPr lang="pt-BR" sz="2400" dirty="0" smtClean="0"/>
          </a:p>
          <a:p>
            <a:r>
              <a:rPr lang="pt-BR" sz="2400" dirty="0" smtClean="0"/>
              <a:t>Não serão aceitos trabalhos entregues fora do prazo estipulado, ou entregues por outros meios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645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Nomenclatura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 smtClean="0">
              <a:hlinkClick r:id="rId2"/>
            </a:endParaRPr>
          </a:p>
          <a:p>
            <a:r>
              <a:rPr lang="pt-BR" sz="2400" dirty="0" smtClean="0">
                <a:hlinkClick r:id="rId2"/>
              </a:rPr>
              <a:t>http</a:t>
            </a:r>
            <a:r>
              <a:rPr lang="pt-BR" sz="2400" dirty="0">
                <a:hlinkClick r:id="rId2"/>
              </a:rPr>
              <a:t>://www.literateprogramming.com</a:t>
            </a:r>
            <a:r>
              <a:rPr lang="pt-BR" sz="2400" dirty="0" smtClean="0">
                <a:hlinkClick r:id="rId2"/>
              </a:rPr>
              <a:t>/</a:t>
            </a:r>
            <a:endParaRPr lang="pt-BR" sz="2400" dirty="0" smtClean="0"/>
          </a:p>
          <a:p>
            <a:r>
              <a:rPr lang="pt-BR" sz="2400" dirty="0">
                <a:hlinkClick r:id="rId3"/>
              </a:rPr>
              <a:t>http://www.ime.usp.br/~pf/CWEB/lit-prog.html</a:t>
            </a:r>
            <a:endParaRPr lang="pt-BR" sz="2400" dirty="0"/>
          </a:p>
        </p:txBody>
      </p:sp>
      <p:pic>
        <p:nvPicPr>
          <p:cNvPr id="5122" name="Picture 2" descr="http://www.stanfordalumni.org/news/magazine/2006/mayjun/images/features/knuth_d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100" y="4054642"/>
            <a:ext cx="2022700" cy="186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o explicativo retangular com cantos arredondados 4"/>
          <p:cNvSpPr/>
          <p:nvPr/>
        </p:nvSpPr>
        <p:spPr>
          <a:xfrm>
            <a:off x="1467853" y="3200400"/>
            <a:ext cx="3356810" cy="1491916"/>
          </a:xfrm>
          <a:prstGeom prst="wedgeRoundRectCallout">
            <a:avLst>
              <a:gd name="adj1" fmla="val 125403"/>
              <a:gd name="adj2" fmla="val 5604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Programming is best regarded as the process of creating works of literature, which are meant to be read.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463716" y="5941497"/>
            <a:ext cx="481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Donald Knuth, </a:t>
            </a:r>
            <a:r>
              <a:rPr lang="en-US" i="1" dirty="0"/>
              <a:t>The Art of Computer Programming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96253" y="4925834"/>
            <a:ext cx="4367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Tradução: </a:t>
            </a:r>
            <a:r>
              <a:rPr lang="pt-BR" dirty="0"/>
              <a:t>"A atividade de programação deve ser encarada como um processo de criação de obras de literatura, escritas para serem lidas."</a:t>
            </a:r>
          </a:p>
        </p:txBody>
      </p:sp>
    </p:spTree>
    <p:extLst>
      <p:ext uri="{BB962C8B-B14F-4D97-AF65-F5344CB8AC3E}">
        <p14:creationId xmlns:p14="http://schemas.microsoft.com/office/powerpoint/2010/main" val="171367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Nomenclatura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 smtClean="0">
              <a:hlinkClick r:id="rId2"/>
            </a:endParaRPr>
          </a:p>
          <a:p>
            <a:r>
              <a:rPr lang="pt-BR" sz="2400" dirty="0">
                <a:hlinkClick r:id="rId3"/>
              </a:rPr>
              <a:t>http://martinfowler.com/</a:t>
            </a: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702271" y="5294531"/>
            <a:ext cx="3441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Martin </a:t>
            </a:r>
            <a:r>
              <a:rPr lang="en-US" dirty="0" err="1"/>
              <a:t>Fowler,</a:t>
            </a:r>
            <a:r>
              <a:rPr lang="en-US" i="1" dirty="0" err="1"/>
              <a:t>Refactoring</a:t>
            </a:r>
            <a:r>
              <a:rPr lang="en-US" i="1" dirty="0"/>
              <a:t>: Improving the Design of Existing Code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96253" y="4925834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Tradução: "</a:t>
            </a:r>
            <a:r>
              <a:rPr lang="pt-BR" dirty="0"/>
              <a:t>Qualquer idiota é capaz de escrever código que um computador possa entender. Bons programadores escrevem código que seres humanos podem entender.</a:t>
            </a:r>
            <a:r>
              <a:rPr lang="pt-BR" dirty="0" smtClean="0"/>
              <a:t>"</a:t>
            </a:r>
            <a:endParaRPr lang="pt-BR" dirty="0"/>
          </a:p>
        </p:txBody>
      </p:sp>
      <p:pic>
        <p:nvPicPr>
          <p:cNvPr id="6146" name="Picture 2" descr="http://martinfowler.com/mf-ade-hom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36" y="2932331"/>
            <a:ext cx="1905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o explicativo retangular com cantos arredondados 4"/>
          <p:cNvSpPr/>
          <p:nvPr/>
        </p:nvSpPr>
        <p:spPr>
          <a:xfrm>
            <a:off x="1467853" y="3200400"/>
            <a:ext cx="3356810" cy="1491916"/>
          </a:xfrm>
          <a:prstGeom prst="wedgeRoundRectCallout">
            <a:avLst>
              <a:gd name="adj1" fmla="val 95654"/>
              <a:gd name="adj2" fmla="val 120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 fool can write code that a computer can understand. Good programmers write code that humans can understand.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695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Obrigado</a:t>
            </a:r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Arial" charset="0"/>
              <a:buNone/>
            </a:pPr>
            <a:endParaRPr lang="pt-BR" smtClean="0"/>
          </a:p>
          <a:p>
            <a:pPr algn="ctr" eaLnBrk="1" hangingPunct="1">
              <a:buFont typeface="Arial" charset="0"/>
              <a:buNone/>
            </a:pPr>
            <a:endParaRPr lang="pt-BR" smtClean="0"/>
          </a:p>
          <a:p>
            <a:pPr algn="ctr" eaLnBrk="1" hangingPunct="1">
              <a:buFont typeface="Arial" charset="0"/>
              <a:buNone/>
            </a:pPr>
            <a:endParaRPr lang="pt-BR" smtClean="0"/>
          </a:p>
          <a:p>
            <a:pPr algn="ctr" eaLnBrk="1" hangingPunct="1">
              <a:buFont typeface="Arial" charset="0"/>
              <a:buNone/>
            </a:pPr>
            <a:r>
              <a:rPr lang="pt-BR" smtClean="0"/>
              <a:t>Ana Claudia Rossi</a:t>
            </a:r>
            <a:br>
              <a:rPr lang="pt-BR" smtClean="0"/>
            </a:br>
            <a:r>
              <a:rPr lang="pt-BR" smtClean="0">
                <a:hlinkClick r:id="rId3"/>
              </a:rPr>
              <a:t>ana.rossi@mackenzie.br</a:t>
            </a:r>
            <a:r>
              <a:rPr lang="pt-BR" smtClean="0"/>
              <a:t> 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65011C-B63A-42C2-9902-2DDA1584D02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pt-BR" smtClean="0"/>
          </a:p>
        </p:txBody>
      </p:sp>
      <p:sp>
        <p:nvSpPr>
          <p:cNvPr id="23557" name="CaixaDeTexto 4"/>
          <p:cNvSpPr txBox="1">
            <a:spLocks noChangeArrowheads="1"/>
          </p:cNvSpPr>
          <p:nvPr/>
        </p:nvSpPr>
        <p:spPr bwMode="auto">
          <a:xfrm>
            <a:off x="2151063" y="6488113"/>
            <a:ext cx="405447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Introdução a Padrões de Software – Profa. Ana Claudia Rossi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457</Words>
  <Application>Microsoft Office PowerPoint</Application>
  <PresentationFormat>Apresentação na tela (4:3)</PresentationFormat>
  <Paragraphs>61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Tahoma</vt:lpstr>
      <vt:lpstr>Verdana</vt:lpstr>
      <vt:lpstr>Office Theme</vt:lpstr>
      <vt:lpstr> Universidade Presbiteriana Mackenzie</vt:lpstr>
      <vt:lpstr>Tópicos Abordados</vt:lpstr>
      <vt:lpstr>Regras</vt:lpstr>
      <vt:lpstr>Notas</vt:lpstr>
      <vt:lpstr>Notas</vt:lpstr>
      <vt:lpstr>Comunicados e Avisos</vt:lpstr>
      <vt:lpstr>Padrões de Nomenclatura</vt:lpstr>
      <vt:lpstr>Padrões de Nomenclatura</vt:lpstr>
      <vt:lpstr>Obrigado</vt:lpstr>
    </vt:vector>
  </TitlesOfParts>
  <Company>Universidade Presbiteriana Mackenzie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Mackenzie</dc:title>
  <dc:creator>Daniel Arndt Alves</dc:creator>
  <cp:lastModifiedBy>ANA CLAUDIA ROSSI</cp:lastModifiedBy>
  <cp:revision>63</cp:revision>
  <dcterms:created xsi:type="dcterms:W3CDTF">2009-11-10T10:17:41Z</dcterms:created>
  <dcterms:modified xsi:type="dcterms:W3CDTF">2015-08-09T23:10:27Z</dcterms:modified>
</cp:coreProperties>
</file>