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90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4" r:id="rId13"/>
    <p:sldId id="381" r:id="rId14"/>
    <p:sldId id="331" r:id="rId15"/>
    <p:sldId id="287" r:id="rId16"/>
  </p:sldIdLst>
  <p:sldSz cx="9144000" cy="6858000" type="screen4x3"/>
  <p:notesSz cx="6858000" cy="9144000"/>
  <p:defaultTextStyle>
    <a:defPPr>
      <a:defRPr lang="pt-B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6420" autoAdjust="0"/>
  </p:normalViewPr>
  <p:slideViewPr>
    <p:cSldViewPr snapToGrid="0">
      <p:cViewPr>
        <p:scale>
          <a:sx n="60" d="100"/>
          <a:sy n="60" d="100"/>
        </p:scale>
        <p:origin x="1541" y="4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34" y="1762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30D21D0-0AA0-4C13-885D-D7B1251FCAB9}" type="datetimeFigureOut">
              <a:rPr lang="pt-BR"/>
              <a:pPr>
                <a:defRPr/>
              </a:pPr>
              <a:t>09/08/2015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024B8AE-B573-49F6-89F2-EB68EE5623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255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2BD8A1-F08B-44B2-B0ED-D5F360F0E31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17832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C1E86-016F-4A56-A7F0-F73544A84626}" type="datetimeFigureOut">
              <a:rPr lang="pt-BR"/>
              <a:pPr>
                <a:defRPr/>
              </a:pPr>
              <a:t>09/08/2015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Ana Claudia Rossi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A4B68-4EF2-4E1C-B850-E816B8AA4D8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DF902-07E4-4852-9830-46701394FCCE}" type="datetimeFigureOut">
              <a:rPr lang="pt-BR"/>
              <a:pPr>
                <a:defRPr/>
              </a:pPr>
              <a:t>09/08/2015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Ana Claudia Rossi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DD5CC-5178-4075-AAF9-17B3D75951D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CAFDA-6B98-4784-A089-96AC71FC07F6}" type="datetimeFigureOut">
              <a:rPr lang="pt-BR"/>
              <a:pPr>
                <a:defRPr/>
              </a:pPr>
              <a:t>09/08/2015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Ana Claudia Rossi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5478A-6998-49FD-A5A2-C591D3E61D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C8834-C9E8-4589-9350-8567259E5566}" type="datetimeFigureOut">
              <a:rPr lang="pt-BR"/>
              <a:pPr>
                <a:defRPr/>
              </a:pPr>
              <a:t>09/08/2015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Ana Claudia Rossi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EBEA7-BDAF-4041-A125-52EFDFCD840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59B1-261D-4ED8-A908-4887BF98B0F8}" type="datetimeFigureOut">
              <a:rPr lang="pt-BR"/>
              <a:pPr>
                <a:defRPr/>
              </a:pPr>
              <a:t>09/08/2015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Ana Claudia Rossi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2EF02-AE64-48F8-8DAC-8948F82FF6F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C3EEE-25D6-413A-9703-64CB5D907C22}" type="datetimeFigureOut">
              <a:rPr lang="pt-BR"/>
              <a:pPr>
                <a:defRPr/>
              </a:pPr>
              <a:t>09/08/2015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Ana Claudia Rossi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34C8D-E92C-4FCA-8BB1-BD397DB642F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21F-3DF4-400B-AC73-34F4DD1D65EF}" type="datetimeFigureOut">
              <a:rPr lang="pt-BR"/>
              <a:pPr>
                <a:defRPr/>
              </a:pPr>
              <a:t>09/08/2015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Ana Claudia Rossi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71C0-3556-41A1-8BCD-F7BC8C1AC45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4B2F2-12B0-4609-A47D-B7E742BC11B8}" type="datetimeFigureOut">
              <a:rPr lang="pt-BR"/>
              <a:pPr>
                <a:defRPr/>
              </a:pPr>
              <a:t>09/08/2015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70A39-2003-482B-B120-22BCBF9ECB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FBF13-3D53-4E74-9CA7-7C69E803AB65}" type="datetimeFigureOut">
              <a:rPr lang="pt-BR"/>
              <a:pPr>
                <a:defRPr/>
              </a:pPr>
              <a:t>09/08/2015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B391D-1F74-4760-BD18-31D4478A67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80C5A-2EF5-415F-8D8D-3A6314C47B01}" type="datetimeFigureOut">
              <a:rPr lang="pt-BR"/>
              <a:pPr>
                <a:defRPr/>
              </a:pPr>
              <a:t>09/08/2015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91BC8-5534-4CF3-BF33-168A9B0501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BB9EE-8F12-49E2-BCF5-209AE7AD9087}" type="datetimeFigureOut">
              <a:rPr lang="pt-BR"/>
              <a:pPr>
                <a:defRPr/>
              </a:pPr>
              <a:t>09/08/2015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00980-0EAE-4D11-8883-4BDD208E9D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Background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3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D6A5101-5AC6-4C37-8D98-5859BDFA47CB}" type="datetimeFigureOut">
              <a:rPr lang="pt-BR"/>
              <a:pPr>
                <a:defRPr/>
              </a:pPr>
              <a:t>09/08/2015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Ana Claudia Rossi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DF860E-8D70-410B-B4C7-0401AE3B928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6" r:id="rId6"/>
    <p:sldLayoutId id="2147483717" r:id="rId7"/>
    <p:sldLayoutId id="2147483718" r:id="rId8"/>
    <p:sldLayoutId id="2147483719" r:id="rId9"/>
    <p:sldLayoutId id="2147483714" r:id="rId10"/>
    <p:sldLayoutId id="214748371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a.rossi@mackenzie.b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factoring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nome.do.professor@mackenzie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pt-BR" sz="3556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Universidade Presbiteriana Mackenzie</a:t>
            </a:r>
            <a:endParaRPr lang="pt-BR" dirty="0"/>
          </a:p>
        </p:txBody>
      </p:sp>
      <p:pic>
        <p:nvPicPr>
          <p:cNvPr id="6147" name="Picture 25" descr="brasao_M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00200"/>
            <a:ext cx="28575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22600" y="2820988"/>
            <a:ext cx="612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 err="1" smtClean="0">
                <a:latin typeface="+mn-lt"/>
                <a:cs typeface="+mn-cs"/>
              </a:rPr>
              <a:t>Refatoração</a:t>
            </a:r>
            <a:endParaRPr lang="pt-BR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47813" y="5327650"/>
            <a:ext cx="6769100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+mn-cs"/>
              </a:rPr>
              <a:t>Ana Claudia Rossi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+mn-cs"/>
                <a:hlinkClick r:id="rId3"/>
              </a:rPr>
              <a:t>ana.rossi@mackenzie.br</a:t>
            </a:r>
            <a:endParaRPr lang="en-US" sz="11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1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+mn-cs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195513" y="6021388"/>
            <a:ext cx="541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b="1">
                <a:latin typeface="Calibri" pitchFamily="34" charset="0"/>
              </a:rPr>
              <a:t>Faculdade de Computação e Informática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261" y="811351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O Primeiro Passo em Qualquer </a:t>
            </a:r>
            <a:r>
              <a:rPr lang="pt-BR" dirty="0" err="1" smtClean="0"/>
              <a:t>Refatoração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6774" y="2226366"/>
            <a:ext cx="82296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2400" dirty="0" smtClean="0"/>
              <a:t>Antes de começar a </a:t>
            </a:r>
            <a:r>
              <a:rPr lang="pt-BR" sz="2400" dirty="0" err="1" smtClean="0"/>
              <a:t>refatoração</a:t>
            </a:r>
            <a:r>
              <a:rPr lang="pt-BR" sz="2400" dirty="0" smtClean="0"/>
              <a:t>, verifique se você tem um conjunto sólido de testes para verificar a funcionalidade do código a ser </a:t>
            </a:r>
            <a:r>
              <a:rPr lang="pt-BR" sz="2400" dirty="0" err="1" smtClean="0"/>
              <a:t>refatorado</a:t>
            </a:r>
            <a:r>
              <a:rPr lang="pt-BR" sz="2400" dirty="0" smtClean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pt-BR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400" dirty="0" err="1" smtClean="0"/>
              <a:t>Refatorações</a:t>
            </a:r>
            <a:r>
              <a:rPr lang="pt-BR" sz="2400" dirty="0" smtClean="0"/>
              <a:t> podem adicionar erros.</a:t>
            </a:r>
          </a:p>
          <a:p>
            <a:pPr fontAlgn="auto">
              <a:spcAft>
                <a:spcPts val="0"/>
              </a:spcAft>
              <a:defRPr/>
            </a:pPr>
            <a:endParaRPr lang="pt-BR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400" dirty="0" smtClean="0"/>
              <a:t>Os testes vão ajudá-lo a detectar erros se eles forem criados.</a:t>
            </a:r>
          </a:p>
          <a:p>
            <a:pPr fontAlgn="auto">
              <a:spcAft>
                <a:spcPts val="0"/>
              </a:spcAft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24336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2400" dirty="0" smtClean="0"/>
              <a:t>Automatização de Testes (</a:t>
            </a:r>
            <a:r>
              <a:rPr lang="pt-BR" sz="2400" i="1" dirty="0" smtClean="0"/>
              <a:t>self-</a:t>
            </a:r>
            <a:r>
              <a:rPr lang="pt-BR" sz="2400" i="1" dirty="0" err="1" smtClean="0"/>
              <a:t>checking</a:t>
            </a:r>
            <a:r>
              <a:rPr lang="pt-BR" sz="2400" dirty="0" smtClean="0"/>
              <a:t>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sz="2400" dirty="0" smtClean="0"/>
              <a:t>Os testes devem verificar a si mesmos.</a:t>
            </a:r>
          </a:p>
          <a:p>
            <a:r>
              <a:rPr lang="pt-BR" altLang="en-US" sz="2400" dirty="0" smtClean="0"/>
              <a:t>A saída deve ser </a:t>
            </a:r>
          </a:p>
          <a:p>
            <a:pPr lvl="1"/>
            <a:r>
              <a:rPr lang="pt-BR" altLang="en-US" sz="2400" dirty="0" smtClean="0"/>
              <a:t>“OK” ou</a:t>
            </a:r>
          </a:p>
          <a:p>
            <a:pPr lvl="1"/>
            <a:r>
              <a:rPr lang="pt-BR" altLang="en-US" sz="2400" dirty="0" smtClean="0"/>
              <a:t>lista precisa das coisas que deram errado.</a:t>
            </a:r>
          </a:p>
          <a:p>
            <a:r>
              <a:rPr lang="pt-BR" altLang="en-US" sz="2400" dirty="0" smtClean="0"/>
              <a:t>Quando os testes funcionam, sua saída deve ser apenas uma lista enxuta de “Oks”.</a:t>
            </a:r>
          </a:p>
          <a:p>
            <a:r>
              <a:rPr lang="pt-BR" altLang="en-US" sz="2400" dirty="0" smtClean="0"/>
              <a:t>Ou um botão e uma luz verde e outra vermelha.</a:t>
            </a:r>
          </a:p>
          <a:p>
            <a:endParaRPr lang="pt-B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1650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Formato de Cada Entrada no Catálogo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b="1" smtClean="0"/>
              <a:t>Nome</a:t>
            </a:r>
            <a:r>
              <a:rPr lang="pt-BR" altLang="en-US" smtClean="0"/>
              <a:t> da refatoração.</a:t>
            </a:r>
          </a:p>
          <a:p>
            <a:r>
              <a:rPr lang="pt-BR" altLang="en-US" b="1" smtClean="0"/>
              <a:t>Resumo</a:t>
            </a:r>
            <a:r>
              <a:rPr lang="pt-BR" altLang="en-US" smtClean="0"/>
              <a:t> da situação na qual ela é necessária e o que ela faz.</a:t>
            </a:r>
          </a:p>
          <a:p>
            <a:r>
              <a:rPr lang="pt-BR" altLang="en-US" b="1" smtClean="0"/>
              <a:t>Motivação</a:t>
            </a:r>
            <a:r>
              <a:rPr lang="pt-BR" altLang="en-US" smtClean="0"/>
              <a:t> para usá-la (e quando não usá-la).</a:t>
            </a:r>
          </a:p>
          <a:p>
            <a:r>
              <a:rPr lang="pt-BR" altLang="en-US" b="1" smtClean="0"/>
              <a:t>Mecânica</a:t>
            </a:r>
            <a:r>
              <a:rPr lang="pt-BR" altLang="en-US" smtClean="0"/>
              <a:t>, i.e., descrição passo a passo.</a:t>
            </a:r>
          </a:p>
          <a:p>
            <a:r>
              <a:rPr lang="pt-BR" altLang="en-US" b="1" smtClean="0"/>
              <a:t>Exemplos</a:t>
            </a:r>
            <a:r>
              <a:rPr lang="pt-BR" altLang="en-US" smtClean="0"/>
              <a:t> para ilustrar o uso.</a:t>
            </a:r>
          </a:p>
          <a:p>
            <a:endParaRPr lang="pt-BR" altLang="en-US" smtClean="0"/>
          </a:p>
        </p:txBody>
      </p:sp>
    </p:spTree>
    <p:extLst>
      <p:ext uri="{BB962C8B-B14F-4D97-AF65-F5344CB8AC3E}">
        <p14:creationId xmlns:p14="http://schemas.microsoft.com/office/powerpoint/2010/main" val="379495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Mais Informações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pPr algn="ctr">
              <a:buFont typeface="Monotype Sorts" pitchFamily="2" charset="2"/>
              <a:buNone/>
            </a:pPr>
            <a:r>
              <a:rPr lang="en-US" altLang="en-US" sz="4000" smtClean="0">
                <a:hlinkClick r:id="rId2"/>
              </a:rPr>
              <a:t>www.refactoring.com</a:t>
            </a:r>
            <a:endParaRPr lang="en-US" altLang="en-US" sz="4000" smtClean="0"/>
          </a:p>
          <a:p>
            <a:pPr algn="ctr">
              <a:buFont typeface="Monotype Sorts" pitchFamily="2" charset="2"/>
              <a:buNone/>
            </a:pPr>
            <a:endParaRPr lang="en-US" altLang="en-US" sz="4000" smtClean="0"/>
          </a:p>
        </p:txBody>
      </p:sp>
    </p:spTree>
    <p:extLst>
      <p:ext uri="{BB962C8B-B14F-4D97-AF65-F5344CB8AC3E}">
        <p14:creationId xmlns:p14="http://schemas.microsoft.com/office/powerpoint/2010/main" val="29140787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Para Estudar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Capítulo </a:t>
            </a:r>
            <a:r>
              <a:rPr lang="pt-BR" dirty="0" smtClean="0"/>
              <a:t>1 </a:t>
            </a:r>
            <a:r>
              <a:rPr lang="pt-BR" dirty="0" smtClean="0"/>
              <a:t>do </a:t>
            </a:r>
            <a:r>
              <a:rPr lang="pt-BR" dirty="0" smtClean="0"/>
              <a:t>livro </a:t>
            </a:r>
          </a:p>
          <a:p>
            <a:pPr lvl="2"/>
            <a:r>
              <a:rPr lang="pt-BR" dirty="0"/>
              <a:t>FOWLER, M. </a:t>
            </a:r>
            <a:r>
              <a:rPr lang="pt-BR" dirty="0" err="1"/>
              <a:t>Refatoração</a:t>
            </a:r>
            <a:r>
              <a:rPr lang="pt-BR" dirty="0"/>
              <a:t>: Aperfeiçoamento o Projeto de Código Existente. Porto Alegre: </a:t>
            </a:r>
            <a:r>
              <a:rPr lang="pt-BR" dirty="0" err="1"/>
              <a:t>Bookman</a:t>
            </a:r>
            <a:r>
              <a:rPr lang="pt-BR" dirty="0"/>
              <a:t>, 2004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2532" name="CaixaDeTexto 4"/>
          <p:cNvSpPr txBox="1">
            <a:spLocks noChangeArrowheads="1"/>
          </p:cNvSpPr>
          <p:nvPr/>
        </p:nvSpPr>
        <p:spPr bwMode="auto">
          <a:xfrm>
            <a:off x="2151063" y="6488113"/>
            <a:ext cx="40544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Introdução a Padrões de Software – Profa. Ana Claudia Rossi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Obrigado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endParaRPr lang="pt-BR" smtClean="0"/>
          </a:p>
          <a:p>
            <a:pPr algn="ctr" eaLnBrk="1" hangingPunct="1">
              <a:buFont typeface="Arial" charset="0"/>
              <a:buNone/>
            </a:pPr>
            <a:endParaRPr lang="pt-BR" smtClean="0"/>
          </a:p>
          <a:p>
            <a:pPr algn="ctr" eaLnBrk="1" hangingPunct="1">
              <a:buFont typeface="Arial" charset="0"/>
              <a:buNone/>
            </a:pPr>
            <a:endParaRPr lang="pt-BR" smtClean="0"/>
          </a:p>
          <a:p>
            <a:pPr algn="ctr" eaLnBrk="1" hangingPunct="1">
              <a:buFont typeface="Arial" charset="0"/>
              <a:buNone/>
            </a:pPr>
            <a:r>
              <a:rPr lang="pt-BR" smtClean="0"/>
              <a:t>Ana Claudia Rossi</a:t>
            </a:r>
            <a:br>
              <a:rPr lang="pt-BR" smtClean="0"/>
            </a:br>
            <a:r>
              <a:rPr lang="pt-BR" smtClean="0">
                <a:hlinkClick r:id="rId3"/>
              </a:rPr>
              <a:t>ana.rossi@mackenzie.br</a:t>
            </a:r>
            <a:r>
              <a:rPr lang="pt-BR" smtClean="0"/>
              <a:t> 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65011C-B63A-42C2-9902-2DDA1584D02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  <p:sp>
        <p:nvSpPr>
          <p:cNvPr id="23557" name="CaixaDeTexto 4"/>
          <p:cNvSpPr txBox="1">
            <a:spLocks noChangeArrowheads="1"/>
          </p:cNvSpPr>
          <p:nvPr/>
        </p:nvSpPr>
        <p:spPr bwMode="auto">
          <a:xfrm>
            <a:off x="2151063" y="6488113"/>
            <a:ext cx="40544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Introdução a Padrões de Software – Profa. Ana Claudia Rossi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 smtClean="0"/>
              <a:t>Ou </a:t>
            </a:r>
            <a:r>
              <a:rPr lang="pt-BR" altLang="en-US" dirty="0" err="1" smtClean="0"/>
              <a:t>Refactoring</a:t>
            </a:r>
            <a:endParaRPr lang="pt-BR" altLang="en-US" dirty="0" smtClean="0"/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dirty="0" smtClean="0"/>
              <a:t>Uma </a:t>
            </a:r>
            <a:r>
              <a:rPr lang="pt-BR" altLang="en-US" dirty="0" smtClean="0"/>
              <a:t>[muitas vezes pequena</a:t>
            </a:r>
            <a:r>
              <a:rPr lang="pt-BR" altLang="en-US" dirty="0" smtClean="0"/>
              <a:t>] modificação no sistema que não altera o seu comportamento funcional, mas que melhora alguma qualidade não-funcional:</a:t>
            </a:r>
          </a:p>
          <a:p>
            <a:pPr lvl="1"/>
            <a:r>
              <a:rPr lang="pt-BR" altLang="en-US" dirty="0" smtClean="0"/>
              <a:t>simplicidade</a:t>
            </a:r>
          </a:p>
          <a:p>
            <a:pPr lvl="1"/>
            <a:r>
              <a:rPr lang="pt-BR" altLang="en-US" dirty="0" smtClean="0"/>
              <a:t>flexibilidade</a:t>
            </a:r>
          </a:p>
          <a:p>
            <a:pPr lvl="1"/>
            <a:r>
              <a:rPr lang="pt-BR" altLang="en-US" dirty="0" smtClean="0"/>
              <a:t>clareza</a:t>
            </a:r>
          </a:p>
          <a:p>
            <a:pPr lvl="1"/>
            <a:r>
              <a:rPr lang="pt-BR" altLang="en-US" dirty="0" smtClean="0"/>
              <a:t>desempenho</a:t>
            </a:r>
          </a:p>
        </p:txBody>
      </p:sp>
    </p:spTree>
    <p:extLst>
      <p:ext uri="{BB962C8B-B14F-4D97-AF65-F5344CB8AC3E}">
        <p14:creationId xmlns:p14="http://schemas.microsoft.com/office/powerpoint/2010/main" val="198797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mtClean="0"/>
              <a:t>Exemplos de Refatoração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pt-BR" sz="2400" dirty="0" smtClean="0"/>
              <a:t>Mudança do nome de variáveis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pt-BR" sz="2400" dirty="0" smtClean="0"/>
              <a:t>Mudanças nas interfaces dos objetos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pt-BR" sz="2400" dirty="0" smtClean="0"/>
              <a:t>Pequenas mudanças arquiteturais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pt-BR" sz="2400" dirty="0" smtClean="0"/>
              <a:t>Encapsular código repetido em um novo método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pt-BR" sz="2400" dirty="0" smtClean="0"/>
              <a:t>Generalização de métodos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pt-BR" sz="2000" b="1" dirty="0" err="1" smtClean="0">
                <a:latin typeface="Courier New" pitchFamily="49" charset="0"/>
              </a:rPr>
              <a:t>raizQuadrada</a:t>
            </a:r>
            <a:r>
              <a:rPr lang="pt-BR" sz="2000" b="1" dirty="0" smtClean="0">
                <a:latin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</a:rPr>
              <a:t>float</a:t>
            </a:r>
            <a:r>
              <a:rPr lang="pt-BR" sz="2000" b="1" dirty="0" smtClean="0">
                <a:latin typeface="Courier New" pitchFamily="49" charset="0"/>
              </a:rPr>
              <a:t> x</a:t>
            </a:r>
            <a:r>
              <a:rPr lang="pt-BR" sz="2000" b="1" dirty="0" smtClean="0">
                <a:latin typeface="Courier New" pitchFamily="49" charset="0"/>
              </a:rPr>
              <a:t>)</a:t>
            </a:r>
            <a:r>
              <a:rPr lang="pt-BR" sz="2000" b="1" dirty="0">
                <a:latin typeface="Courier New" pitchFamily="49" charset="0"/>
                <a:sym typeface="Symbol" pitchFamily="18" charset="2"/>
              </a:rPr>
              <a:t> </a:t>
            </a:r>
            <a:endParaRPr lang="pt-BR" sz="2000" b="1" dirty="0" smtClean="0">
              <a:latin typeface="Courier New" pitchFamily="49" charset="0"/>
              <a:sym typeface="Symbol" pitchFamily="18" charset="2"/>
            </a:endParaRPr>
          </a:p>
          <a:p>
            <a:pPr lvl="2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pt-BR" sz="1600" b="1" dirty="0" smtClean="0">
                <a:latin typeface="Courier New" pitchFamily="49" charset="0"/>
                <a:sym typeface="Symbol" pitchFamily="18" charset="2"/>
              </a:rPr>
              <a:t>pode ser </a:t>
            </a:r>
            <a:r>
              <a:rPr lang="pt-BR" sz="1600" b="1" dirty="0" err="1" smtClean="0">
                <a:latin typeface="Courier New" pitchFamily="49" charset="0"/>
                <a:sym typeface="Symbol" pitchFamily="18" charset="2"/>
              </a:rPr>
              <a:t>refatorada</a:t>
            </a:r>
            <a:r>
              <a:rPr lang="pt-BR" sz="1600" b="1" dirty="0" smtClean="0">
                <a:latin typeface="Courier New" pitchFamily="49" charset="0"/>
                <a:sym typeface="Symbol" pitchFamily="18" charset="2"/>
              </a:rPr>
              <a:t> para</a:t>
            </a:r>
            <a:r>
              <a:rPr lang="pt-BR" sz="1600" b="1" dirty="0" smtClean="0">
                <a:latin typeface="Courier New" pitchFamily="49" charset="0"/>
              </a:rPr>
              <a:t> </a:t>
            </a:r>
          </a:p>
          <a:p>
            <a:pPr lvl="3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pt-BR" sz="1200" b="1" dirty="0" smtClean="0">
                <a:latin typeface="Courier New" pitchFamily="49" charset="0"/>
              </a:rPr>
              <a:t>raiz(</a:t>
            </a:r>
            <a:r>
              <a:rPr lang="pt-BR" sz="1200" b="1" dirty="0" err="1" smtClean="0">
                <a:latin typeface="Courier New" pitchFamily="49" charset="0"/>
              </a:rPr>
              <a:t>float</a:t>
            </a:r>
            <a:r>
              <a:rPr lang="pt-BR" sz="1200" b="1" dirty="0" smtClean="0">
                <a:latin typeface="Courier New" pitchFamily="49" charset="0"/>
              </a:rPr>
              <a:t> </a:t>
            </a:r>
            <a:r>
              <a:rPr lang="pt-BR" sz="1200" b="1" dirty="0" smtClean="0">
                <a:latin typeface="Courier New" pitchFamily="49" charset="0"/>
              </a:rPr>
              <a:t>x, </a:t>
            </a:r>
            <a:r>
              <a:rPr lang="pt-BR" sz="1200" b="1" dirty="0" err="1" smtClean="0">
                <a:latin typeface="Courier New" pitchFamily="49" charset="0"/>
              </a:rPr>
              <a:t>int</a:t>
            </a:r>
            <a:r>
              <a:rPr lang="pt-BR" sz="1200" b="1" dirty="0" smtClean="0">
                <a:latin typeface="Courier New" pitchFamily="49" charset="0"/>
              </a:rPr>
              <a:t> n)</a:t>
            </a:r>
            <a:endParaRPr lang="pt-BR" sz="1200" dirty="0" smtClean="0"/>
          </a:p>
          <a:p>
            <a:pPr fontAlgn="auto">
              <a:spcAft>
                <a:spcPts val="0"/>
              </a:spcAft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24821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mtClean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pt-BR" sz="2400" b="1" dirty="0" smtClean="0"/>
              <a:t>1.</a:t>
            </a:r>
            <a:r>
              <a:rPr lang="pt-BR" sz="2400" dirty="0" smtClean="0"/>
              <a:t>  Melhorar código antigo e/ou feito por  outros programadores.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pt-BR" sz="2400" b="1" dirty="0" smtClean="0"/>
              <a:t>2.</a:t>
            </a:r>
            <a:r>
              <a:rPr lang="pt-BR" sz="2400" dirty="0" smtClean="0"/>
              <a:t>  </a:t>
            </a:r>
            <a:r>
              <a:rPr lang="pt-BR" sz="2400" dirty="0" smtClean="0"/>
              <a:t>Desenvolvimento incremental </a:t>
            </a:r>
            <a:r>
              <a:rPr lang="pt-BR" sz="2400" i="1" dirty="0" smtClean="0"/>
              <a:t>(XP,SCRUM –métodos ágeis)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pt-BR" sz="24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2400" dirty="0" smtClean="0"/>
              <a:t>Em geral, um </a:t>
            </a:r>
            <a:r>
              <a:rPr lang="pt-BR" sz="2400" i="1" dirty="0" smtClean="0"/>
              <a:t>passo de </a:t>
            </a:r>
            <a:r>
              <a:rPr lang="pt-BR" sz="2400" i="1" dirty="0" err="1" smtClean="0"/>
              <a:t>refatoração</a:t>
            </a:r>
            <a:r>
              <a:rPr lang="pt-BR" sz="2400" dirty="0" smtClean="0"/>
              <a:t> é tão simples que parece que ele não vai ajudar muito.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2400" dirty="0" smtClean="0"/>
              <a:t>Mas quando se juntam 50 passos, bem escolhidos, em seqüência, o código melhora radicalmente.</a:t>
            </a:r>
          </a:p>
          <a:p>
            <a:pPr fontAlgn="auto">
              <a:spcAft>
                <a:spcPts val="0"/>
              </a:spcAft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90395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mtClean="0"/>
              <a:t>Passos de Refatoração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sz="2400" dirty="0" smtClean="0"/>
              <a:t>Cada passo é trivial</a:t>
            </a:r>
          </a:p>
          <a:p>
            <a:r>
              <a:rPr lang="pt-BR" altLang="en-US" sz="2400" dirty="0" smtClean="0"/>
              <a:t>Demora alguns segundos ou alguns poucos minutos para ser realizado</a:t>
            </a:r>
          </a:p>
          <a:p>
            <a:r>
              <a:rPr lang="pt-BR" altLang="en-US" sz="2400" dirty="0" smtClean="0"/>
              <a:t>É uma operação sistemática e óbvia </a:t>
            </a:r>
            <a:br>
              <a:rPr lang="pt-BR" altLang="en-US" sz="2400" dirty="0" smtClean="0"/>
            </a:br>
            <a:r>
              <a:rPr lang="pt-BR" altLang="en-US" sz="2400" dirty="0" smtClean="0"/>
              <a:t>(ovo de Colombo)</a:t>
            </a:r>
          </a:p>
          <a:p>
            <a:r>
              <a:rPr lang="pt-BR" altLang="en-US" sz="2400" dirty="0" smtClean="0"/>
              <a:t>O segredo está em ter um bom vocabulário de </a:t>
            </a:r>
            <a:r>
              <a:rPr lang="pt-BR" altLang="en-US" sz="2400" i="1" dirty="0" err="1" smtClean="0"/>
              <a:t>refatorações</a:t>
            </a:r>
            <a:r>
              <a:rPr lang="pt-BR" altLang="en-US" sz="2400" dirty="0" smtClean="0"/>
              <a:t> e saber aplicá-las criteriosamente e sistematicamente</a:t>
            </a:r>
          </a:p>
          <a:p>
            <a:endParaRPr lang="pt-B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7942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err="1" smtClean="0"/>
              <a:t>Refatoração</a:t>
            </a:r>
            <a:r>
              <a:rPr lang="pt-BR" dirty="0" smtClean="0"/>
              <a:t> </a:t>
            </a:r>
            <a:r>
              <a:rPr lang="pt-BR" dirty="0" smtClean="0"/>
              <a:t> - Sempre </a:t>
            </a:r>
            <a:r>
              <a:rPr lang="pt-BR" dirty="0" smtClean="0"/>
              <a:t>Existiu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sz="2400" dirty="0" smtClean="0"/>
              <a:t>Mas não tinha um nome</a:t>
            </a:r>
          </a:p>
          <a:p>
            <a:r>
              <a:rPr lang="pt-BR" altLang="en-US" sz="2400" dirty="0" smtClean="0"/>
              <a:t>Estava implícito, </a:t>
            </a:r>
            <a:r>
              <a:rPr lang="pt-BR" altLang="en-US" sz="2400" i="1" dirty="0" smtClean="0"/>
              <a:t>ad hoc</a:t>
            </a:r>
            <a:endParaRPr lang="pt-BR" altLang="en-US" sz="2400" dirty="0" smtClean="0"/>
          </a:p>
          <a:p>
            <a:r>
              <a:rPr lang="pt-BR" altLang="en-US" sz="2400" dirty="0" smtClean="0"/>
              <a:t>A novidade está em criar um vocabulário comum e em catalogá-las</a:t>
            </a:r>
          </a:p>
          <a:p>
            <a:r>
              <a:rPr lang="pt-BR" altLang="en-US" sz="2400" dirty="0" smtClean="0"/>
              <a:t>Assim podemos utilizá-las mais sistematicamente</a:t>
            </a:r>
          </a:p>
          <a:p>
            <a:r>
              <a:rPr lang="pt-BR" altLang="en-US" sz="2400" dirty="0" smtClean="0"/>
              <a:t>Podemos aprender novas técnicas, ensinar uns aos outros</a:t>
            </a:r>
          </a:p>
          <a:p>
            <a:endParaRPr lang="pt-B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110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mtClean="0"/>
              <a:t>Quando Usar Refatoração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sz="2400" dirty="0" smtClean="0"/>
              <a:t>Sempre há duas possibilidades:</a:t>
            </a:r>
          </a:p>
          <a:p>
            <a:pPr lvl="1">
              <a:buFont typeface="Monotype Sorts" pitchFamily="2" charset="2"/>
              <a:buNone/>
            </a:pPr>
            <a:r>
              <a:rPr lang="pt-BR" altLang="en-US" sz="2400" b="1" dirty="0" smtClean="0"/>
              <a:t>1. </a:t>
            </a:r>
            <a:r>
              <a:rPr lang="pt-BR" altLang="en-US" sz="2400" dirty="0" smtClean="0"/>
              <a:t>Melhorar o código existente.</a:t>
            </a:r>
          </a:p>
          <a:p>
            <a:pPr lvl="1">
              <a:buFont typeface="Monotype Sorts" pitchFamily="2" charset="2"/>
              <a:buNone/>
            </a:pPr>
            <a:r>
              <a:rPr lang="pt-BR" altLang="en-US" sz="2400" b="1" dirty="0" smtClean="0"/>
              <a:t>2.</a:t>
            </a:r>
            <a:r>
              <a:rPr lang="pt-BR" altLang="en-US" sz="2400" dirty="0" smtClean="0"/>
              <a:t> Jogar fora e começar do 0.</a:t>
            </a:r>
          </a:p>
          <a:p>
            <a:pPr lvl="1">
              <a:buFont typeface="Monotype Sorts" pitchFamily="2" charset="2"/>
              <a:buNone/>
            </a:pPr>
            <a:endParaRPr lang="pt-BR" altLang="en-US" sz="2400" dirty="0" smtClean="0"/>
          </a:p>
          <a:p>
            <a:r>
              <a:rPr lang="pt-BR" altLang="en-US" sz="2400" dirty="0" smtClean="0"/>
              <a:t>É sua responsabilidade avaliar a situação e decidir quando é a hora de optar por um ou por outro.</a:t>
            </a:r>
          </a:p>
          <a:p>
            <a:endParaRPr lang="pt-B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2135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mtClean="0"/>
              <a:t>Catálogo de Refatorações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sz="2400" dirty="0" smtClean="0"/>
              <a:t>[Fowler, 2000] contém 72 </a:t>
            </a:r>
            <a:r>
              <a:rPr lang="pt-BR" altLang="en-US" sz="2400" dirty="0" err="1" smtClean="0"/>
              <a:t>refatorações</a:t>
            </a:r>
            <a:r>
              <a:rPr lang="pt-BR" altLang="en-US" sz="2400" dirty="0" smtClean="0"/>
              <a:t>.</a:t>
            </a:r>
          </a:p>
          <a:p>
            <a:endParaRPr lang="pt-BR" altLang="en-US" sz="2400" dirty="0" smtClean="0"/>
          </a:p>
          <a:p>
            <a:r>
              <a:rPr lang="pt-BR" altLang="en-US" sz="2400" dirty="0" smtClean="0"/>
              <a:t>Análogo aos padrões de desenho orientado a objetos [</a:t>
            </a:r>
            <a:r>
              <a:rPr lang="pt-BR" altLang="en-US" sz="2400" dirty="0" err="1" smtClean="0"/>
              <a:t>Gamma</a:t>
            </a:r>
            <a:r>
              <a:rPr lang="pt-BR" altLang="en-US" sz="2400" dirty="0" smtClean="0"/>
              <a:t> et al. 1995] (</a:t>
            </a:r>
            <a:r>
              <a:rPr lang="pt-BR" altLang="en-US" sz="2400" dirty="0" err="1" smtClean="0"/>
              <a:t>GoF</a:t>
            </a:r>
            <a:r>
              <a:rPr lang="pt-BR" altLang="en-US" sz="2400" dirty="0" smtClean="0"/>
              <a:t>).</a:t>
            </a:r>
          </a:p>
          <a:p>
            <a:endParaRPr lang="pt-BR" altLang="en-US" sz="2400" dirty="0" smtClean="0"/>
          </a:p>
          <a:p>
            <a:endParaRPr lang="pt-B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4744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mtClean="0"/>
              <a:t>Dica #1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i="1" smtClean="0"/>
              <a:t>Quando você tem que adicionar uma funcionalidade a um programa e o código do programa não está estruturado de uma forma que torne a implementação desta funcionalidade conveniente, primeiro refatore de modo a facilitar a implementação da funcionalidade e, só depois, implemente-a.</a:t>
            </a:r>
            <a:endParaRPr lang="pt-BR" altLang="en-US" smtClean="0"/>
          </a:p>
          <a:p>
            <a:endParaRPr lang="pt-BR" altLang="en-US" smtClean="0"/>
          </a:p>
        </p:txBody>
      </p:sp>
    </p:spTree>
    <p:extLst>
      <p:ext uri="{BB962C8B-B14F-4D97-AF65-F5344CB8AC3E}">
        <p14:creationId xmlns:p14="http://schemas.microsoft.com/office/powerpoint/2010/main" val="252502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538</Words>
  <Application>Microsoft Office PowerPoint</Application>
  <PresentationFormat>Apresentação na tela (4:3)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Monotype Sorts</vt:lpstr>
      <vt:lpstr>Symbol</vt:lpstr>
      <vt:lpstr>Tahoma</vt:lpstr>
      <vt:lpstr>Verdana</vt:lpstr>
      <vt:lpstr>Office Theme</vt:lpstr>
      <vt:lpstr> Universidade Presbiteriana Mackenzie</vt:lpstr>
      <vt:lpstr>Ou Refactoring</vt:lpstr>
      <vt:lpstr>Exemplos de Refatoração</vt:lpstr>
      <vt:lpstr>Aplicações</vt:lpstr>
      <vt:lpstr>Passos de Refatoração</vt:lpstr>
      <vt:lpstr>Refatoração  - Sempre Existiu</vt:lpstr>
      <vt:lpstr>Quando Usar Refatoração</vt:lpstr>
      <vt:lpstr>Catálogo de Refatorações</vt:lpstr>
      <vt:lpstr>Dica #1</vt:lpstr>
      <vt:lpstr>O Primeiro Passo em Qualquer Refatoração</vt:lpstr>
      <vt:lpstr>Automatização de Testes (self-checking)</vt:lpstr>
      <vt:lpstr>Formato de Cada Entrada no Catálogo</vt:lpstr>
      <vt:lpstr>Mais Informações</vt:lpstr>
      <vt:lpstr>Para Estudar</vt:lpstr>
      <vt:lpstr>Obrigado</vt:lpstr>
    </vt:vector>
  </TitlesOfParts>
  <Company>Universidade Presbiteriana Mackenzie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Mackenzie</dc:title>
  <dc:creator>Daniel Arndt Alves</dc:creator>
  <cp:lastModifiedBy>ANA CLAUDIA ROSSI</cp:lastModifiedBy>
  <cp:revision>61</cp:revision>
  <dcterms:created xsi:type="dcterms:W3CDTF">2009-11-10T10:17:41Z</dcterms:created>
  <dcterms:modified xsi:type="dcterms:W3CDTF">2015-08-09T23:04:46Z</dcterms:modified>
</cp:coreProperties>
</file>