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90"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31" r:id="rId44"/>
    <p:sldId id="287" r:id="rId45"/>
  </p:sldIdLst>
  <p:sldSz cx="9144000" cy="6858000" type="screen4x3"/>
  <p:notesSz cx="6858000" cy="9144000"/>
  <p:defaultTextStyle>
    <a:defPPr>
      <a:defRPr lang="pt-B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1D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6420" autoAdjust="0"/>
  </p:normalViewPr>
  <p:slideViewPr>
    <p:cSldViewPr snapToGrid="0">
      <p:cViewPr varScale="1">
        <p:scale>
          <a:sx n="77" d="100"/>
          <a:sy n="77" d="100"/>
        </p:scale>
        <p:origin x="1061" y="62"/>
      </p:cViewPr>
      <p:guideLst>
        <p:guide orient="horz" pos="2160"/>
        <p:guide pos="2880"/>
      </p:guideLst>
    </p:cSldViewPr>
  </p:slideViewPr>
  <p:outlineViewPr>
    <p:cViewPr>
      <p:scale>
        <a:sx n="33" d="100"/>
        <a:sy n="33" d="100"/>
      </p:scale>
      <p:origin x="234" y="17623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30D21D0-0AA0-4C13-885D-D7B1251FCAB9}" type="datetimeFigureOut">
              <a:rPr lang="pt-BR"/>
              <a:pPr>
                <a:defRPr/>
              </a:pPr>
              <a:t>13/08/2015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024B8AE-B573-49F6-89F2-EB68EE5623CB}" type="slidenum">
              <a:rPr lang="pt-BR"/>
              <a:pPr>
                <a:defRPr/>
              </a:pPr>
              <a:t>‹nº›</a:t>
            </a:fld>
            <a:endParaRPr lang="pt-BR"/>
          </a:p>
        </p:txBody>
      </p:sp>
    </p:spTree>
    <p:extLst>
      <p:ext uri="{BB962C8B-B14F-4D97-AF65-F5344CB8AC3E}">
        <p14:creationId xmlns:p14="http://schemas.microsoft.com/office/powerpoint/2010/main" val="449255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6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15364"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2BD8A1-F08B-44B2-B0ED-D5F360F0E311}" type="slidenum">
              <a:rPr lang="pt-BR" smtClean="0"/>
              <a:pPr fontAlgn="base">
                <a:spcBef>
                  <a:spcPct val="0"/>
                </a:spcBef>
                <a:spcAft>
                  <a:spcPct val="0"/>
                </a:spcAft>
                <a:defRPr/>
              </a:pPr>
              <a:t>44</a:t>
            </a:fld>
            <a:endParaRPr lang="pt-BR" smtClean="0"/>
          </a:p>
        </p:txBody>
      </p:sp>
    </p:spTree>
    <p:extLst>
      <p:ext uri="{BB962C8B-B14F-4D97-AF65-F5344CB8AC3E}">
        <p14:creationId xmlns:p14="http://schemas.microsoft.com/office/powerpoint/2010/main" val="417832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lvl1pPr>
              <a:defRPr/>
            </a:lvl1pPr>
          </a:lstStyle>
          <a:p>
            <a:pPr>
              <a:defRPr/>
            </a:pPr>
            <a:fld id="{231C1E86-016F-4A56-A7F0-F73544A84626}" type="datetimeFigureOut">
              <a:rPr lang="pt-BR"/>
              <a:pPr>
                <a:defRPr/>
              </a:pPr>
              <a:t>13/08/2015</a:t>
            </a:fld>
            <a:endParaRPr lang="pt-BR" dirty="0"/>
          </a:p>
        </p:txBody>
      </p:sp>
      <p:sp>
        <p:nvSpPr>
          <p:cNvPr id="5" name="Footer Placeholder 4"/>
          <p:cNvSpPr>
            <a:spLocks noGrp="1"/>
          </p:cNvSpPr>
          <p:nvPr>
            <p:ph type="ftr" sz="quarter" idx="11"/>
          </p:nvPr>
        </p:nvSpPr>
        <p:spPr/>
        <p:txBody>
          <a:bodyPr/>
          <a:lstStyle>
            <a:lvl1pPr>
              <a:defRPr/>
            </a:lvl1pPr>
          </a:lstStyle>
          <a:p>
            <a:pPr>
              <a:defRPr/>
            </a:pPr>
            <a:r>
              <a:rPr lang="pt-BR"/>
              <a:t>Ana Claudia Rossi</a:t>
            </a:r>
          </a:p>
        </p:txBody>
      </p:sp>
      <p:sp>
        <p:nvSpPr>
          <p:cNvPr id="6" name="Slide Number Placeholder 5"/>
          <p:cNvSpPr>
            <a:spLocks noGrp="1"/>
          </p:cNvSpPr>
          <p:nvPr>
            <p:ph type="sldNum" sz="quarter" idx="12"/>
          </p:nvPr>
        </p:nvSpPr>
        <p:spPr/>
        <p:txBody>
          <a:bodyPr/>
          <a:lstStyle>
            <a:lvl1pPr>
              <a:defRPr/>
            </a:lvl1pPr>
          </a:lstStyle>
          <a:p>
            <a:pPr>
              <a:defRPr/>
            </a:pPr>
            <a:fld id="{44DA4B68-4EF2-4E1C-B850-E816B8AA4D81}" type="slidenum">
              <a:rPr lang="pt-BR"/>
              <a:pPr>
                <a:defRPr/>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4" name="Date Placeholder 3"/>
          <p:cNvSpPr>
            <a:spLocks noGrp="1"/>
          </p:cNvSpPr>
          <p:nvPr>
            <p:ph type="dt" sz="half" idx="10"/>
          </p:nvPr>
        </p:nvSpPr>
        <p:spPr/>
        <p:txBody>
          <a:bodyPr/>
          <a:lstStyle>
            <a:lvl1pPr>
              <a:defRPr/>
            </a:lvl1pPr>
          </a:lstStyle>
          <a:p>
            <a:pPr>
              <a:defRPr/>
            </a:pPr>
            <a:fld id="{BB6DF902-07E4-4852-9830-46701394FCCE}" type="datetimeFigureOut">
              <a:rPr lang="pt-BR"/>
              <a:pPr>
                <a:defRPr/>
              </a:pPr>
              <a:t>13/08/2015</a:t>
            </a:fld>
            <a:endParaRPr lang="pt-BR" dirty="0"/>
          </a:p>
        </p:txBody>
      </p:sp>
      <p:sp>
        <p:nvSpPr>
          <p:cNvPr id="5" name="Footer Placeholder 4"/>
          <p:cNvSpPr>
            <a:spLocks noGrp="1"/>
          </p:cNvSpPr>
          <p:nvPr>
            <p:ph type="ftr" sz="quarter" idx="11"/>
          </p:nvPr>
        </p:nvSpPr>
        <p:spPr/>
        <p:txBody>
          <a:bodyPr/>
          <a:lstStyle>
            <a:lvl1pPr>
              <a:defRPr/>
            </a:lvl1pPr>
          </a:lstStyle>
          <a:p>
            <a:pPr>
              <a:defRPr/>
            </a:pPr>
            <a:r>
              <a:rPr lang="pt-BR"/>
              <a:t>Ana Claudia Rossi</a:t>
            </a:r>
          </a:p>
        </p:txBody>
      </p:sp>
      <p:sp>
        <p:nvSpPr>
          <p:cNvPr id="6" name="Slide Number Placeholder 5"/>
          <p:cNvSpPr>
            <a:spLocks noGrp="1"/>
          </p:cNvSpPr>
          <p:nvPr>
            <p:ph type="sldNum" sz="quarter" idx="12"/>
          </p:nvPr>
        </p:nvSpPr>
        <p:spPr/>
        <p:txBody>
          <a:bodyPr/>
          <a:lstStyle>
            <a:lvl1pPr>
              <a:defRPr/>
            </a:lvl1pPr>
          </a:lstStyle>
          <a:p>
            <a:pPr>
              <a:defRPr/>
            </a:pPr>
            <a:fld id="{3A7DD5CC-5178-4075-AAF9-17B3D75951D8}" type="slidenum">
              <a:rPr lang="pt-BR"/>
              <a:pPr>
                <a:defRPr/>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4" name="Date Placeholder 3"/>
          <p:cNvSpPr>
            <a:spLocks noGrp="1"/>
          </p:cNvSpPr>
          <p:nvPr>
            <p:ph type="dt" sz="half" idx="10"/>
          </p:nvPr>
        </p:nvSpPr>
        <p:spPr/>
        <p:txBody>
          <a:bodyPr/>
          <a:lstStyle>
            <a:lvl1pPr>
              <a:defRPr/>
            </a:lvl1pPr>
          </a:lstStyle>
          <a:p>
            <a:pPr>
              <a:defRPr/>
            </a:pPr>
            <a:fld id="{BAECAFDA-6B98-4784-A089-96AC71FC07F6}" type="datetimeFigureOut">
              <a:rPr lang="pt-BR"/>
              <a:pPr>
                <a:defRPr/>
              </a:pPr>
              <a:t>13/08/2015</a:t>
            </a:fld>
            <a:endParaRPr lang="pt-BR" dirty="0"/>
          </a:p>
        </p:txBody>
      </p:sp>
      <p:sp>
        <p:nvSpPr>
          <p:cNvPr id="5" name="Footer Placeholder 4"/>
          <p:cNvSpPr>
            <a:spLocks noGrp="1"/>
          </p:cNvSpPr>
          <p:nvPr>
            <p:ph type="ftr" sz="quarter" idx="11"/>
          </p:nvPr>
        </p:nvSpPr>
        <p:spPr/>
        <p:txBody>
          <a:bodyPr/>
          <a:lstStyle>
            <a:lvl1pPr>
              <a:defRPr/>
            </a:lvl1pPr>
          </a:lstStyle>
          <a:p>
            <a:pPr>
              <a:defRPr/>
            </a:pPr>
            <a:r>
              <a:rPr lang="pt-BR"/>
              <a:t>Ana Claudia Rossi</a:t>
            </a:r>
          </a:p>
        </p:txBody>
      </p:sp>
      <p:sp>
        <p:nvSpPr>
          <p:cNvPr id="6" name="Slide Number Placeholder 5"/>
          <p:cNvSpPr>
            <a:spLocks noGrp="1"/>
          </p:cNvSpPr>
          <p:nvPr>
            <p:ph type="sldNum" sz="quarter" idx="12"/>
          </p:nvPr>
        </p:nvSpPr>
        <p:spPr/>
        <p:txBody>
          <a:bodyPr/>
          <a:lstStyle>
            <a:lvl1pPr>
              <a:defRPr/>
            </a:lvl1pPr>
          </a:lstStyle>
          <a:p>
            <a:pPr>
              <a:defRPr/>
            </a:pPr>
            <a:fld id="{2665478A-6998-49FD-A5A2-C591D3E61DE5}" type="slidenum">
              <a:rPr lang="pt-BR"/>
              <a:pPr>
                <a:defRPr/>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pt-BR"/>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4" name="Date Placeholder 3"/>
          <p:cNvSpPr>
            <a:spLocks noGrp="1"/>
          </p:cNvSpPr>
          <p:nvPr>
            <p:ph type="dt" sz="half" idx="10"/>
          </p:nvPr>
        </p:nvSpPr>
        <p:spPr/>
        <p:txBody>
          <a:bodyPr/>
          <a:lstStyle>
            <a:lvl1pPr>
              <a:defRPr/>
            </a:lvl1pPr>
          </a:lstStyle>
          <a:p>
            <a:pPr>
              <a:defRPr/>
            </a:pPr>
            <a:fld id="{D05C8834-C9E8-4589-9350-8567259E5566}" type="datetimeFigureOut">
              <a:rPr lang="pt-BR"/>
              <a:pPr>
                <a:defRPr/>
              </a:pPr>
              <a:t>13/08/2015</a:t>
            </a:fld>
            <a:endParaRPr lang="pt-BR" dirty="0"/>
          </a:p>
        </p:txBody>
      </p:sp>
      <p:sp>
        <p:nvSpPr>
          <p:cNvPr id="5" name="Footer Placeholder 4"/>
          <p:cNvSpPr>
            <a:spLocks noGrp="1"/>
          </p:cNvSpPr>
          <p:nvPr>
            <p:ph type="ftr" sz="quarter" idx="11"/>
          </p:nvPr>
        </p:nvSpPr>
        <p:spPr/>
        <p:txBody>
          <a:bodyPr/>
          <a:lstStyle>
            <a:lvl1pPr>
              <a:defRPr/>
            </a:lvl1pPr>
          </a:lstStyle>
          <a:p>
            <a:pPr>
              <a:defRPr/>
            </a:pPr>
            <a:r>
              <a:rPr lang="pt-BR"/>
              <a:t>Ana Claudia Rossi</a:t>
            </a:r>
          </a:p>
        </p:txBody>
      </p:sp>
      <p:sp>
        <p:nvSpPr>
          <p:cNvPr id="6" name="Slide Number Placeholder 5"/>
          <p:cNvSpPr>
            <a:spLocks noGrp="1"/>
          </p:cNvSpPr>
          <p:nvPr>
            <p:ph type="sldNum" sz="quarter" idx="12"/>
          </p:nvPr>
        </p:nvSpPr>
        <p:spPr/>
        <p:txBody>
          <a:bodyPr/>
          <a:lstStyle>
            <a:lvl1pPr>
              <a:defRPr/>
            </a:lvl1pPr>
          </a:lstStyle>
          <a:p>
            <a:pPr>
              <a:defRPr/>
            </a:pPr>
            <a:fld id="{F5CEBEA7-BDAF-4041-A125-52EFDFCD840B}" type="slidenum">
              <a:rPr lang="pt-BR"/>
              <a:pPr>
                <a:defRPr/>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A559B1-261D-4ED8-A908-4887BF98B0F8}" type="datetimeFigureOut">
              <a:rPr lang="pt-BR"/>
              <a:pPr>
                <a:defRPr/>
              </a:pPr>
              <a:t>13/08/2015</a:t>
            </a:fld>
            <a:endParaRPr lang="pt-BR" dirty="0"/>
          </a:p>
        </p:txBody>
      </p:sp>
      <p:sp>
        <p:nvSpPr>
          <p:cNvPr id="5" name="Footer Placeholder 4"/>
          <p:cNvSpPr>
            <a:spLocks noGrp="1"/>
          </p:cNvSpPr>
          <p:nvPr>
            <p:ph type="ftr" sz="quarter" idx="11"/>
          </p:nvPr>
        </p:nvSpPr>
        <p:spPr/>
        <p:txBody>
          <a:bodyPr/>
          <a:lstStyle>
            <a:lvl1pPr>
              <a:defRPr/>
            </a:lvl1pPr>
          </a:lstStyle>
          <a:p>
            <a:pPr>
              <a:defRPr/>
            </a:pPr>
            <a:r>
              <a:rPr lang="pt-BR"/>
              <a:t>Ana Claudia Rossi</a:t>
            </a:r>
          </a:p>
        </p:txBody>
      </p:sp>
      <p:sp>
        <p:nvSpPr>
          <p:cNvPr id="6" name="Slide Number Placeholder 5"/>
          <p:cNvSpPr>
            <a:spLocks noGrp="1"/>
          </p:cNvSpPr>
          <p:nvPr>
            <p:ph type="sldNum" sz="quarter" idx="12"/>
          </p:nvPr>
        </p:nvSpPr>
        <p:spPr/>
        <p:txBody>
          <a:bodyPr/>
          <a:lstStyle>
            <a:lvl1pPr>
              <a:defRPr/>
            </a:lvl1pPr>
          </a:lstStyle>
          <a:p>
            <a:pPr>
              <a:defRPr/>
            </a:pPr>
            <a:fld id="{7142EF02-AE64-48F8-8DAC-8948F82FF6F5}" type="slidenum">
              <a:rPr lang="pt-BR"/>
              <a:pPr>
                <a:defRPr/>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5" name="Date Placeholder 3"/>
          <p:cNvSpPr>
            <a:spLocks noGrp="1"/>
          </p:cNvSpPr>
          <p:nvPr>
            <p:ph type="dt" sz="half" idx="10"/>
          </p:nvPr>
        </p:nvSpPr>
        <p:spPr/>
        <p:txBody>
          <a:bodyPr/>
          <a:lstStyle>
            <a:lvl1pPr>
              <a:defRPr/>
            </a:lvl1pPr>
          </a:lstStyle>
          <a:p>
            <a:pPr>
              <a:defRPr/>
            </a:pPr>
            <a:fld id="{9CFC3EEE-25D6-413A-9703-64CB5D907C22}" type="datetimeFigureOut">
              <a:rPr lang="pt-BR"/>
              <a:pPr>
                <a:defRPr/>
              </a:pPr>
              <a:t>13/08/2015</a:t>
            </a:fld>
            <a:endParaRPr lang="pt-BR" dirty="0"/>
          </a:p>
        </p:txBody>
      </p:sp>
      <p:sp>
        <p:nvSpPr>
          <p:cNvPr id="6" name="Footer Placeholder 4"/>
          <p:cNvSpPr>
            <a:spLocks noGrp="1"/>
          </p:cNvSpPr>
          <p:nvPr>
            <p:ph type="ftr" sz="quarter" idx="11"/>
          </p:nvPr>
        </p:nvSpPr>
        <p:spPr/>
        <p:txBody>
          <a:bodyPr/>
          <a:lstStyle>
            <a:lvl1pPr>
              <a:defRPr/>
            </a:lvl1pPr>
          </a:lstStyle>
          <a:p>
            <a:pPr>
              <a:defRPr/>
            </a:pPr>
            <a:r>
              <a:rPr lang="pt-BR"/>
              <a:t>Ana Claudia Rossi</a:t>
            </a:r>
          </a:p>
        </p:txBody>
      </p:sp>
      <p:sp>
        <p:nvSpPr>
          <p:cNvPr id="7" name="Slide Number Placeholder 5"/>
          <p:cNvSpPr>
            <a:spLocks noGrp="1"/>
          </p:cNvSpPr>
          <p:nvPr>
            <p:ph type="sldNum" sz="quarter" idx="12"/>
          </p:nvPr>
        </p:nvSpPr>
        <p:spPr/>
        <p:txBody>
          <a:bodyPr/>
          <a:lstStyle>
            <a:lvl1pPr>
              <a:defRPr/>
            </a:lvl1pPr>
          </a:lstStyle>
          <a:p>
            <a:pPr>
              <a:defRPr/>
            </a:pPr>
            <a:fld id="{C5C34C8D-E92C-4FCA-8BB1-BD397DB642F9}" type="slidenum">
              <a:rPr lang="pt-BR"/>
              <a:pPr>
                <a:defRPr/>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7" name="Date Placeholder 3"/>
          <p:cNvSpPr>
            <a:spLocks noGrp="1"/>
          </p:cNvSpPr>
          <p:nvPr>
            <p:ph type="dt" sz="half" idx="10"/>
          </p:nvPr>
        </p:nvSpPr>
        <p:spPr/>
        <p:txBody>
          <a:bodyPr/>
          <a:lstStyle>
            <a:lvl1pPr>
              <a:defRPr/>
            </a:lvl1pPr>
          </a:lstStyle>
          <a:p>
            <a:pPr>
              <a:defRPr/>
            </a:pPr>
            <a:fld id="{ADDB021F-3DF4-400B-AC73-34F4DD1D65EF}" type="datetimeFigureOut">
              <a:rPr lang="pt-BR"/>
              <a:pPr>
                <a:defRPr/>
              </a:pPr>
              <a:t>13/08/2015</a:t>
            </a:fld>
            <a:endParaRPr lang="pt-BR" dirty="0"/>
          </a:p>
        </p:txBody>
      </p:sp>
      <p:sp>
        <p:nvSpPr>
          <p:cNvPr id="8" name="Footer Placeholder 4"/>
          <p:cNvSpPr>
            <a:spLocks noGrp="1"/>
          </p:cNvSpPr>
          <p:nvPr>
            <p:ph type="ftr" sz="quarter" idx="11"/>
          </p:nvPr>
        </p:nvSpPr>
        <p:spPr/>
        <p:txBody>
          <a:bodyPr/>
          <a:lstStyle>
            <a:lvl1pPr>
              <a:defRPr/>
            </a:lvl1pPr>
          </a:lstStyle>
          <a:p>
            <a:pPr>
              <a:defRPr/>
            </a:pPr>
            <a:r>
              <a:rPr lang="pt-BR"/>
              <a:t>Ana Claudia Rossi</a:t>
            </a:r>
          </a:p>
        </p:txBody>
      </p:sp>
      <p:sp>
        <p:nvSpPr>
          <p:cNvPr id="9" name="Slide Number Placeholder 5"/>
          <p:cNvSpPr>
            <a:spLocks noGrp="1"/>
          </p:cNvSpPr>
          <p:nvPr>
            <p:ph type="sldNum" sz="quarter" idx="12"/>
          </p:nvPr>
        </p:nvSpPr>
        <p:spPr/>
        <p:txBody>
          <a:bodyPr/>
          <a:lstStyle>
            <a:lvl1pPr>
              <a:defRPr/>
            </a:lvl1pPr>
          </a:lstStyle>
          <a:p>
            <a:pPr>
              <a:defRPr/>
            </a:pPr>
            <a:fld id="{17E571C0-3556-41A1-8BCD-F7BC8C1AC459}" type="slidenum">
              <a:rPr lang="pt-BR"/>
              <a:pPr>
                <a:defRPr/>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pt-BR"/>
          </a:p>
        </p:txBody>
      </p:sp>
      <p:sp>
        <p:nvSpPr>
          <p:cNvPr id="3" name="Date Placeholder 2"/>
          <p:cNvSpPr>
            <a:spLocks noGrp="1"/>
          </p:cNvSpPr>
          <p:nvPr>
            <p:ph type="dt" sz="half" idx="10"/>
          </p:nvPr>
        </p:nvSpPr>
        <p:spPr/>
        <p:txBody>
          <a:bodyPr/>
          <a:lstStyle>
            <a:lvl1pPr>
              <a:defRPr/>
            </a:lvl1pPr>
          </a:lstStyle>
          <a:p>
            <a:pPr>
              <a:defRPr/>
            </a:pPr>
            <a:fld id="{3364B2F2-12B0-4609-A47D-B7E742BC11B8}" type="datetimeFigureOut">
              <a:rPr lang="pt-BR"/>
              <a:pPr>
                <a:defRPr/>
              </a:pPr>
              <a:t>13/08/2015</a:t>
            </a:fld>
            <a:endParaRPr lang="pt-BR"/>
          </a:p>
        </p:txBody>
      </p:sp>
      <p:sp>
        <p:nvSpPr>
          <p:cNvPr id="4" name="Footer Placeholder 3"/>
          <p:cNvSpPr>
            <a:spLocks noGrp="1"/>
          </p:cNvSpPr>
          <p:nvPr>
            <p:ph type="ftr" sz="quarter" idx="11"/>
          </p:nvPr>
        </p:nvSpPr>
        <p:spPr/>
        <p:txBody>
          <a:bodyPr/>
          <a:lstStyle>
            <a:lvl1pPr>
              <a:defRPr/>
            </a:lvl1pPr>
          </a:lstStyle>
          <a:p>
            <a:pPr>
              <a:defRPr/>
            </a:pPr>
            <a:endParaRPr lang="pt-BR"/>
          </a:p>
        </p:txBody>
      </p:sp>
      <p:sp>
        <p:nvSpPr>
          <p:cNvPr id="5" name="Slide Number Placeholder 4"/>
          <p:cNvSpPr>
            <a:spLocks noGrp="1"/>
          </p:cNvSpPr>
          <p:nvPr>
            <p:ph type="sldNum" sz="quarter" idx="12"/>
          </p:nvPr>
        </p:nvSpPr>
        <p:spPr/>
        <p:txBody>
          <a:bodyPr/>
          <a:lstStyle>
            <a:lvl1pPr>
              <a:defRPr/>
            </a:lvl1pPr>
          </a:lstStyle>
          <a:p>
            <a:pPr>
              <a:defRPr/>
            </a:pPr>
            <a:fld id="{E4F70A39-2003-482B-B120-22BCBF9ECB19}"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AFBF13-3D53-4E74-9CA7-7C69E803AB65}" type="datetimeFigureOut">
              <a:rPr lang="pt-BR"/>
              <a:pPr>
                <a:defRPr/>
              </a:pPr>
              <a:t>13/08/2015</a:t>
            </a:fld>
            <a:endParaRPr lang="pt-BR"/>
          </a:p>
        </p:txBody>
      </p:sp>
      <p:sp>
        <p:nvSpPr>
          <p:cNvPr id="3" name="Footer Placeholder 2"/>
          <p:cNvSpPr>
            <a:spLocks noGrp="1"/>
          </p:cNvSpPr>
          <p:nvPr>
            <p:ph type="ftr" sz="quarter" idx="11"/>
          </p:nvPr>
        </p:nvSpPr>
        <p:spPr/>
        <p:txBody>
          <a:bodyPr/>
          <a:lstStyle>
            <a:lvl1pPr>
              <a:defRPr/>
            </a:lvl1pPr>
          </a:lstStyle>
          <a:p>
            <a:pPr>
              <a:defRPr/>
            </a:pPr>
            <a:endParaRPr lang="pt-BR"/>
          </a:p>
        </p:txBody>
      </p:sp>
      <p:sp>
        <p:nvSpPr>
          <p:cNvPr id="4" name="Slide Number Placeholder 3"/>
          <p:cNvSpPr>
            <a:spLocks noGrp="1"/>
          </p:cNvSpPr>
          <p:nvPr>
            <p:ph type="sldNum" sz="quarter" idx="12"/>
          </p:nvPr>
        </p:nvSpPr>
        <p:spPr/>
        <p:txBody>
          <a:bodyPr/>
          <a:lstStyle>
            <a:lvl1pPr>
              <a:defRPr/>
            </a:lvl1pPr>
          </a:lstStyle>
          <a:p>
            <a:pPr>
              <a:defRPr/>
            </a:pPr>
            <a:fld id="{5A6B391D-1F74-4760-BD18-31D4478A67DC}"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6680C5A-2EF5-415F-8D8D-3A6314C47B01}" type="datetimeFigureOut">
              <a:rPr lang="pt-BR"/>
              <a:pPr>
                <a:defRPr/>
              </a:pPr>
              <a:t>13/08/2015</a:t>
            </a:fld>
            <a:endParaRPr lang="pt-BR"/>
          </a:p>
        </p:txBody>
      </p:sp>
      <p:sp>
        <p:nvSpPr>
          <p:cNvPr id="6" name="Footer Placeholder 5"/>
          <p:cNvSpPr>
            <a:spLocks noGrp="1"/>
          </p:cNvSpPr>
          <p:nvPr>
            <p:ph type="ftr" sz="quarter" idx="11"/>
          </p:nvPr>
        </p:nvSpPr>
        <p:spPr/>
        <p:txBody>
          <a:bodyPr/>
          <a:lstStyle>
            <a:lvl1pPr>
              <a:defRPr/>
            </a:lvl1pPr>
          </a:lstStyle>
          <a:p>
            <a:pPr>
              <a:defRPr/>
            </a:pPr>
            <a:endParaRPr lang="pt-BR"/>
          </a:p>
        </p:txBody>
      </p:sp>
      <p:sp>
        <p:nvSpPr>
          <p:cNvPr id="7" name="Slide Number Placeholder 6"/>
          <p:cNvSpPr>
            <a:spLocks noGrp="1"/>
          </p:cNvSpPr>
          <p:nvPr>
            <p:ph type="sldNum" sz="quarter" idx="12"/>
          </p:nvPr>
        </p:nvSpPr>
        <p:spPr/>
        <p:txBody>
          <a:bodyPr/>
          <a:lstStyle>
            <a:lvl1pPr>
              <a:defRPr/>
            </a:lvl1pPr>
          </a:lstStyle>
          <a:p>
            <a:pPr>
              <a:defRPr/>
            </a:pPr>
            <a:fld id="{46591BC8-5534-4CF3-BF33-168A9B050114}"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C7BB9EE-8F12-49E2-BCF5-209AE7AD9087}" type="datetimeFigureOut">
              <a:rPr lang="pt-BR"/>
              <a:pPr>
                <a:defRPr/>
              </a:pPr>
              <a:t>13/08/2015</a:t>
            </a:fld>
            <a:endParaRPr lang="pt-BR"/>
          </a:p>
        </p:txBody>
      </p:sp>
      <p:sp>
        <p:nvSpPr>
          <p:cNvPr id="6" name="Footer Placeholder 5"/>
          <p:cNvSpPr>
            <a:spLocks noGrp="1"/>
          </p:cNvSpPr>
          <p:nvPr>
            <p:ph type="ftr" sz="quarter" idx="11"/>
          </p:nvPr>
        </p:nvSpPr>
        <p:spPr/>
        <p:txBody>
          <a:bodyPr/>
          <a:lstStyle>
            <a:lvl1pPr>
              <a:defRPr/>
            </a:lvl1pPr>
          </a:lstStyle>
          <a:p>
            <a:pPr>
              <a:defRPr/>
            </a:pPr>
            <a:endParaRPr lang="pt-BR"/>
          </a:p>
        </p:txBody>
      </p:sp>
      <p:sp>
        <p:nvSpPr>
          <p:cNvPr id="7" name="Slide Number Placeholder 6"/>
          <p:cNvSpPr>
            <a:spLocks noGrp="1"/>
          </p:cNvSpPr>
          <p:nvPr>
            <p:ph type="sldNum" sz="quarter" idx="12"/>
          </p:nvPr>
        </p:nvSpPr>
        <p:spPr/>
        <p:txBody>
          <a:bodyPr/>
          <a:lstStyle>
            <a:lvl1pPr>
              <a:defRPr/>
            </a:lvl1pPr>
          </a:lstStyle>
          <a:p>
            <a:pPr>
              <a:defRPr/>
            </a:pPr>
            <a:fld id="{01200980-0EAE-4D11-8883-4BDD208E9D39}"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Background.png"/>
          <p:cNvPicPr>
            <a:picLocks noChangeAspect="1"/>
          </p:cNvPicPr>
          <p:nvPr userDrawn="1"/>
        </p:nvPicPr>
        <p:blipFill>
          <a:blip r:embed="rId13"/>
          <a:srcRect/>
          <a:stretch>
            <a:fillRect/>
          </a:stretch>
        </p:blipFill>
        <p:spPr bwMode="auto">
          <a:xfrm>
            <a:off x="0" y="0"/>
            <a:ext cx="9136063"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pt-BR" smtClean="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AD6A5101-5AC6-4C37-8D98-5859BDFA47CB}" type="datetimeFigureOut">
              <a:rPr lang="pt-BR"/>
              <a:pPr>
                <a:defRPr/>
              </a:pPr>
              <a:t>13/08/2015</a:t>
            </a:fld>
            <a:endParaRPr lang="pt-BR"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cs typeface="+mn-cs"/>
              </a:defRPr>
            </a:lvl1pPr>
          </a:lstStyle>
          <a:p>
            <a:pPr>
              <a:defRPr/>
            </a:pPr>
            <a:r>
              <a:rPr lang="pt-BR"/>
              <a:t>Ana Claudia Rossi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rgbClr val="FFFFFF"/>
                </a:solidFill>
                <a:latin typeface="+mn-lt"/>
                <a:cs typeface="+mn-cs"/>
              </a:defRPr>
            </a:lvl1pPr>
          </a:lstStyle>
          <a:p>
            <a:pPr>
              <a:defRPr/>
            </a:pPr>
            <a:fld id="{D5DF860E-8D70-410B-B4C7-0401AE3B9286}"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6" r:id="rId6"/>
    <p:sldLayoutId id="2147483717" r:id="rId7"/>
    <p:sldLayoutId id="2147483718" r:id="rId8"/>
    <p:sldLayoutId id="2147483719" r:id="rId9"/>
    <p:sldLayoutId id="2147483714" r:id="rId10"/>
    <p:sldLayoutId id="2147483715"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a.rossi@mackenzie.b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refactoring.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nome.do.professor@mackenzie.b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pt-BR" b="1" dirty="0" smtClean="0">
                <a:solidFill>
                  <a:srgbClr val="FF3300"/>
                </a:solidFill>
                <a:effectLst>
                  <a:outerShdw blurRad="38100" dist="38100" dir="2700000" algn="tl">
                    <a:srgbClr val="C0C0C0"/>
                  </a:outerShdw>
                </a:effectLst>
                <a:latin typeface="Tahoma" pitchFamily="34" charset="0"/>
              </a:rPr>
              <a:t> </a:t>
            </a:r>
            <a:r>
              <a:rPr lang="pt-BR" sz="3556" b="1" dirty="0" smtClean="0">
                <a:solidFill>
                  <a:srgbClr val="FF3300"/>
                </a:solidFill>
                <a:effectLst>
                  <a:outerShdw blurRad="38100" dist="38100" dir="2700000" algn="tl">
                    <a:srgbClr val="C0C0C0"/>
                  </a:outerShdw>
                </a:effectLst>
                <a:latin typeface="Tahoma" pitchFamily="34" charset="0"/>
              </a:rPr>
              <a:t>Universidade Presbiteriana Mackenzie</a:t>
            </a:r>
            <a:endParaRPr lang="pt-BR" dirty="0"/>
          </a:p>
        </p:txBody>
      </p:sp>
      <p:pic>
        <p:nvPicPr>
          <p:cNvPr id="6147" name="Picture 25" descr="brasao_M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 y="1600200"/>
            <a:ext cx="2857500" cy="4295775"/>
          </a:xfrm>
          <a:prstGeom prst="rect">
            <a:avLst/>
          </a:prstGeom>
          <a:noFill/>
          <a:ln w="9525">
            <a:noFill/>
            <a:miter lim="800000"/>
            <a:headEnd/>
            <a:tailEnd/>
          </a:ln>
        </p:spPr>
      </p:pic>
      <p:sp>
        <p:nvSpPr>
          <p:cNvPr id="6" name="Rectangle 8"/>
          <p:cNvSpPr>
            <a:spLocks noChangeArrowheads="1"/>
          </p:cNvSpPr>
          <p:nvPr/>
        </p:nvSpPr>
        <p:spPr bwMode="auto">
          <a:xfrm>
            <a:off x="3022600" y="2820988"/>
            <a:ext cx="6121400" cy="954750"/>
          </a:xfrm>
          <a:prstGeom prst="rect">
            <a:avLst/>
          </a:prstGeom>
          <a:noFill/>
          <a:ln w="9525">
            <a:noFill/>
            <a:miter lim="800000"/>
            <a:headEnd/>
            <a:tailEnd/>
          </a:ln>
          <a:effectLst/>
        </p:spPr>
        <p:txBody>
          <a:bodyPr lIns="92075" tIns="46038" rIns="92075" bIns="46038">
            <a:spAutoFit/>
          </a:bodyPr>
          <a:lstStyle/>
          <a:p>
            <a:pPr algn="ctr" eaLnBrk="0" fontAlgn="auto" hangingPunct="0">
              <a:spcBef>
                <a:spcPts val="0"/>
              </a:spcBef>
              <a:spcAft>
                <a:spcPts val="0"/>
              </a:spcAft>
              <a:defRPr/>
            </a:pPr>
            <a:r>
              <a:rPr lang="pt-BR" sz="2800" dirty="0" err="1" smtClean="0">
                <a:latin typeface="+mn-lt"/>
                <a:cs typeface="+mn-cs"/>
              </a:rPr>
              <a:t>Refatoração</a:t>
            </a:r>
            <a:endParaRPr lang="pt-BR" sz="2800" dirty="0" smtClean="0">
              <a:latin typeface="+mn-lt"/>
              <a:cs typeface="+mn-cs"/>
            </a:endParaRPr>
          </a:p>
          <a:p>
            <a:pPr algn="ctr" eaLnBrk="0" fontAlgn="auto" hangingPunct="0">
              <a:spcBef>
                <a:spcPts val="0"/>
              </a:spcBef>
              <a:spcAft>
                <a:spcPts val="0"/>
              </a:spcAft>
              <a:defRPr/>
            </a:pPr>
            <a:r>
              <a:rPr lang="pt-BR" altLang="en-US" sz="2800" dirty="0"/>
              <a:t>(</a:t>
            </a:r>
            <a:r>
              <a:rPr lang="pt-BR" altLang="en-US" sz="2800" i="1" dirty="0" err="1"/>
              <a:t>Refactoring</a:t>
            </a:r>
            <a:r>
              <a:rPr lang="pt-BR" altLang="en-US" sz="2800" dirty="0"/>
              <a:t>)</a:t>
            </a:r>
            <a:endParaRPr lang="pt-BR" sz="2800" b="1" dirty="0">
              <a:solidFill>
                <a:schemeClr val="accent2"/>
              </a:solidFill>
              <a:effectLst>
                <a:outerShdw blurRad="38100" dist="38100" dir="2700000" algn="tl">
                  <a:srgbClr val="C0C0C0"/>
                </a:outerShdw>
              </a:effectLst>
              <a:latin typeface="+mn-lt"/>
              <a:cs typeface="Arial" pitchFamily="34" charset="0"/>
            </a:endParaRPr>
          </a:p>
        </p:txBody>
      </p:sp>
      <p:sp>
        <p:nvSpPr>
          <p:cNvPr id="7" name="Text Box 3"/>
          <p:cNvSpPr txBox="1">
            <a:spLocks noChangeArrowheads="1"/>
          </p:cNvSpPr>
          <p:nvPr/>
        </p:nvSpPr>
        <p:spPr bwMode="auto">
          <a:xfrm>
            <a:off x="1547813" y="5327650"/>
            <a:ext cx="6769100" cy="738664"/>
          </a:xfrm>
          <a:prstGeom prst="rect">
            <a:avLst/>
          </a:prstGeom>
          <a:noFill/>
          <a:ln w="12700">
            <a:noFill/>
            <a:miter lim="800000"/>
            <a:headEnd type="none" w="sm" len="sm"/>
            <a:tailEnd type="none" w="sm" len="sm"/>
          </a:ln>
          <a:effectLst/>
        </p:spPr>
        <p:txBody>
          <a:bodyPr>
            <a:spAutoFit/>
          </a:bodyPr>
          <a:lstStyle/>
          <a:p>
            <a:pPr algn="ctr" eaLnBrk="0" fontAlgn="auto" hangingPunct="0">
              <a:spcBef>
                <a:spcPts val="0"/>
              </a:spcBef>
              <a:spcAft>
                <a:spcPts val="0"/>
              </a:spcAft>
              <a:defRPr/>
            </a:pPr>
            <a:r>
              <a:rPr lang="en-US" sz="2000" b="1" dirty="0">
                <a:effectLst>
                  <a:outerShdw blurRad="38100" dist="38100" dir="2700000" algn="tl">
                    <a:srgbClr val="C0C0C0"/>
                  </a:outerShdw>
                </a:effectLst>
                <a:latin typeface="Verdana" pitchFamily="34" charset="0"/>
                <a:cs typeface="+mn-cs"/>
              </a:rPr>
              <a:t>Ana Claudia Rossi</a:t>
            </a:r>
          </a:p>
          <a:p>
            <a:pPr algn="ctr" eaLnBrk="0" fontAlgn="auto" hangingPunct="0">
              <a:spcBef>
                <a:spcPts val="0"/>
              </a:spcBef>
              <a:spcAft>
                <a:spcPts val="0"/>
              </a:spcAft>
              <a:defRPr/>
            </a:pPr>
            <a:r>
              <a:rPr lang="en-US" sz="1100" b="1" dirty="0" smtClean="0">
                <a:effectLst>
                  <a:outerShdw blurRad="38100" dist="38100" dir="2700000" algn="tl">
                    <a:srgbClr val="C0C0C0"/>
                  </a:outerShdw>
                </a:effectLst>
                <a:latin typeface="Verdana" pitchFamily="34" charset="0"/>
                <a:cs typeface="+mn-cs"/>
                <a:hlinkClick r:id="rId3"/>
              </a:rPr>
              <a:t>ana.rossi@mackenzie.br</a:t>
            </a:r>
            <a:endParaRPr lang="en-US" sz="1100" b="1" dirty="0" smtClean="0">
              <a:effectLst>
                <a:outerShdw blurRad="38100" dist="38100" dir="2700000" algn="tl">
                  <a:srgbClr val="C0C0C0"/>
                </a:outerShdw>
              </a:effectLst>
              <a:latin typeface="Verdana" pitchFamily="34" charset="0"/>
              <a:cs typeface="+mn-cs"/>
            </a:endParaRPr>
          </a:p>
          <a:p>
            <a:pPr algn="ctr" eaLnBrk="0" fontAlgn="auto" hangingPunct="0">
              <a:spcBef>
                <a:spcPts val="0"/>
              </a:spcBef>
              <a:spcAft>
                <a:spcPts val="0"/>
              </a:spcAft>
              <a:defRPr/>
            </a:pPr>
            <a:endParaRPr lang="en-US" sz="1100" b="1" dirty="0">
              <a:effectLst>
                <a:outerShdw blurRad="38100" dist="38100" dir="2700000" algn="tl">
                  <a:srgbClr val="C0C0C0"/>
                </a:outerShdw>
              </a:effectLst>
              <a:latin typeface="Verdana" pitchFamily="34" charset="0"/>
              <a:cs typeface="+mn-cs"/>
            </a:endParaRPr>
          </a:p>
        </p:txBody>
      </p:sp>
      <p:sp>
        <p:nvSpPr>
          <p:cNvPr id="6150" name="Text Box 5"/>
          <p:cNvSpPr txBox="1">
            <a:spLocks noChangeArrowheads="1"/>
          </p:cNvSpPr>
          <p:nvPr/>
        </p:nvSpPr>
        <p:spPr bwMode="auto">
          <a:xfrm>
            <a:off x="2195513" y="6021388"/>
            <a:ext cx="5416550" cy="366712"/>
          </a:xfrm>
          <a:prstGeom prst="rect">
            <a:avLst/>
          </a:prstGeom>
          <a:noFill/>
          <a:ln w="9525">
            <a:noFill/>
            <a:miter lim="800000"/>
            <a:headEnd/>
            <a:tailEnd/>
          </a:ln>
        </p:spPr>
        <p:txBody>
          <a:bodyPr>
            <a:spAutoFit/>
          </a:bodyPr>
          <a:lstStyle/>
          <a:p>
            <a:pPr algn="ctr">
              <a:spcBef>
                <a:spcPct val="15000"/>
              </a:spcBef>
            </a:pPr>
            <a:r>
              <a:rPr lang="pt-BR" b="1">
                <a:latin typeface="Calibri" pitchFamily="34" charset="0"/>
              </a:rPr>
              <a:t>Faculdade de Computação e Informática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762000" y="152400"/>
            <a:ext cx="7772400" cy="1143000"/>
          </a:xfrm>
        </p:spPr>
        <p:txBody>
          <a:bodyPr rtlCol="0">
            <a:normAutofit fontScale="90000"/>
          </a:bodyPr>
          <a:lstStyle/>
          <a:p>
            <a:pPr fontAlgn="auto">
              <a:spcAft>
                <a:spcPts val="0"/>
              </a:spcAft>
              <a:defRPr/>
            </a:pPr>
            <a:r>
              <a:rPr lang="pt-BR" i="1" smtClean="0"/>
              <a:t>Extract Method (110)</a:t>
            </a:r>
            <a:br>
              <a:rPr lang="pt-BR" i="1" smtClean="0"/>
            </a:br>
            <a:r>
              <a:rPr lang="pt-BR" sz="3200" smtClean="0"/>
              <a:t>Exemplo </a:t>
            </a:r>
            <a:r>
              <a:rPr lang="pt-BR" sz="3200" b="1" smtClean="0"/>
              <a:t>COM</a:t>
            </a:r>
            <a:r>
              <a:rPr lang="pt-BR" sz="3200" smtClean="0"/>
              <a:t> Variáveis Locais</a:t>
            </a:r>
          </a:p>
        </p:txBody>
      </p:sp>
      <p:sp>
        <p:nvSpPr>
          <p:cNvPr id="19459" name="Rectangle 3"/>
          <p:cNvSpPr>
            <a:spLocks noGrp="1" noChangeArrowheads="1"/>
          </p:cNvSpPr>
          <p:nvPr>
            <p:ph type="body" idx="1"/>
          </p:nvPr>
        </p:nvSpPr>
        <p:spPr>
          <a:xfrm>
            <a:off x="457200" y="1885950"/>
            <a:ext cx="8153400" cy="4667250"/>
          </a:xfrm>
        </p:spPr>
        <p:txBody>
          <a:bodyPr/>
          <a:lstStyle/>
          <a:p>
            <a:pPr>
              <a:lnSpc>
                <a:spcPct val="90000"/>
              </a:lnSpc>
              <a:buFont typeface="Monotype Sorts" pitchFamily="2" charset="2"/>
              <a:buNone/>
            </a:pPr>
            <a:r>
              <a:rPr lang="pt-BR" altLang="en-US" sz="1600" b="1" smtClean="0">
                <a:latin typeface="Courier New" panose="02070309020205020404" pitchFamily="49" charset="0"/>
              </a:rPr>
              <a:t>void imprimeDivida () {</a:t>
            </a:r>
          </a:p>
          <a:p>
            <a:pPr>
              <a:lnSpc>
                <a:spcPct val="90000"/>
              </a:lnSpc>
              <a:buFont typeface="Monotype Sorts" pitchFamily="2" charset="2"/>
              <a:buNone/>
            </a:pPr>
            <a:r>
              <a:rPr lang="pt-BR" altLang="en-US" sz="1600" b="1" smtClean="0">
                <a:latin typeface="Courier New" panose="02070309020205020404" pitchFamily="49" charset="0"/>
              </a:rPr>
              <a:t>	Enumerate e = _pedidos.elementos ();</a:t>
            </a:r>
          </a:p>
          <a:p>
            <a:pPr>
              <a:lnSpc>
                <a:spcPct val="90000"/>
              </a:lnSpc>
              <a:buFont typeface="Monotype Sorts" pitchFamily="2" charset="2"/>
              <a:buNone/>
            </a:pPr>
            <a:r>
              <a:rPr lang="pt-BR" altLang="en-US" sz="1600" b="1" smtClean="0">
                <a:latin typeface="Courier New" panose="02070309020205020404" pitchFamily="49" charset="0"/>
              </a:rPr>
              <a:t>	double divida = 0.0;</a:t>
            </a:r>
          </a:p>
          <a:p>
            <a:pPr>
              <a:lnSpc>
                <a:spcPct val="90000"/>
              </a:lnSpc>
              <a:buFont typeface="Monotype Sorts" pitchFamily="2" charset="2"/>
              <a:buNone/>
            </a:pPr>
            <a:r>
              <a:rPr lang="pt-BR" altLang="en-US" sz="1600" b="1" smtClean="0">
                <a:latin typeface="Courier New" panose="02070309020205020404" pitchFamily="49" charset="0"/>
              </a:rPr>
              <a:t>	imprimeCabecalho ();</a:t>
            </a:r>
          </a:p>
          <a:p>
            <a:pPr>
              <a:lnSpc>
                <a:spcPct val="90000"/>
              </a:lnSpc>
              <a:buFont typeface="Monotype Sorts" pitchFamily="2" charset="2"/>
              <a:buNone/>
            </a:pPr>
            <a:r>
              <a:rPr lang="pt-BR" altLang="en-US" sz="1600" b="1" smtClean="0">
                <a:latin typeface="Courier New" panose="02070309020205020404" pitchFamily="49" charset="0"/>
              </a:rPr>
              <a:t>	</a:t>
            </a:r>
            <a:r>
              <a:rPr lang="pt-BR" altLang="en-US" sz="1600" b="1" smtClean="0">
                <a:solidFill>
                  <a:srgbClr val="008000"/>
                </a:solidFill>
                <a:latin typeface="Courier New" panose="02070309020205020404" pitchFamily="49" charset="0"/>
              </a:rPr>
              <a:t>// calcula dívidas</a:t>
            </a:r>
            <a:endParaRPr lang="pt-BR" altLang="en-US" sz="1600" b="1" smtClean="0">
              <a:latin typeface="Courier New" panose="02070309020205020404" pitchFamily="49" charset="0"/>
            </a:endParaRPr>
          </a:p>
          <a:p>
            <a:pPr>
              <a:lnSpc>
                <a:spcPct val="90000"/>
              </a:lnSpc>
              <a:buFont typeface="Monotype Sorts" pitchFamily="2" charset="2"/>
              <a:buNone/>
            </a:pPr>
            <a:r>
              <a:rPr lang="pt-BR" altLang="en-US" sz="1600" b="1" smtClean="0">
                <a:latin typeface="Courier New" panose="02070309020205020404" pitchFamily="49" charset="0"/>
              </a:rPr>
              <a:t>	while (e.temMaisElementos ()){</a:t>
            </a:r>
          </a:p>
          <a:p>
            <a:pPr>
              <a:lnSpc>
                <a:spcPct val="90000"/>
              </a:lnSpc>
              <a:buFont typeface="Monotype Sorts" pitchFamily="2" charset="2"/>
              <a:buNone/>
            </a:pPr>
            <a:r>
              <a:rPr lang="pt-BR" altLang="en-US" sz="1600" b="1" smtClean="0">
                <a:latin typeface="Courier New" panose="02070309020205020404" pitchFamily="49" charset="0"/>
              </a:rPr>
              <a:t>		Order cada = (Order) e.proximoElemento ();</a:t>
            </a:r>
          </a:p>
          <a:p>
            <a:pPr>
              <a:lnSpc>
                <a:spcPct val="90000"/>
              </a:lnSpc>
              <a:buFont typeface="Monotype Sorts" pitchFamily="2" charset="2"/>
              <a:buNone/>
            </a:pPr>
            <a:r>
              <a:rPr lang="pt-BR" altLang="en-US" sz="1600" b="1" smtClean="0">
                <a:latin typeface="Courier New" panose="02070309020205020404" pitchFamily="49" charset="0"/>
              </a:rPr>
              <a:t>		divida += cada.valor ();</a:t>
            </a:r>
          </a:p>
          <a:p>
            <a:pPr>
              <a:lnSpc>
                <a:spcPct val="90000"/>
              </a:lnSpc>
              <a:buFont typeface="Monotype Sorts" pitchFamily="2" charset="2"/>
              <a:buNone/>
            </a:pPr>
            <a:r>
              <a:rPr lang="pt-BR" altLang="en-US" sz="1600" b="1" smtClean="0">
                <a:latin typeface="Courier New" panose="02070309020205020404" pitchFamily="49" charset="0"/>
              </a:rPr>
              <a:t>   }</a:t>
            </a:r>
          </a:p>
          <a:p>
            <a:pPr>
              <a:lnSpc>
                <a:spcPct val="90000"/>
              </a:lnSpc>
              <a:buFont typeface="Monotype Sorts" pitchFamily="2" charset="2"/>
              <a:buNone/>
            </a:pPr>
            <a:r>
              <a:rPr lang="pt-BR" altLang="en-US" sz="1600" b="1" smtClean="0">
                <a:latin typeface="Courier New" panose="02070309020205020404" pitchFamily="49" charset="0"/>
              </a:rPr>
              <a:t>	</a:t>
            </a:r>
            <a:r>
              <a:rPr lang="pt-BR" altLang="en-US" sz="1600" b="1" smtClean="0">
                <a:solidFill>
                  <a:srgbClr val="FF0000"/>
                </a:solidFill>
                <a:latin typeface="Courier New" panose="02070309020205020404" pitchFamily="49" charset="0"/>
              </a:rPr>
              <a:t>imprimeDetalhes (divida);</a:t>
            </a:r>
          </a:p>
          <a:p>
            <a:pPr>
              <a:lnSpc>
                <a:spcPct val="90000"/>
              </a:lnSpc>
              <a:buFont typeface="Monotype Sorts" pitchFamily="2" charset="2"/>
              <a:buNone/>
            </a:pPr>
            <a:r>
              <a:rPr lang="pt-BR" altLang="en-US" sz="1600" b="1" smtClean="0">
                <a:latin typeface="Courier New" panose="02070309020205020404" pitchFamily="49" charset="0"/>
              </a:rPr>
              <a:t>}</a:t>
            </a:r>
          </a:p>
          <a:p>
            <a:pPr>
              <a:lnSpc>
                <a:spcPct val="90000"/>
              </a:lnSpc>
              <a:buFont typeface="Monotype Sorts" pitchFamily="2" charset="2"/>
              <a:buNone/>
            </a:pPr>
            <a:endParaRPr lang="pt-BR" altLang="en-US" sz="1600" b="1" smtClean="0">
              <a:latin typeface="Courier New" panose="02070309020205020404" pitchFamily="49" charset="0"/>
            </a:endParaRPr>
          </a:p>
          <a:p>
            <a:pPr>
              <a:lnSpc>
                <a:spcPct val="90000"/>
              </a:lnSpc>
              <a:buFont typeface="Monotype Sorts" pitchFamily="2" charset="2"/>
              <a:buNone/>
            </a:pPr>
            <a:r>
              <a:rPr lang="pt-BR" altLang="en-US" sz="1600" b="1" smtClean="0">
                <a:latin typeface="Courier New" panose="02070309020205020404" pitchFamily="49" charset="0"/>
              </a:rPr>
              <a:t>void imprimeDetalhes (double divida)</a:t>
            </a:r>
          </a:p>
          <a:p>
            <a:pPr>
              <a:lnSpc>
                <a:spcPct val="90000"/>
              </a:lnSpc>
              <a:buFont typeface="Monotype Sorts" pitchFamily="2" charset="2"/>
              <a:buNone/>
            </a:pPr>
            <a:r>
              <a:rPr lang="pt-BR" altLang="en-US" sz="1600" b="1" smtClean="0">
                <a:latin typeface="Courier New" panose="02070309020205020404" pitchFamily="49" charset="0"/>
              </a:rPr>
              <a:t>{</a:t>
            </a:r>
          </a:p>
          <a:p>
            <a:pPr>
              <a:lnSpc>
                <a:spcPct val="90000"/>
              </a:lnSpc>
              <a:buFont typeface="Monotype Sorts" pitchFamily="2" charset="2"/>
              <a:buNone/>
            </a:pPr>
            <a:r>
              <a:rPr lang="pt-BR" altLang="en-US" sz="1600" b="1" smtClean="0">
                <a:latin typeface="Courier New" panose="02070309020205020404" pitchFamily="49" charset="0"/>
              </a:rPr>
              <a:t>	System.out.println(“nome: ” + _nome);</a:t>
            </a:r>
          </a:p>
          <a:p>
            <a:pPr>
              <a:lnSpc>
                <a:spcPct val="90000"/>
              </a:lnSpc>
              <a:buFont typeface="Monotype Sorts" pitchFamily="2" charset="2"/>
              <a:buNone/>
            </a:pPr>
            <a:r>
              <a:rPr lang="pt-BR" altLang="en-US" sz="1600" b="1" smtClean="0">
                <a:latin typeface="Courier New" panose="02070309020205020404" pitchFamily="49" charset="0"/>
              </a:rPr>
              <a:t>	System.out.println(“divida total: ” + divida);</a:t>
            </a:r>
          </a:p>
          <a:p>
            <a:pPr>
              <a:lnSpc>
                <a:spcPct val="90000"/>
              </a:lnSpc>
              <a:buFont typeface="Monotype Sorts" pitchFamily="2" charset="2"/>
              <a:buNone/>
            </a:pPr>
            <a:r>
              <a:rPr lang="pt-BR" altLang="en-US" sz="1600" b="1" smtClean="0">
                <a:latin typeface="Courier New" panose="02070309020205020404" pitchFamily="49" charset="0"/>
              </a:rPr>
              <a:t>}</a:t>
            </a:r>
          </a:p>
        </p:txBody>
      </p:sp>
    </p:spTree>
    <p:extLst>
      <p:ext uri="{BB962C8B-B14F-4D97-AF65-F5344CB8AC3E}">
        <p14:creationId xmlns:p14="http://schemas.microsoft.com/office/powerpoint/2010/main" val="8243901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Extract Method (110)</a:t>
            </a:r>
            <a:br>
              <a:rPr lang="pt-BR" i="1" smtClean="0"/>
            </a:br>
            <a:r>
              <a:rPr lang="pt-BR" sz="3200" smtClean="0"/>
              <a:t>com</a:t>
            </a:r>
            <a:r>
              <a:rPr lang="pt-BR" smtClean="0"/>
              <a:t> </a:t>
            </a:r>
            <a:r>
              <a:rPr lang="pt-BR" sz="3200" smtClean="0"/>
              <a:t>atribuição</a:t>
            </a:r>
          </a:p>
        </p:txBody>
      </p:sp>
      <p:sp>
        <p:nvSpPr>
          <p:cNvPr id="252931" name="Rectangle 3"/>
          <p:cNvSpPr>
            <a:spLocks noGrp="1" noChangeArrowheads="1"/>
          </p:cNvSpPr>
          <p:nvPr>
            <p:ph type="body" idx="1"/>
          </p:nvPr>
        </p:nvSpPr>
        <p:spPr>
          <a:xfrm>
            <a:off x="457200" y="1885950"/>
            <a:ext cx="8153400" cy="4667250"/>
          </a:xfrm>
        </p:spPr>
        <p:txBody>
          <a:bodyPr rtlCol="0">
            <a:normAutofit lnSpcReduction="10000"/>
          </a:bodyPr>
          <a:lstStyle/>
          <a:p>
            <a:pPr fontAlgn="auto">
              <a:spcAft>
                <a:spcPts val="0"/>
              </a:spcAft>
              <a:buFont typeface="Monotype Sorts" pitchFamily="2" charset="2"/>
              <a:buNone/>
              <a:defRPr/>
            </a:pPr>
            <a:r>
              <a:rPr lang="pt-BR" sz="1600" b="1" smtClean="0">
                <a:latin typeface="Courier New" pitchFamily="49" charset="0"/>
              </a:rPr>
              <a:t>void imprimeDivida () {</a:t>
            </a:r>
          </a:p>
          <a:p>
            <a:pPr fontAlgn="auto">
              <a:spcAft>
                <a:spcPts val="0"/>
              </a:spcAft>
              <a:buFont typeface="Monotype Sorts" pitchFamily="2" charset="2"/>
              <a:buNone/>
              <a:defRPr/>
            </a:pPr>
            <a:r>
              <a:rPr lang="pt-BR" sz="1600" b="1" smtClean="0">
                <a:latin typeface="Courier New" pitchFamily="49" charset="0"/>
              </a:rPr>
              <a:t>	imprimeCabecalho ();</a:t>
            </a:r>
          </a:p>
          <a:p>
            <a:pPr fontAlgn="auto">
              <a:spcAft>
                <a:spcPts val="0"/>
              </a:spcAft>
              <a:buFont typeface="Monotype Sorts" pitchFamily="2" charset="2"/>
              <a:buNone/>
              <a:defRPr/>
            </a:pPr>
            <a:r>
              <a:rPr lang="pt-BR" sz="1600" b="1" smtClean="0">
                <a:latin typeface="Courier New" pitchFamily="49" charset="0"/>
              </a:rPr>
              <a:t>	</a:t>
            </a:r>
            <a:r>
              <a:rPr lang="pt-BR" sz="1600" b="1" smtClean="0">
                <a:solidFill>
                  <a:srgbClr val="FF0000"/>
                </a:solidFill>
                <a:latin typeface="Courier New" pitchFamily="49" charset="0"/>
              </a:rPr>
              <a:t>double divida = calculaDivida ();</a:t>
            </a:r>
          </a:p>
          <a:p>
            <a:pPr fontAlgn="auto">
              <a:spcAft>
                <a:spcPts val="0"/>
              </a:spcAft>
              <a:buFont typeface="Monotype Sorts" pitchFamily="2" charset="2"/>
              <a:buNone/>
              <a:defRPr/>
            </a:pPr>
            <a:r>
              <a:rPr lang="pt-BR" sz="1600" b="1" smtClean="0">
                <a:latin typeface="Courier New" pitchFamily="49" charset="0"/>
              </a:rPr>
              <a:t>	imprimeDetalhes (divida);</a:t>
            </a:r>
          </a:p>
          <a:p>
            <a:pPr fontAlgn="auto">
              <a:spcAft>
                <a:spcPts val="0"/>
              </a:spcAft>
              <a:buFont typeface="Monotype Sorts" pitchFamily="2" charset="2"/>
              <a:buNone/>
              <a:defRPr/>
            </a:pPr>
            <a:r>
              <a:rPr lang="pt-BR" sz="1600" b="1" smtClean="0">
                <a:latin typeface="Courier New" pitchFamily="49" charset="0"/>
              </a:rPr>
              <a:t>}</a:t>
            </a:r>
          </a:p>
          <a:p>
            <a:pPr fontAlgn="auto">
              <a:spcAft>
                <a:spcPts val="0"/>
              </a:spcAft>
              <a:buFont typeface="Monotype Sorts" pitchFamily="2" charset="2"/>
              <a:buNone/>
              <a:defRPr/>
            </a:pPr>
            <a:endParaRPr lang="pt-BR" sz="1600" b="1" smtClean="0">
              <a:latin typeface="Courier New" pitchFamily="49" charset="0"/>
            </a:endParaRPr>
          </a:p>
          <a:p>
            <a:pPr fontAlgn="auto">
              <a:spcAft>
                <a:spcPts val="0"/>
              </a:spcAft>
              <a:buFont typeface="Monotype Sorts" pitchFamily="2" charset="2"/>
              <a:buNone/>
              <a:defRPr/>
            </a:pPr>
            <a:r>
              <a:rPr lang="pt-BR" sz="1600" b="1" smtClean="0">
                <a:latin typeface="Courier New" pitchFamily="49" charset="0"/>
              </a:rPr>
              <a:t>double calculaDivida ()</a:t>
            </a:r>
          </a:p>
          <a:p>
            <a:pPr fontAlgn="auto">
              <a:spcAft>
                <a:spcPts val="0"/>
              </a:spcAft>
              <a:buFont typeface="Monotype Sorts" pitchFamily="2" charset="2"/>
              <a:buNone/>
              <a:defRPr/>
            </a:pPr>
            <a:r>
              <a:rPr lang="pt-BR" sz="1600" b="1" smtClean="0">
                <a:latin typeface="Courier New" pitchFamily="49" charset="0"/>
              </a:rPr>
              <a:t>{</a:t>
            </a:r>
          </a:p>
          <a:p>
            <a:pPr fontAlgn="auto">
              <a:spcAft>
                <a:spcPts val="0"/>
              </a:spcAft>
              <a:buFont typeface="Monotype Sorts" pitchFamily="2" charset="2"/>
              <a:buNone/>
              <a:defRPr/>
            </a:pPr>
            <a:r>
              <a:rPr lang="pt-BR" sz="1600" b="1" smtClean="0">
                <a:latin typeface="Courier New" pitchFamily="49" charset="0"/>
              </a:rPr>
              <a:t>	Enumerate e = _pedidos.elementos ();</a:t>
            </a:r>
          </a:p>
          <a:p>
            <a:pPr fontAlgn="auto">
              <a:spcAft>
                <a:spcPts val="0"/>
              </a:spcAft>
              <a:buFont typeface="Monotype Sorts" pitchFamily="2" charset="2"/>
              <a:buNone/>
              <a:defRPr/>
            </a:pPr>
            <a:r>
              <a:rPr lang="pt-BR" sz="1600" b="1" smtClean="0">
                <a:latin typeface="Courier New" pitchFamily="49" charset="0"/>
              </a:rPr>
              <a:t>	double divida = 0.0;</a:t>
            </a:r>
          </a:p>
          <a:p>
            <a:pPr fontAlgn="auto">
              <a:spcAft>
                <a:spcPts val="0"/>
              </a:spcAft>
              <a:buFont typeface="Monotype Sorts" pitchFamily="2" charset="2"/>
              <a:buNone/>
              <a:defRPr/>
            </a:pPr>
            <a:r>
              <a:rPr lang="pt-BR" sz="1600" b="1" smtClean="0">
                <a:latin typeface="Courier New" pitchFamily="49" charset="0"/>
              </a:rPr>
              <a:t>	while (e.temMaisElementos ()){</a:t>
            </a:r>
          </a:p>
          <a:p>
            <a:pPr fontAlgn="auto">
              <a:spcAft>
                <a:spcPts val="0"/>
              </a:spcAft>
              <a:buFont typeface="Monotype Sorts" pitchFamily="2" charset="2"/>
              <a:buNone/>
              <a:defRPr/>
            </a:pPr>
            <a:r>
              <a:rPr lang="pt-BR" sz="1600" b="1" smtClean="0">
                <a:latin typeface="Courier New" pitchFamily="49" charset="0"/>
              </a:rPr>
              <a:t>		Order cada = (Order) e.proximoElemento ();</a:t>
            </a:r>
          </a:p>
          <a:p>
            <a:pPr fontAlgn="auto">
              <a:spcAft>
                <a:spcPts val="0"/>
              </a:spcAft>
              <a:buFont typeface="Monotype Sorts" pitchFamily="2" charset="2"/>
              <a:buNone/>
              <a:defRPr/>
            </a:pPr>
            <a:r>
              <a:rPr lang="pt-BR" sz="1600" b="1" smtClean="0">
                <a:latin typeface="Courier New" pitchFamily="49" charset="0"/>
              </a:rPr>
              <a:t>		divida += cada.valor ();</a:t>
            </a:r>
          </a:p>
          <a:p>
            <a:pPr fontAlgn="auto">
              <a:spcAft>
                <a:spcPts val="0"/>
              </a:spcAft>
              <a:buFont typeface="Monotype Sorts" pitchFamily="2" charset="2"/>
              <a:buNone/>
              <a:defRPr/>
            </a:pPr>
            <a:r>
              <a:rPr lang="pt-BR" sz="1600" b="1" smtClean="0">
                <a:latin typeface="Courier New" pitchFamily="49" charset="0"/>
              </a:rPr>
              <a:t>   }</a:t>
            </a:r>
          </a:p>
          <a:p>
            <a:pPr fontAlgn="auto">
              <a:spcAft>
                <a:spcPts val="0"/>
              </a:spcAft>
              <a:buFont typeface="Monotype Sorts" pitchFamily="2" charset="2"/>
              <a:buNone/>
              <a:defRPr/>
            </a:pPr>
            <a:r>
              <a:rPr lang="pt-BR" sz="1600" b="1" smtClean="0">
                <a:latin typeface="Courier New" pitchFamily="49" charset="0"/>
              </a:rPr>
              <a:t>	return divida;</a:t>
            </a:r>
          </a:p>
          <a:p>
            <a:pPr fontAlgn="auto">
              <a:spcAft>
                <a:spcPts val="0"/>
              </a:spcAft>
              <a:buFont typeface="Monotype Sorts" pitchFamily="2" charset="2"/>
              <a:buNone/>
              <a:defRPr/>
            </a:pPr>
            <a:r>
              <a:rPr lang="pt-BR" sz="1600" b="1" smtClean="0">
                <a:latin typeface="Courier New" pitchFamily="49" charset="0"/>
              </a:rPr>
              <a:t>}	</a:t>
            </a:r>
          </a:p>
        </p:txBody>
      </p:sp>
    </p:spTree>
    <p:extLst>
      <p:ext uri="{BB962C8B-B14F-4D97-AF65-F5344CB8AC3E}">
        <p14:creationId xmlns:p14="http://schemas.microsoft.com/office/powerpoint/2010/main" val="41616193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rtlCol="0">
            <a:normAutofit fontScale="90000"/>
          </a:bodyPr>
          <a:lstStyle/>
          <a:p>
            <a:pPr fontAlgn="auto">
              <a:spcAft>
                <a:spcPts val="0"/>
              </a:spcAft>
              <a:defRPr/>
            </a:pPr>
            <a:r>
              <a:rPr lang="pt-BR" i="1" smtClean="0"/>
              <a:t>Extract Method (110)</a:t>
            </a:r>
            <a:br>
              <a:rPr lang="pt-BR" i="1" smtClean="0"/>
            </a:br>
            <a:r>
              <a:rPr lang="pt-BR" sz="3200" smtClean="0"/>
              <a:t>depois de compilar e testar</a:t>
            </a:r>
          </a:p>
        </p:txBody>
      </p:sp>
      <p:sp>
        <p:nvSpPr>
          <p:cNvPr id="253955" name="Rectangle 3"/>
          <p:cNvSpPr>
            <a:spLocks noGrp="1" noChangeArrowheads="1"/>
          </p:cNvSpPr>
          <p:nvPr>
            <p:ph type="body" idx="1"/>
          </p:nvPr>
        </p:nvSpPr>
        <p:spPr>
          <a:xfrm>
            <a:off x="457200" y="1885950"/>
            <a:ext cx="8153400" cy="4667250"/>
          </a:xfrm>
        </p:spPr>
        <p:txBody>
          <a:bodyPr rtlCol="0">
            <a:normAutofit lnSpcReduction="10000"/>
          </a:bodyPr>
          <a:lstStyle/>
          <a:p>
            <a:pPr fontAlgn="auto">
              <a:spcAft>
                <a:spcPts val="0"/>
              </a:spcAft>
              <a:buFont typeface="Monotype Sorts" pitchFamily="2" charset="2"/>
              <a:buNone/>
              <a:defRPr/>
            </a:pPr>
            <a:r>
              <a:rPr lang="pt-BR" sz="1600" b="1" smtClean="0">
                <a:latin typeface="Courier New" pitchFamily="49" charset="0"/>
              </a:rPr>
              <a:t>void imprimeDivida () {</a:t>
            </a:r>
          </a:p>
          <a:p>
            <a:pPr fontAlgn="auto">
              <a:spcAft>
                <a:spcPts val="0"/>
              </a:spcAft>
              <a:buFont typeface="Monotype Sorts" pitchFamily="2" charset="2"/>
              <a:buNone/>
              <a:defRPr/>
            </a:pPr>
            <a:r>
              <a:rPr lang="pt-BR" sz="1600" b="1" smtClean="0">
                <a:latin typeface="Courier New" pitchFamily="49" charset="0"/>
              </a:rPr>
              <a:t>	imprimeCabecalho ();</a:t>
            </a:r>
          </a:p>
          <a:p>
            <a:pPr fontAlgn="auto">
              <a:spcAft>
                <a:spcPts val="0"/>
              </a:spcAft>
              <a:buFont typeface="Monotype Sorts" pitchFamily="2" charset="2"/>
              <a:buNone/>
              <a:defRPr/>
            </a:pPr>
            <a:r>
              <a:rPr lang="pt-BR" sz="1600" b="1" smtClean="0">
                <a:latin typeface="Courier New" pitchFamily="49" charset="0"/>
              </a:rPr>
              <a:t>	double divida = calculaDivida ();</a:t>
            </a:r>
            <a:endParaRPr lang="pt-BR" sz="1600" b="1" smtClean="0">
              <a:solidFill>
                <a:srgbClr val="FF0000"/>
              </a:solidFill>
              <a:latin typeface="Courier New" pitchFamily="49" charset="0"/>
            </a:endParaRPr>
          </a:p>
          <a:p>
            <a:pPr fontAlgn="auto">
              <a:spcAft>
                <a:spcPts val="0"/>
              </a:spcAft>
              <a:buFont typeface="Monotype Sorts" pitchFamily="2" charset="2"/>
              <a:buNone/>
              <a:defRPr/>
            </a:pPr>
            <a:r>
              <a:rPr lang="pt-BR" sz="1600" b="1" smtClean="0">
                <a:latin typeface="Courier New" pitchFamily="49" charset="0"/>
              </a:rPr>
              <a:t>	imprimeDetalhes (divida);</a:t>
            </a:r>
          </a:p>
          <a:p>
            <a:pPr fontAlgn="auto">
              <a:spcAft>
                <a:spcPts val="0"/>
              </a:spcAft>
              <a:buFont typeface="Monotype Sorts" pitchFamily="2" charset="2"/>
              <a:buNone/>
              <a:defRPr/>
            </a:pPr>
            <a:r>
              <a:rPr lang="pt-BR" sz="1600" b="1" smtClean="0">
                <a:latin typeface="Courier New" pitchFamily="49" charset="0"/>
              </a:rPr>
              <a:t>}</a:t>
            </a:r>
          </a:p>
          <a:p>
            <a:pPr fontAlgn="auto">
              <a:spcAft>
                <a:spcPts val="0"/>
              </a:spcAft>
              <a:buFont typeface="Monotype Sorts" pitchFamily="2" charset="2"/>
              <a:buNone/>
              <a:defRPr/>
            </a:pPr>
            <a:endParaRPr lang="pt-BR" sz="1600" b="1" smtClean="0">
              <a:latin typeface="Courier New" pitchFamily="49" charset="0"/>
            </a:endParaRPr>
          </a:p>
          <a:p>
            <a:pPr fontAlgn="auto">
              <a:spcAft>
                <a:spcPts val="0"/>
              </a:spcAft>
              <a:buFont typeface="Monotype Sorts" pitchFamily="2" charset="2"/>
              <a:buNone/>
              <a:defRPr/>
            </a:pPr>
            <a:r>
              <a:rPr lang="pt-BR" sz="1600" b="1" smtClean="0">
                <a:latin typeface="Courier New" pitchFamily="49" charset="0"/>
              </a:rPr>
              <a:t>double calculaDivida ()</a:t>
            </a:r>
          </a:p>
          <a:p>
            <a:pPr fontAlgn="auto">
              <a:spcAft>
                <a:spcPts val="0"/>
              </a:spcAft>
              <a:buFont typeface="Monotype Sorts" pitchFamily="2" charset="2"/>
              <a:buNone/>
              <a:defRPr/>
            </a:pPr>
            <a:r>
              <a:rPr lang="pt-BR" sz="1600" b="1" smtClean="0">
                <a:latin typeface="Courier New" pitchFamily="49" charset="0"/>
              </a:rPr>
              <a:t>{</a:t>
            </a:r>
          </a:p>
          <a:p>
            <a:pPr fontAlgn="auto">
              <a:spcAft>
                <a:spcPts val="0"/>
              </a:spcAft>
              <a:buFont typeface="Monotype Sorts" pitchFamily="2" charset="2"/>
              <a:buNone/>
              <a:defRPr/>
            </a:pPr>
            <a:r>
              <a:rPr lang="pt-BR" sz="1600" b="1" smtClean="0">
                <a:latin typeface="Courier New" pitchFamily="49" charset="0"/>
              </a:rPr>
              <a:t>	Enumerate e = _pedidos.elementos ();</a:t>
            </a:r>
          </a:p>
          <a:p>
            <a:pPr fontAlgn="auto">
              <a:spcAft>
                <a:spcPts val="0"/>
              </a:spcAft>
              <a:buFont typeface="Monotype Sorts" pitchFamily="2" charset="2"/>
              <a:buNone/>
              <a:defRPr/>
            </a:pPr>
            <a:r>
              <a:rPr lang="pt-BR" sz="1600" b="1" smtClean="0">
                <a:latin typeface="Courier New" pitchFamily="49" charset="0"/>
              </a:rPr>
              <a:t>	double </a:t>
            </a:r>
            <a:r>
              <a:rPr lang="pt-BR" sz="1600" b="1" smtClean="0">
                <a:solidFill>
                  <a:srgbClr val="CC3300"/>
                </a:solidFill>
                <a:latin typeface="Courier New" pitchFamily="49" charset="0"/>
              </a:rPr>
              <a:t>resultado</a:t>
            </a:r>
            <a:r>
              <a:rPr lang="pt-BR" sz="1600" b="1" smtClean="0">
                <a:latin typeface="Courier New" pitchFamily="49" charset="0"/>
              </a:rPr>
              <a:t> = 0.0;</a:t>
            </a:r>
          </a:p>
          <a:p>
            <a:pPr fontAlgn="auto">
              <a:spcAft>
                <a:spcPts val="0"/>
              </a:spcAft>
              <a:buFont typeface="Monotype Sorts" pitchFamily="2" charset="2"/>
              <a:buNone/>
              <a:defRPr/>
            </a:pPr>
            <a:r>
              <a:rPr lang="pt-BR" sz="1600" b="1" smtClean="0">
                <a:latin typeface="Courier New" pitchFamily="49" charset="0"/>
              </a:rPr>
              <a:t>	while (e.temMaisElementos ()){</a:t>
            </a:r>
          </a:p>
          <a:p>
            <a:pPr fontAlgn="auto">
              <a:spcAft>
                <a:spcPts val="0"/>
              </a:spcAft>
              <a:buFont typeface="Monotype Sorts" pitchFamily="2" charset="2"/>
              <a:buNone/>
              <a:defRPr/>
            </a:pPr>
            <a:r>
              <a:rPr lang="pt-BR" sz="1600" b="1" smtClean="0">
                <a:latin typeface="Courier New" pitchFamily="49" charset="0"/>
              </a:rPr>
              <a:t>		Order cada = (Order) e.proximoElemento ();</a:t>
            </a:r>
          </a:p>
          <a:p>
            <a:pPr fontAlgn="auto">
              <a:spcAft>
                <a:spcPts val="0"/>
              </a:spcAft>
              <a:buFont typeface="Monotype Sorts" pitchFamily="2" charset="2"/>
              <a:buNone/>
              <a:defRPr/>
            </a:pPr>
            <a:r>
              <a:rPr lang="pt-BR" sz="1600" b="1" smtClean="0">
                <a:latin typeface="Courier New" pitchFamily="49" charset="0"/>
              </a:rPr>
              <a:t>		</a:t>
            </a:r>
            <a:r>
              <a:rPr lang="pt-BR" sz="1600" b="1" smtClean="0">
                <a:solidFill>
                  <a:srgbClr val="CC3300"/>
                </a:solidFill>
                <a:latin typeface="Courier New" pitchFamily="49" charset="0"/>
              </a:rPr>
              <a:t>resultado</a:t>
            </a:r>
            <a:r>
              <a:rPr lang="pt-BR" sz="1600" b="1" smtClean="0">
                <a:latin typeface="Courier New" pitchFamily="49" charset="0"/>
              </a:rPr>
              <a:t> += cada.valor ();</a:t>
            </a:r>
          </a:p>
          <a:p>
            <a:pPr fontAlgn="auto">
              <a:spcAft>
                <a:spcPts val="0"/>
              </a:spcAft>
              <a:buFont typeface="Monotype Sorts" pitchFamily="2" charset="2"/>
              <a:buNone/>
              <a:defRPr/>
            </a:pPr>
            <a:r>
              <a:rPr lang="pt-BR" sz="1600" b="1" smtClean="0">
                <a:latin typeface="Courier New" pitchFamily="49" charset="0"/>
              </a:rPr>
              <a:t>   }</a:t>
            </a:r>
          </a:p>
          <a:p>
            <a:pPr fontAlgn="auto">
              <a:spcAft>
                <a:spcPts val="0"/>
              </a:spcAft>
              <a:buFont typeface="Monotype Sorts" pitchFamily="2" charset="2"/>
              <a:buNone/>
              <a:defRPr/>
            </a:pPr>
            <a:r>
              <a:rPr lang="pt-BR" sz="1600" b="1" smtClean="0">
                <a:latin typeface="Courier New" pitchFamily="49" charset="0"/>
              </a:rPr>
              <a:t>	return </a:t>
            </a:r>
            <a:r>
              <a:rPr lang="pt-BR" sz="1600" b="1" smtClean="0">
                <a:solidFill>
                  <a:srgbClr val="CC3300"/>
                </a:solidFill>
                <a:latin typeface="Courier New" pitchFamily="49" charset="0"/>
              </a:rPr>
              <a:t>resultado</a:t>
            </a:r>
            <a:r>
              <a:rPr lang="pt-BR" sz="1600" b="1" smtClean="0">
                <a:latin typeface="Courier New" pitchFamily="49" charset="0"/>
              </a:rPr>
              <a:t>;</a:t>
            </a:r>
          </a:p>
          <a:p>
            <a:pPr fontAlgn="auto">
              <a:spcAft>
                <a:spcPts val="0"/>
              </a:spcAft>
              <a:buFont typeface="Monotype Sorts" pitchFamily="2" charset="2"/>
              <a:buNone/>
              <a:defRPr/>
            </a:pPr>
            <a:r>
              <a:rPr lang="pt-BR" sz="1600" b="1" smtClean="0">
                <a:latin typeface="Courier New" pitchFamily="49" charset="0"/>
              </a:rPr>
              <a:t>}	</a:t>
            </a:r>
          </a:p>
        </p:txBody>
      </p:sp>
    </p:spTree>
    <p:extLst>
      <p:ext uri="{BB962C8B-B14F-4D97-AF65-F5344CB8AC3E}">
        <p14:creationId xmlns:p14="http://schemas.microsoft.com/office/powerpoint/2010/main" val="14700845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rtlCol="0">
            <a:normAutofit fontScale="90000"/>
          </a:bodyPr>
          <a:lstStyle/>
          <a:p>
            <a:pPr fontAlgn="auto">
              <a:spcAft>
                <a:spcPts val="0"/>
              </a:spcAft>
              <a:defRPr/>
            </a:pPr>
            <a:r>
              <a:rPr lang="pt-BR" i="1" smtClean="0"/>
              <a:t>Extract Method (110)</a:t>
            </a:r>
            <a:br>
              <a:rPr lang="pt-BR" i="1" smtClean="0"/>
            </a:br>
            <a:r>
              <a:rPr lang="pt-BR" sz="3200" smtClean="0"/>
              <a:t>depois de compilar e testar</a:t>
            </a:r>
          </a:p>
        </p:txBody>
      </p:sp>
      <p:sp>
        <p:nvSpPr>
          <p:cNvPr id="22531" name="Rectangle 3"/>
          <p:cNvSpPr>
            <a:spLocks noGrp="1" noChangeArrowheads="1"/>
          </p:cNvSpPr>
          <p:nvPr>
            <p:ph type="body" idx="1"/>
          </p:nvPr>
        </p:nvSpPr>
        <p:spPr>
          <a:xfrm>
            <a:off x="457200" y="1885950"/>
            <a:ext cx="8153400" cy="4667250"/>
          </a:xfrm>
        </p:spPr>
        <p:txBody>
          <a:bodyPr/>
          <a:lstStyle/>
          <a:p>
            <a:r>
              <a:rPr lang="pt-BR" altLang="en-US" sz="2400" smtClean="0"/>
              <a:t>dá para ficar mais curto ainda:</a:t>
            </a:r>
          </a:p>
          <a:p>
            <a:endParaRPr lang="pt-BR" altLang="en-US" sz="2400" smtClean="0"/>
          </a:p>
          <a:p>
            <a:endParaRPr lang="pt-BR" altLang="en-US" sz="1600" b="1" smtClean="0">
              <a:latin typeface="Courier New" panose="02070309020205020404" pitchFamily="49" charset="0"/>
            </a:endParaRPr>
          </a:p>
          <a:p>
            <a:pPr>
              <a:buFont typeface="Monotype Sorts" pitchFamily="2" charset="2"/>
              <a:buNone/>
            </a:pPr>
            <a:endParaRPr lang="pt-BR" altLang="en-US" sz="1600" b="1" smtClean="0">
              <a:latin typeface="Courier New" panose="02070309020205020404" pitchFamily="49" charset="0"/>
            </a:endParaRPr>
          </a:p>
          <a:p>
            <a:pPr>
              <a:buFont typeface="Monotype Sorts" pitchFamily="2" charset="2"/>
              <a:buNone/>
            </a:pPr>
            <a:r>
              <a:rPr lang="pt-BR" altLang="en-US" sz="1600" b="1" smtClean="0">
                <a:latin typeface="Courier New" panose="02070309020205020404" pitchFamily="49" charset="0"/>
              </a:rPr>
              <a:t>void imprimeDivida () {</a:t>
            </a:r>
          </a:p>
          <a:p>
            <a:pPr>
              <a:buFont typeface="Monotype Sorts" pitchFamily="2" charset="2"/>
              <a:buNone/>
            </a:pPr>
            <a:r>
              <a:rPr lang="pt-BR" altLang="en-US" sz="1600" b="1" smtClean="0">
                <a:latin typeface="Courier New" panose="02070309020205020404" pitchFamily="49" charset="0"/>
              </a:rPr>
              <a:t>	imprimeCabecalho ();</a:t>
            </a:r>
            <a:endParaRPr lang="pt-BR" altLang="en-US" sz="1600" b="1" smtClean="0">
              <a:solidFill>
                <a:srgbClr val="FF0000"/>
              </a:solidFill>
              <a:latin typeface="Courier New" panose="02070309020205020404" pitchFamily="49" charset="0"/>
            </a:endParaRPr>
          </a:p>
          <a:p>
            <a:pPr>
              <a:buFont typeface="Monotype Sorts" pitchFamily="2" charset="2"/>
              <a:buNone/>
            </a:pPr>
            <a:r>
              <a:rPr lang="pt-BR" altLang="en-US" sz="1600" b="1" smtClean="0">
                <a:latin typeface="Courier New" panose="02070309020205020404" pitchFamily="49" charset="0"/>
              </a:rPr>
              <a:t>	imprimeDetalhes (calculaDivida ());</a:t>
            </a:r>
          </a:p>
          <a:p>
            <a:pPr>
              <a:buFont typeface="Monotype Sorts" pitchFamily="2" charset="2"/>
              <a:buNone/>
            </a:pPr>
            <a:r>
              <a:rPr lang="pt-BR" altLang="en-US" sz="1600" b="1" smtClean="0">
                <a:latin typeface="Courier New" panose="02070309020205020404" pitchFamily="49" charset="0"/>
              </a:rPr>
              <a:t>}</a:t>
            </a:r>
          </a:p>
          <a:p>
            <a:pPr>
              <a:buFont typeface="Monotype Sorts" pitchFamily="2" charset="2"/>
              <a:buNone/>
            </a:pPr>
            <a:endParaRPr lang="pt-BR" altLang="en-US" sz="1600" b="1" smtClean="0">
              <a:latin typeface="Courier New" panose="02070309020205020404" pitchFamily="49" charset="0"/>
            </a:endParaRPr>
          </a:p>
          <a:p>
            <a:pPr>
              <a:buFont typeface="Monotype Sorts" pitchFamily="2" charset="2"/>
              <a:buNone/>
            </a:pPr>
            <a:endParaRPr lang="pt-BR" altLang="en-US" sz="1600" b="1" smtClean="0">
              <a:latin typeface="Courier New" panose="02070309020205020404" pitchFamily="49" charset="0"/>
            </a:endParaRPr>
          </a:p>
          <a:p>
            <a:r>
              <a:rPr lang="pt-BR" altLang="en-US" sz="2400" smtClean="0"/>
              <a:t>mas não é necessariamente melhor pois é um pouco menos claro.</a:t>
            </a:r>
            <a:endParaRPr lang="pt-BR" altLang="en-US" sz="1600" b="1" smtClean="0">
              <a:latin typeface="Courier New" panose="02070309020205020404" pitchFamily="49" charset="0"/>
            </a:endParaRPr>
          </a:p>
        </p:txBody>
      </p:sp>
    </p:spTree>
    <p:extLst>
      <p:ext uri="{BB962C8B-B14F-4D97-AF65-F5344CB8AC3E}">
        <p14:creationId xmlns:p14="http://schemas.microsoft.com/office/powerpoint/2010/main" val="22171815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76200"/>
            <a:ext cx="7772400" cy="1066800"/>
          </a:xfrm>
        </p:spPr>
        <p:txBody>
          <a:bodyPr/>
          <a:lstStyle/>
          <a:p>
            <a:r>
              <a:rPr lang="pt-BR" altLang="en-US" i="1" smtClean="0"/>
              <a:t>Inline Method (117)</a:t>
            </a:r>
          </a:p>
        </p:txBody>
      </p:sp>
      <p:sp>
        <p:nvSpPr>
          <p:cNvPr id="23555" name="Rectangle 3"/>
          <p:cNvSpPr>
            <a:spLocks noGrp="1" noChangeArrowheads="1"/>
          </p:cNvSpPr>
          <p:nvPr>
            <p:ph type="body" idx="1"/>
          </p:nvPr>
        </p:nvSpPr>
        <p:spPr>
          <a:xfrm>
            <a:off x="457200" y="1828800"/>
            <a:ext cx="8178800" cy="4343400"/>
          </a:xfrm>
        </p:spPr>
        <p:txBody>
          <a:bodyPr/>
          <a:lstStyle/>
          <a:p>
            <a:pPr>
              <a:lnSpc>
                <a:spcPct val="110000"/>
              </a:lnSpc>
            </a:pPr>
            <a:r>
              <a:rPr lang="pt-BR" altLang="en-US" b="1" smtClean="0"/>
              <a:t>Nome</a:t>
            </a:r>
            <a:r>
              <a:rPr lang="pt-BR" altLang="en-US" smtClean="0"/>
              <a:t>: </a:t>
            </a:r>
            <a:r>
              <a:rPr lang="pt-BR" altLang="en-US" i="1" smtClean="0"/>
              <a:t>Inline Method</a:t>
            </a:r>
          </a:p>
          <a:p>
            <a:pPr>
              <a:lnSpc>
                <a:spcPct val="110000"/>
              </a:lnSpc>
            </a:pPr>
            <a:r>
              <a:rPr lang="pt-BR" altLang="en-US" b="1" smtClean="0"/>
              <a:t>Resumo: </a:t>
            </a:r>
            <a:r>
              <a:rPr lang="pt-BR" altLang="en-US" sz="2400" smtClean="0"/>
              <a:t>a implementação de um método é tão clara quanto o nome do método. Substitua a chamada ao método pela sua implementação.</a:t>
            </a:r>
            <a:endParaRPr lang="pt-BR" altLang="en-US" sz="2400" i="1" smtClean="0"/>
          </a:p>
          <a:p>
            <a:pPr>
              <a:lnSpc>
                <a:spcPct val="110000"/>
              </a:lnSpc>
            </a:pPr>
            <a:r>
              <a:rPr lang="pt-BR" altLang="en-US" b="1" smtClean="0"/>
              <a:t>Motivação:</a:t>
            </a:r>
            <a:r>
              <a:rPr lang="pt-BR" altLang="en-US" sz="2400" smtClean="0"/>
              <a:t> bom para eliminar indireção desnecessária. Se você tem um grupo de métodos mau organizados, aplique </a:t>
            </a:r>
            <a:r>
              <a:rPr lang="pt-BR" altLang="en-US" sz="2400" i="1" smtClean="0"/>
              <a:t>Inline Method</a:t>
            </a:r>
            <a:r>
              <a:rPr lang="pt-BR" altLang="en-US" sz="2400" smtClean="0"/>
              <a:t>  em todos eles seguido de uns bons </a:t>
            </a:r>
            <a:r>
              <a:rPr lang="pt-BR" altLang="en-US" sz="2400" i="1" smtClean="0"/>
              <a:t>Extract Method </a:t>
            </a:r>
            <a:r>
              <a:rPr lang="pt-BR" altLang="en-US" sz="2400" smtClean="0"/>
              <a:t>s.</a:t>
            </a:r>
            <a:endParaRPr lang="pt-BR" altLang="en-US" sz="2400" i="1" smtClean="0"/>
          </a:p>
        </p:txBody>
      </p:sp>
    </p:spTree>
    <p:extLst>
      <p:ext uri="{BB962C8B-B14F-4D97-AF65-F5344CB8AC3E}">
        <p14:creationId xmlns:p14="http://schemas.microsoft.com/office/powerpoint/2010/main" val="13458294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76200"/>
            <a:ext cx="7772400" cy="990600"/>
          </a:xfrm>
        </p:spPr>
        <p:txBody>
          <a:bodyPr/>
          <a:lstStyle/>
          <a:p>
            <a:r>
              <a:rPr lang="pt-BR" altLang="en-US" i="1" smtClean="0"/>
              <a:t>Inline Method (117)</a:t>
            </a:r>
          </a:p>
        </p:txBody>
      </p:sp>
      <p:sp>
        <p:nvSpPr>
          <p:cNvPr id="257027" name="Rectangle 3"/>
          <p:cNvSpPr>
            <a:spLocks noGrp="1" noChangeArrowheads="1"/>
          </p:cNvSpPr>
          <p:nvPr>
            <p:ph type="body" idx="1"/>
          </p:nvPr>
        </p:nvSpPr>
        <p:spPr>
          <a:xfrm>
            <a:off x="457200" y="1676400"/>
            <a:ext cx="8178800" cy="4038600"/>
          </a:xfrm>
        </p:spPr>
        <p:txBody>
          <a:bodyPr rtlCol="0">
            <a:normAutofit lnSpcReduction="10000"/>
          </a:bodyPr>
          <a:lstStyle/>
          <a:p>
            <a:pPr fontAlgn="auto">
              <a:lnSpc>
                <a:spcPct val="90000"/>
              </a:lnSpc>
              <a:spcAft>
                <a:spcPts val="0"/>
              </a:spcAft>
              <a:defRPr/>
            </a:pPr>
            <a:r>
              <a:rPr lang="pt-BR" sz="2400" b="1" smtClean="0"/>
              <a:t>Mecânica:</a:t>
            </a:r>
          </a:p>
          <a:p>
            <a:pPr lvl="1" fontAlgn="auto">
              <a:lnSpc>
                <a:spcPct val="90000"/>
              </a:lnSpc>
              <a:spcAft>
                <a:spcPts val="0"/>
              </a:spcAft>
              <a:defRPr/>
            </a:pPr>
            <a:r>
              <a:rPr lang="pt-BR" sz="2000" smtClean="0"/>
              <a:t>Verifique se o método não é polimórfico ou se as suas subclasses o especializam</a:t>
            </a:r>
          </a:p>
          <a:p>
            <a:pPr lvl="1" fontAlgn="auto">
              <a:lnSpc>
                <a:spcPct val="90000"/>
              </a:lnSpc>
              <a:spcAft>
                <a:spcPts val="0"/>
              </a:spcAft>
              <a:defRPr/>
            </a:pPr>
            <a:r>
              <a:rPr lang="pt-BR" sz="2000" smtClean="0"/>
              <a:t>Ache todas as chamadas e substitua pela implementação</a:t>
            </a:r>
          </a:p>
          <a:p>
            <a:pPr lvl="1" fontAlgn="auto">
              <a:lnSpc>
                <a:spcPct val="90000"/>
              </a:lnSpc>
              <a:spcAft>
                <a:spcPts val="0"/>
              </a:spcAft>
              <a:defRPr/>
            </a:pPr>
            <a:r>
              <a:rPr lang="pt-BR" sz="2000" smtClean="0"/>
              <a:t>Compile e teste</a:t>
            </a:r>
          </a:p>
          <a:p>
            <a:pPr lvl="1" fontAlgn="auto">
              <a:lnSpc>
                <a:spcPct val="90000"/>
              </a:lnSpc>
              <a:spcAft>
                <a:spcPts val="0"/>
              </a:spcAft>
              <a:defRPr/>
            </a:pPr>
            <a:r>
              <a:rPr lang="pt-BR" sz="2000" smtClean="0"/>
              <a:t>Remova a definição do método</a:t>
            </a:r>
          </a:p>
          <a:p>
            <a:pPr lvl="1" fontAlgn="auto">
              <a:lnSpc>
                <a:spcPct val="90000"/>
              </a:lnSpc>
              <a:spcAft>
                <a:spcPts val="0"/>
              </a:spcAft>
              <a:defRPr/>
            </a:pPr>
            <a:r>
              <a:rPr lang="pt-BR" sz="2000" smtClean="0"/>
              <a:t>Dica: se for difícil -&gt; não faça.</a:t>
            </a:r>
          </a:p>
          <a:p>
            <a:pPr fontAlgn="auto">
              <a:lnSpc>
                <a:spcPct val="90000"/>
              </a:lnSpc>
              <a:spcAft>
                <a:spcPts val="0"/>
              </a:spcAft>
              <a:defRPr/>
            </a:pPr>
            <a:r>
              <a:rPr lang="pt-BR" sz="2400" b="1" smtClean="0"/>
              <a:t>Exemplo:</a:t>
            </a:r>
          </a:p>
          <a:p>
            <a:pPr fontAlgn="auto">
              <a:lnSpc>
                <a:spcPct val="90000"/>
              </a:lnSpc>
              <a:spcAft>
                <a:spcPts val="0"/>
              </a:spcAft>
              <a:buFont typeface="Monotype Sorts" pitchFamily="2" charset="2"/>
              <a:buNone/>
              <a:defRPr/>
            </a:pPr>
            <a:r>
              <a:rPr lang="pt-BR" sz="1600" b="1" smtClean="0">
                <a:latin typeface="Courier New" pitchFamily="49" charset="0"/>
              </a:rPr>
              <a:t>int bandeiradaDoTaxi (int hora) {</a:t>
            </a:r>
          </a:p>
          <a:p>
            <a:pPr fontAlgn="auto">
              <a:lnSpc>
                <a:spcPct val="90000"/>
              </a:lnSpc>
              <a:spcAft>
                <a:spcPts val="0"/>
              </a:spcAft>
              <a:buFont typeface="Monotype Sorts" pitchFamily="2" charset="2"/>
              <a:buNone/>
              <a:defRPr/>
            </a:pPr>
            <a:r>
              <a:rPr lang="pt-BR" sz="1600" b="1" smtClean="0">
                <a:latin typeface="Courier New" pitchFamily="49" charset="0"/>
              </a:rPr>
              <a:t>	return (depoisDas22Horas (hora)) ? 2 : 1);</a:t>
            </a:r>
          </a:p>
          <a:p>
            <a:pPr fontAlgn="auto">
              <a:lnSpc>
                <a:spcPct val="90000"/>
              </a:lnSpc>
              <a:spcAft>
                <a:spcPts val="0"/>
              </a:spcAft>
              <a:buFont typeface="Monotype Sorts" pitchFamily="2" charset="2"/>
              <a:buNone/>
              <a:defRPr/>
            </a:pPr>
            <a:r>
              <a:rPr lang="pt-BR" sz="1600" b="1" smtClean="0">
                <a:latin typeface="Courier New" pitchFamily="49" charset="0"/>
              </a:rPr>
              <a:t>}</a:t>
            </a:r>
          </a:p>
          <a:p>
            <a:pPr fontAlgn="auto">
              <a:lnSpc>
                <a:spcPct val="90000"/>
              </a:lnSpc>
              <a:spcAft>
                <a:spcPts val="0"/>
              </a:spcAft>
              <a:buFont typeface="Monotype Sorts" pitchFamily="2" charset="2"/>
              <a:buNone/>
              <a:defRPr/>
            </a:pPr>
            <a:r>
              <a:rPr lang="pt-BR" sz="1600" b="1" smtClean="0">
                <a:latin typeface="Courier New" pitchFamily="49" charset="0"/>
              </a:rPr>
              <a:t>int depoisDas22Horas (int hora) {</a:t>
            </a:r>
          </a:p>
          <a:p>
            <a:pPr fontAlgn="auto">
              <a:lnSpc>
                <a:spcPct val="90000"/>
              </a:lnSpc>
              <a:spcAft>
                <a:spcPts val="0"/>
              </a:spcAft>
              <a:buFont typeface="Monotype Sorts" pitchFamily="2" charset="2"/>
              <a:buNone/>
              <a:defRPr/>
            </a:pPr>
            <a:r>
              <a:rPr lang="pt-BR" sz="1600" b="1" smtClean="0">
                <a:latin typeface="Courier New" pitchFamily="49" charset="0"/>
              </a:rPr>
              <a:t>	return hora &gt; 22;</a:t>
            </a:r>
          </a:p>
          <a:p>
            <a:pPr fontAlgn="auto">
              <a:lnSpc>
                <a:spcPct val="90000"/>
              </a:lnSpc>
              <a:spcAft>
                <a:spcPts val="0"/>
              </a:spcAft>
              <a:buFont typeface="Monotype Sorts" pitchFamily="2" charset="2"/>
              <a:buNone/>
              <a:defRPr/>
            </a:pPr>
            <a:r>
              <a:rPr lang="pt-BR" sz="1600" b="1" smtClean="0">
                <a:latin typeface="Courier New" pitchFamily="49" charset="0"/>
              </a:rPr>
              <a:t>}</a:t>
            </a:r>
            <a:endParaRPr lang="pt-BR" sz="2400" smtClean="0"/>
          </a:p>
        </p:txBody>
      </p:sp>
      <p:sp>
        <p:nvSpPr>
          <p:cNvPr id="257029" name="Text Box 5"/>
          <p:cNvSpPr txBox="1">
            <a:spLocks noChangeArrowheads="1"/>
          </p:cNvSpPr>
          <p:nvPr/>
        </p:nvSpPr>
        <p:spPr bwMode="auto">
          <a:xfrm>
            <a:off x="4419600" y="5722938"/>
            <a:ext cx="4648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90000"/>
              </a:lnSpc>
            </a:pPr>
            <a:r>
              <a:rPr lang="pt-BR" altLang="en-US" sz="1600" b="1">
                <a:solidFill>
                  <a:srgbClr val="800000"/>
                </a:solidFill>
              </a:rPr>
              <a:t>int bandeiradaDoTaxi (int hora) {</a:t>
            </a:r>
          </a:p>
          <a:p>
            <a:pPr>
              <a:lnSpc>
                <a:spcPct val="90000"/>
              </a:lnSpc>
            </a:pPr>
            <a:r>
              <a:rPr lang="pt-BR" altLang="en-US" sz="1600" b="1">
                <a:solidFill>
                  <a:srgbClr val="800000"/>
                </a:solidFill>
              </a:rPr>
              <a:t>	return (hora &gt; 22) ? 2 : 1);</a:t>
            </a:r>
          </a:p>
          <a:p>
            <a:pPr>
              <a:lnSpc>
                <a:spcPct val="90000"/>
              </a:lnSpc>
            </a:pPr>
            <a:r>
              <a:rPr lang="pt-BR" altLang="en-US" sz="1600" b="1">
                <a:solidFill>
                  <a:srgbClr val="800000"/>
                </a:solidFill>
              </a:rPr>
              <a:t>}</a:t>
            </a:r>
            <a:endParaRPr lang="pt-BR" altLang="en-US" sz="1400" b="1">
              <a:solidFill>
                <a:srgbClr val="800000"/>
              </a:solidFill>
            </a:endParaRPr>
          </a:p>
        </p:txBody>
      </p:sp>
    </p:spTree>
    <p:extLst>
      <p:ext uri="{BB962C8B-B14F-4D97-AF65-F5344CB8AC3E}">
        <p14:creationId xmlns:p14="http://schemas.microsoft.com/office/powerpoint/2010/main" val="3429726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76200"/>
            <a:ext cx="9144000" cy="1066800"/>
          </a:xfrm>
        </p:spPr>
        <p:txBody>
          <a:bodyPr/>
          <a:lstStyle/>
          <a:p>
            <a:r>
              <a:rPr lang="pt-BR" altLang="en-US" i="1" smtClean="0"/>
              <a:t>Replace Temp with Query (120)</a:t>
            </a:r>
          </a:p>
        </p:txBody>
      </p:sp>
      <p:sp>
        <p:nvSpPr>
          <p:cNvPr id="25603" name="Rectangle 3"/>
          <p:cNvSpPr>
            <a:spLocks noGrp="1" noChangeArrowheads="1"/>
          </p:cNvSpPr>
          <p:nvPr>
            <p:ph type="body" idx="1"/>
          </p:nvPr>
        </p:nvSpPr>
        <p:spPr>
          <a:xfrm>
            <a:off x="457200" y="1828800"/>
            <a:ext cx="8178800" cy="4343400"/>
          </a:xfrm>
        </p:spPr>
        <p:txBody>
          <a:bodyPr/>
          <a:lstStyle/>
          <a:p>
            <a:pPr>
              <a:lnSpc>
                <a:spcPct val="110000"/>
              </a:lnSpc>
            </a:pPr>
            <a:r>
              <a:rPr lang="pt-BR" altLang="en-US" b="1" smtClean="0"/>
              <a:t>Nome</a:t>
            </a:r>
            <a:r>
              <a:rPr lang="pt-BR" altLang="en-US" smtClean="0"/>
              <a:t>: </a:t>
            </a:r>
            <a:r>
              <a:rPr lang="pt-BR" altLang="en-US" i="1" smtClean="0"/>
              <a:t>Replace Temp with Query </a:t>
            </a:r>
          </a:p>
          <a:p>
            <a:pPr>
              <a:lnSpc>
                <a:spcPct val="110000"/>
              </a:lnSpc>
            </a:pPr>
            <a:r>
              <a:rPr lang="pt-BR" altLang="en-US" b="1" smtClean="0"/>
              <a:t>Resumo: </a:t>
            </a:r>
            <a:r>
              <a:rPr lang="pt-BR" altLang="en-US" sz="2400" smtClean="0"/>
              <a:t>Uma variável local está sendo usada para guardar o resultado de uma expressão. Troque as referências a esta expressão por um método.</a:t>
            </a:r>
            <a:endParaRPr lang="pt-BR" altLang="en-US" sz="2400" i="1" smtClean="0"/>
          </a:p>
          <a:p>
            <a:pPr>
              <a:lnSpc>
                <a:spcPct val="110000"/>
              </a:lnSpc>
            </a:pPr>
            <a:r>
              <a:rPr lang="pt-BR" altLang="en-US" b="1" smtClean="0"/>
              <a:t>Motivação:</a:t>
            </a:r>
            <a:r>
              <a:rPr lang="pt-BR" altLang="en-US" sz="2400" smtClean="0"/>
              <a:t> Variáveis temporárias encorajam métodos longos (devido ao escopo). O código fica mais limpo e o método pode ser usado em outros locais.</a:t>
            </a:r>
          </a:p>
        </p:txBody>
      </p:sp>
    </p:spTree>
    <p:extLst>
      <p:ext uri="{BB962C8B-B14F-4D97-AF65-F5344CB8AC3E}">
        <p14:creationId xmlns:p14="http://schemas.microsoft.com/office/powerpoint/2010/main" val="38993234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26627" name="Rectangle 3"/>
          <p:cNvSpPr>
            <a:spLocks noGrp="1" noChangeArrowheads="1"/>
          </p:cNvSpPr>
          <p:nvPr>
            <p:ph type="body" idx="1"/>
          </p:nvPr>
        </p:nvSpPr>
        <p:spPr>
          <a:xfrm>
            <a:off x="228600" y="1676400"/>
            <a:ext cx="8915400" cy="4038600"/>
          </a:xfrm>
        </p:spPr>
        <p:txBody>
          <a:bodyPr/>
          <a:lstStyle/>
          <a:p>
            <a:pPr>
              <a:lnSpc>
                <a:spcPct val="90000"/>
              </a:lnSpc>
            </a:pPr>
            <a:r>
              <a:rPr lang="pt-BR" altLang="en-US" sz="2800" b="1" smtClean="0"/>
              <a:t>Mecânica:</a:t>
            </a:r>
            <a:endParaRPr lang="pt-BR" altLang="en-US" sz="2400" b="1" smtClean="0"/>
          </a:p>
          <a:p>
            <a:pPr lvl="1">
              <a:lnSpc>
                <a:spcPct val="90000"/>
              </a:lnSpc>
            </a:pPr>
            <a:r>
              <a:rPr lang="pt-BR" altLang="en-US" sz="2400" smtClean="0"/>
              <a:t>Encontre variáveis locais que são atribuídas uma única vez</a:t>
            </a:r>
          </a:p>
          <a:p>
            <a:pPr lvl="2">
              <a:lnSpc>
                <a:spcPct val="90000"/>
              </a:lnSpc>
            </a:pPr>
            <a:r>
              <a:rPr lang="pt-BR" altLang="en-US" sz="2000" smtClean="0"/>
              <a:t>Se </a:t>
            </a:r>
            <a:r>
              <a:rPr lang="pt-BR" altLang="en-US" sz="2000" smtClean="0">
                <a:latin typeface="Courier New" panose="02070309020205020404" pitchFamily="49" charset="0"/>
              </a:rPr>
              <a:t>temp</a:t>
            </a:r>
            <a:r>
              <a:rPr lang="pt-BR" altLang="en-US" sz="2000" smtClean="0"/>
              <a:t> é atribuída mais do que uma vez use </a:t>
            </a:r>
            <a:r>
              <a:rPr lang="pt-BR" altLang="en-US" sz="2000" i="1" smtClean="0"/>
              <a:t>Split Temporary Variable</a:t>
            </a:r>
            <a:r>
              <a:rPr lang="pt-BR" altLang="en-US" sz="2000" smtClean="0"/>
              <a:t> (128)</a:t>
            </a:r>
          </a:p>
          <a:p>
            <a:pPr lvl="1">
              <a:lnSpc>
                <a:spcPct val="90000"/>
              </a:lnSpc>
            </a:pPr>
            <a:r>
              <a:rPr lang="pt-BR" altLang="en-US" sz="2400" smtClean="0"/>
              <a:t>Declare </a:t>
            </a:r>
            <a:r>
              <a:rPr lang="pt-BR" altLang="en-US" sz="2400" smtClean="0">
                <a:latin typeface="Courier New" panose="02070309020205020404" pitchFamily="49" charset="0"/>
              </a:rPr>
              <a:t>temp</a:t>
            </a:r>
            <a:r>
              <a:rPr lang="pt-BR" altLang="en-US" sz="2400" smtClean="0"/>
              <a:t> como </a:t>
            </a:r>
            <a:r>
              <a:rPr lang="pt-BR" altLang="en-US" sz="2400" smtClean="0">
                <a:latin typeface="Courier New" panose="02070309020205020404" pitchFamily="49" charset="0"/>
              </a:rPr>
              <a:t>final</a:t>
            </a:r>
            <a:endParaRPr lang="pt-BR" altLang="en-US" sz="2400" smtClean="0"/>
          </a:p>
          <a:p>
            <a:pPr lvl="1">
              <a:lnSpc>
                <a:spcPct val="90000"/>
              </a:lnSpc>
            </a:pPr>
            <a:r>
              <a:rPr lang="pt-BR" altLang="en-US" sz="2400" smtClean="0"/>
              <a:t>Compile (para ter certeza)</a:t>
            </a:r>
          </a:p>
          <a:p>
            <a:pPr lvl="1">
              <a:lnSpc>
                <a:spcPct val="90000"/>
              </a:lnSpc>
            </a:pPr>
            <a:r>
              <a:rPr lang="pt-BR" altLang="en-US" sz="2400" smtClean="0"/>
              <a:t>Extraia a expressão </a:t>
            </a:r>
          </a:p>
          <a:p>
            <a:pPr lvl="2">
              <a:lnSpc>
                <a:spcPct val="90000"/>
              </a:lnSpc>
            </a:pPr>
            <a:r>
              <a:rPr lang="pt-BR" altLang="en-US" sz="2000" smtClean="0"/>
              <a:t>Método privado - efeitos colaterais</a:t>
            </a:r>
          </a:p>
          <a:p>
            <a:pPr lvl="1">
              <a:lnSpc>
                <a:spcPct val="90000"/>
              </a:lnSpc>
            </a:pPr>
            <a:r>
              <a:rPr lang="pt-BR" altLang="en-US" sz="2400" smtClean="0"/>
              <a:t>Compile e teste</a:t>
            </a:r>
          </a:p>
        </p:txBody>
      </p:sp>
    </p:spTree>
    <p:extLst>
      <p:ext uri="{BB962C8B-B14F-4D97-AF65-F5344CB8AC3E}">
        <p14:creationId xmlns:p14="http://schemas.microsoft.com/office/powerpoint/2010/main" val="23416670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27651" name="Text Box 6"/>
          <p:cNvSpPr txBox="1">
            <a:spLocks noChangeArrowheads="1"/>
          </p:cNvSpPr>
          <p:nvPr/>
        </p:nvSpPr>
        <p:spPr bwMode="auto">
          <a:xfrm>
            <a:off x="136525" y="1885950"/>
            <a:ext cx="660082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int precoBase = _quantidade * _precoItem;</a:t>
            </a:r>
          </a:p>
          <a:p>
            <a:r>
              <a:rPr lang="pt-BR" altLang="en-US"/>
              <a:t>    double fatorDesconto;</a:t>
            </a:r>
          </a:p>
          <a:p>
            <a:r>
              <a:rPr lang="pt-BR" altLang="en-US"/>
              <a:t>    if (precoBase &gt; 1000) fatorDesconto = 0.95;</a:t>
            </a:r>
          </a:p>
          <a:p>
            <a:r>
              <a:rPr lang="pt-BR" altLang="en-US"/>
              <a:t>    else fatorDesconto = 0.98;</a:t>
            </a:r>
          </a:p>
          <a:p>
            <a:r>
              <a:rPr lang="pt-BR" altLang="en-US"/>
              <a:t>    return precoBase * fatorDesconto;</a:t>
            </a:r>
          </a:p>
          <a:p>
            <a:r>
              <a:rPr lang="pt-BR" altLang="en-US"/>
              <a:t>}</a:t>
            </a:r>
          </a:p>
        </p:txBody>
      </p:sp>
      <p:sp>
        <p:nvSpPr>
          <p:cNvPr id="27652" name="Text Box 7"/>
          <p:cNvSpPr txBox="1">
            <a:spLocks noChangeArrowheads="1"/>
          </p:cNvSpPr>
          <p:nvPr/>
        </p:nvSpPr>
        <p:spPr bwMode="auto">
          <a:xfrm>
            <a:off x="152400" y="4157663"/>
            <a:ext cx="7146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a:t>
            </a:r>
            <a:r>
              <a:rPr lang="pt-BR" altLang="en-US" b="1">
                <a:solidFill>
                  <a:srgbClr val="FF0000"/>
                </a:solidFill>
              </a:rPr>
              <a:t>final</a:t>
            </a:r>
            <a:r>
              <a:rPr lang="pt-BR" altLang="en-US" b="1"/>
              <a:t> </a:t>
            </a:r>
            <a:r>
              <a:rPr lang="pt-BR" altLang="en-US"/>
              <a:t>int precoBase = _quantidade * _precoItem;</a:t>
            </a:r>
          </a:p>
          <a:p>
            <a:r>
              <a:rPr lang="pt-BR" altLang="en-US"/>
              <a:t>    </a:t>
            </a:r>
            <a:r>
              <a:rPr lang="pt-BR" altLang="en-US" b="1">
                <a:solidFill>
                  <a:srgbClr val="FF0000"/>
                </a:solidFill>
              </a:rPr>
              <a:t>final</a:t>
            </a:r>
            <a:r>
              <a:rPr lang="pt-BR" altLang="en-US" b="1"/>
              <a:t> </a:t>
            </a:r>
            <a:r>
              <a:rPr lang="pt-BR" altLang="en-US"/>
              <a:t>double fatorDesconto;</a:t>
            </a:r>
          </a:p>
          <a:p>
            <a:r>
              <a:rPr lang="pt-BR" altLang="en-US"/>
              <a:t>    if (precoBase &gt; 1000) fatorDesconto = 0.95;</a:t>
            </a:r>
          </a:p>
          <a:p>
            <a:r>
              <a:rPr lang="pt-BR" altLang="en-US"/>
              <a:t>    else fatorDesconto = 0.98;</a:t>
            </a:r>
          </a:p>
          <a:p>
            <a:r>
              <a:rPr lang="pt-BR" altLang="en-US"/>
              <a:t>    return precoBase * fatorDesconto;</a:t>
            </a:r>
          </a:p>
          <a:p>
            <a:r>
              <a:rPr lang="pt-BR" altLang="en-US"/>
              <a:t>}</a:t>
            </a:r>
          </a:p>
        </p:txBody>
      </p:sp>
    </p:spTree>
    <p:extLst>
      <p:ext uri="{BB962C8B-B14F-4D97-AF65-F5344CB8AC3E}">
        <p14:creationId xmlns:p14="http://schemas.microsoft.com/office/powerpoint/2010/main" val="2612651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28675" name="Text Box 4"/>
          <p:cNvSpPr txBox="1">
            <a:spLocks noChangeArrowheads="1"/>
          </p:cNvSpPr>
          <p:nvPr/>
        </p:nvSpPr>
        <p:spPr bwMode="auto">
          <a:xfrm>
            <a:off x="152400" y="1828800"/>
            <a:ext cx="714692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final int precoBase = </a:t>
            </a:r>
            <a:r>
              <a:rPr lang="pt-BR" altLang="en-US" b="1">
                <a:solidFill>
                  <a:srgbClr val="FF0000"/>
                </a:solidFill>
              </a:rPr>
              <a:t>precoBase()</a:t>
            </a:r>
            <a:r>
              <a:rPr lang="pt-BR" altLang="en-US" b="1"/>
              <a:t>;         // 1</a:t>
            </a:r>
            <a:endParaRPr lang="pt-BR" altLang="en-US"/>
          </a:p>
          <a:p>
            <a:r>
              <a:rPr lang="pt-BR" altLang="en-US"/>
              <a:t>    final double fatorDesconto;</a:t>
            </a:r>
          </a:p>
          <a:p>
            <a:r>
              <a:rPr lang="pt-BR" altLang="en-US"/>
              <a:t>    if (</a:t>
            </a:r>
            <a:r>
              <a:rPr lang="pt-BR" altLang="en-US" b="1"/>
              <a:t>precoBase</a:t>
            </a:r>
            <a:r>
              <a:rPr lang="pt-BR" altLang="en-US"/>
              <a:t> &gt; 1000) fatorDesconto = 0.95; </a:t>
            </a:r>
            <a:r>
              <a:rPr lang="pt-BR" altLang="en-US" b="1"/>
              <a:t>//2</a:t>
            </a:r>
            <a:endParaRPr lang="pt-BR" altLang="en-US"/>
          </a:p>
          <a:p>
            <a:r>
              <a:rPr lang="pt-BR" altLang="en-US"/>
              <a:t>    else fatorDesconto = 0.98;</a:t>
            </a:r>
          </a:p>
          <a:p>
            <a:r>
              <a:rPr lang="pt-BR" altLang="en-US"/>
              <a:t>    return </a:t>
            </a:r>
            <a:r>
              <a:rPr lang="pt-BR" altLang="en-US" b="1"/>
              <a:t>precoBase</a:t>
            </a:r>
            <a:r>
              <a:rPr lang="pt-BR" altLang="en-US"/>
              <a:t> * fatorDesconto;</a:t>
            </a:r>
          </a:p>
          <a:p>
            <a:r>
              <a:rPr lang="pt-BR" altLang="en-US"/>
              <a:t>}</a:t>
            </a:r>
          </a:p>
          <a:p>
            <a:endParaRPr lang="pt-BR" altLang="en-US"/>
          </a:p>
          <a:p>
            <a:r>
              <a:rPr lang="pt-BR" altLang="en-US" b="1">
                <a:solidFill>
                  <a:srgbClr val="FF0000"/>
                </a:solidFill>
              </a:rPr>
              <a:t>private int precoBase() {</a:t>
            </a:r>
          </a:p>
          <a:p>
            <a:r>
              <a:rPr lang="pt-BR" altLang="en-US" b="1">
                <a:solidFill>
                  <a:srgbClr val="FF0000"/>
                </a:solidFill>
              </a:rPr>
              <a:t>    return _quantidade * _precoItem;</a:t>
            </a:r>
          </a:p>
          <a:p>
            <a:r>
              <a:rPr lang="pt-BR" altLang="en-US" b="1">
                <a:solidFill>
                  <a:srgbClr val="FF0000"/>
                </a:solidFill>
              </a:rPr>
              <a:t>} </a:t>
            </a:r>
          </a:p>
        </p:txBody>
      </p:sp>
    </p:spTree>
    <p:extLst>
      <p:ext uri="{BB962C8B-B14F-4D97-AF65-F5344CB8AC3E}">
        <p14:creationId xmlns:p14="http://schemas.microsoft.com/office/powerpoint/2010/main" val="40848194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1"/>
          <p:cNvSpPr>
            <a:spLocks noGrp="1"/>
          </p:cNvSpPr>
          <p:nvPr>
            <p:ph type="title"/>
          </p:nvPr>
        </p:nvSpPr>
        <p:spPr/>
        <p:txBody>
          <a:bodyPr/>
          <a:lstStyle/>
          <a:p>
            <a:r>
              <a:rPr lang="pt-BR" altLang="en-US" smtClean="0"/>
              <a:t>Refactoring</a:t>
            </a:r>
          </a:p>
        </p:txBody>
      </p:sp>
      <p:sp>
        <p:nvSpPr>
          <p:cNvPr id="3075" name="Espaço Reservado para Conteúdo 2"/>
          <p:cNvSpPr>
            <a:spLocks noGrp="1"/>
          </p:cNvSpPr>
          <p:nvPr>
            <p:ph idx="1"/>
          </p:nvPr>
        </p:nvSpPr>
        <p:spPr/>
        <p:txBody>
          <a:bodyPr/>
          <a:lstStyle/>
          <a:p>
            <a:r>
              <a:rPr lang="pt-BR" altLang="en-US" smtClean="0"/>
              <a:t>Uma [pequena] modificação no sistema que não altera o seu comportamento funcional, mas que melhora alguma qualidade não-funcional:</a:t>
            </a:r>
          </a:p>
          <a:p>
            <a:pPr lvl="1"/>
            <a:r>
              <a:rPr lang="pt-BR" altLang="en-US" smtClean="0"/>
              <a:t>simplicidade</a:t>
            </a:r>
          </a:p>
          <a:p>
            <a:pPr lvl="1"/>
            <a:r>
              <a:rPr lang="pt-BR" altLang="en-US" smtClean="0"/>
              <a:t>flexibilidade</a:t>
            </a:r>
          </a:p>
          <a:p>
            <a:pPr lvl="1"/>
            <a:r>
              <a:rPr lang="pt-BR" altLang="en-US" smtClean="0"/>
              <a:t>clareza</a:t>
            </a:r>
          </a:p>
          <a:p>
            <a:pPr lvl="1"/>
            <a:r>
              <a:rPr lang="pt-BR" altLang="en-US" smtClean="0"/>
              <a:t>desempenho</a:t>
            </a:r>
          </a:p>
        </p:txBody>
      </p:sp>
    </p:spTree>
    <p:extLst>
      <p:ext uri="{BB962C8B-B14F-4D97-AF65-F5344CB8AC3E}">
        <p14:creationId xmlns:p14="http://schemas.microsoft.com/office/powerpoint/2010/main" val="237371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29699" name="Text Box 3"/>
          <p:cNvSpPr txBox="1">
            <a:spLocks noChangeArrowheads="1"/>
          </p:cNvSpPr>
          <p:nvPr/>
        </p:nvSpPr>
        <p:spPr bwMode="auto">
          <a:xfrm>
            <a:off x="152400" y="1828800"/>
            <a:ext cx="74199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final double fatorDesconto;</a:t>
            </a:r>
          </a:p>
          <a:p>
            <a:r>
              <a:rPr lang="pt-BR" altLang="en-US"/>
              <a:t>    if (</a:t>
            </a:r>
            <a:r>
              <a:rPr lang="pt-BR" altLang="en-US" b="1">
                <a:solidFill>
                  <a:srgbClr val="FF0000"/>
                </a:solidFill>
              </a:rPr>
              <a:t>precoBase()</a:t>
            </a:r>
            <a:r>
              <a:rPr lang="pt-BR" altLang="en-US"/>
              <a:t> &gt; 1000) fatorDesconto = 0.95; //2</a:t>
            </a:r>
          </a:p>
          <a:p>
            <a:r>
              <a:rPr lang="pt-BR" altLang="en-US"/>
              <a:t>    else fatorDesconto = 0.98;</a:t>
            </a:r>
          </a:p>
          <a:p>
            <a:r>
              <a:rPr lang="pt-BR" altLang="en-US"/>
              <a:t>    return </a:t>
            </a:r>
            <a:r>
              <a:rPr lang="pt-BR" altLang="en-US" b="1">
                <a:solidFill>
                  <a:srgbClr val="FF0000"/>
                </a:solidFill>
              </a:rPr>
              <a:t>precoBase()</a:t>
            </a:r>
            <a:r>
              <a:rPr lang="pt-BR" altLang="en-US"/>
              <a:t> * fatorDesconto;</a:t>
            </a:r>
          </a:p>
          <a:p>
            <a:r>
              <a:rPr lang="pt-BR" altLang="en-US"/>
              <a:t>}</a:t>
            </a:r>
          </a:p>
          <a:p>
            <a:endParaRPr lang="pt-BR" altLang="en-US"/>
          </a:p>
          <a:p>
            <a:r>
              <a:rPr lang="pt-BR" altLang="en-US"/>
              <a:t>private int precoBase() {</a:t>
            </a:r>
          </a:p>
          <a:p>
            <a:r>
              <a:rPr lang="pt-BR" altLang="en-US"/>
              <a:t>    return _quantidade * _precoItem;</a:t>
            </a:r>
          </a:p>
          <a:p>
            <a:r>
              <a:rPr lang="pt-BR" altLang="en-US"/>
              <a:t>} </a:t>
            </a:r>
          </a:p>
        </p:txBody>
      </p:sp>
    </p:spTree>
    <p:extLst>
      <p:ext uri="{BB962C8B-B14F-4D97-AF65-F5344CB8AC3E}">
        <p14:creationId xmlns:p14="http://schemas.microsoft.com/office/powerpoint/2010/main" val="42301928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30723" name="Text Box 3"/>
          <p:cNvSpPr txBox="1">
            <a:spLocks noChangeArrowheads="1"/>
          </p:cNvSpPr>
          <p:nvPr/>
        </p:nvSpPr>
        <p:spPr bwMode="auto">
          <a:xfrm>
            <a:off x="152400" y="1828800"/>
            <a:ext cx="74199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final double fatorDesconto;</a:t>
            </a:r>
          </a:p>
          <a:p>
            <a:r>
              <a:rPr lang="pt-BR" altLang="en-US"/>
              <a:t>    if (precoBase() &gt; 1000) fatorDesconto = 0.95; //2</a:t>
            </a:r>
          </a:p>
          <a:p>
            <a:r>
              <a:rPr lang="pt-BR" altLang="en-US"/>
              <a:t>    else fatorDesconto = 0.98;</a:t>
            </a:r>
          </a:p>
          <a:p>
            <a:r>
              <a:rPr lang="pt-BR" altLang="en-US"/>
              <a:t>    return precoBase() * fatorDesconto;</a:t>
            </a:r>
          </a:p>
          <a:p>
            <a:r>
              <a:rPr lang="pt-BR" altLang="en-US"/>
              <a:t>}</a:t>
            </a:r>
          </a:p>
          <a:p>
            <a:endParaRPr lang="pt-BR" altLang="en-US"/>
          </a:p>
          <a:p>
            <a:r>
              <a:rPr lang="pt-BR" altLang="en-US" b="1">
                <a:solidFill>
                  <a:srgbClr val="FF0000"/>
                </a:solidFill>
              </a:rPr>
              <a:t>private int fatorDesconto() {</a:t>
            </a:r>
          </a:p>
          <a:p>
            <a:r>
              <a:rPr lang="pt-BR" altLang="en-US" b="1">
                <a:solidFill>
                  <a:srgbClr val="FF0000"/>
                </a:solidFill>
              </a:rPr>
              <a:t>    if (precoBase() &gt; 1000)</a:t>
            </a:r>
          </a:p>
          <a:p>
            <a:r>
              <a:rPr lang="pt-BR" altLang="en-US" b="1">
                <a:solidFill>
                  <a:srgbClr val="FF0000"/>
                </a:solidFill>
              </a:rPr>
              <a:t>        return 0.95;</a:t>
            </a:r>
          </a:p>
          <a:p>
            <a:r>
              <a:rPr lang="pt-BR" altLang="en-US" b="1">
                <a:solidFill>
                  <a:srgbClr val="FF0000"/>
                </a:solidFill>
              </a:rPr>
              <a:t>    return 0.98;</a:t>
            </a:r>
          </a:p>
          <a:p>
            <a:r>
              <a:rPr lang="pt-BR" altLang="en-US" b="1">
                <a:solidFill>
                  <a:srgbClr val="FF0000"/>
                </a:solidFill>
              </a:rPr>
              <a:t>}</a:t>
            </a:r>
          </a:p>
          <a:p>
            <a:endParaRPr lang="pt-BR" altLang="en-US"/>
          </a:p>
          <a:p>
            <a:r>
              <a:rPr lang="pt-BR" altLang="en-US"/>
              <a:t>private int precoBase() {</a:t>
            </a:r>
          </a:p>
          <a:p>
            <a:r>
              <a:rPr lang="pt-BR" altLang="en-US"/>
              <a:t>    return _quantidade * _precoItem;</a:t>
            </a:r>
          </a:p>
          <a:p>
            <a:r>
              <a:rPr lang="pt-BR" altLang="en-US"/>
              <a:t>} </a:t>
            </a:r>
          </a:p>
        </p:txBody>
      </p:sp>
    </p:spTree>
    <p:extLst>
      <p:ext uri="{BB962C8B-B14F-4D97-AF65-F5344CB8AC3E}">
        <p14:creationId xmlns:p14="http://schemas.microsoft.com/office/powerpoint/2010/main" val="18224505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76200"/>
            <a:ext cx="9144000" cy="990600"/>
          </a:xfrm>
        </p:spPr>
        <p:txBody>
          <a:bodyPr/>
          <a:lstStyle/>
          <a:p>
            <a:r>
              <a:rPr lang="pt-BR" altLang="en-US" i="1" smtClean="0"/>
              <a:t>Replace Temp with Query (120)</a:t>
            </a:r>
          </a:p>
        </p:txBody>
      </p:sp>
      <p:sp>
        <p:nvSpPr>
          <p:cNvPr id="31747" name="Text Box 3"/>
          <p:cNvSpPr txBox="1">
            <a:spLocks noChangeArrowheads="1"/>
          </p:cNvSpPr>
          <p:nvPr/>
        </p:nvSpPr>
        <p:spPr bwMode="auto">
          <a:xfrm>
            <a:off x="152400" y="1828800"/>
            <a:ext cx="687387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a:t>double getPreco() {</a:t>
            </a:r>
          </a:p>
          <a:p>
            <a:r>
              <a:rPr lang="pt-BR" altLang="en-US"/>
              <a:t>    final double fatorDesconto = </a:t>
            </a:r>
            <a:r>
              <a:rPr lang="pt-BR" altLang="en-US" b="1">
                <a:solidFill>
                  <a:srgbClr val="FF0000"/>
                </a:solidFill>
              </a:rPr>
              <a:t>fatorDesconto()</a:t>
            </a:r>
            <a:r>
              <a:rPr lang="pt-BR" altLang="en-US"/>
              <a:t>;</a:t>
            </a:r>
          </a:p>
          <a:p>
            <a:r>
              <a:rPr lang="pt-BR" altLang="en-US"/>
              <a:t>    return precoBase() * fatorDesconto;</a:t>
            </a:r>
          </a:p>
          <a:p>
            <a:r>
              <a:rPr lang="pt-BR" altLang="en-US"/>
              <a:t>}</a:t>
            </a:r>
          </a:p>
          <a:p>
            <a:endParaRPr lang="pt-BR" altLang="en-US"/>
          </a:p>
          <a:p>
            <a:r>
              <a:rPr lang="pt-BR" altLang="en-US"/>
              <a:t>private int fatorDesconto() {</a:t>
            </a:r>
          </a:p>
          <a:p>
            <a:r>
              <a:rPr lang="pt-BR" altLang="en-US"/>
              <a:t>    if (precoBase() &gt; 1000)</a:t>
            </a:r>
          </a:p>
          <a:p>
            <a:r>
              <a:rPr lang="pt-BR" altLang="en-US"/>
              <a:t>        return 0.95;</a:t>
            </a:r>
          </a:p>
          <a:p>
            <a:r>
              <a:rPr lang="pt-BR" altLang="en-US"/>
              <a:t>    return 0.98;</a:t>
            </a:r>
          </a:p>
          <a:p>
            <a:r>
              <a:rPr lang="pt-BR" altLang="en-US"/>
              <a:t>}</a:t>
            </a:r>
          </a:p>
          <a:p>
            <a:endParaRPr lang="pt-BR" altLang="en-US"/>
          </a:p>
          <a:p>
            <a:r>
              <a:rPr lang="pt-BR" altLang="en-US"/>
              <a:t>private int precoBase() {</a:t>
            </a:r>
          </a:p>
          <a:p>
            <a:r>
              <a:rPr lang="pt-BR" altLang="en-US"/>
              <a:t>    return _quantidade * _precoItem;</a:t>
            </a:r>
          </a:p>
          <a:p>
            <a:r>
              <a:rPr lang="pt-BR" altLang="en-US"/>
              <a:t>} </a:t>
            </a:r>
          </a:p>
        </p:txBody>
      </p:sp>
    </p:spTree>
    <p:extLst>
      <p:ext uri="{BB962C8B-B14F-4D97-AF65-F5344CB8AC3E}">
        <p14:creationId xmlns:p14="http://schemas.microsoft.com/office/powerpoint/2010/main" val="17294304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0" y="304800"/>
            <a:ext cx="9144000" cy="990600"/>
          </a:xfrm>
        </p:spPr>
        <p:txBody>
          <a:bodyPr rtlCol="0">
            <a:normAutofit fontScale="90000"/>
          </a:bodyPr>
          <a:lstStyle/>
          <a:p>
            <a:pPr fontAlgn="auto">
              <a:spcAft>
                <a:spcPts val="0"/>
              </a:spcAft>
              <a:defRPr/>
            </a:pPr>
            <a:r>
              <a:rPr lang="pt-BR" i="1" smtClean="0"/>
              <a:t>Replace Temp with Query (120)</a:t>
            </a:r>
            <a:br>
              <a:rPr lang="pt-BR" i="1" smtClean="0"/>
            </a:br>
            <a:r>
              <a:rPr lang="pt-BR" sz="3200" smtClean="0"/>
              <a:t>resultado final…</a:t>
            </a:r>
            <a:endParaRPr lang="pt-BR" i="1" smtClean="0"/>
          </a:p>
        </p:txBody>
      </p:sp>
      <p:sp>
        <p:nvSpPr>
          <p:cNvPr id="32771" name="Text Box 3"/>
          <p:cNvSpPr txBox="1">
            <a:spLocks noChangeArrowheads="1"/>
          </p:cNvSpPr>
          <p:nvPr/>
        </p:nvSpPr>
        <p:spPr bwMode="auto">
          <a:xfrm>
            <a:off x="152400" y="1828800"/>
            <a:ext cx="578167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pt-BR" altLang="en-US"/>
          </a:p>
          <a:p>
            <a:r>
              <a:rPr lang="pt-BR" altLang="en-US"/>
              <a:t>double getPreco() {</a:t>
            </a:r>
          </a:p>
          <a:p>
            <a:r>
              <a:rPr lang="pt-BR" altLang="en-US"/>
              <a:t>    return precoBase() * </a:t>
            </a:r>
            <a:r>
              <a:rPr lang="pt-BR" altLang="en-US" b="1">
                <a:solidFill>
                  <a:srgbClr val="FF0000"/>
                </a:solidFill>
              </a:rPr>
              <a:t>fatorDesconto()</a:t>
            </a:r>
            <a:r>
              <a:rPr lang="pt-BR" altLang="en-US"/>
              <a:t>;</a:t>
            </a:r>
          </a:p>
          <a:p>
            <a:r>
              <a:rPr lang="pt-BR" altLang="en-US"/>
              <a:t>}</a:t>
            </a:r>
          </a:p>
          <a:p>
            <a:endParaRPr lang="pt-BR" altLang="en-US"/>
          </a:p>
          <a:p>
            <a:r>
              <a:rPr lang="pt-BR" altLang="en-US"/>
              <a:t>private int fatorDesconto() {</a:t>
            </a:r>
          </a:p>
          <a:p>
            <a:r>
              <a:rPr lang="pt-BR" altLang="en-US"/>
              <a:t>    if (precoBase() &gt; 1000)</a:t>
            </a:r>
          </a:p>
          <a:p>
            <a:r>
              <a:rPr lang="pt-BR" altLang="en-US"/>
              <a:t>        return 0.95;</a:t>
            </a:r>
          </a:p>
          <a:p>
            <a:r>
              <a:rPr lang="pt-BR" altLang="en-US"/>
              <a:t>    return 0.98;</a:t>
            </a:r>
          </a:p>
          <a:p>
            <a:r>
              <a:rPr lang="pt-BR" altLang="en-US"/>
              <a:t>}</a:t>
            </a:r>
          </a:p>
          <a:p>
            <a:endParaRPr lang="pt-BR" altLang="en-US"/>
          </a:p>
          <a:p>
            <a:r>
              <a:rPr lang="pt-BR" altLang="en-US"/>
              <a:t>private int precoBase() {</a:t>
            </a:r>
          </a:p>
          <a:p>
            <a:r>
              <a:rPr lang="pt-BR" altLang="en-US"/>
              <a:t>    return _quantidade * _precoItem;</a:t>
            </a:r>
          </a:p>
          <a:p>
            <a:r>
              <a:rPr lang="pt-BR" altLang="en-US"/>
              <a:t>} </a:t>
            </a:r>
          </a:p>
        </p:txBody>
      </p:sp>
    </p:spTree>
    <p:extLst>
      <p:ext uri="{BB962C8B-B14F-4D97-AF65-F5344CB8AC3E}">
        <p14:creationId xmlns:p14="http://schemas.microsoft.com/office/powerpoint/2010/main" val="37637081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1026"/>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Replace Inheritance With Delegation (352)</a:t>
            </a:r>
            <a:endParaRPr lang="pt-BR" sz="3200" smtClean="0"/>
          </a:p>
        </p:txBody>
      </p:sp>
      <p:sp>
        <p:nvSpPr>
          <p:cNvPr id="288771" name="Rectangle 1027"/>
          <p:cNvSpPr>
            <a:spLocks noGrp="1" noChangeArrowheads="1"/>
          </p:cNvSpPr>
          <p:nvPr>
            <p:ph type="body" idx="1"/>
          </p:nvPr>
        </p:nvSpPr>
        <p:spPr>
          <a:xfrm>
            <a:off x="457200" y="1676400"/>
            <a:ext cx="8153400" cy="4667250"/>
          </a:xfrm>
        </p:spPr>
        <p:txBody>
          <a:bodyPr rtlCol="0">
            <a:normAutofit lnSpcReduction="10000"/>
          </a:bodyPr>
          <a:lstStyle/>
          <a:p>
            <a:pPr fontAlgn="auto">
              <a:spcAft>
                <a:spcPts val="0"/>
              </a:spcAft>
              <a:defRPr/>
            </a:pPr>
            <a:r>
              <a:rPr lang="pt-BR" b="1" smtClean="0"/>
              <a:t>Resumo: </a:t>
            </a:r>
            <a:r>
              <a:rPr lang="pt-BR" sz="2400" i="1" smtClean="0"/>
              <a:t>Quando uma subclasse só usa parte da funcionalidade da superclasse ou não precisa herdar dados: na subclasse, crie um campo para a superclasse, ajuste os métodos apropriados para delegar para a ex-superclasse e remova a herança.</a:t>
            </a:r>
          </a:p>
          <a:p>
            <a:pPr fontAlgn="auto">
              <a:spcAft>
                <a:spcPts val="0"/>
              </a:spcAft>
              <a:defRPr/>
            </a:pPr>
            <a:r>
              <a:rPr lang="pt-BR" b="1" smtClean="0"/>
              <a:t>Motivação: </a:t>
            </a:r>
            <a:r>
              <a:rPr lang="pt-BR" sz="2400" i="1" smtClean="0"/>
              <a:t>herança é uma técnica excelente, mas muitas vezes, não é exatamente o que você quer. Às vezes, nós começamos herdando de uma outra classe mas daí descobrimos que precisamos herdar muito pouco da superclasse. Descobrimos que muitas das operações da superclasse não se aplicam à subclasse. Neste caso, delegação é mais apropriado.</a:t>
            </a:r>
          </a:p>
        </p:txBody>
      </p:sp>
    </p:spTree>
    <p:extLst>
      <p:ext uri="{BB962C8B-B14F-4D97-AF65-F5344CB8AC3E}">
        <p14:creationId xmlns:p14="http://schemas.microsoft.com/office/powerpoint/2010/main" val="11662380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1026"/>
          <p:cNvSpPr>
            <a:spLocks noGrp="1" noChangeArrowheads="1"/>
          </p:cNvSpPr>
          <p:nvPr>
            <p:ph type="title"/>
          </p:nvPr>
        </p:nvSpPr>
        <p:spPr>
          <a:xfrm>
            <a:off x="762000" y="381000"/>
            <a:ext cx="7772400" cy="990600"/>
          </a:xfrm>
        </p:spPr>
        <p:txBody>
          <a:bodyPr rtlCol="0">
            <a:normAutofit fontScale="90000"/>
          </a:bodyPr>
          <a:lstStyle/>
          <a:p>
            <a:pPr fontAlgn="auto">
              <a:spcAft>
                <a:spcPts val="0"/>
              </a:spcAft>
              <a:defRPr/>
            </a:pPr>
            <a:r>
              <a:rPr lang="pt-BR" i="1" smtClean="0"/>
              <a:t>Replace Inheritance With Delegation (352)</a:t>
            </a:r>
          </a:p>
        </p:txBody>
      </p:sp>
      <p:sp>
        <p:nvSpPr>
          <p:cNvPr id="283651" name="Rectangle 1027"/>
          <p:cNvSpPr>
            <a:spLocks noGrp="1" noChangeArrowheads="1"/>
          </p:cNvSpPr>
          <p:nvPr>
            <p:ph type="body" idx="1"/>
          </p:nvPr>
        </p:nvSpPr>
        <p:spPr>
          <a:xfrm>
            <a:off x="457200" y="1676400"/>
            <a:ext cx="8178800" cy="4038600"/>
          </a:xfrm>
        </p:spPr>
        <p:txBody>
          <a:bodyPr rtlCol="0">
            <a:normAutofit lnSpcReduction="10000"/>
          </a:bodyPr>
          <a:lstStyle/>
          <a:p>
            <a:pPr fontAlgn="auto">
              <a:lnSpc>
                <a:spcPct val="90000"/>
              </a:lnSpc>
              <a:spcAft>
                <a:spcPts val="0"/>
              </a:spcAft>
              <a:defRPr/>
            </a:pPr>
            <a:r>
              <a:rPr lang="pt-BR" sz="2800" b="1" smtClean="0"/>
              <a:t>Mecânica:</a:t>
            </a:r>
          </a:p>
          <a:p>
            <a:pPr lvl="1" fontAlgn="auto">
              <a:lnSpc>
                <a:spcPct val="90000"/>
              </a:lnSpc>
              <a:spcAft>
                <a:spcPts val="0"/>
              </a:spcAft>
              <a:defRPr/>
            </a:pPr>
            <a:r>
              <a:rPr lang="pt-BR" sz="2400" smtClean="0"/>
              <a:t>Crie um campo na subclasse que se refere a uma instância da superclasse, inicialize-o com </a:t>
            </a:r>
            <a:r>
              <a:rPr lang="pt-BR" sz="2400" smtClean="0">
                <a:latin typeface="Courier New" pitchFamily="49" charset="0"/>
              </a:rPr>
              <a:t>this</a:t>
            </a:r>
            <a:endParaRPr lang="pt-BR" sz="2400" smtClean="0"/>
          </a:p>
          <a:p>
            <a:pPr lvl="1" fontAlgn="auto">
              <a:lnSpc>
                <a:spcPct val="90000"/>
              </a:lnSpc>
              <a:spcAft>
                <a:spcPts val="0"/>
              </a:spcAft>
              <a:defRPr/>
            </a:pPr>
            <a:r>
              <a:rPr lang="pt-BR" sz="2400" smtClean="0"/>
              <a:t>Mude cada método na subclasse para que use o campo delegado</a:t>
            </a:r>
          </a:p>
          <a:p>
            <a:pPr lvl="1" fontAlgn="auto">
              <a:lnSpc>
                <a:spcPct val="90000"/>
              </a:lnSpc>
              <a:spcAft>
                <a:spcPts val="0"/>
              </a:spcAft>
              <a:defRPr/>
            </a:pPr>
            <a:r>
              <a:rPr lang="pt-BR" sz="2400" smtClean="0"/>
              <a:t>Compile e teste após mudar cada método</a:t>
            </a:r>
          </a:p>
          <a:p>
            <a:pPr lvl="2" fontAlgn="auto">
              <a:lnSpc>
                <a:spcPct val="90000"/>
              </a:lnSpc>
              <a:spcAft>
                <a:spcPts val="0"/>
              </a:spcAft>
              <a:defRPr/>
            </a:pPr>
            <a:r>
              <a:rPr lang="pt-BR" sz="2000" smtClean="0"/>
              <a:t>Cuidado com as chamadas a </a:t>
            </a:r>
            <a:r>
              <a:rPr lang="pt-BR" sz="2000" smtClean="0">
                <a:latin typeface="Courier New" pitchFamily="49" charset="0"/>
              </a:rPr>
              <a:t>super</a:t>
            </a:r>
            <a:endParaRPr lang="pt-BR" sz="2000" smtClean="0"/>
          </a:p>
          <a:p>
            <a:pPr lvl="1" fontAlgn="auto">
              <a:lnSpc>
                <a:spcPct val="90000"/>
              </a:lnSpc>
              <a:spcAft>
                <a:spcPts val="0"/>
              </a:spcAft>
              <a:defRPr/>
            </a:pPr>
            <a:r>
              <a:rPr lang="pt-BR" sz="2400" smtClean="0"/>
              <a:t>Remova a herança e crie um novo objeto da superclasse</a:t>
            </a:r>
          </a:p>
          <a:p>
            <a:pPr lvl="1" fontAlgn="auto">
              <a:lnSpc>
                <a:spcPct val="90000"/>
              </a:lnSpc>
              <a:spcAft>
                <a:spcPts val="0"/>
              </a:spcAft>
              <a:defRPr/>
            </a:pPr>
            <a:r>
              <a:rPr lang="pt-BR" sz="2400" smtClean="0"/>
              <a:t>Para cada método da superclasse utilizado, adicione um método delegado</a:t>
            </a:r>
          </a:p>
          <a:p>
            <a:pPr lvl="1" fontAlgn="auto">
              <a:lnSpc>
                <a:spcPct val="90000"/>
              </a:lnSpc>
              <a:spcAft>
                <a:spcPts val="0"/>
              </a:spcAft>
              <a:defRPr/>
            </a:pPr>
            <a:r>
              <a:rPr lang="pt-BR" sz="2400" smtClean="0"/>
              <a:t>Compile e teste</a:t>
            </a:r>
            <a:endParaRPr lang="pt-BR" sz="2000" smtClean="0"/>
          </a:p>
        </p:txBody>
      </p:sp>
    </p:spTree>
    <p:extLst>
      <p:ext uri="{BB962C8B-B14F-4D97-AF65-F5344CB8AC3E}">
        <p14:creationId xmlns:p14="http://schemas.microsoft.com/office/powerpoint/2010/main" val="22297768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Replace Inheritance With Delegation (352)</a:t>
            </a:r>
          </a:p>
        </p:txBody>
      </p:sp>
      <p:sp>
        <p:nvSpPr>
          <p:cNvPr id="261123" name="Rectangle 3"/>
          <p:cNvSpPr>
            <a:spLocks noGrp="1" noChangeArrowheads="1"/>
          </p:cNvSpPr>
          <p:nvPr>
            <p:ph type="body" idx="1"/>
          </p:nvPr>
        </p:nvSpPr>
        <p:spPr>
          <a:xfrm>
            <a:off x="457200" y="1885950"/>
            <a:ext cx="8178800" cy="4362450"/>
          </a:xfrm>
        </p:spPr>
        <p:txBody>
          <a:bodyPr rtlCol="0">
            <a:normAutofit lnSpcReduction="10000"/>
          </a:bodyPr>
          <a:lstStyle/>
          <a:p>
            <a:pPr fontAlgn="auto">
              <a:spcAft>
                <a:spcPts val="0"/>
              </a:spcAft>
              <a:buFont typeface="Monotype Sorts" pitchFamily="2" charset="2"/>
              <a:buNone/>
              <a:defRPr/>
            </a:pPr>
            <a:r>
              <a:rPr lang="pt-BR" sz="2400" smtClean="0"/>
              <a:t>Exemplo: pilha subclasse de vetor.</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Class MyStack extends Vector {</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	public void push (Object element) {</a:t>
            </a:r>
          </a:p>
          <a:p>
            <a:pPr fontAlgn="auto">
              <a:spcAft>
                <a:spcPts val="0"/>
              </a:spcAft>
              <a:buFont typeface="Monotype Sorts" pitchFamily="2" charset="2"/>
              <a:buNone/>
              <a:defRPr/>
            </a:pPr>
            <a:r>
              <a:rPr lang="pt-BR" sz="1800" b="1" smtClean="0">
                <a:latin typeface="Courier New" pitchFamily="49" charset="0"/>
              </a:rPr>
              <a:t>		insertElementAt (element, 0);</a:t>
            </a:r>
          </a:p>
          <a:p>
            <a:pPr fontAlgn="auto">
              <a:spcAft>
                <a:spcPts val="0"/>
              </a:spcAft>
              <a:buFont typeface="Monotype Sorts" pitchFamily="2" charset="2"/>
              <a:buNone/>
              <a:defRPr/>
            </a:pPr>
            <a:r>
              <a:rPr lang="pt-BR" sz="1800" b="1" smtClean="0">
                <a:latin typeface="Courier New" pitchFamily="49" charset="0"/>
              </a:rPr>
              <a:t>}</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	public Object pop () {</a:t>
            </a:r>
          </a:p>
          <a:p>
            <a:pPr fontAlgn="auto">
              <a:spcAft>
                <a:spcPts val="0"/>
              </a:spcAft>
              <a:buFont typeface="Monotype Sorts" pitchFamily="2" charset="2"/>
              <a:buNone/>
              <a:defRPr/>
            </a:pPr>
            <a:r>
              <a:rPr lang="pt-BR" sz="1800" b="1" smtClean="0">
                <a:latin typeface="Courier New" pitchFamily="49" charset="0"/>
              </a:rPr>
              <a:t>		Object result = firstElement ();</a:t>
            </a:r>
          </a:p>
          <a:p>
            <a:pPr fontAlgn="auto">
              <a:spcAft>
                <a:spcPts val="0"/>
              </a:spcAft>
              <a:buFont typeface="Monotype Sorts" pitchFamily="2" charset="2"/>
              <a:buNone/>
              <a:defRPr/>
            </a:pPr>
            <a:r>
              <a:rPr lang="pt-BR" sz="1800" b="1" smtClean="0">
                <a:latin typeface="Courier New" pitchFamily="49" charset="0"/>
              </a:rPr>
              <a:t>		removeElementAt (0);</a:t>
            </a:r>
          </a:p>
          <a:p>
            <a:pPr fontAlgn="auto">
              <a:spcAft>
                <a:spcPts val="0"/>
              </a:spcAft>
              <a:buFont typeface="Monotype Sorts" pitchFamily="2" charset="2"/>
              <a:buNone/>
              <a:defRPr/>
            </a:pPr>
            <a:r>
              <a:rPr lang="pt-BR" sz="1800" b="1" smtClean="0">
                <a:latin typeface="Courier New" pitchFamily="49" charset="0"/>
              </a:rPr>
              <a:t>		return result;</a:t>
            </a:r>
          </a:p>
          <a:p>
            <a:pPr fontAlgn="auto">
              <a:spcAft>
                <a:spcPts val="0"/>
              </a:spcAft>
              <a:buFont typeface="Monotype Sorts" pitchFamily="2" charset="2"/>
              <a:buNone/>
              <a:defRPr/>
            </a:pPr>
            <a:r>
              <a:rPr lang="pt-BR" sz="1800" b="1" smtClean="0">
                <a:latin typeface="Courier New" pitchFamily="49" charset="0"/>
              </a:rPr>
              <a:t>}</a:t>
            </a:r>
            <a:endParaRPr lang="pt-BR" smtClean="0"/>
          </a:p>
        </p:txBody>
      </p:sp>
    </p:spTree>
    <p:extLst>
      <p:ext uri="{BB962C8B-B14F-4D97-AF65-F5344CB8AC3E}">
        <p14:creationId xmlns:p14="http://schemas.microsoft.com/office/powerpoint/2010/main" val="12148295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Replace Inheritance With Delegation (352)</a:t>
            </a:r>
          </a:p>
        </p:txBody>
      </p:sp>
      <p:sp>
        <p:nvSpPr>
          <p:cNvPr id="262147" name="Rectangle 3"/>
          <p:cNvSpPr>
            <a:spLocks noGrp="1" noChangeArrowheads="1"/>
          </p:cNvSpPr>
          <p:nvPr>
            <p:ph type="body" idx="1"/>
          </p:nvPr>
        </p:nvSpPr>
        <p:spPr>
          <a:xfrm>
            <a:off x="457200" y="1885950"/>
            <a:ext cx="8178800" cy="4362450"/>
          </a:xfrm>
        </p:spPr>
        <p:txBody>
          <a:bodyPr rtlCol="0">
            <a:normAutofit lnSpcReduction="10000"/>
          </a:bodyPr>
          <a:lstStyle/>
          <a:p>
            <a:pPr fontAlgn="auto">
              <a:spcAft>
                <a:spcPts val="0"/>
              </a:spcAft>
              <a:buFont typeface="Monotype Sorts" pitchFamily="2" charset="2"/>
              <a:buNone/>
              <a:defRPr/>
            </a:pPr>
            <a:r>
              <a:rPr lang="pt-BR" sz="2400" smtClean="0"/>
              <a:t>Crio campo para superclasse.</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Class MyStack extends Vector {</a:t>
            </a:r>
          </a:p>
          <a:p>
            <a:pPr fontAlgn="auto">
              <a:spcAft>
                <a:spcPts val="0"/>
              </a:spcAft>
              <a:buFont typeface="Monotype Sorts" pitchFamily="2" charset="2"/>
              <a:buNone/>
              <a:defRPr/>
            </a:pPr>
            <a:r>
              <a:rPr lang="pt-BR" sz="1800" b="1" smtClean="0">
                <a:latin typeface="Courier New" pitchFamily="49" charset="0"/>
              </a:rPr>
              <a:t>	</a:t>
            </a:r>
            <a:r>
              <a:rPr lang="pt-BR" sz="1800" b="1" smtClean="0">
                <a:solidFill>
                  <a:srgbClr val="FF0000"/>
                </a:solidFill>
                <a:latin typeface="Courier New" pitchFamily="49" charset="0"/>
              </a:rPr>
              <a:t>private Vector _vector = this;</a:t>
            </a: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	public void push (Object element) {</a:t>
            </a:r>
          </a:p>
          <a:p>
            <a:pPr fontAlgn="auto">
              <a:spcAft>
                <a:spcPts val="0"/>
              </a:spcAft>
              <a:buFont typeface="Monotype Sorts" pitchFamily="2" charset="2"/>
              <a:buNone/>
              <a:defRPr/>
            </a:pPr>
            <a:r>
              <a:rPr lang="pt-BR" sz="1800" b="1" smtClean="0">
                <a:latin typeface="Courier New" pitchFamily="49" charset="0"/>
              </a:rPr>
              <a:t>		</a:t>
            </a:r>
            <a:r>
              <a:rPr lang="pt-BR" sz="1800" b="1" smtClean="0">
                <a:solidFill>
                  <a:srgbClr val="FF0000"/>
                </a:solidFill>
                <a:latin typeface="Courier New" pitchFamily="49" charset="0"/>
              </a:rPr>
              <a:t>_vector.</a:t>
            </a:r>
            <a:r>
              <a:rPr lang="pt-BR" sz="1800" b="1" smtClean="0">
                <a:latin typeface="Courier New" pitchFamily="49" charset="0"/>
              </a:rPr>
              <a:t>insertElementAt (element, 0);</a:t>
            </a:r>
          </a:p>
          <a:p>
            <a:pPr fontAlgn="auto">
              <a:spcAft>
                <a:spcPts val="0"/>
              </a:spcAft>
              <a:buFont typeface="Monotype Sorts" pitchFamily="2" charset="2"/>
              <a:buNone/>
              <a:defRPr/>
            </a:pPr>
            <a:r>
              <a:rPr lang="pt-BR" sz="1800" b="1" smtClean="0">
                <a:latin typeface="Courier New" pitchFamily="49" charset="0"/>
              </a:rPr>
              <a:t>}</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	public Object pop () {</a:t>
            </a:r>
          </a:p>
          <a:p>
            <a:pPr fontAlgn="auto">
              <a:spcAft>
                <a:spcPts val="0"/>
              </a:spcAft>
              <a:buFont typeface="Monotype Sorts" pitchFamily="2" charset="2"/>
              <a:buNone/>
              <a:defRPr/>
            </a:pPr>
            <a:r>
              <a:rPr lang="pt-BR" sz="1800" b="1" smtClean="0">
                <a:latin typeface="Courier New" pitchFamily="49" charset="0"/>
              </a:rPr>
              <a:t>		Object result = </a:t>
            </a:r>
            <a:r>
              <a:rPr lang="pt-BR" sz="1800" b="1" smtClean="0">
                <a:solidFill>
                  <a:srgbClr val="FF0000"/>
                </a:solidFill>
                <a:latin typeface="Courier New" pitchFamily="49" charset="0"/>
              </a:rPr>
              <a:t>_vector.</a:t>
            </a:r>
            <a:r>
              <a:rPr lang="pt-BR" sz="1800" b="1" smtClean="0">
                <a:latin typeface="Courier New" pitchFamily="49" charset="0"/>
              </a:rPr>
              <a:t>firstElement ();</a:t>
            </a:r>
          </a:p>
          <a:p>
            <a:pPr fontAlgn="auto">
              <a:spcAft>
                <a:spcPts val="0"/>
              </a:spcAft>
              <a:buFont typeface="Monotype Sorts" pitchFamily="2" charset="2"/>
              <a:buNone/>
              <a:defRPr/>
            </a:pPr>
            <a:r>
              <a:rPr lang="pt-BR" sz="1800" b="1" smtClean="0">
                <a:latin typeface="Courier New" pitchFamily="49" charset="0"/>
              </a:rPr>
              <a:t>		</a:t>
            </a:r>
            <a:r>
              <a:rPr lang="pt-BR" sz="1800" b="1" smtClean="0">
                <a:solidFill>
                  <a:srgbClr val="FF0000"/>
                </a:solidFill>
                <a:latin typeface="Courier New" pitchFamily="49" charset="0"/>
              </a:rPr>
              <a:t>_vector.</a:t>
            </a:r>
            <a:r>
              <a:rPr lang="pt-BR" sz="1800" b="1" smtClean="0">
                <a:latin typeface="Courier New" pitchFamily="49" charset="0"/>
              </a:rPr>
              <a:t>removeElementAt (0);</a:t>
            </a:r>
          </a:p>
          <a:p>
            <a:pPr fontAlgn="auto">
              <a:spcAft>
                <a:spcPts val="0"/>
              </a:spcAft>
              <a:buFont typeface="Monotype Sorts" pitchFamily="2" charset="2"/>
              <a:buNone/>
              <a:defRPr/>
            </a:pPr>
            <a:r>
              <a:rPr lang="pt-BR" sz="1800" b="1" smtClean="0">
                <a:latin typeface="Courier New" pitchFamily="49" charset="0"/>
              </a:rPr>
              <a:t>		return result;</a:t>
            </a:r>
          </a:p>
          <a:p>
            <a:pPr fontAlgn="auto">
              <a:spcAft>
                <a:spcPts val="0"/>
              </a:spcAft>
              <a:buFont typeface="Monotype Sorts" pitchFamily="2" charset="2"/>
              <a:buNone/>
              <a:defRPr/>
            </a:pPr>
            <a:r>
              <a:rPr lang="pt-BR" sz="1800" b="1" smtClean="0">
                <a:latin typeface="Courier New" pitchFamily="49" charset="0"/>
              </a:rPr>
              <a:t>}</a:t>
            </a:r>
            <a:endParaRPr lang="pt-BR" smtClean="0"/>
          </a:p>
        </p:txBody>
      </p:sp>
    </p:spTree>
    <p:extLst>
      <p:ext uri="{BB962C8B-B14F-4D97-AF65-F5344CB8AC3E}">
        <p14:creationId xmlns:p14="http://schemas.microsoft.com/office/powerpoint/2010/main" val="5712827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Replace Inheritance With Delegation (352)</a:t>
            </a:r>
          </a:p>
        </p:txBody>
      </p:sp>
      <p:sp>
        <p:nvSpPr>
          <p:cNvPr id="263171" name="Rectangle 3"/>
          <p:cNvSpPr>
            <a:spLocks noGrp="1" noChangeArrowheads="1"/>
          </p:cNvSpPr>
          <p:nvPr>
            <p:ph type="body" idx="1"/>
          </p:nvPr>
        </p:nvSpPr>
        <p:spPr>
          <a:xfrm>
            <a:off x="457200" y="1885950"/>
            <a:ext cx="8178800" cy="4362450"/>
          </a:xfrm>
        </p:spPr>
        <p:txBody>
          <a:bodyPr rtlCol="0">
            <a:normAutofit lnSpcReduction="10000"/>
          </a:bodyPr>
          <a:lstStyle/>
          <a:p>
            <a:pPr fontAlgn="auto">
              <a:spcAft>
                <a:spcPts val="0"/>
              </a:spcAft>
              <a:buFont typeface="Monotype Sorts" pitchFamily="2" charset="2"/>
              <a:buNone/>
              <a:defRPr/>
            </a:pPr>
            <a:r>
              <a:rPr lang="pt-BR" sz="2400" smtClean="0"/>
              <a:t>Removo herança.</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Class MyStack extends Vector {</a:t>
            </a:r>
          </a:p>
          <a:p>
            <a:pPr fontAlgn="auto">
              <a:spcAft>
                <a:spcPts val="0"/>
              </a:spcAft>
              <a:buFont typeface="Monotype Sorts" pitchFamily="2" charset="2"/>
              <a:buNone/>
              <a:defRPr/>
            </a:pPr>
            <a:r>
              <a:rPr lang="pt-BR" sz="1800" b="1" smtClean="0">
                <a:latin typeface="Courier New" pitchFamily="49" charset="0"/>
              </a:rPr>
              <a:t>	private Vector _vector = this; new Vector ();</a:t>
            </a:r>
          </a:p>
          <a:p>
            <a:pPr fontAlgn="auto">
              <a:spcAft>
                <a:spcPts val="0"/>
              </a:spcAft>
              <a:buFont typeface="Monotype Sorts" pitchFamily="2" charset="2"/>
              <a:buNone/>
              <a:defRPr/>
            </a:pPr>
            <a:r>
              <a:rPr lang="pt-BR" sz="1800" b="1" smtClean="0">
                <a:latin typeface="Courier New" pitchFamily="49" charset="0"/>
              </a:rPr>
              <a:t>	public void push (Object element) {</a:t>
            </a:r>
          </a:p>
          <a:p>
            <a:pPr fontAlgn="auto">
              <a:spcAft>
                <a:spcPts val="0"/>
              </a:spcAft>
              <a:buFont typeface="Monotype Sorts" pitchFamily="2" charset="2"/>
              <a:buNone/>
              <a:defRPr/>
            </a:pPr>
            <a:r>
              <a:rPr lang="pt-BR" sz="1800" b="1" smtClean="0">
                <a:latin typeface="Courier New" pitchFamily="49" charset="0"/>
              </a:rPr>
              <a:t>		_vector.insertElementAt (element, 0);</a:t>
            </a:r>
          </a:p>
          <a:p>
            <a:pPr fontAlgn="auto">
              <a:spcAft>
                <a:spcPts val="0"/>
              </a:spcAft>
              <a:buFont typeface="Monotype Sorts" pitchFamily="2" charset="2"/>
              <a:buNone/>
              <a:defRPr/>
            </a:pPr>
            <a:r>
              <a:rPr lang="pt-BR" sz="1800" b="1" smtClean="0">
                <a:latin typeface="Courier New" pitchFamily="49" charset="0"/>
              </a:rPr>
              <a:t>  }</a:t>
            </a:r>
          </a:p>
          <a:p>
            <a:pPr fontAlgn="auto">
              <a:spcAft>
                <a:spcPts val="0"/>
              </a:spcAft>
              <a:buFont typeface="Monotype Sorts" pitchFamily="2" charset="2"/>
              <a:buNone/>
              <a:defRPr/>
            </a:pPr>
            <a:endParaRPr lang="pt-BR" sz="1800" b="1" smtClean="0">
              <a:latin typeface="Courier New" pitchFamily="49" charset="0"/>
            </a:endParaRPr>
          </a:p>
          <a:p>
            <a:pPr fontAlgn="auto">
              <a:spcAft>
                <a:spcPts val="0"/>
              </a:spcAft>
              <a:buFont typeface="Monotype Sorts" pitchFamily="2" charset="2"/>
              <a:buNone/>
              <a:defRPr/>
            </a:pPr>
            <a:r>
              <a:rPr lang="pt-BR" sz="1800" b="1" smtClean="0">
                <a:latin typeface="Courier New" pitchFamily="49" charset="0"/>
              </a:rPr>
              <a:t>	public Object pop () {</a:t>
            </a:r>
          </a:p>
          <a:p>
            <a:pPr fontAlgn="auto">
              <a:spcAft>
                <a:spcPts val="0"/>
              </a:spcAft>
              <a:buFont typeface="Monotype Sorts" pitchFamily="2" charset="2"/>
              <a:buNone/>
              <a:defRPr/>
            </a:pPr>
            <a:r>
              <a:rPr lang="pt-BR" sz="1800" b="1" smtClean="0">
                <a:latin typeface="Courier New" pitchFamily="49" charset="0"/>
              </a:rPr>
              <a:t>		Object result = _vector.firstElement ();</a:t>
            </a:r>
          </a:p>
          <a:p>
            <a:pPr fontAlgn="auto">
              <a:spcAft>
                <a:spcPts val="0"/>
              </a:spcAft>
              <a:buFont typeface="Monotype Sorts" pitchFamily="2" charset="2"/>
              <a:buNone/>
              <a:defRPr/>
            </a:pPr>
            <a:r>
              <a:rPr lang="pt-BR" sz="1800" b="1" smtClean="0">
                <a:latin typeface="Courier New" pitchFamily="49" charset="0"/>
              </a:rPr>
              <a:t>		_vector.removeElementAt (0);</a:t>
            </a:r>
          </a:p>
          <a:p>
            <a:pPr fontAlgn="auto">
              <a:spcAft>
                <a:spcPts val="0"/>
              </a:spcAft>
              <a:buFont typeface="Monotype Sorts" pitchFamily="2" charset="2"/>
              <a:buNone/>
              <a:defRPr/>
            </a:pPr>
            <a:r>
              <a:rPr lang="pt-BR" sz="1800" b="1" smtClean="0">
                <a:latin typeface="Courier New" pitchFamily="49" charset="0"/>
              </a:rPr>
              <a:t>		return result;</a:t>
            </a:r>
          </a:p>
          <a:p>
            <a:pPr fontAlgn="auto">
              <a:spcAft>
                <a:spcPts val="0"/>
              </a:spcAft>
              <a:buFont typeface="Monotype Sorts" pitchFamily="2" charset="2"/>
              <a:buNone/>
              <a:defRPr/>
            </a:pPr>
            <a:r>
              <a:rPr lang="pt-BR" sz="1800" b="1" smtClean="0">
                <a:latin typeface="Courier New" pitchFamily="49" charset="0"/>
              </a:rPr>
              <a:t>  }</a:t>
            </a:r>
            <a:endParaRPr lang="pt-BR" smtClean="0"/>
          </a:p>
        </p:txBody>
      </p:sp>
      <p:sp>
        <p:nvSpPr>
          <p:cNvPr id="37892" name="Line 4"/>
          <p:cNvSpPr>
            <a:spLocks noChangeShapeType="1"/>
          </p:cNvSpPr>
          <p:nvPr/>
        </p:nvSpPr>
        <p:spPr bwMode="auto">
          <a:xfrm>
            <a:off x="2514600" y="2819400"/>
            <a:ext cx="1905000"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Line 5"/>
          <p:cNvSpPr>
            <a:spLocks noChangeShapeType="1"/>
          </p:cNvSpPr>
          <p:nvPr/>
        </p:nvSpPr>
        <p:spPr bwMode="auto">
          <a:xfrm>
            <a:off x="4267200" y="3124200"/>
            <a:ext cx="685800"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413367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1026"/>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i="1" smtClean="0"/>
              <a:t>Replace Inheritance With Delegation (352)</a:t>
            </a:r>
          </a:p>
        </p:txBody>
      </p:sp>
      <p:sp>
        <p:nvSpPr>
          <p:cNvPr id="38915" name="Rectangle 1027"/>
          <p:cNvSpPr>
            <a:spLocks noGrp="1" noChangeArrowheads="1"/>
          </p:cNvSpPr>
          <p:nvPr>
            <p:ph type="body" idx="1"/>
          </p:nvPr>
        </p:nvSpPr>
        <p:spPr/>
        <p:txBody>
          <a:bodyPr/>
          <a:lstStyle/>
          <a:p>
            <a:pPr>
              <a:buFont typeface="Monotype Sorts" pitchFamily="2" charset="2"/>
              <a:buNone/>
            </a:pPr>
            <a:r>
              <a:rPr lang="pt-BR" altLang="en-US" sz="2400" smtClean="0"/>
              <a:t>Crio os métodos de delegação que serão necessários.</a:t>
            </a:r>
            <a:endParaRPr lang="pt-BR" altLang="en-US" sz="1800" b="1" smtClean="0">
              <a:latin typeface="Courier New" panose="02070309020205020404" pitchFamily="49" charset="0"/>
            </a:endParaRPr>
          </a:p>
          <a:p>
            <a:pPr>
              <a:buFont typeface="Monotype Sorts" pitchFamily="2" charset="2"/>
              <a:buNone/>
            </a:pPr>
            <a:endParaRPr lang="pt-BR" altLang="en-US" sz="2000" b="1" smtClean="0">
              <a:latin typeface="Courier New" panose="02070309020205020404" pitchFamily="49" charset="0"/>
            </a:endParaRPr>
          </a:p>
          <a:p>
            <a:pPr>
              <a:buFont typeface="Monotype Sorts" pitchFamily="2" charset="2"/>
              <a:buNone/>
            </a:pPr>
            <a:r>
              <a:rPr lang="pt-BR" altLang="en-US" sz="2000" b="1" smtClean="0">
                <a:latin typeface="Courier New" panose="02070309020205020404" pitchFamily="49" charset="0"/>
              </a:rPr>
              <a:t>public int size () {</a:t>
            </a:r>
          </a:p>
          <a:p>
            <a:pPr>
              <a:buFont typeface="Monotype Sorts" pitchFamily="2" charset="2"/>
              <a:buNone/>
            </a:pPr>
            <a:r>
              <a:rPr lang="pt-BR" altLang="en-US" sz="2000" b="1" smtClean="0">
                <a:latin typeface="Courier New" panose="02070309020205020404" pitchFamily="49" charset="0"/>
              </a:rPr>
              <a:t>		return _vector.size ();</a:t>
            </a:r>
          </a:p>
          <a:p>
            <a:pPr>
              <a:buFont typeface="Monotype Sorts" pitchFamily="2" charset="2"/>
              <a:buNone/>
            </a:pPr>
            <a:r>
              <a:rPr lang="pt-BR" altLang="en-US" sz="2000" b="1" smtClean="0">
                <a:latin typeface="Courier New" panose="02070309020205020404" pitchFamily="49" charset="0"/>
              </a:rPr>
              <a:t>  }</a:t>
            </a:r>
          </a:p>
          <a:p>
            <a:pPr>
              <a:buFont typeface="Monotype Sorts" pitchFamily="2" charset="2"/>
              <a:buNone/>
            </a:pPr>
            <a:endParaRPr lang="pt-BR" altLang="en-US" sz="2000" b="1" smtClean="0">
              <a:latin typeface="Courier New" panose="02070309020205020404" pitchFamily="49" charset="0"/>
            </a:endParaRPr>
          </a:p>
          <a:p>
            <a:pPr>
              <a:buFont typeface="Monotype Sorts" pitchFamily="2" charset="2"/>
              <a:buNone/>
            </a:pPr>
            <a:r>
              <a:rPr lang="pt-BR" altLang="en-US" sz="2000" b="1" smtClean="0">
                <a:latin typeface="Courier New" panose="02070309020205020404" pitchFamily="49" charset="0"/>
              </a:rPr>
              <a:t>public int isEmpty () {</a:t>
            </a:r>
          </a:p>
          <a:p>
            <a:pPr>
              <a:buFont typeface="Monotype Sorts" pitchFamily="2" charset="2"/>
              <a:buNone/>
            </a:pPr>
            <a:r>
              <a:rPr lang="pt-BR" altLang="en-US" sz="2000" b="1" smtClean="0">
                <a:latin typeface="Courier New" panose="02070309020205020404" pitchFamily="49" charset="0"/>
              </a:rPr>
              <a:t>		return _vector.isEmpty ();</a:t>
            </a:r>
          </a:p>
          <a:p>
            <a:pPr>
              <a:buFont typeface="Monotype Sorts" pitchFamily="2" charset="2"/>
              <a:buNone/>
            </a:pPr>
            <a:r>
              <a:rPr lang="pt-BR" altLang="en-US" sz="2000" b="1" smtClean="0">
                <a:latin typeface="Courier New" panose="02070309020205020404" pitchFamily="49" charset="0"/>
              </a:rPr>
              <a:t>  }</a:t>
            </a:r>
          </a:p>
          <a:p>
            <a:pPr>
              <a:buFont typeface="Monotype Sorts" pitchFamily="2" charset="2"/>
              <a:buNone/>
            </a:pPr>
            <a:endParaRPr lang="pt-BR" altLang="en-US" sz="2000" b="1" smtClean="0">
              <a:latin typeface="Courier New" panose="02070309020205020404" pitchFamily="49" charset="0"/>
            </a:endParaRPr>
          </a:p>
          <a:p>
            <a:pPr>
              <a:buFont typeface="Monotype Sorts" pitchFamily="2" charset="2"/>
              <a:buNone/>
            </a:pPr>
            <a:r>
              <a:rPr lang="pt-BR" altLang="en-US" sz="2000" b="1" smtClean="0">
                <a:latin typeface="Courier New" panose="02070309020205020404" pitchFamily="49" charset="0"/>
              </a:rPr>
              <a:t>}// end of class MyStack</a:t>
            </a:r>
          </a:p>
        </p:txBody>
      </p:sp>
    </p:spTree>
    <p:extLst>
      <p:ext uri="{BB962C8B-B14F-4D97-AF65-F5344CB8AC3E}">
        <p14:creationId xmlns:p14="http://schemas.microsoft.com/office/powerpoint/2010/main" val="36724295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r>
              <a:rPr lang="pt-BR" altLang="en-US" smtClean="0"/>
              <a:t>Exemplos de Refatoração</a:t>
            </a:r>
          </a:p>
        </p:txBody>
      </p:sp>
      <p:sp>
        <p:nvSpPr>
          <p:cNvPr id="3" name="Espaço Reservado para Conteúdo 2"/>
          <p:cNvSpPr>
            <a:spLocks noGrp="1"/>
          </p:cNvSpPr>
          <p:nvPr>
            <p:ph idx="1"/>
          </p:nvPr>
        </p:nvSpPr>
        <p:spPr/>
        <p:txBody>
          <a:bodyPr rtlCol="0">
            <a:normAutofit lnSpcReduction="10000"/>
          </a:bodyPr>
          <a:lstStyle/>
          <a:p>
            <a:pPr fontAlgn="auto">
              <a:lnSpc>
                <a:spcPct val="110000"/>
              </a:lnSpc>
              <a:spcAft>
                <a:spcPts val="0"/>
              </a:spcAft>
              <a:defRPr/>
            </a:pPr>
            <a:r>
              <a:rPr lang="pt-BR" dirty="0" smtClean="0"/>
              <a:t>Mudança do nome de variáveis</a:t>
            </a:r>
          </a:p>
          <a:p>
            <a:pPr fontAlgn="auto">
              <a:lnSpc>
                <a:spcPct val="110000"/>
              </a:lnSpc>
              <a:spcAft>
                <a:spcPts val="0"/>
              </a:spcAft>
              <a:defRPr/>
            </a:pPr>
            <a:r>
              <a:rPr lang="pt-BR" dirty="0" smtClean="0"/>
              <a:t>Mudanças nas interfaces dos objetos</a:t>
            </a:r>
          </a:p>
          <a:p>
            <a:pPr fontAlgn="auto">
              <a:lnSpc>
                <a:spcPct val="110000"/>
              </a:lnSpc>
              <a:spcAft>
                <a:spcPts val="0"/>
              </a:spcAft>
              <a:defRPr/>
            </a:pPr>
            <a:r>
              <a:rPr lang="pt-BR" dirty="0" smtClean="0"/>
              <a:t>Pequenas mudanças arquiteturais</a:t>
            </a:r>
          </a:p>
          <a:p>
            <a:pPr fontAlgn="auto">
              <a:lnSpc>
                <a:spcPct val="110000"/>
              </a:lnSpc>
              <a:spcAft>
                <a:spcPts val="0"/>
              </a:spcAft>
              <a:defRPr/>
            </a:pPr>
            <a:r>
              <a:rPr lang="pt-BR" dirty="0" smtClean="0"/>
              <a:t>Encapsular código repetido em um novo método</a:t>
            </a:r>
          </a:p>
          <a:p>
            <a:pPr fontAlgn="auto">
              <a:lnSpc>
                <a:spcPct val="110000"/>
              </a:lnSpc>
              <a:spcAft>
                <a:spcPts val="0"/>
              </a:spcAft>
              <a:defRPr/>
            </a:pPr>
            <a:r>
              <a:rPr lang="pt-BR" dirty="0" smtClean="0"/>
              <a:t>Generalização de métodos</a:t>
            </a:r>
          </a:p>
          <a:p>
            <a:pPr lvl="1" fontAlgn="auto">
              <a:lnSpc>
                <a:spcPct val="110000"/>
              </a:lnSpc>
              <a:spcAft>
                <a:spcPts val="0"/>
              </a:spcAft>
              <a:defRPr/>
            </a:pPr>
            <a:r>
              <a:rPr lang="pt-BR" sz="2400" b="1" dirty="0" err="1" smtClean="0">
                <a:latin typeface="Courier New" pitchFamily="49" charset="0"/>
              </a:rPr>
              <a:t>raizQuadrada</a:t>
            </a:r>
            <a:r>
              <a:rPr lang="pt-BR" sz="2400" b="1" dirty="0" smtClean="0">
                <a:latin typeface="Courier New" pitchFamily="49" charset="0"/>
              </a:rPr>
              <a:t>(</a:t>
            </a:r>
            <a:r>
              <a:rPr lang="pt-BR" sz="2400" b="1" dirty="0" err="1" smtClean="0">
                <a:latin typeface="Courier New" pitchFamily="49" charset="0"/>
              </a:rPr>
              <a:t>float</a:t>
            </a:r>
            <a:r>
              <a:rPr lang="pt-BR" sz="2400" b="1" dirty="0" smtClean="0">
                <a:latin typeface="Courier New" pitchFamily="49" charset="0"/>
              </a:rPr>
              <a:t> x)</a:t>
            </a:r>
            <a:r>
              <a:rPr lang="pt-BR" sz="2400" b="1" dirty="0" smtClean="0">
                <a:latin typeface="Courier New" pitchFamily="49" charset="0"/>
                <a:sym typeface="Symbol" pitchFamily="18" charset="2"/>
              </a:rPr>
              <a:t></a:t>
            </a:r>
            <a:r>
              <a:rPr lang="pt-BR" sz="2400" b="1" dirty="0" smtClean="0">
                <a:latin typeface="Courier New" pitchFamily="49" charset="0"/>
              </a:rPr>
              <a:t> raiz(</a:t>
            </a:r>
            <a:r>
              <a:rPr lang="pt-BR" sz="2400" b="1" dirty="0" err="1" smtClean="0">
                <a:latin typeface="Courier New" pitchFamily="49" charset="0"/>
              </a:rPr>
              <a:t>float</a:t>
            </a:r>
            <a:r>
              <a:rPr lang="pt-BR" sz="2400" b="1" dirty="0" smtClean="0">
                <a:latin typeface="Courier New" pitchFamily="49" charset="0"/>
              </a:rPr>
              <a:t> x, </a:t>
            </a:r>
            <a:r>
              <a:rPr lang="pt-BR" sz="2400" b="1" dirty="0" err="1" smtClean="0">
                <a:latin typeface="Courier New" pitchFamily="49" charset="0"/>
              </a:rPr>
              <a:t>int</a:t>
            </a:r>
            <a:r>
              <a:rPr lang="pt-BR" sz="2400" b="1" dirty="0" smtClean="0">
                <a:latin typeface="Courier New" pitchFamily="49" charset="0"/>
              </a:rPr>
              <a:t> n)</a:t>
            </a:r>
            <a:endParaRPr lang="pt-BR" dirty="0" smtClean="0"/>
          </a:p>
          <a:p>
            <a:pPr fontAlgn="auto">
              <a:spcAft>
                <a:spcPts val="0"/>
              </a:spcAft>
              <a:defRPr/>
            </a:pPr>
            <a:endParaRPr lang="pt-BR" dirty="0" smtClean="0"/>
          </a:p>
        </p:txBody>
      </p:sp>
    </p:spTree>
    <p:extLst>
      <p:ext uri="{BB962C8B-B14F-4D97-AF65-F5344CB8AC3E}">
        <p14:creationId xmlns:p14="http://schemas.microsoft.com/office/powerpoint/2010/main" val="623959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76200"/>
            <a:ext cx="7772400" cy="990600"/>
          </a:xfrm>
        </p:spPr>
        <p:txBody>
          <a:bodyPr/>
          <a:lstStyle/>
          <a:p>
            <a:r>
              <a:rPr lang="pt-BR" altLang="en-US" i="1" smtClean="0"/>
              <a:t>Collapse  Hierarchy (344)</a:t>
            </a:r>
            <a:endParaRPr lang="pt-BR" altLang="en-US" sz="3200" smtClean="0"/>
          </a:p>
        </p:txBody>
      </p:sp>
      <p:sp>
        <p:nvSpPr>
          <p:cNvPr id="39939" name="Rectangle 3"/>
          <p:cNvSpPr>
            <a:spLocks noGrp="1" noChangeArrowheads="1"/>
          </p:cNvSpPr>
          <p:nvPr>
            <p:ph type="body" idx="1"/>
          </p:nvPr>
        </p:nvSpPr>
        <p:spPr>
          <a:xfrm>
            <a:off x="457200" y="1885950"/>
            <a:ext cx="8153400" cy="4667250"/>
          </a:xfrm>
        </p:spPr>
        <p:txBody>
          <a:bodyPr/>
          <a:lstStyle/>
          <a:p>
            <a:r>
              <a:rPr lang="pt-BR" altLang="en-US" b="1" smtClean="0"/>
              <a:t>Resumo: </a:t>
            </a:r>
            <a:r>
              <a:rPr lang="pt-BR" altLang="en-US" sz="2400" i="1" smtClean="0"/>
              <a:t>A superclasse e a subclasse não são muito diferentes. Combine-as em apenas uma classe.</a:t>
            </a:r>
          </a:p>
          <a:p>
            <a:r>
              <a:rPr lang="pt-BR" altLang="en-US" b="1" smtClean="0"/>
              <a:t>Motivação: </a:t>
            </a:r>
            <a:r>
              <a:rPr lang="pt-BR" altLang="en-US" sz="2400" i="1" smtClean="0"/>
              <a:t>Depois de muito trabalhar com uma hierarquia de classes, ela pode se tornar muito complexa. Depois de refatorá-la movendo métodos e campos para cima e para baixo, você pode descobrir que uma subclasse não acrescenta nada ao seu desenho. Remova-a.</a:t>
            </a:r>
          </a:p>
        </p:txBody>
      </p:sp>
    </p:spTree>
    <p:extLst>
      <p:ext uri="{BB962C8B-B14F-4D97-AF65-F5344CB8AC3E}">
        <p14:creationId xmlns:p14="http://schemas.microsoft.com/office/powerpoint/2010/main" val="16015419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762000" y="76200"/>
            <a:ext cx="7772400" cy="990600"/>
          </a:xfrm>
        </p:spPr>
        <p:txBody>
          <a:bodyPr/>
          <a:lstStyle/>
          <a:p>
            <a:r>
              <a:rPr lang="pt-BR" altLang="en-US" i="1" smtClean="0"/>
              <a:t>Collapse  Hierarchy (344)</a:t>
            </a:r>
          </a:p>
        </p:txBody>
      </p:sp>
      <p:sp>
        <p:nvSpPr>
          <p:cNvPr id="284675" name="Rectangle 1027"/>
          <p:cNvSpPr>
            <a:spLocks noGrp="1" noChangeArrowheads="1"/>
          </p:cNvSpPr>
          <p:nvPr>
            <p:ph type="body" idx="1"/>
          </p:nvPr>
        </p:nvSpPr>
        <p:spPr>
          <a:xfrm>
            <a:off x="457200" y="1676400"/>
            <a:ext cx="8178800" cy="4038600"/>
          </a:xfrm>
        </p:spPr>
        <p:txBody>
          <a:bodyPr rtlCol="0">
            <a:normAutofit lnSpcReduction="10000"/>
          </a:bodyPr>
          <a:lstStyle/>
          <a:p>
            <a:pPr fontAlgn="auto">
              <a:lnSpc>
                <a:spcPct val="90000"/>
              </a:lnSpc>
              <a:spcAft>
                <a:spcPts val="0"/>
              </a:spcAft>
              <a:defRPr/>
            </a:pPr>
            <a:r>
              <a:rPr lang="pt-BR" sz="2800" b="1" smtClean="0"/>
              <a:t>Mecânica:</a:t>
            </a:r>
          </a:p>
          <a:p>
            <a:pPr lvl="1" fontAlgn="auto">
              <a:lnSpc>
                <a:spcPct val="90000"/>
              </a:lnSpc>
              <a:spcAft>
                <a:spcPts val="0"/>
              </a:spcAft>
              <a:defRPr/>
            </a:pPr>
            <a:r>
              <a:rPr lang="pt-BR" sz="2400" smtClean="0"/>
              <a:t>Escolha que classe será eliminada: a superclasse ou a subclasse</a:t>
            </a:r>
          </a:p>
          <a:p>
            <a:pPr lvl="1" fontAlgn="auto">
              <a:lnSpc>
                <a:spcPct val="90000"/>
              </a:lnSpc>
              <a:spcAft>
                <a:spcPts val="0"/>
              </a:spcAft>
              <a:defRPr/>
            </a:pPr>
            <a:r>
              <a:rPr lang="pt-BR" sz="2400" smtClean="0"/>
              <a:t>Use Pull Up Field (320) and Pull Up Method (322) ou Push Down Method (328) e Push Down Field (329) para mover todo o comportamento e dados da classe a ser eliminada</a:t>
            </a:r>
          </a:p>
          <a:p>
            <a:pPr lvl="1" fontAlgn="auto">
              <a:lnSpc>
                <a:spcPct val="90000"/>
              </a:lnSpc>
              <a:spcAft>
                <a:spcPts val="0"/>
              </a:spcAft>
              <a:defRPr/>
            </a:pPr>
            <a:r>
              <a:rPr lang="pt-BR" sz="2400" smtClean="0"/>
              <a:t>Compile e teste a cada movimento</a:t>
            </a:r>
          </a:p>
          <a:p>
            <a:pPr lvl="1" fontAlgn="auto">
              <a:lnSpc>
                <a:spcPct val="90000"/>
              </a:lnSpc>
              <a:spcAft>
                <a:spcPts val="0"/>
              </a:spcAft>
              <a:defRPr/>
            </a:pPr>
            <a:r>
              <a:rPr lang="pt-BR" sz="2400" smtClean="0"/>
              <a:t>Ajuste as referências a classe que será eliminada</a:t>
            </a:r>
          </a:p>
          <a:p>
            <a:pPr lvl="2" fontAlgn="auto">
              <a:lnSpc>
                <a:spcPct val="90000"/>
              </a:lnSpc>
              <a:spcAft>
                <a:spcPts val="0"/>
              </a:spcAft>
              <a:defRPr/>
            </a:pPr>
            <a:r>
              <a:rPr lang="pt-BR" sz="2000" smtClean="0"/>
              <a:t>isto afeta: declarações, tipos de parâmetros e construtores.</a:t>
            </a:r>
          </a:p>
          <a:p>
            <a:pPr lvl="1" fontAlgn="auto">
              <a:lnSpc>
                <a:spcPct val="90000"/>
              </a:lnSpc>
              <a:spcAft>
                <a:spcPts val="0"/>
              </a:spcAft>
              <a:defRPr/>
            </a:pPr>
            <a:r>
              <a:rPr lang="pt-BR" sz="2400" smtClean="0"/>
              <a:t>Remove a classe vazia</a:t>
            </a:r>
          </a:p>
          <a:p>
            <a:pPr lvl="1" fontAlgn="auto">
              <a:lnSpc>
                <a:spcPct val="90000"/>
              </a:lnSpc>
              <a:spcAft>
                <a:spcPts val="0"/>
              </a:spcAft>
              <a:defRPr/>
            </a:pPr>
            <a:r>
              <a:rPr lang="pt-BR" sz="2400" smtClean="0"/>
              <a:t>Compile e teste</a:t>
            </a:r>
            <a:endParaRPr lang="pt-BR" sz="2000" smtClean="0"/>
          </a:p>
        </p:txBody>
      </p:sp>
    </p:spTree>
    <p:extLst>
      <p:ext uri="{BB962C8B-B14F-4D97-AF65-F5344CB8AC3E}">
        <p14:creationId xmlns:p14="http://schemas.microsoft.com/office/powerpoint/2010/main" val="307602899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smtClean="0"/>
              <a:t>Replace Conditional With Polymorphism (255)</a:t>
            </a:r>
          </a:p>
        </p:txBody>
      </p:sp>
      <p:sp>
        <p:nvSpPr>
          <p:cNvPr id="41987" name="Rectangle 3"/>
          <p:cNvSpPr>
            <a:spLocks noGrp="1" noChangeArrowheads="1"/>
          </p:cNvSpPr>
          <p:nvPr>
            <p:ph type="body" idx="1"/>
          </p:nvPr>
        </p:nvSpPr>
        <p:spPr>
          <a:xfrm>
            <a:off x="228600" y="1885950"/>
            <a:ext cx="8407400" cy="4667250"/>
          </a:xfrm>
        </p:spPr>
        <p:txBody>
          <a:bodyPr/>
          <a:lstStyle/>
          <a:p>
            <a:pPr>
              <a:buFont typeface="Monotype Sorts" pitchFamily="2" charset="2"/>
              <a:buNone/>
            </a:pPr>
            <a:r>
              <a:rPr lang="pt-BR" altLang="en-US" sz="1800" b="1" smtClean="0">
                <a:latin typeface="Courier New" panose="02070309020205020404" pitchFamily="49" charset="0"/>
              </a:rPr>
              <a:t>class Viajante {</a:t>
            </a:r>
          </a:p>
          <a:p>
            <a:pPr>
              <a:buFont typeface="Monotype Sorts" pitchFamily="2" charset="2"/>
              <a:buNone/>
            </a:pPr>
            <a:r>
              <a:rPr lang="pt-BR" altLang="en-US" sz="1800" b="1" smtClean="0">
                <a:latin typeface="Courier New" panose="02070309020205020404" pitchFamily="49" charset="0"/>
              </a:rPr>
              <a:t>	double getBebida () {</a:t>
            </a:r>
          </a:p>
          <a:p>
            <a:pPr>
              <a:buFont typeface="Monotype Sorts" pitchFamily="2" charset="2"/>
              <a:buNone/>
            </a:pPr>
            <a:r>
              <a:rPr lang="pt-BR" altLang="en-US" sz="1800" b="1" smtClean="0">
                <a:latin typeface="Courier New" panose="02070309020205020404" pitchFamily="49" charset="0"/>
              </a:rPr>
              <a:t>		switch (_type) {</a:t>
            </a:r>
          </a:p>
          <a:p>
            <a:pPr>
              <a:buFont typeface="Monotype Sorts" pitchFamily="2" charset="2"/>
              <a:buNone/>
            </a:pPr>
            <a:r>
              <a:rPr lang="pt-BR" altLang="en-US" sz="1800" b="1" smtClean="0">
                <a:latin typeface="Courier New" panose="02070309020205020404" pitchFamily="49" charset="0"/>
              </a:rPr>
              <a:t>			case ALEMAO:</a:t>
            </a:r>
          </a:p>
          <a:p>
            <a:pPr>
              <a:buFont typeface="Monotype Sorts" pitchFamily="2" charset="2"/>
              <a:buNone/>
            </a:pPr>
            <a:r>
              <a:rPr lang="pt-BR" altLang="en-US" sz="1800" b="1" smtClean="0">
                <a:latin typeface="Courier New" panose="02070309020205020404" pitchFamily="49" charset="0"/>
              </a:rPr>
              <a:t>				return cerveja;</a:t>
            </a:r>
          </a:p>
          <a:p>
            <a:pPr>
              <a:buFont typeface="Monotype Sorts" pitchFamily="2" charset="2"/>
              <a:buNone/>
            </a:pPr>
            <a:r>
              <a:rPr lang="pt-BR" altLang="en-US" sz="1800" b="1" smtClean="0">
                <a:latin typeface="Courier New" panose="02070309020205020404" pitchFamily="49" charset="0"/>
              </a:rPr>
              <a:t>			case BRASILEIRO:</a:t>
            </a:r>
          </a:p>
          <a:p>
            <a:pPr>
              <a:buFont typeface="Monotype Sorts" pitchFamily="2" charset="2"/>
              <a:buNone/>
            </a:pPr>
            <a:r>
              <a:rPr lang="pt-BR" altLang="en-US" sz="1800" b="1" smtClean="0">
                <a:latin typeface="Courier New" panose="02070309020205020404" pitchFamily="49" charset="0"/>
              </a:rPr>
              <a:t>				return pinga + limao;</a:t>
            </a:r>
          </a:p>
          <a:p>
            <a:pPr>
              <a:buFont typeface="Monotype Sorts" pitchFamily="2" charset="2"/>
              <a:buNone/>
            </a:pPr>
            <a:r>
              <a:rPr lang="pt-BR" altLang="en-US" sz="1800" b="1" smtClean="0">
                <a:latin typeface="Courier New" panose="02070309020205020404" pitchFamily="49" charset="0"/>
              </a:rPr>
              <a:t>			case AMERICANO:</a:t>
            </a:r>
          </a:p>
          <a:p>
            <a:pPr>
              <a:buFont typeface="Monotype Sorts" pitchFamily="2" charset="2"/>
              <a:buNone/>
            </a:pPr>
            <a:r>
              <a:rPr lang="pt-BR" altLang="en-US" sz="1800" b="1" smtClean="0">
                <a:latin typeface="Courier New" panose="02070309020205020404" pitchFamily="49" charset="0"/>
              </a:rPr>
              <a:t>				return coca_cola;</a:t>
            </a:r>
          </a:p>
          <a:p>
            <a:pPr>
              <a:buFont typeface="Monotype Sorts" pitchFamily="2" charset="2"/>
              <a:buNone/>
            </a:pPr>
            <a:r>
              <a:rPr lang="pt-BR" altLang="en-US" sz="1800" b="1" smtClean="0">
                <a:latin typeface="Courier New" panose="02070309020205020404" pitchFamily="49" charset="0"/>
              </a:rPr>
              <a:t>		}</a:t>
            </a:r>
          </a:p>
          <a:p>
            <a:pPr>
              <a:buFont typeface="Monotype Sorts" pitchFamily="2" charset="2"/>
              <a:buNone/>
            </a:pPr>
            <a:r>
              <a:rPr lang="pt-BR" altLang="en-US" sz="1800" b="1" smtClean="0">
                <a:latin typeface="Courier New" panose="02070309020205020404" pitchFamily="49" charset="0"/>
              </a:rPr>
              <a:t>		throw new RunTimeException (“Tipo desconhecido!”);</a:t>
            </a:r>
          </a:p>
          <a:p>
            <a:pPr>
              <a:buFont typeface="Monotype Sorts" pitchFamily="2" charset="2"/>
              <a:buNone/>
            </a:pPr>
            <a:r>
              <a:rPr lang="pt-BR" altLang="en-US" sz="1800" b="1" smtClean="0">
                <a:latin typeface="Courier New" panose="02070309020205020404" pitchFamily="49" charset="0"/>
              </a:rPr>
              <a:t>	}</a:t>
            </a:r>
          </a:p>
          <a:p>
            <a:pPr>
              <a:buFont typeface="Monotype Sorts" pitchFamily="2" charset="2"/>
              <a:buNone/>
            </a:pPr>
            <a:r>
              <a:rPr lang="pt-BR" altLang="en-US" sz="1800" b="1" smtClean="0">
                <a:latin typeface="Courier New" panose="02070309020205020404" pitchFamily="49" charset="0"/>
              </a:rPr>
              <a:t>}</a:t>
            </a:r>
          </a:p>
        </p:txBody>
      </p:sp>
    </p:spTree>
    <p:extLst>
      <p:ext uri="{BB962C8B-B14F-4D97-AF65-F5344CB8AC3E}">
        <p14:creationId xmlns:p14="http://schemas.microsoft.com/office/powerpoint/2010/main" val="347201973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1026"/>
          <p:cNvSpPr>
            <a:spLocks noGrp="1" noChangeArrowheads="1"/>
          </p:cNvSpPr>
          <p:nvPr>
            <p:ph type="title"/>
          </p:nvPr>
        </p:nvSpPr>
        <p:spPr>
          <a:xfrm>
            <a:off x="762000" y="228600"/>
            <a:ext cx="7772400" cy="1143000"/>
          </a:xfrm>
        </p:spPr>
        <p:txBody>
          <a:bodyPr rtlCol="0">
            <a:normAutofit fontScale="90000"/>
          </a:bodyPr>
          <a:lstStyle/>
          <a:p>
            <a:pPr fontAlgn="auto">
              <a:spcAft>
                <a:spcPts val="0"/>
              </a:spcAft>
              <a:defRPr/>
            </a:pPr>
            <a:r>
              <a:rPr lang="pt-BR" smtClean="0"/>
              <a:t>Replace Conditional With Polymorphism (255)</a:t>
            </a:r>
          </a:p>
        </p:txBody>
      </p:sp>
      <p:sp>
        <p:nvSpPr>
          <p:cNvPr id="43011" name="Rectangle 1027"/>
          <p:cNvSpPr>
            <a:spLocks noGrp="1" noChangeArrowheads="1"/>
          </p:cNvSpPr>
          <p:nvPr>
            <p:ph type="body" idx="1"/>
          </p:nvPr>
        </p:nvSpPr>
        <p:spPr>
          <a:xfrm>
            <a:off x="228600" y="1885950"/>
            <a:ext cx="8407400" cy="4667250"/>
          </a:xfrm>
        </p:spPr>
        <p:txBody>
          <a:bodyPr/>
          <a:lstStyle/>
          <a:p>
            <a:pPr>
              <a:buFont typeface="Monotype Sorts" pitchFamily="2" charset="2"/>
              <a:buNone/>
            </a:pPr>
            <a:r>
              <a:rPr lang="pt-BR" altLang="en-US" sz="1600" b="1" smtClean="0">
                <a:latin typeface="Courier New" panose="02070309020205020404" pitchFamily="49" charset="0"/>
              </a:rPr>
              <a:t>class Alemao extends Viajante {</a:t>
            </a:r>
          </a:p>
          <a:p>
            <a:pPr>
              <a:buFont typeface="Monotype Sorts" pitchFamily="2" charset="2"/>
              <a:buNone/>
            </a:pPr>
            <a:r>
              <a:rPr lang="pt-BR" altLang="en-US" sz="1600" b="1" smtClean="0">
                <a:latin typeface="Courier New" panose="02070309020205020404" pitchFamily="49" charset="0"/>
              </a:rPr>
              <a:t>	double getBebida () {</a:t>
            </a:r>
          </a:p>
          <a:p>
            <a:pPr>
              <a:buFont typeface="Monotype Sorts" pitchFamily="2" charset="2"/>
              <a:buNone/>
            </a:pPr>
            <a:r>
              <a:rPr lang="pt-BR" altLang="en-US" sz="1600" b="1" smtClean="0">
                <a:latin typeface="Courier New" panose="02070309020205020404" pitchFamily="49" charset="0"/>
              </a:rPr>
              <a:t>		return cerveja;</a:t>
            </a:r>
          </a:p>
          <a:p>
            <a:pPr>
              <a:buFont typeface="Monotype Sorts" pitchFamily="2" charset="2"/>
              <a:buNone/>
            </a:pPr>
            <a:r>
              <a:rPr lang="pt-BR" altLang="en-US" sz="1600" b="1" smtClean="0">
                <a:latin typeface="Courier New" panose="02070309020205020404" pitchFamily="49" charset="0"/>
              </a:rPr>
              <a:t>	}</a:t>
            </a:r>
          </a:p>
          <a:p>
            <a:pPr>
              <a:buFont typeface="Monotype Sorts" pitchFamily="2" charset="2"/>
              <a:buNone/>
            </a:pPr>
            <a:r>
              <a:rPr lang="pt-BR" altLang="en-US" sz="1600" b="1" smtClean="0">
                <a:latin typeface="Courier New" panose="02070309020205020404" pitchFamily="49" charset="0"/>
              </a:rPr>
              <a:t>}</a:t>
            </a:r>
          </a:p>
          <a:p>
            <a:pPr>
              <a:buFont typeface="Monotype Sorts" pitchFamily="2" charset="2"/>
              <a:buNone/>
            </a:pPr>
            <a:r>
              <a:rPr lang="pt-BR" altLang="en-US" sz="1600" b="1" smtClean="0">
                <a:latin typeface="Courier New" panose="02070309020205020404" pitchFamily="49" charset="0"/>
              </a:rPr>
              <a:t>class Brasileiro extends Viajante {</a:t>
            </a:r>
          </a:p>
          <a:p>
            <a:pPr>
              <a:buFont typeface="Monotype Sorts" pitchFamily="2" charset="2"/>
              <a:buNone/>
            </a:pPr>
            <a:r>
              <a:rPr lang="pt-BR" altLang="en-US" sz="1600" b="1" smtClean="0">
                <a:latin typeface="Courier New" panose="02070309020205020404" pitchFamily="49" charset="0"/>
              </a:rPr>
              <a:t>	double getBebida () {</a:t>
            </a:r>
          </a:p>
          <a:p>
            <a:pPr>
              <a:buFont typeface="Monotype Sorts" pitchFamily="2" charset="2"/>
              <a:buNone/>
            </a:pPr>
            <a:r>
              <a:rPr lang="pt-BR" altLang="en-US" sz="1600" b="1" smtClean="0">
                <a:latin typeface="Courier New" panose="02070309020205020404" pitchFamily="49" charset="0"/>
              </a:rPr>
              <a:t>		return pinga + limao;</a:t>
            </a:r>
          </a:p>
          <a:p>
            <a:pPr>
              <a:buFont typeface="Monotype Sorts" pitchFamily="2" charset="2"/>
              <a:buNone/>
            </a:pPr>
            <a:r>
              <a:rPr lang="pt-BR" altLang="en-US" sz="1600" b="1" smtClean="0">
                <a:latin typeface="Courier New" panose="02070309020205020404" pitchFamily="49" charset="0"/>
              </a:rPr>
              <a:t>	}</a:t>
            </a:r>
          </a:p>
          <a:p>
            <a:pPr>
              <a:buFont typeface="Monotype Sorts" pitchFamily="2" charset="2"/>
              <a:buNone/>
            </a:pPr>
            <a:r>
              <a:rPr lang="pt-BR" altLang="en-US" sz="1600" b="1" smtClean="0">
                <a:latin typeface="Courier New" panose="02070309020205020404" pitchFamily="49" charset="0"/>
              </a:rPr>
              <a:t>}</a:t>
            </a:r>
          </a:p>
          <a:p>
            <a:pPr>
              <a:buFont typeface="Monotype Sorts" pitchFamily="2" charset="2"/>
              <a:buNone/>
            </a:pPr>
            <a:r>
              <a:rPr lang="pt-BR" altLang="en-US" sz="1600" b="1" smtClean="0">
                <a:latin typeface="Courier New" panose="02070309020205020404" pitchFamily="49" charset="0"/>
              </a:rPr>
              <a:t>class Americano extends Viajante {</a:t>
            </a:r>
          </a:p>
          <a:p>
            <a:pPr>
              <a:buFont typeface="Monotype Sorts" pitchFamily="2" charset="2"/>
              <a:buNone/>
            </a:pPr>
            <a:r>
              <a:rPr lang="pt-BR" altLang="en-US" sz="1600" b="1" smtClean="0">
                <a:latin typeface="Courier New" panose="02070309020205020404" pitchFamily="49" charset="0"/>
              </a:rPr>
              <a:t>	double getBebida () {</a:t>
            </a:r>
          </a:p>
          <a:p>
            <a:pPr>
              <a:buFont typeface="Monotype Sorts" pitchFamily="2" charset="2"/>
              <a:buNone/>
            </a:pPr>
            <a:r>
              <a:rPr lang="pt-BR" altLang="en-US" sz="1600" b="1" smtClean="0">
                <a:latin typeface="Courier New" panose="02070309020205020404" pitchFamily="49" charset="0"/>
              </a:rPr>
              <a:t>		return coca_cola;</a:t>
            </a:r>
          </a:p>
          <a:p>
            <a:pPr>
              <a:buFont typeface="Monotype Sorts" pitchFamily="2" charset="2"/>
              <a:buNone/>
            </a:pPr>
            <a:r>
              <a:rPr lang="pt-BR" altLang="en-US" sz="1600" b="1" smtClean="0">
                <a:latin typeface="Courier New" panose="02070309020205020404" pitchFamily="49" charset="0"/>
              </a:rPr>
              <a:t>	}</a:t>
            </a:r>
          </a:p>
          <a:p>
            <a:pPr>
              <a:buFont typeface="Monotype Sorts" pitchFamily="2" charset="2"/>
              <a:buNone/>
            </a:pPr>
            <a:r>
              <a:rPr lang="pt-BR" altLang="en-US" sz="1600" b="1" smtClean="0">
                <a:latin typeface="Courier New" panose="02070309020205020404" pitchFamily="49" charset="0"/>
              </a:rPr>
              <a:t>}</a:t>
            </a:r>
            <a:endParaRPr lang="pt-BR" altLang="en-US" sz="1800" b="1" smtClean="0">
              <a:latin typeface="Courier New" panose="02070309020205020404" pitchFamily="49" charset="0"/>
            </a:endParaRPr>
          </a:p>
        </p:txBody>
      </p:sp>
    </p:spTree>
    <p:extLst>
      <p:ext uri="{BB962C8B-B14F-4D97-AF65-F5344CB8AC3E}">
        <p14:creationId xmlns:p14="http://schemas.microsoft.com/office/powerpoint/2010/main" val="32714845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76200"/>
            <a:ext cx="7772400" cy="990600"/>
          </a:xfrm>
        </p:spPr>
        <p:txBody>
          <a:bodyPr/>
          <a:lstStyle/>
          <a:p>
            <a:r>
              <a:rPr lang="pt-BR" altLang="en-US" smtClean="0"/>
              <a:t>Introduce Null Object (260)</a:t>
            </a:r>
          </a:p>
        </p:txBody>
      </p:sp>
      <p:sp>
        <p:nvSpPr>
          <p:cNvPr id="44035" name="Rectangle 3"/>
          <p:cNvSpPr>
            <a:spLocks noGrp="1" noChangeArrowheads="1"/>
          </p:cNvSpPr>
          <p:nvPr>
            <p:ph type="body" idx="1"/>
          </p:nvPr>
        </p:nvSpPr>
        <p:spPr>
          <a:xfrm>
            <a:off x="457200" y="1885950"/>
            <a:ext cx="8458200" cy="4171950"/>
          </a:xfrm>
        </p:spPr>
        <p:txBody>
          <a:bodyPr/>
          <a:lstStyle/>
          <a:p>
            <a:pPr>
              <a:buFont typeface="Monotype Sorts" pitchFamily="2" charset="2"/>
              <a:buNone/>
            </a:pPr>
            <a:r>
              <a:rPr lang="pt-BR" altLang="en-US" sz="2000" b="1" smtClean="0">
                <a:latin typeface="Courier New" panose="02070309020205020404" pitchFamily="49" charset="0"/>
              </a:rPr>
              <a:t>Result meuORBCorba (String parametros[])</a:t>
            </a:r>
          </a:p>
          <a:p>
            <a:pPr>
              <a:buFont typeface="Monotype Sorts" pitchFamily="2" charset="2"/>
              <a:buNone/>
            </a:pPr>
            <a:r>
              <a:rPr lang="pt-BR" altLang="en-US" sz="2000" b="1" smtClean="0">
                <a:latin typeface="Courier New" panose="02070309020205020404" pitchFamily="49" charset="0"/>
              </a:rPr>
              <a:t>{</a:t>
            </a:r>
          </a:p>
          <a:p>
            <a:pPr>
              <a:buFont typeface="Monotype Sorts" pitchFamily="2" charset="2"/>
              <a:buNone/>
            </a:pPr>
            <a:r>
              <a:rPr lang="pt-BR" altLang="en-US" sz="2000" b="1" smtClean="0">
                <a:latin typeface="Courier New" panose="02070309020205020404" pitchFamily="49" charset="0"/>
              </a:rPr>
              <a:t>	Result r;</a:t>
            </a:r>
          </a:p>
          <a:p>
            <a:pPr>
              <a:buFont typeface="Monotype Sorts" pitchFamily="2" charset="2"/>
              <a:buNone/>
            </a:pPr>
            <a:r>
              <a:rPr lang="pt-BR" altLang="en-US" sz="2000" b="1" smtClean="0">
                <a:latin typeface="Courier New" panose="02070309020205020404" pitchFamily="49" charset="0"/>
              </a:rPr>
              <a:t>	if (pre_interceptor != NULL)</a:t>
            </a:r>
          </a:p>
          <a:p>
            <a:pPr>
              <a:buFont typeface="Monotype Sorts" pitchFamily="2" charset="2"/>
              <a:buNone/>
            </a:pPr>
            <a:r>
              <a:rPr lang="pt-BR" altLang="en-US" sz="2000" b="1" smtClean="0">
                <a:latin typeface="Courier New" panose="02070309020205020404" pitchFamily="49" charset="0"/>
              </a:rPr>
              <a:t>		pre_interceptor.chamada ();</a:t>
            </a:r>
          </a:p>
          <a:p>
            <a:pPr>
              <a:buFont typeface="Monotype Sorts" pitchFamily="2" charset="2"/>
              <a:buNone/>
            </a:pPr>
            <a:r>
              <a:rPr lang="pt-BR" altLang="en-US" sz="2000" b="1" smtClean="0">
                <a:latin typeface="Courier New" panose="02070309020205020404" pitchFamily="49" charset="0"/>
              </a:rPr>
              <a:t>	if (meuObjeto != NULL &amp;&amp; meuObjeto.metodo() != NULL)</a:t>
            </a:r>
          </a:p>
          <a:p>
            <a:pPr>
              <a:buFont typeface="Monotype Sorts" pitchFamily="2" charset="2"/>
              <a:buNone/>
            </a:pPr>
            <a:r>
              <a:rPr lang="pt-BR" altLang="en-US" sz="2000" b="1" smtClean="0">
                <a:latin typeface="Courier New" panose="02070309020205020404" pitchFamily="49" charset="0"/>
              </a:rPr>
              <a:t>		r = meuObjeto.metodo().invoke (parametros);</a:t>
            </a:r>
          </a:p>
          <a:p>
            <a:pPr>
              <a:buFont typeface="Monotype Sorts" pitchFamily="2" charset="2"/>
              <a:buNone/>
            </a:pPr>
            <a:r>
              <a:rPr lang="pt-BR" altLang="en-US" sz="2000" b="1" smtClean="0">
                <a:latin typeface="Courier New" panose="02070309020205020404" pitchFamily="49" charset="0"/>
              </a:rPr>
              <a:t>	if (pos_interceptor != NULL)</a:t>
            </a:r>
          </a:p>
          <a:p>
            <a:pPr>
              <a:buFont typeface="Monotype Sorts" pitchFamily="2" charset="2"/>
              <a:buNone/>
            </a:pPr>
            <a:r>
              <a:rPr lang="pt-BR" altLang="en-US" sz="2000" b="1" smtClean="0">
                <a:latin typeface="Courier New" panose="02070309020205020404" pitchFamily="49" charset="0"/>
              </a:rPr>
              <a:t>		r = pos_interceptor.chamada (r);</a:t>
            </a:r>
          </a:p>
          <a:p>
            <a:pPr>
              <a:buFont typeface="Monotype Sorts" pitchFamily="2" charset="2"/>
              <a:buNone/>
            </a:pPr>
            <a:r>
              <a:rPr lang="pt-BR" altLang="en-US" sz="2000" b="1" smtClean="0">
                <a:latin typeface="Courier New" panose="02070309020205020404" pitchFamily="49" charset="0"/>
              </a:rPr>
              <a:t>	return r;</a:t>
            </a:r>
          </a:p>
          <a:p>
            <a:pPr>
              <a:buFont typeface="Monotype Sorts" pitchFamily="2" charset="2"/>
              <a:buNone/>
            </a:pPr>
            <a:r>
              <a:rPr lang="pt-BR" altLang="en-US" sz="2000" b="1" smtClean="0">
                <a:latin typeface="Courier New" panose="02070309020205020404" pitchFamily="49" charset="0"/>
              </a:rPr>
              <a:t>}</a:t>
            </a:r>
          </a:p>
        </p:txBody>
      </p:sp>
    </p:spTree>
    <p:extLst>
      <p:ext uri="{BB962C8B-B14F-4D97-AF65-F5344CB8AC3E}">
        <p14:creationId xmlns:p14="http://schemas.microsoft.com/office/powerpoint/2010/main" val="19162141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762000" y="76200"/>
            <a:ext cx="7772400" cy="1066800"/>
          </a:xfrm>
        </p:spPr>
        <p:txBody>
          <a:bodyPr/>
          <a:lstStyle/>
          <a:p>
            <a:r>
              <a:rPr lang="pt-BR" altLang="en-US" smtClean="0"/>
              <a:t>Introduce Null Object (260)</a:t>
            </a:r>
          </a:p>
        </p:txBody>
      </p:sp>
      <p:sp>
        <p:nvSpPr>
          <p:cNvPr id="45059" name="Rectangle 1027"/>
          <p:cNvSpPr>
            <a:spLocks noGrp="1" noChangeArrowheads="1"/>
          </p:cNvSpPr>
          <p:nvPr>
            <p:ph type="body" idx="1"/>
          </p:nvPr>
        </p:nvSpPr>
        <p:spPr>
          <a:xfrm>
            <a:off x="457200" y="1676400"/>
            <a:ext cx="8178800" cy="2590800"/>
          </a:xfrm>
        </p:spPr>
        <p:txBody>
          <a:bodyPr/>
          <a:lstStyle/>
          <a:p>
            <a:pPr>
              <a:lnSpc>
                <a:spcPct val="90000"/>
              </a:lnSpc>
            </a:pPr>
            <a:r>
              <a:rPr lang="pt-BR" altLang="en-US" sz="2400" smtClean="0"/>
              <a:t>Substitua o valor NULL por um objeto do tipo Nulo.</a:t>
            </a:r>
          </a:p>
          <a:p>
            <a:pPr>
              <a:lnSpc>
                <a:spcPct val="90000"/>
              </a:lnSpc>
              <a:buFont typeface="Monotype Sorts" pitchFamily="2" charset="2"/>
              <a:buNone/>
            </a:pPr>
            <a:r>
              <a:rPr lang="pt-BR" altLang="en-US" sz="2000" b="1" smtClean="0">
                <a:latin typeface="Courier New" panose="02070309020205020404" pitchFamily="49" charset="0"/>
              </a:rPr>
              <a:t>Result meuORBCorba (String parametros[])</a:t>
            </a:r>
          </a:p>
          <a:p>
            <a:pPr>
              <a:lnSpc>
                <a:spcPct val="90000"/>
              </a:lnSpc>
              <a:buFont typeface="Monotype Sorts" pitchFamily="2" charset="2"/>
              <a:buNone/>
            </a:pPr>
            <a:r>
              <a:rPr lang="pt-BR" altLang="en-US" sz="2000" b="1" smtClean="0">
                <a:latin typeface="Courier New" panose="02070309020205020404" pitchFamily="49" charset="0"/>
              </a:rPr>
              <a:t>{</a:t>
            </a:r>
          </a:p>
          <a:p>
            <a:pPr>
              <a:lnSpc>
                <a:spcPct val="90000"/>
              </a:lnSpc>
              <a:buFont typeface="Monotype Sorts" pitchFamily="2" charset="2"/>
              <a:buNone/>
            </a:pPr>
            <a:r>
              <a:rPr lang="pt-BR" altLang="en-US" sz="2000" b="1" smtClean="0">
                <a:latin typeface="Courier New" panose="02070309020205020404" pitchFamily="49" charset="0"/>
              </a:rPr>
              <a:t>	pre_interceptor.chamada ();</a:t>
            </a:r>
          </a:p>
          <a:p>
            <a:pPr>
              <a:lnSpc>
                <a:spcPct val="90000"/>
              </a:lnSpc>
              <a:buFont typeface="Monotype Sorts" pitchFamily="2" charset="2"/>
              <a:buNone/>
            </a:pPr>
            <a:r>
              <a:rPr lang="pt-BR" altLang="en-US" sz="2000" b="1" smtClean="0">
                <a:latin typeface="Courier New" panose="02070309020205020404" pitchFamily="49" charset="0"/>
              </a:rPr>
              <a:t>	Result r = meuObjeto.metodo().invoke (parametros);</a:t>
            </a:r>
          </a:p>
          <a:p>
            <a:pPr>
              <a:lnSpc>
                <a:spcPct val="90000"/>
              </a:lnSpc>
              <a:buFont typeface="Monotype Sorts" pitchFamily="2" charset="2"/>
              <a:buNone/>
            </a:pPr>
            <a:r>
              <a:rPr lang="pt-BR" altLang="en-US" sz="2000" b="1" smtClean="0">
                <a:latin typeface="Courier New" panose="02070309020205020404" pitchFamily="49" charset="0"/>
              </a:rPr>
              <a:t>	return pos_interceptor.chamada (r);</a:t>
            </a:r>
          </a:p>
          <a:p>
            <a:pPr>
              <a:lnSpc>
                <a:spcPct val="90000"/>
              </a:lnSpc>
              <a:buFont typeface="Monotype Sorts" pitchFamily="2" charset="2"/>
              <a:buNone/>
            </a:pPr>
            <a:r>
              <a:rPr lang="pt-BR" altLang="en-US" sz="2000" b="1" smtClean="0">
                <a:latin typeface="Courier New" panose="02070309020205020404" pitchFamily="49" charset="0"/>
              </a:rPr>
              <a:t>}</a:t>
            </a:r>
            <a:endParaRPr lang="pt-BR" altLang="en-US" smtClean="0"/>
          </a:p>
        </p:txBody>
      </p:sp>
      <p:sp>
        <p:nvSpPr>
          <p:cNvPr id="266244" name="Text Box 1028"/>
          <p:cNvSpPr txBox="1">
            <a:spLocks noChangeArrowheads="1"/>
          </p:cNvSpPr>
          <p:nvPr/>
        </p:nvSpPr>
        <p:spPr bwMode="auto">
          <a:xfrm>
            <a:off x="533400" y="4648200"/>
            <a:ext cx="73914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pt-BR" altLang="en-US" sz="1600" b="1"/>
              <a:t>class Pre_InterceptorNulo extends Pre_Interceptor {</a:t>
            </a:r>
          </a:p>
          <a:p>
            <a:r>
              <a:rPr lang="pt-BR" altLang="en-US" sz="1600" b="1"/>
              <a:t>	void chamada () {}</a:t>
            </a:r>
          </a:p>
          <a:p>
            <a:r>
              <a:rPr lang="pt-BR" altLang="en-US" sz="1600" b="1"/>
              <a:t>}</a:t>
            </a:r>
          </a:p>
          <a:p>
            <a:r>
              <a:rPr lang="pt-BR" altLang="en-US" sz="1600" b="1"/>
              <a:t>class MeuObjetoNulo extends MeuObjeto {</a:t>
            </a:r>
          </a:p>
          <a:p>
            <a:r>
              <a:rPr lang="pt-BR" altLang="en-US" sz="1600" b="1"/>
              <a:t>	MetodoCORBA metodo () { return MetodoCORBANulo; }</a:t>
            </a:r>
          </a:p>
          <a:p>
            <a:r>
              <a:rPr lang="pt-BR" altLang="en-US" sz="1600" b="1"/>
              <a:t>}</a:t>
            </a:r>
          </a:p>
        </p:txBody>
      </p:sp>
    </p:spTree>
    <p:extLst>
      <p:ext uri="{BB962C8B-B14F-4D97-AF65-F5344CB8AC3E}">
        <p14:creationId xmlns:p14="http://schemas.microsoft.com/office/powerpoint/2010/main" val="3130737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ChangeArrowheads="1"/>
          </p:cNvSpPr>
          <p:nvPr/>
        </p:nvSpPr>
        <p:spPr bwMode="auto">
          <a:xfrm>
            <a:off x="1793875" y="2308225"/>
            <a:ext cx="99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solidFill>
                  <a:srgbClr val="000000"/>
                </a:solidFill>
                <a:latin typeface="Tahoma" panose="020B0604030504040204" pitchFamily="34" charset="0"/>
              </a:rPr>
              <a:t>Cheiro</a:t>
            </a:r>
            <a:endParaRPr lang="en-US" altLang="en-US"/>
          </a:p>
        </p:txBody>
      </p:sp>
      <p:sp>
        <p:nvSpPr>
          <p:cNvPr id="46083" name="Rectangle 6"/>
          <p:cNvSpPr>
            <a:spLocks noChangeArrowheads="1"/>
          </p:cNvSpPr>
          <p:nvPr/>
        </p:nvSpPr>
        <p:spPr bwMode="auto">
          <a:xfrm>
            <a:off x="4251325" y="2327275"/>
            <a:ext cx="18526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rgbClr val="000000"/>
                </a:solidFill>
                <a:latin typeface="Tahoma" panose="020B0604030504040204" pitchFamily="34" charset="0"/>
              </a:rPr>
              <a:t>Refatoração a </a:t>
            </a:r>
            <a:endParaRPr lang="en-US" altLang="en-US"/>
          </a:p>
        </p:txBody>
      </p:sp>
      <p:sp>
        <p:nvSpPr>
          <p:cNvPr id="46084" name="Rectangle 7"/>
          <p:cNvSpPr>
            <a:spLocks noChangeArrowheads="1"/>
          </p:cNvSpPr>
          <p:nvPr/>
        </p:nvSpPr>
        <p:spPr bwMode="auto">
          <a:xfrm>
            <a:off x="6096000" y="2327275"/>
            <a:ext cx="466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rgbClr val="000000"/>
                </a:solidFill>
                <a:latin typeface="Tahoma" panose="020B0604030504040204" pitchFamily="34" charset="0"/>
              </a:rPr>
              <a:t>ser </a:t>
            </a:r>
            <a:endParaRPr lang="en-US" altLang="en-US"/>
          </a:p>
        </p:txBody>
      </p:sp>
      <p:sp>
        <p:nvSpPr>
          <p:cNvPr id="46085" name="Rectangle 8"/>
          <p:cNvSpPr>
            <a:spLocks noChangeArrowheads="1"/>
          </p:cNvSpPr>
          <p:nvPr/>
        </p:nvSpPr>
        <p:spPr bwMode="auto">
          <a:xfrm>
            <a:off x="6553200" y="2327275"/>
            <a:ext cx="1063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a:solidFill>
                  <a:srgbClr val="000000"/>
                </a:solidFill>
                <a:latin typeface="Tahoma" panose="020B0604030504040204" pitchFamily="34" charset="0"/>
              </a:rPr>
              <a:t>aplicada</a:t>
            </a:r>
            <a:endParaRPr lang="en-US" altLang="en-US"/>
          </a:p>
        </p:txBody>
      </p:sp>
      <p:sp>
        <p:nvSpPr>
          <p:cNvPr id="46086" name="Rectangle 9"/>
          <p:cNvSpPr>
            <a:spLocks noChangeArrowheads="1"/>
          </p:cNvSpPr>
          <p:nvPr/>
        </p:nvSpPr>
        <p:spPr bwMode="auto">
          <a:xfrm>
            <a:off x="679450" y="22891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87" name="Rectangle 10"/>
          <p:cNvSpPr>
            <a:spLocks noChangeArrowheads="1"/>
          </p:cNvSpPr>
          <p:nvPr/>
        </p:nvSpPr>
        <p:spPr bwMode="auto">
          <a:xfrm>
            <a:off x="679450" y="22891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88" name="Rectangle 11"/>
          <p:cNvSpPr>
            <a:spLocks noChangeArrowheads="1"/>
          </p:cNvSpPr>
          <p:nvPr/>
        </p:nvSpPr>
        <p:spPr bwMode="auto">
          <a:xfrm>
            <a:off x="688975" y="2289175"/>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89" name="Rectangle 12"/>
          <p:cNvSpPr>
            <a:spLocks noChangeArrowheads="1"/>
          </p:cNvSpPr>
          <p:nvPr/>
        </p:nvSpPr>
        <p:spPr bwMode="auto">
          <a:xfrm>
            <a:off x="3708400" y="22891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0" name="Rectangle 13"/>
          <p:cNvSpPr>
            <a:spLocks noChangeArrowheads="1"/>
          </p:cNvSpPr>
          <p:nvPr/>
        </p:nvSpPr>
        <p:spPr bwMode="auto">
          <a:xfrm>
            <a:off x="3717925" y="2289175"/>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1" name="Rectangle 14"/>
          <p:cNvSpPr>
            <a:spLocks noChangeArrowheads="1"/>
          </p:cNvSpPr>
          <p:nvPr/>
        </p:nvSpPr>
        <p:spPr bwMode="auto">
          <a:xfrm>
            <a:off x="8547100" y="22891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2" name="Rectangle 15"/>
          <p:cNvSpPr>
            <a:spLocks noChangeArrowheads="1"/>
          </p:cNvSpPr>
          <p:nvPr/>
        </p:nvSpPr>
        <p:spPr bwMode="auto">
          <a:xfrm>
            <a:off x="8547100" y="22891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3" name="Rectangle 16"/>
          <p:cNvSpPr>
            <a:spLocks noChangeArrowheads="1"/>
          </p:cNvSpPr>
          <p:nvPr/>
        </p:nvSpPr>
        <p:spPr bwMode="auto">
          <a:xfrm>
            <a:off x="679450" y="2298700"/>
            <a:ext cx="9525" cy="390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4" name="Rectangle 17"/>
          <p:cNvSpPr>
            <a:spLocks noChangeArrowheads="1"/>
          </p:cNvSpPr>
          <p:nvPr/>
        </p:nvSpPr>
        <p:spPr bwMode="auto">
          <a:xfrm>
            <a:off x="3708400" y="2298700"/>
            <a:ext cx="9525" cy="390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5" name="Rectangle 18"/>
          <p:cNvSpPr>
            <a:spLocks noChangeArrowheads="1"/>
          </p:cNvSpPr>
          <p:nvPr/>
        </p:nvSpPr>
        <p:spPr bwMode="auto">
          <a:xfrm>
            <a:off x="8547100" y="2298700"/>
            <a:ext cx="9525" cy="390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096" name="Rectangle 19"/>
          <p:cNvSpPr>
            <a:spLocks noChangeArrowheads="1"/>
          </p:cNvSpPr>
          <p:nvPr/>
        </p:nvSpPr>
        <p:spPr bwMode="auto">
          <a:xfrm>
            <a:off x="765175" y="2698750"/>
            <a:ext cx="1014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Código </a:t>
            </a:r>
            <a:endParaRPr lang="en-US" altLang="en-US"/>
          </a:p>
        </p:txBody>
      </p:sp>
      <p:sp>
        <p:nvSpPr>
          <p:cNvPr id="46097" name="Rectangle 20"/>
          <p:cNvSpPr>
            <a:spLocks noChangeArrowheads="1"/>
          </p:cNvSpPr>
          <p:nvPr/>
        </p:nvSpPr>
        <p:spPr bwMode="auto">
          <a:xfrm>
            <a:off x="1774825" y="2698750"/>
            <a:ext cx="1281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duplicado</a:t>
            </a:r>
            <a:endParaRPr lang="en-US" altLang="en-US"/>
          </a:p>
        </p:txBody>
      </p:sp>
      <p:sp>
        <p:nvSpPr>
          <p:cNvPr id="46098" name="Rectangle 21"/>
          <p:cNvSpPr>
            <a:spLocks noChangeArrowheads="1"/>
          </p:cNvSpPr>
          <p:nvPr/>
        </p:nvSpPr>
        <p:spPr bwMode="auto">
          <a:xfrm>
            <a:off x="3784600" y="2689225"/>
            <a:ext cx="23844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Extract Method (110)</a:t>
            </a:r>
            <a:endParaRPr lang="en-US" altLang="en-US"/>
          </a:p>
        </p:txBody>
      </p:sp>
      <p:sp>
        <p:nvSpPr>
          <p:cNvPr id="46099" name="Rectangle 22"/>
          <p:cNvSpPr>
            <a:spLocks noChangeArrowheads="1"/>
          </p:cNvSpPr>
          <p:nvPr/>
        </p:nvSpPr>
        <p:spPr bwMode="auto">
          <a:xfrm>
            <a:off x="3784600" y="2994025"/>
            <a:ext cx="2971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Substitute Algorithm (139)</a:t>
            </a:r>
            <a:endParaRPr lang="en-US" altLang="en-US"/>
          </a:p>
        </p:txBody>
      </p:sp>
      <p:sp>
        <p:nvSpPr>
          <p:cNvPr id="46100" name="Rectangle 23"/>
          <p:cNvSpPr>
            <a:spLocks noChangeArrowheads="1"/>
          </p:cNvSpPr>
          <p:nvPr/>
        </p:nvSpPr>
        <p:spPr bwMode="auto">
          <a:xfrm>
            <a:off x="679450" y="268922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1" name="Rectangle 24"/>
          <p:cNvSpPr>
            <a:spLocks noChangeArrowheads="1"/>
          </p:cNvSpPr>
          <p:nvPr/>
        </p:nvSpPr>
        <p:spPr bwMode="auto">
          <a:xfrm>
            <a:off x="688975" y="2689225"/>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2" name="Rectangle 25"/>
          <p:cNvSpPr>
            <a:spLocks noChangeArrowheads="1"/>
          </p:cNvSpPr>
          <p:nvPr/>
        </p:nvSpPr>
        <p:spPr bwMode="auto">
          <a:xfrm>
            <a:off x="3708400" y="268922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3" name="Rectangle 26"/>
          <p:cNvSpPr>
            <a:spLocks noChangeArrowheads="1"/>
          </p:cNvSpPr>
          <p:nvPr/>
        </p:nvSpPr>
        <p:spPr bwMode="auto">
          <a:xfrm>
            <a:off x="3717925" y="2689225"/>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4" name="Rectangle 27"/>
          <p:cNvSpPr>
            <a:spLocks noChangeArrowheads="1"/>
          </p:cNvSpPr>
          <p:nvPr/>
        </p:nvSpPr>
        <p:spPr bwMode="auto">
          <a:xfrm>
            <a:off x="8547100" y="268922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5" name="Rectangle 28"/>
          <p:cNvSpPr>
            <a:spLocks noChangeArrowheads="1"/>
          </p:cNvSpPr>
          <p:nvPr/>
        </p:nvSpPr>
        <p:spPr bwMode="auto">
          <a:xfrm>
            <a:off x="679450" y="2698750"/>
            <a:ext cx="9525" cy="619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6" name="Rectangle 29"/>
          <p:cNvSpPr>
            <a:spLocks noChangeArrowheads="1"/>
          </p:cNvSpPr>
          <p:nvPr/>
        </p:nvSpPr>
        <p:spPr bwMode="auto">
          <a:xfrm>
            <a:off x="3708400" y="2698750"/>
            <a:ext cx="9525" cy="619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7" name="Rectangle 30"/>
          <p:cNvSpPr>
            <a:spLocks noChangeArrowheads="1"/>
          </p:cNvSpPr>
          <p:nvPr/>
        </p:nvSpPr>
        <p:spPr bwMode="auto">
          <a:xfrm>
            <a:off x="8547100" y="2698750"/>
            <a:ext cx="9525" cy="619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08" name="Rectangle 31"/>
          <p:cNvSpPr>
            <a:spLocks noChangeArrowheads="1"/>
          </p:cNvSpPr>
          <p:nvPr/>
        </p:nvSpPr>
        <p:spPr bwMode="auto">
          <a:xfrm>
            <a:off x="765175" y="3327400"/>
            <a:ext cx="1092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Método </a:t>
            </a:r>
            <a:endParaRPr lang="en-US" altLang="en-US"/>
          </a:p>
        </p:txBody>
      </p:sp>
      <p:sp>
        <p:nvSpPr>
          <p:cNvPr id="46109" name="Rectangle 32"/>
          <p:cNvSpPr>
            <a:spLocks noChangeArrowheads="1"/>
          </p:cNvSpPr>
          <p:nvPr/>
        </p:nvSpPr>
        <p:spPr bwMode="auto">
          <a:xfrm>
            <a:off x="1860550" y="3327400"/>
            <a:ext cx="858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muito </a:t>
            </a:r>
            <a:endParaRPr lang="en-US" altLang="en-US"/>
          </a:p>
        </p:txBody>
      </p:sp>
      <p:sp>
        <p:nvSpPr>
          <p:cNvPr id="46110" name="Rectangle 33"/>
          <p:cNvSpPr>
            <a:spLocks noChangeArrowheads="1"/>
          </p:cNvSpPr>
          <p:nvPr/>
        </p:nvSpPr>
        <p:spPr bwMode="auto">
          <a:xfrm>
            <a:off x="2717800" y="3327400"/>
            <a:ext cx="739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longo</a:t>
            </a:r>
            <a:endParaRPr lang="en-US" altLang="en-US"/>
          </a:p>
        </p:txBody>
      </p:sp>
      <p:sp>
        <p:nvSpPr>
          <p:cNvPr id="46111" name="Rectangle 34"/>
          <p:cNvSpPr>
            <a:spLocks noChangeArrowheads="1"/>
          </p:cNvSpPr>
          <p:nvPr/>
        </p:nvSpPr>
        <p:spPr bwMode="auto">
          <a:xfrm>
            <a:off x="3784600" y="3317875"/>
            <a:ext cx="23844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Extract Method (110)</a:t>
            </a:r>
            <a:endParaRPr lang="en-US" altLang="en-US"/>
          </a:p>
        </p:txBody>
      </p:sp>
      <p:sp>
        <p:nvSpPr>
          <p:cNvPr id="46112" name="Rectangle 35"/>
          <p:cNvSpPr>
            <a:spLocks noChangeArrowheads="1"/>
          </p:cNvSpPr>
          <p:nvPr/>
        </p:nvSpPr>
        <p:spPr bwMode="auto">
          <a:xfrm>
            <a:off x="3784600" y="3621088"/>
            <a:ext cx="36242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Replace Temp With Query (120)</a:t>
            </a:r>
            <a:endParaRPr lang="en-US" altLang="en-US"/>
          </a:p>
        </p:txBody>
      </p:sp>
      <p:sp>
        <p:nvSpPr>
          <p:cNvPr id="46113" name="Rectangle 36"/>
          <p:cNvSpPr>
            <a:spLocks noChangeArrowheads="1"/>
          </p:cNvSpPr>
          <p:nvPr/>
        </p:nvSpPr>
        <p:spPr bwMode="auto">
          <a:xfrm>
            <a:off x="3784600" y="3935413"/>
            <a:ext cx="38147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Introduce Parameter Object (295)</a:t>
            </a:r>
            <a:endParaRPr lang="en-US" altLang="en-US"/>
          </a:p>
        </p:txBody>
      </p:sp>
      <p:sp>
        <p:nvSpPr>
          <p:cNvPr id="46114" name="Rectangle 37"/>
          <p:cNvSpPr>
            <a:spLocks noChangeArrowheads="1"/>
          </p:cNvSpPr>
          <p:nvPr/>
        </p:nvSpPr>
        <p:spPr bwMode="auto">
          <a:xfrm>
            <a:off x="679450" y="33178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15" name="Rectangle 38"/>
          <p:cNvSpPr>
            <a:spLocks noChangeArrowheads="1"/>
          </p:cNvSpPr>
          <p:nvPr/>
        </p:nvSpPr>
        <p:spPr bwMode="auto">
          <a:xfrm>
            <a:off x="688975" y="3317875"/>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16" name="Rectangle 39"/>
          <p:cNvSpPr>
            <a:spLocks noChangeArrowheads="1"/>
          </p:cNvSpPr>
          <p:nvPr/>
        </p:nvSpPr>
        <p:spPr bwMode="auto">
          <a:xfrm>
            <a:off x="3708400" y="33178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17" name="Rectangle 40"/>
          <p:cNvSpPr>
            <a:spLocks noChangeArrowheads="1"/>
          </p:cNvSpPr>
          <p:nvPr/>
        </p:nvSpPr>
        <p:spPr bwMode="auto">
          <a:xfrm>
            <a:off x="3717925" y="3317875"/>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18" name="Rectangle 41"/>
          <p:cNvSpPr>
            <a:spLocks noChangeArrowheads="1"/>
          </p:cNvSpPr>
          <p:nvPr/>
        </p:nvSpPr>
        <p:spPr bwMode="auto">
          <a:xfrm>
            <a:off x="8547100" y="33178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19" name="Rectangle 42"/>
          <p:cNvSpPr>
            <a:spLocks noChangeArrowheads="1"/>
          </p:cNvSpPr>
          <p:nvPr/>
        </p:nvSpPr>
        <p:spPr bwMode="auto">
          <a:xfrm>
            <a:off x="679450" y="3327400"/>
            <a:ext cx="9525" cy="912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20" name="Rectangle 43"/>
          <p:cNvSpPr>
            <a:spLocks noChangeArrowheads="1"/>
          </p:cNvSpPr>
          <p:nvPr/>
        </p:nvSpPr>
        <p:spPr bwMode="auto">
          <a:xfrm>
            <a:off x="3708400" y="3327400"/>
            <a:ext cx="9525" cy="912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21" name="Rectangle 44"/>
          <p:cNvSpPr>
            <a:spLocks noChangeArrowheads="1"/>
          </p:cNvSpPr>
          <p:nvPr/>
        </p:nvSpPr>
        <p:spPr bwMode="auto">
          <a:xfrm>
            <a:off x="8547100" y="3327400"/>
            <a:ext cx="9525" cy="912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22" name="Rectangle 45"/>
          <p:cNvSpPr>
            <a:spLocks noChangeArrowheads="1"/>
          </p:cNvSpPr>
          <p:nvPr/>
        </p:nvSpPr>
        <p:spPr bwMode="auto">
          <a:xfrm>
            <a:off x="765175" y="4249738"/>
            <a:ext cx="939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Classe </a:t>
            </a:r>
            <a:endParaRPr lang="en-US" altLang="en-US"/>
          </a:p>
        </p:txBody>
      </p:sp>
      <p:sp>
        <p:nvSpPr>
          <p:cNvPr id="46123" name="Rectangle 46"/>
          <p:cNvSpPr>
            <a:spLocks noChangeArrowheads="1"/>
          </p:cNvSpPr>
          <p:nvPr/>
        </p:nvSpPr>
        <p:spPr bwMode="auto">
          <a:xfrm>
            <a:off x="1698625" y="4249738"/>
            <a:ext cx="858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muito </a:t>
            </a:r>
            <a:endParaRPr lang="en-US" altLang="en-US"/>
          </a:p>
        </p:txBody>
      </p:sp>
      <p:sp>
        <p:nvSpPr>
          <p:cNvPr id="46124" name="Rectangle 47"/>
          <p:cNvSpPr>
            <a:spLocks noChangeArrowheads="1"/>
          </p:cNvSpPr>
          <p:nvPr/>
        </p:nvSpPr>
        <p:spPr bwMode="auto">
          <a:xfrm>
            <a:off x="2555875" y="4249738"/>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grande</a:t>
            </a:r>
            <a:endParaRPr lang="en-US" altLang="en-US"/>
          </a:p>
        </p:txBody>
      </p:sp>
      <p:sp>
        <p:nvSpPr>
          <p:cNvPr id="46125" name="Rectangle 48"/>
          <p:cNvSpPr>
            <a:spLocks noChangeArrowheads="1"/>
          </p:cNvSpPr>
          <p:nvPr/>
        </p:nvSpPr>
        <p:spPr bwMode="auto">
          <a:xfrm>
            <a:off x="3784600" y="4240213"/>
            <a:ext cx="21193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Extract Class (149)</a:t>
            </a:r>
            <a:endParaRPr lang="en-US" altLang="en-US"/>
          </a:p>
        </p:txBody>
      </p:sp>
      <p:sp>
        <p:nvSpPr>
          <p:cNvPr id="46126" name="Rectangle 49"/>
          <p:cNvSpPr>
            <a:spLocks noChangeArrowheads="1"/>
          </p:cNvSpPr>
          <p:nvPr/>
        </p:nvSpPr>
        <p:spPr bwMode="auto">
          <a:xfrm>
            <a:off x="3784600" y="4554538"/>
            <a:ext cx="25082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Extract Subclass (330)</a:t>
            </a:r>
            <a:endParaRPr lang="en-US" altLang="en-US"/>
          </a:p>
        </p:txBody>
      </p:sp>
      <p:sp>
        <p:nvSpPr>
          <p:cNvPr id="46127" name="Rectangle 50"/>
          <p:cNvSpPr>
            <a:spLocks noChangeArrowheads="1"/>
          </p:cNvSpPr>
          <p:nvPr/>
        </p:nvSpPr>
        <p:spPr bwMode="auto">
          <a:xfrm>
            <a:off x="3784600" y="4859338"/>
            <a:ext cx="25606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Extract Interface (341)</a:t>
            </a:r>
            <a:endParaRPr lang="en-US" altLang="en-US"/>
          </a:p>
        </p:txBody>
      </p:sp>
      <p:sp>
        <p:nvSpPr>
          <p:cNvPr id="46128" name="Rectangle 51"/>
          <p:cNvSpPr>
            <a:spLocks noChangeArrowheads="1"/>
          </p:cNvSpPr>
          <p:nvPr/>
        </p:nvSpPr>
        <p:spPr bwMode="auto">
          <a:xfrm>
            <a:off x="3784600" y="5164138"/>
            <a:ext cx="34718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Duplicate Observed Data (189)</a:t>
            </a:r>
            <a:endParaRPr lang="en-US" altLang="en-US"/>
          </a:p>
        </p:txBody>
      </p:sp>
      <p:sp>
        <p:nvSpPr>
          <p:cNvPr id="46129" name="Rectangle 52"/>
          <p:cNvSpPr>
            <a:spLocks noChangeArrowheads="1"/>
          </p:cNvSpPr>
          <p:nvPr/>
        </p:nvSpPr>
        <p:spPr bwMode="auto">
          <a:xfrm>
            <a:off x="679450" y="424021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0" name="Rectangle 53"/>
          <p:cNvSpPr>
            <a:spLocks noChangeArrowheads="1"/>
          </p:cNvSpPr>
          <p:nvPr/>
        </p:nvSpPr>
        <p:spPr bwMode="auto">
          <a:xfrm>
            <a:off x="688975" y="4240213"/>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1" name="Rectangle 54"/>
          <p:cNvSpPr>
            <a:spLocks noChangeArrowheads="1"/>
          </p:cNvSpPr>
          <p:nvPr/>
        </p:nvSpPr>
        <p:spPr bwMode="auto">
          <a:xfrm>
            <a:off x="3708400" y="424021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2" name="Rectangle 55"/>
          <p:cNvSpPr>
            <a:spLocks noChangeArrowheads="1"/>
          </p:cNvSpPr>
          <p:nvPr/>
        </p:nvSpPr>
        <p:spPr bwMode="auto">
          <a:xfrm>
            <a:off x="3717925" y="4240213"/>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3" name="Rectangle 56"/>
          <p:cNvSpPr>
            <a:spLocks noChangeArrowheads="1"/>
          </p:cNvSpPr>
          <p:nvPr/>
        </p:nvSpPr>
        <p:spPr bwMode="auto">
          <a:xfrm>
            <a:off x="8547100" y="424021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4" name="Rectangle 57"/>
          <p:cNvSpPr>
            <a:spLocks noChangeArrowheads="1"/>
          </p:cNvSpPr>
          <p:nvPr/>
        </p:nvSpPr>
        <p:spPr bwMode="auto">
          <a:xfrm>
            <a:off x="679450" y="4249738"/>
            <a:ext cx="9525" cy="1219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5" name="Rectangle 58"/>
          <p:cNvSpPr>
            <a:spLocks noChangeArrowheads="1"/>
          </p:cNvSpPr>
          <p:nvPr/>
        </p:nvSpPr>
        <p:spPr bwMode="auto">
          <a:xfrm>
            <a:off x="3708400" y="4249738"/>
            <a:ext cx="9525" cy="1219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6" name="Rectangle 59"/>
          <p:cNvSpPr>
            <a:spLocks noChangeArrowheads="1"/>
          </p:cNvSpPr>
          <p:nvPr/>
        </p:nvSpPr>
        <p:spPr bwMode="auto">
          <a:xfrm>
            <a:off x="8547100" y="4249738"/>
            <a:ext cx="9525" cy="1219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37" name="Rectangle 60"/>
          <p:cNvSpPr>
            <a:spLocks noChangeArrowheads="1"/>
          </p:cNvSpPr>
          <p:nvPr/>
        </p:nvSpPr>
        <p:spPr bwMode="auto">
          <a:xfrm>
            <a:off x="765175" y="5478463"/>
            <a:ext cx="1438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Intimidade</a:t>
            </a:r>
            <a:endParaRPr lang="en-US" altLang="en-US"/>
          </a:p>
        </p:txBody>
      </p:sp>
      <p:sp>
        <p:nvSpPr>
          <p:cNvPr id="46138" name="Rectangle 61"/>
          <p:cNvSpPr>
            <a:spLocks noChangeArrowheads="1"/>
          </p:cNvSpPr>
          <p:nvPr/>
        </p:nvSpPr>
        <p:spPr bwMode="auto">
          <a:xfrm>
            <a:off x="765175" y="5848350"/>
            <a:ext cx="1679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solidFill>
                  <a:srgbClr val="000000"/>
                </a:solidFill>
                <a:latin typeface="Tahoma" panose="020B0604030504040204" pitchFamily="34" charset="0"/>
              </a:rPr>
              <a:t>inapropriada</a:t>
            </a:r>
            <a:endParaRPr lang="en-US" altLang="en-US"/>
          </a:p>
        </p:txBody>
      </p:sp>
      <p:sp>
        <p:nvSpPr>
          <p:cNvPr id="46139" name="Rectangle 62"/>
          <p:cNvSpPr>
            <a:spLocks noChangeArrowheads="1"/>
          </p:cNvSpPr>
          <p:nvPr/>
        </p:nvSpPr>
        <p:spPr bwMode="auto">
          <a:xfrm>
            <a:off x="3784600" y="5478463"/>
            <a:ext cx="21971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Move Method (142)</a:t>
            </a:r>
            <a:endParaRPr lang="en-US" altLang="en-US"/>
          </a:p>
        </p:txBody>
      </p:sp>
      <p:sp>
        <p:nvSpPr>
          <p:cNvPr id="46140" name="Rectangle 63"/>
          <p:cNvSpPr>
            <a:spLocks noChangeArrowheads="1"/>
          </p:cNvSpPr>
          <p:nvPr/>
        </p:nvSpPr>
        <p:spPr bwMode="auto">
          <a:xfrm>
            <a:off x="3784600" y="5781675"/>
            <a:ext cx="18859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Move Field (146)</a:t>
            </a:r>
            <a:endParaRPr lang="en-US" altLang="en-US"/>
          </a:p>
        </p:txBody>
      </p:sp>
      <p:sp>
        <p:nvSpPr>
          <p:cNvPr id="46141" name="Rectangle 64"/>
          <p:cNvSpPr>
            <a:spLocks noChangeArrowheads="1"/>
          </p:cNvSpPr>
          <p:nvPr/>
        </p:nvSpPr>
        <p:spPr bwMode="auto">
          <a:xfrm>
            <a:off x="3784600" y="6086475"/>
            <a:ext cx="4662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a:solidFill>
                  <a:srgbClr val="000000"/>
                </a:solidFill>
                <a:latin typeface="Tahoma" panose="020B0604030504040204" pitchFamily="34" charset="0"/>
              </a:rPr>
              <a:t>Replace Inheritance with Delegation(352)</a:t>
            </a:r>
            <a:endParaRPr lang="en-US" altLang="en-US"/>
          </a:p>
        </p:txBody>
      </p:sp>
      <p:sp>
        <p:nvSpPr>
          <p:cNvPr id="46142" name="Rectangle 65"/>
          <p:cNvSpPr>
            <a:spLocks noChangeArrowheads="1"/>
          </p:cNvSpPr>
          <p:nvPr/>
        </p:nvSpPr>
        <p:spPr bwMode="auto">
          <a:xfrm>
            <a:off x="679450" y="547846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3" name="Rectangle 66"/>
          <p:cNvSpPr>
            <a:spLocks noChangeArrowheads="1"/>
          </p:cNvSpPr>
          <p:nvPr/>
        </p:nvSpPr>
        <p:spPr bwMode="auto">
          <a:xfrm>
            <a:off x="688975" y="5478463"/>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4" name="Rectangle 67"/>
          <p:cNvSpPr>
            <a:spLocks noChangeArrowheads="1"/>
          </p:cNvSpPr>
          <p:nvPr/>
        </p:nvSpPr>
        <p:spPr bwMode="auto">
          <a:xfrm>
            <a:off x="3708400" y="547846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5" name="Rectangle 68"/>
          <p:cNvSpPr>
            <a:spLocks noChangeArrowheads="1"/>
          </p:cNvSpPr>
          <p:nvPr/>
        </p:nvSpPr>
        <p:spPr bwMode="auto">
          <a:xfrm>
            <a:off x="3717925" y="5478463"/>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6" name="Rectangle 69"/>
          <p:cNvSpPr>
            <a:spLocks noChangeArrowheads="1"/>
          </p:cNvSpPr>
          <p:nvPr/>
        </p:nvSpPr>
        <p:spPr bwMode="auto">
          <a:xfrm>
            <a:off x="8547100" y="5478463"/>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7" name="Rectangle 70"/>
          <p:cNvSpPr>
            <a:spLocks noChangeArrowheads="1"/>
          </p:cNvSpPr>
          <p:nvPr/>
        </p:nvSpPr>
        <p:spPr bwMode="auto">
          <a:xfrm>
            <a:off x="679450" y="5487988"/>
            <a:ext cx="9525" cy="9128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8" name="Rectangle 74"/>
          <p:cNvSpPr>
            <a:spLocks noChangeArrowheads="1"/>
          </p:cNvSpPr>
          <p:nvPr/>
        </p:nvSpPr>
        <p:spPr bwMode="auto">
          <a:xfrm>
            <a:off x="3708400" y="5487988"/>
            <a:ext cx="9525" cy="9128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49" name="Rectangle 77"/>
          <p:cNvSpPr>
            <a:spLocks noChangeArrowheads="1"/>
          </p:cNvSpPr>
          <p:nvPr/>
        </p:nvSpPr>
        <p:spPr bwMode="auto">
          <a:xfrm>
            <a:off x="8547100" y="5487988"/>
            <a:ext cx="9525" cy="9128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50" name="Rectangle 2"/>
          <p:cNvSpPr>
            <a:spLocks noGrp="1" noChangeArrowheads="1"/>
          </p:cNvSpPr>
          <p:nvPr>
            <p:ph type="title"/>
          </p:nvPr>
        </p:nvSpPr>
        <p:spPr>
          <a:xfrm>
            <a:off x="762000" y="76200"/>
            <a:ext cx="7772400" cy="990600"/>
          </a:xfrm>
        </p:spPr>
        <p:txBody>
          <a:bodyPr/>
          <a:lstStyle/>
          <a:p>
            <a:r>
              <a:rPr lang="pt-BR" altLang="en-US" smtClean="0"/>
              <a:t>Principio Básico</a:t>
            </a:r>
          </a:p>
        </p:txBody>
      </p:sp>
      <p:sp>
        <p:nvSpPr>
          <p:cNvPr id="46151" name="Rectangle 3"/>
          <p:cNvSpPr>
            <a:spLocks noGrp="1" noChangeArrowheads="1"/>
          </p:cNvSpPr>
          <p:nvPr>
            <p:ph type="body" idx="1"/>
          </p:nvPr>
        </p:nvSpPr>
        <p:spPr>
          <a:xfrm>
            <a:off x="381000" y="1600200"/>
            <a:ext cx="8178800" cy="609600"/>
          </a:xfrm>
        </p:spPr>
        <p:txBody>
          <a:bodyPr/>
          <a:lstStyle/>
          <a:p>
            <a:pPr>
              <a:buFont typeface="Monotype Sorts" pitchFamily="2" charset="2"/>
              <a:buNone/>
            </a:pPr>
            <a:r>
              <a:rPr lang="pt-BR" altLang="en-US" i="1" smtClean="0"/>
              <a:t>Quando o código cheira mal, refatore-o!</a:t>
            </a:r>
          </a:p>
        </p:txBody>
      </p:sp>
      <p:sp>
        <p:nvSpPr>
          <p:cNvPr id="46152" name="Rectangle 80"/>
          <p:cNvSpPr>
            <a:spLocks noChangeArrowheads="1"/>
          </p:cNvSpPr>
          <p:nvPr/>
        </p:nvSpPr>
        <p:spPr bwMode="auto">
          <a:xfrm>
            <a:off x="3733800" y="4257675"/>
            <a:ext cx="48291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6153" name="Rectangle 82"/>
          <p:cNvSpPr>
            <a:spLocks noChangeArrowheads="1"/>
          </p:cNvSpPr>
          <p:nvPr/>
        </p:nvSpPr>
        <p:spPr bwMode="auto">
          <a:xfrm>
            <a:off x="685800" y="4257675"/>
            <a:ext cx="30194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8067700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76200"/>
            <a:ext cx="7772400" cy="990600"/>
          </a:xfrm>
        </p:spPr>
        <p:txBody>
          <a:bodyPr/>
          <a:lstStyle/>
          <a:p>
            <a:r>
              <a:rPr lang="pt-BR" altLang="en-US" smtClean="0"/>
              <a:t>Principio Básico</a:t>
            </a:r>
          </a:p>
        </p:txBody>
      </p:sp>
      <p:sp>
        <p:nvSpPr>
          <p:cNvPr id="47107" name="Rectangle 3"/>
          <p:cNvSpPr>
            <a:spLocks noGrp="1" noChangeArrowheads="1"/>
          </p:cNvSpPr>
          <p:nvPr>
            <p:ph type="body" idx="1"/>
          </p:nvPr>
        </p:nvSpPr>
        <p:spPr>
          <a:xfrm>
            <a:off x="381000" y="1600200"/>
            <a:ext cx="8178800" cy="609600"/>
          </a:xfrm>
        </p:spPr>
        <p:txBody>
          <a:bodyPr/>
          <a:lstStyle/>
          <a:p>
            <a:pPr>
              <a:buFont typeface="Monotype Sorts" pitchFamily="2" charset="2"/>
              <a:buNone/>
            </a:pPr>
            <a:r>
              <a:rPr lang="pt-BR" altLang="en-US" i="1" smtClean="0"/>
              <a:t>Quando o código cheira mal, refatore-o!</a:t>
            </a:r>
          </a:p>
        </p:txBody>
      </p:sp>
      <p:sp>
        <p:nvSpPr>
          <p:cNvPr id="47108" name="Rectangle 5"/>
          <p:cNvSpPr>
            <a:spLocks noChangeArrowheads="1"/>
          </p:cNvSpPr>
          <p:nvPr/>
        </p:nvSpPr>
        <p:spPr bwMode="auto">
          <a:xfrm>
            <a:off x="1568450" y="2300288"/>
            <a:ext cx="909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200" b="1">
                <a:solidFill>
                  <a:srgbClr val="000000"/>
                </a:solidFill>
                <a:latin typeface="Tahoma" panose="020B0604030504040204" pitchFamily="34" charset="0"/>
              </a:rPr>
              <a:t>Cheiro</a:t>
            </a:r>
            <a:endParaRPr lang="en-US" altLang="en-US"/>
          </a:p>
        </p:txBody>
      </p:sp>
      <p:sp>
        <p:nvSpPr>
          <p:cNvPr id="47109" name="Rectangle 6"/>
          <p:cNvSpPr>
            <a:spLocks noChangeArrowheads="1"/>
          </p:cNvSpPr>
          <p:nvPr/>
        </p:nvSpPr>
        <p:spPr bwMode="auto">
          <a:xfrm>
            <a:off x="4087813" y="2330450"/>
            <a:ext cx="1666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Tahoma" panose="020B0604030504040204" pitchFamily="34" charset="0"/>
              </a:rPr>
              <a:t>Refatoração a </a:t>
            </a:r>
            <a:endParaRPr lang="en-US" altLang="en-US"/>
          </a:p>
        </p:txBody>
      </p:sp>
      <p:sp>
        <p:nvSpPr>
          <p:cNvPr id="47110" name="Rectangle 7"/>
          <p:cNvSpPr>
            <a:spLocks noChangeArrowheads="1"/>
          </p:cNvSpPr>
          <p:nvPr/>
        </p:nvSpPr>
        <p:spPr bwMode="auto">
          <a:xfrm>
            <a:off x="5791200" y="2330450"/>
            <a:ext cx="419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Tahoma" panose="020B0604030504040204" pitchFamily="34" charset="0"/>
              </a:rPr>
              <a:t>ser </a:t>
            </a:r>
            <a:endParaRPr lang="en-US" altLang="en-US"/>
          </a:p>
        </p:txBody>
      </p:sp>
      <p:sp>
        <p:nvSpPr>
          <p:cNvPr id="47111" name="Rectangle 8"/>
          <p:cNvSpPr>
            <a:spLocks noChangeArrowheads="1"/>
          </p:cNvSpPr>
          <p:nvPr/>
        </p:nvSpPr>
        <p:spPr bwMode="auto">
          <a:xfrm>
            <a:off x="6248400" y="2330450"/>
            <a:ext cx="957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Tahoma" panose="020B0604030504040204" pitchFamily="34" charset="0"/>
              </a:rPr>
              <a:t>aplicada</a:t>
            </a:r>
            <a:endParaRPr lang="en-US" altLang="en-US"/>
          </a:p>
        </p:txBody>
      </p:sp>
      <p:sp>
        <p:nvSpPr>
          <p:cNvPr id="47112" name="Rectangle 9"/>
          <p:cNvSpPr>
            <a:spLocks noChangeArrowheads="1"/>
          </p:cNvSpPr>
          <p:nvPr/>
        </p:nvSpPr>
        <p:spPr bwMode="auto">
          <a:xfrm>
            <a:off x="3675063" y="2289175"/>
            <a:ext cx="9525" cy="360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13" name="Rectangle 10"/>
          <p:cNvSpPr>
            <a:spLocks noChangeArrowheads="1"/>
          </p:cNvSpPr>
          <p:nvPr/>
        </p:nvSpPr>
        <p:spPr bwMode="auto">
          <a:xfrm>
            <a:off x="393700" y="2657475"/>
            <a:ext cx="177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200" b="1">
                <a:solidFill>
                  <a:srgbClr val="000000"/>
                </a:solidFill>
                <a:latin typeface="Tahoma" panose="020B0604030504040204" pitchFamily="34" charset="0"/>
              </a:rPr>
              <a:t>Comentários</a:t>
            </a:r>
            <a:endParaRPr lang="en-US" altLang="en-US"/>
          </a:p>
        </p:txBody>
      </p:sp>
      <p:sp>
        <p:nvSpPr>
          <p:cNvPr id="47114" name="Rectangle 11"/>
          <p:cNvSpPr>
            <a:spLocks noChangeArrowheads="1"/>
          </p:cNvSpPr>
          <p:nvPr/>
        </p:nvSpPr>
        <p:spPr bwMode="auto">
          <a:xfrm>
            <a:off x="393700" y="2998788"/>
            <a:ext cx="714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700" b="1">
                <a:solidFill>
                  <a:srgbClr val="000000"/>
                </a:solidFill>
                <a:latin typeface="Times New Roman" panose="02020603050405020304" pitchFamily="18" charset="0"/>
              </a:rPr>
              <a:t>(</a:t>
            </a:r>
            <a:endParaRPr lang="en-US" altLang="en-US"/>
          </a:p>
        </p:txBody>
      </p:sp>
      <p:sp>
        <p:nvSpPr>
          <p:cNvPr id="47115" name="Rectangle 12"/>
          <p:cNvSpPr>
            <a:spLocks noChangeArrowheads="1"/>
          </p:cNvSpPr>
          <p:nvPr/>
        </p:nvSpPr>
        <p:spPr bwMode="auto">
          <a:xfrm>
            <a:off x="473075" y="2998788"/>
            <a:ext cx="11811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700" b="1">
                <a:solidFill>
                  <a:srgbClr val="000000"/>
                </a:solidFill>
                <a:latin typeface="Times New Roman" panose="02020603050405020304" pitchFamily="18" charset="0"/>
              </a:rPr>
              <a:t>desodorante </a:t>
            </a:r>
            <a:endParaRPr lang="en-US" altLang="en-US"/>
          </a:p>
        </p:txBody>
      </p:sp>
      <p:sp>
        <p:nvSpPr>
          <p:cNvPr id="47116" name="Rectangle 13"/>
          <p:cNvSpPr>
            <a:spLocks noChangeArrowheads="1"/>
          </p:cNvSpPr>
          <p:nvPr/>
        </p:nvSpPr>
        <p:spPr bwMode="auto">
          <a:xfrm>
            <a:off x="1778000" y="3005138"/>
            <a:ext cx="1825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700" b="1">
                <a:solidFill>
                  <a:srgbClr val="000000"/>
                </a:solidFill>
                <a:latin typeface="Wingdings" panose="05000000000000000000" pitchFamily="2" charset="2"/>
              </a:rPr>
              <a:t>J</a:t>
            </a:r>
            <a:endParaRPr lang="en-US" altLang="en-US"/>
          </a:p>
        </p:txBody>
      </p:sp>
      <p:sp>
        <p:nvSpPr>
          <p:cNvPr id="47117" name="Rectangle 14"/>
          <p:cNvSpPr>
            <a:spLocks noChangeArrowheads="1"/>
          </p:cNvSpPr>
          <p:nvPr/>
        </p:nvSpPr>
        <p:spPr bwMode="auto">
          <a:xfrm>
            <a:off x="1981200" y="2998788"/>
            <a:ext cx="714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700" b="1">
                <a:solidFill>
                  <a:srgbClr val="000000"/>
                </a:solidFill>
                <a:latin typeface="Times New Roman" panose="02020603050405020304" pitchFamily="18" charset="0"/>
              </a:rPr>
              <a:t>)</a:t>
            </a:r>
            <a:endParaRPr lang="en-US" altLang="en-US"/>
          </a:p>
        </p:txBody>
      </p:sp>
      <p:sp>
        <p:nvSpPr>
          <p:cNvPr id="47118" name="Rectangle 15"/>
          <p:cNvSpPr>
            <a:spLocks noChangeArrowheads="1"/>
          </p:cNvSpPr>
          <p:nvPr/>
        </p:nvSpPr>
        <p:spPr bwMode="auto">
          <a:xfrm>
            <a:off x="3751263" y="2660650"/>
            <a:ext cx="2144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Extract Method (110)</a:t>
            </a:r>
            <a:endParaRPr lang="en-US" altLang="en-US"/>
          </a:p>
        </p:txBody>
      </p:sp>
      <p:sp>
        <p:nvSpPr>
          <p:cNvPr id="47119" name="Rectangle 16"/>
          <p:cNvSpPr>
            <a:spLocks noChangeArrowheads="1"/>
          </p:cNvSpPr>
          <p:nvPr/>
        </p:nvSpPr>
        <p:spPr bwMode="auto">
          <a:xfrm>
            <a:off x="3751263" y="2940050"/>
            <a:ext cx="2592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Introduce Assertion (267)</a:t>
            </a:r>
            <a:endParaRPr lang="en-US" altLang="en-US"/>
          </a:p>
        </p:txBody>
      </p:sp>
      <p:sp>
        <p:nvSpPr>
          <p:cNvPr id="47120" name="Rectangle 17"/>
          <p:cNvSpPr>
            <a:spLocks noChangeArrowheads="1"/>
          </p:cNvSpPr>
          <p:nvPr/>
        </p:nvSpPr>
        <p:spPr bwMode="auto">
          <a:xfrm>
            <a:off x="323850" y="2649538"/>
            <a:ext cx="335121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21" name="Rectangle 18"/>
          <p:cNvSpPr>
            <a:spLocks noChangeArrowheads="1"/>
          </p:cNvSpPr>
          <p:nvPr/>
        </p:nvSpPr>
        <p:spPr bwMode="auto">
          <a:xfrm>
            <a:off x="3675063" y="2649538"/>
            <a:ext cx="952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22" name="Rectangle 19"/>
          <p:cNvSpPr>
            <a:spLocks noChangeArrowheads="1"/>
          </p:cNvSpPr>
          <p:nvPr/>
        </p:nvSpPr>
        <p:spPr bwMode="auto">
          <a:xfrm>
            <a:off x="3684588" y="2649538"/>
            <a:ext cx="473710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23" name="Rectangle 20"/>
          <p:cNvSpPr>
            <a:spLocks noChangeArrowheads="1"/>
          </p:cNvSpPr>
          <p:nvPr/>
        </p:nvSpPr>
        <p:spPr bwMode="auto">
          <a:xfrm>
            <a:off x="3675063" y="2657475"/>
            <a:ext cx="9525" cy="784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24" name="Rectangle 21"/>
          <p:cNvSpPr>
            <a:spLocks noChangeArrowheads="1"/>
          </p:cNvSpPr>
          <p:nvPr/>
        </p:nvSpPr>
        <p:spPr bwMode="auto">
          <a:xfrm>
            <a:off x="393700" y="3449638"/>
            <a:ext cx="1027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200" b="1">
                <a:solidFill>
                  <a:srgbClr val="000000"/>
                </a:solidFill>
                <a:latin typeface="Tahoma" panose="020B0604030504040204" pitchFamily="34" charset="0"/>
              </a:rPr>
              <a:t>Muitos </a:t>
            </a:r>
            <a:endParaRPr lang="en-US" altLang="en-US"/>
          </a:p>
        </p:txBody>
      </p:sp>
      <p:sp>
        <p:nvSpPr>
          <p:cNvPr id="47125" name="Rectangle 22"/>
          <p:cNvSpPr>
            <a:spLocks noChangeArrowheads="1"/>
          </p:cNvSpPr>
          <p:nvPr/>
        </p:nvSpPr>
        <p:spPr bwMode="auto">
          <a:xfrm>
            <a:off x="1562100" y="3449638"/>
            <a:ext cx="161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200" b="1">
                <a:solidFill>
                  <a:srgbClr val="000000"/>
                </a:solidFill>
                <a:latin typeface="Tahoma" panose="020B0604030504040204" pitchFamily="34" charset="0"/>
              </a:rPr>
              <a:t>parâmetros</a:t>
            </a:r>
            <a:endParaRPr lang="en-US" altLang="en-US"/>
          </a:p>
        </p:txBody>
      </p:sp>
      <p:sp>
        <p:nvSpPr>
          <p:cNvPr id="47126" name="Rectangle 23"/>
          <p:cNvSpPr>
            <a:spLocks noChangeArrowheads="1"/>
          </p:cNvSpPr>
          <p:nvPr/>
        </p:nvSpPr>
        <p:spPr bwMode="auto">
          <a:xfrm>
            <a:off x="3751263" y="3452813"/>
            <a:ext cx="3838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Replace Parameter with Method (292)</a:t>
            </a:r>
            <a:endParaRPr lang="en-US" altLang="en-US"/>
          </a:p>
        </p:txBody>
      </p:sp>
      <p:sp>
        <p:nvSpPr>
          <p:cNvPr id="47127" name="Rectangle 24"/>
          <p:cNvSpPr>
            <a:spLocks noChangeArrowheads="1"/>
          </p:cNvSpPr>
          <p:nvPr/>
        </p:nvSpPr>
        <p:spPr bwMode="auto">
          <a:xfrm>
            <a:off x="3751263" y="3732213"/>
            <a:ext cx="714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 </a:t>
            </a:r>
            <a:endParaRPr lang="en-US" altLang="en-US"/>
          </a:p>
        </p:txBody>
      </p:sp>
      <p:sp>
        <p:nvSpPr>
          <p:cNvPr id="47128" name="Rectangle 25"/>
          <p:cNvSpPr>
            <a:spLocks noChangeArrowheads="1"/>
          </p:cNvSpPr>
          <p:nvPr/>
        </p:nvSpPr>
        <p:spPr bwMode="auto">
          <a:xfrm>
            <a:off x="3833813" y="3732213"/>
            <a:ext cx="283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Preseve Whole Object (288)</a:t>
            </a:r>
            <a:endParaRPr lang="en-US" altLang="en-US"/>
          </a:p>
        </p:txBody>
      </p:sp>
      <p:sp>
        <p:nvSpPr>
          <p:cNvPr id="47129" name="Rectangle 26"/>
          <p:cNvSpPr>
            <a:spLocks noChangeArrowheads="1"/>
          </p:cNvSpPr>
          <p:nvPr/>
        </p:nvSpPr>
        <p:spPr bwMode="auto">
          <a:xfrm>
            <a:off x="3751263" y="4014788"/>
            <a:ext cx="3433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solidFill>
                  <a:srgbClr val="000000"/>
                </a:solidFill>
                <a:latin typeface="Tahoma" panose="020B0604030504040204" pitchFamily="34" charset="0"/>
              </a:rPr>
              <a:t>Introduce Parameter Object (295)</a:t>
            </a:r>
            <a:endParaRPr lang="en-US" altLang="en-US"/>
          </a:p>
        </p:txBody>
      </p:sp>
      <p:sp>
        <p:nvSpPr>
          <p:cNvPr id="47130" name="Rectangle 27"/>
          <p:cNvSpPr>
            <a:spLocks noChangeArrowheads="1"/>
          </p:cNvSpPr>
          <p:nvPr/>
        </p:nvSpPr>
        <p:spPr bwMode="auto">
          <a:xfrm>
            <a:off x="323850" y="3441700"/>
            <a:ext cx="3351213"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1" name="Rectangle 28"/>
          <p:cNvSpPr>
            <a:spLocks noChangeArrowheads="1"/>
          </p:cNvSpPr>
          <p:nvPr/>
        </p:nvSpPr>
        <p:spPr bwMode="auto">
          <a:xfrm>
            <a:off x="3675063" y="3441700"/>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2" name="Rectangle 29"/>
          <p:cNvSpPr>
            <a:spLocks noChangeArrowheads="1"/>
          </p:cNvSpPr>
          <p:nvPr/>
        </p:nvSpPr>
        <p:spPr bwMode="auto">
          <a:xfrm>
            <a:off x="3684588" y="3441700"/>
            <a:ext cx="4737100"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3" name="Rectangle 30"/>
          <p:cNvSpPr>
            <a:spLocks noChangeArrowheads="1"/>
          </p:cNvSpPr>
          <p:nvPr/>
        </p:nvSpPr>
        <p:spPr bwMode="auto">
          <a:xfrm>
            <a:off x="3675063" y="3449638"/>
            <a:ext cx="9525" cy="10937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4" name="Rectangle 38"/>
          <p:cNvSpPr>
            <a:spLocks noChangeArrowheads="1"/>
          </p:cNvSpPr>
          <p:nvPr/>
        </p:nvSpPr>
        <p:spPr bwMode="auto">
          <a:xfrm>
            <a:off x="3675063" y="454342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5" name="Rectangle 39"/>
          <p:cNvSpPr>
            <a:spLocks noChangeArrowheads="1"/>
          </p:cNvSpPr>
          <p:nvPr/>
        </p:nvSpPr>
        <p:spPr bwMode="auto">
          <a:xfrm flipV="1">
            <a:off x="228600" y="4572000"/>
            <a:ext cx="819308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6" name="Rectangle 44"/>
          <p:cNvSpPr>
            <a:spLocks noChangeArrowheads="1"/>
          </p:cNvSpPr>
          <p:nvPr/>
        </p:nvSpPr>
        <p:spPr bwMode="auto">
          <a:xfrm>
            <a:off x="3657600" y="2286000"/>
            <a:ext cx="4737100"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7" name="Rectangle 45"/>
          <p:cNvSpPr>
            <a:spLocks noChangeArrowheads="1"/>
          </p:cNvSpPr>
          <p:nvPr/>
        </p:nvSpPr>
        <p:spPr bwMode="auto">
          <a:xfrm>
            <a:off x="304800" y="2286000"/>
            <a:ext cx="3351213"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8" name="Rectangle 46"/>
          <p:cNvSpPr>
            <a:spLocks noChangeArrowheads="1"/>
          </p:cNvSpPr>
          <p:nvPr/>
        </p:nvSpPr>
        <p:spPr bwMode="auto">
          <a:xfrm>
            <a:off x="304800" y="4564063"/>
            <a:ext cx="335121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7139" name="Rectangle 47"/>
          <p:cNvSpPr>
            <a:spLocks noChangeArrowheads="1"/>
          </p:cNvSpPr>
          <p:nvPr/>
        </p:nvSpPr>
        <p:spPr bwMode="auto">
          <a:xfrm>
            <a:off x="304800" y="4564063"/>
            <a:ext cx="335121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109262013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76200"/>
            <a:ext cx="7772400" cy="990600"/>
          </a:xfrm>
        </p:spPr>
        <p:txBody>
          <a:bodyPr/>
          <a:lstStyle/>
          <a:p>
            <a:r>
              <a:rPr lang="pt-BR" altLang="en-US" smtClean="0"/>
              <a:t>Outros Princípios Básicos</a:t>
            </a:r>
          </a:p>
        </p:txBody>
      </p:sp>
      <p:sp>
        <p:nvSpPr>
          <p:cNvPr id="48131" name="Rectangle 3"/>
          <p:cNvSpPr>
            <a:spLocks noGrp="1" noChangeArrowheads="1"/>
          </p:cNvSpPr>
          <p:nvPr>
            <p:ph type="body" idx="1"/>
          </p:nvPr>
        </p:nvSpPr>
        <p:spPr>
          <a:xfrm>
            <a:off x="0" y="1676400"/>
            <a:ext cx="9144000" cy="4667250"/>
          </a:xfrm>
        </p:spPr>
        <p:txBody>
          <a:bodyPr/>
          <a:lstStyle/>
          <a:p>
            <a:pPr>
              <a:lnSpc>
                <a:spcPct val="110000"/>
              </a:lnSpc>
            </a:pPr>
            <a:r>
              <a:rPr lang="pt-BR" altLang="en-US" sz="2800" smtClean="0"/>
              <a:t>Refatoração muda o programa em passos pequenos. Se você comete um erro, é fácil consertar.</a:t>
            </a:r>
          </a:p>
          <a:p>
            <a:pPr>
              <a:lnSpc>
                <a:spcPct val="110000"/>
              </a:lnSpc>
            </a:pPr>
            <a:r>
              <a:rPr lang="pt-BR" altLang="en-US" sz="2800" smtClean="0"/>
              <a:t>Qualquer um pode escrever código que o computador consegue entender. Bons programadores escrevem código que pessoas conseguem entender.</a:t>
            </a:r>
          </a:p>
          <a:p>
            <a:pPr>
              <a:lnSpc>
                <a:spcPct val="110000"/>
              </a:lnSpc>
            </a:pPr>
            <a:r>
              <a:rPr lang="pt-BR" altLang="en-US" sz="2800" smtClean="0"/>
              <a:t>Três repetições? Está na hora de refatorar.</a:t>
            </a:r>
          </a:p>
          <a:p>
            <a:pPr>
              <a:lnSpc>
                <a:spcPct val="110000"/>
              </a:lnSpc>
            </a:pPr>
            <a:r>
              <a:rPr lang="pt-BR" altLang="en-US" sz="2800" smtClean="0"/>
              <a:t>Quando você sente que é preciso escrever um comentário para explicar o código melhor, tente refatorar primeiro.</a:t>
            </a:r>
            <a:endParaRPr lang="pt-BR" altLang="en-US" smtClean="0"/>
          </a:p>
        </p:txBody>
      </p:sp>
    </p:spTree>
    <p:extLst>
      <p:ext uri="{BB962C8B-B14F-4D97-AF65-F5344CB8AC3E}">
        <p14:creationId xmlns:p14="http://schemas.microsoft.com/office/powerpoint/2010/main" val="166332479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0" y="76200"/>
            <a:ext cx="7772400" cy="990600"/>
          </a:xfrm>
        </p:spPr>
        <p:txBody>
          <a:bodyPr/>
          <a:lstStyle/>
          <a:p>
            <a:r>
              <a:rPr lang="pt-BR" altLang="en-US" smtClean="0"/>
              <a:t>Mais Princípios Básicos</a:t>
            </a:r>
          </a:p>
        </p:txBody>
      </p:sp>
      <p:sp>
        <p:nvSpPr>
          <p:cNvPr id="49155" name="Rectangle 3"/>
          <p:cNvSpPr>
            <a:spLocks noGrp="1" noChangeArrowheads="1"/>
          </p:cNvSpPr>
          <p:nvPr>
            <p:ph type="body" idx="1"/>
          </p:nvPr>
        </p:nvSpPr>
        <p:spPr>
          <a:xfrm>
            <a:off x="228600" y="1885950"/>
            <a:ext cx="8915400" cy="4514850"/>
          </a:xfrm>
        </p:spPr>
        <p:txBody>
          <a:bodyPr/>
          <a:lstStyle/>
          <a:p>
            <a:r>
              <a:rPr lang="pt-BR" altLang="en-US" sz="2800" smtClean="0"/>
              <a:t>Os testes tem que ser automáticos e ser capazes de se auto-verificarem.</a:t>
            </a:r>
          </a:p>
          <a:p>
            <a:r>
              <a:rPr lang="pt-BR" altLang="en-US" sz="2800" smtClean="0"/>
              <a:t>Uma bateria de testes é um exterminador de </a:t>
            </a:r>
            <a:r>
              <a:rPr lang="pt-BR" altLang="en-US" sz="2800" i="1" smtClean="0"/>
              <a:t>bugs</a:t>
            </a:r>
            <a:r>
              <a:rPr lang="pt-BR" altLang="en-US" sz="2800" smtClean="0"/>
              <a:t> que pode lhe economizar muito tempo.</a:t>
            </a:r>
          </a:p>
          <a:p>
            <a:r>
              <a:rPr lang="pt-BR" altLang="en-US" sz="2800" smtClean="0"/>
              <a:t>Quando você recebe um aviso de </a:t>
            </a:r>
            <a:r>
              <a:rPr lang="pt-BR" altLang="en-US" sz="2800" i="1" smtClean="0"/>
              <a:t>bug</a:t>
            </a:r>
            <a:r>
              <a:rPr lang="pt-BR" altLang="en-US" sz="2800" smtClean="0"/>
              <a:t>, primeiro escreva um teste que reflita esse </a:t>
            </a:r>
            <a:r>
              <a:rPr lang="pt-BR" altLang="en-US" sz="2800" i="1" smtClean="0"/>
              <a:t>bug.</a:t>
            </a:r>
          </a:p>
          <a:p>
            <a:r>
              <a:rPr lang="pt-BR" altLang="en-US" sz="2800" smtClean="0"/>
              <a:t>Pense nas situações limítrofes onde as coisas podem dar errado e concentre os seus testes ali.</a:t>
            </a:r>
          </a:p>
          <a:p>
            <a:endParaRPr lang="pt-BR" altLang="en-US" smtClean="0"/>
          </a:p>
        </p:txBody>
      </p:sp>
    </p:spTree>
    <p:extLst>
      <p:ext uri="{BB962C8B-B14F-4D97-AF65-F5344CB8AC3E}">
        <p14:creationId xmlns:p14="http://schemas.microsoft.com/office/powerpoint/2010/main" val="33525273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1143000"/>
          </a:xfrm>
        </p:spPr>
        <p:txBody>
          <a:bodyPr rtlCol="0">
            <a:normAutofit fontScale="90000"/>
          </a:bodyPr>
          <a:lstStyle/>
          <a:p>
            <a:pPr fontAlgn="auto">
              <a:spcAft>
                <a:spcPts val="0"/>
              </a:spcAft>
              <a:defRPr/>
            </a:pPr>
            <a:r>
              <a:rPr lang="pt-BR" dirty="0" smtClean="0"/>
              <a:t>O Primeiro Passo em Qualquer </a:t>
            </a:r>
            <a:r>
              <a:rPr lang="pt-BR" dirty="0" err="1" smtClean="0"/>
              <a:t>Refatoração</a:t>
            </a:r>
            <a:endParaRPr lang="pt-BR" dirty="0" smtClean="0"/>
          </a:p>
        </p:txBody>
      </p:sp>
      <p:sp>
        <p:nvSpPr>
          <p:cNvPr id="3" name="Espaço Reservado para Conteúdo 2"/>
          <p:cNvSpPr>
            <a:spLocks noGrp="1"/>
          </p:cNvSpPr>
          <p:nvPr>
            <p:ph idx="1"/>
          </p:nvPr>
        </p:nvSpPr>
        <p:spPr>
          <a:xfrm>
            <a:off x="457200" y="2196548"/>
            <a:ext cx="8229600" cy="4525963"/>
          </a:xfrm>
        </p:spPr>
        <p:txBody>
          <a:bodyPr rtlCol="0">
            <a:normAutofit/>
          </a:bodyPr>
          <a:lstStyle/>
          <a:p>
            <a:pPr fontAlgn="auto">
              <a:spcAft>
                <a:spcPts val="0"/>
              </a:spcAft>
              <a:defRPr/>
            </a:pPr>
            <a:r>
              <a:rPr lang="pt-BR" sz="2400" dirty="0" smtClean="0"/>
              <a:t>Antes de começar a </a:t>
            </a:r>
            <a:r>
              <a:rPr lang="pt-BR" sz="2400" dirty="0" err="1" smtClean="0"/>
              <a:t>refatoração</a:t>
            </a:r>
            <a:r>
              <a:rPr lang="pt-BR" sz="2400" dirty="0" smtClean="0"/>
              <a:t>, verifique se você tem um conjunto sólido de testes para verificar a funcionalidade do código a ser </a:t>
            </a:r>
            <a:r>
              <a:rPr lang="pt-BR" sz="2400" dirty="0" err="1" smtClean="0"/>
              <a:t>refatorado</a:t>
            </a:r>
            <a:r>
              <a:rPr lang="pt-BR" sz="2400" dirty="0" smtClean="0"/>
              <a:t>.</a:t>
            </a:r>
          </a:p>
          <a:p>
            <a:pPr fontAlgn="auto">
              <a:spcAft>
                <a:spcPts val="0"/>
              </a:spcAft>
              <a:defRPr/>
            </a:pPr>
            <a:endParaRPr lang="pt-BR" sz="2400" dirty="0" smtClean="0"/>
          </a:p>
          <a:p>
            <a:pPr fontAlgn="auto">
              <a:spcAft>
                <a:spcPts val="0"/>
              </a:spcAft>
              <a:defRPr/>
            </a:pPr>
            <a:r>
              <a:rPr lang="pt-BR" sz="2400" dirty="0" err="1" smtClean="0"/>
              <a:t>Refatorações</a:t>
            </a:r>
            <a:r>
              <a:rPr lang="pt-BR" sz="2400" dirty="0" smtClean="0"/>
              <a:t> podem adicionar erros.</a:t>
            </a:r>
          </a:p>
          <a:p>
            <a:pPr fontAlgn="auto">
              <a:spcAft>
                <a:spcPts val="0"/>
              </a:spcAft>
              <a:defRPr/>
            </a:pPr>
            <a:endParaRPr lang="pt-BR" sz="2400" dirty="0" smtClean="0"/>
          </a:p>
          <a:p>
            <a:pPr fontAlgn="auto">
              <a:spcAft>
                <a:spcPts val="0"/>
              </a:spcAft>
              <a:defRPr/>
            </a:pPr>
            <a:r>
              <a:rPr lang="pt-BR" sz="2400" dirty="0" smtClean="0"/>
              <a:t>Os testes vão ajudá-lo a detectar erros se eles forem criados.</a:t>
            </a:r>
          </a:p>
          <a:p>
            <a:pPr fontAlgn="auto">
              <a:spcAft>
                <a:spcPts val="0"/>
              </a:spcAft>
              <a:defRPr/>
            </a:pPr>
            <a:endParaRPr lang="pt-BR" sz="2400" dirty="0" smtClean="0"/>
          </a:p>
        </p:txBody>
      </p:sp>
    </p:spTree>
    <p:extLst>
      <p:ext uri="{BB962C8B-B14F-4D97-AF65-F5344CB8AC3E}">
        <p14:creationId xmlns:p14="http://schemas.microsoft.com/office/powerpoint/2010/main" val="3182358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228600"/>
            <a:ext cx="7772400" cy="1143000"/>
          </a:xfrm>
        </p:spPr>
        <p:txBody>
          <a:bodyPr/>
          <a:lstStyle/>
          <a:p>
            <a:r>
              <a:rPr lang="pt-BR" altLang="en-US" smtClean="0"/>
              <a:t>Ferramentas para Refatoração</a:t>
            </a:r>
          </a:p>
        </p:txBody>
      </p:sp>
      <p:sp>
        <p:nvSpPr>
          <p:cNvPr id="50179" name="Rectangle 3"/>
          <p:cNvSpPr>
            <a:spLocks noGrp="1" noChangeArrowheads="1"/>
          </p:cNvSpPr>
          <p:nvPr>
            <p:ph type="body" idx="1"/>
          </p:nvPr>
        </p:nvSpPr>
        <p:spPr>
          <a:xfrm>
            <a:off x="152400" y="1885950"/>
            <a:ext cx="8991600" cy="4438650"/>
          </a:xfrm>
        </p:spPr>
        <p:txBody>
          <a:bodyPr/>
          <a:lstStyle/>
          <a:p>
            <a:pPr>
              <a:lnSpc>
                <a:spcPct val="90000"/>
              </a:lnSpc>
            </a:pPr>
            <a:r>
              <a:rPr lang="pt-BR" altLang="en-US" smtClean="0"/>
              <a:t>Refactoring Browser Tool.</a:t>
            </a:r>
          </a:p>
          <a:p>
            <a:pPr>
              <a:lnSpc>
                <a:spcPct val="90000"/>
              </a:lnSpc>
            </a:pPr>
            <a:r>
              <a:rPr lang="pt-BR" altLang="en-US" smtClean="0"/>
              <a:t>Dá suporte automatizado para uma série de refatorações.</a:t>
            </a:r>
          </a:p>
          <a:p>
            <a:pPr>
              <a:lnSpc>
                <a:spcPct val="90000"/>
              </a:lnSpc>
            </a:pPr>
            <a:r>
              <a:rPr lang="pt-BR" altLang="en-US" smtClean="0"/>
              <a:t>Pode melhorar em muito a produtividade.</a:t>
            </a:r>
          </a:p>
          <a:p>
            <a:pPr>
              <a:lnSpc>
                <a:spcPct val="90000"/>
              </a:lnSpc>
            </a:pPr>
            <a:r>
              <a:rPr lang="pt-BR" altLang="en-US" smtClean="0"/>
              <a:t>Existem há vários anos para Smalltalk.</a:t>
            </a:r>
          </a:p>
          <a:p>
            <a:pPr>
              <a:lnSpc>
                <a:spcPct val="90000"/>
              </a:lnSpc>
            </a:pPr>
            <a:r>
              <a:rPr lang="pt-BR" altLang="en-US" smtClean="0"/>
              <a:t>Já há vários para C++ e Java.</a:t>
            </a:r>
          </a:p>
          <a:p>
            <a:pPr>
              <a:lnSpc>
                <a:spcPct val="90000"/>
              </a:lnSpc>
            </a:pPr>
            <a:r>
              <a:rPr lang="pt-BR" altLang="en-US" smtClean="0"/>
              <a:t>Iniciativas acadêmicas (Ralph@UIUC).</a:t>
            </a:r>
          </a:p>
          <a:p>
            <a:pPr>
              <a:lnSpc>
                <a:spcPct val="90000"/>
              </a:lnSpc>
            </a:pPr>
            <a:r>
              <a:rPr lang="pt-BR" altLang="en-US" smtClean="0"/>
              <a:t>Agora, integrado no Eclipse e no Visual Works.</a:t>
            </a:r>
            <a:endParaRPr lang="pt-BR" altLang="en-US" sz="2800" smtClean="0"/>
          </a:p>
        </p:txBody>
      </p:sp>
    </p:spTree>
    <p:extLst>
      <p:ext uri="{BB962C8B-B14F-4D97-AF65-F5344CB8AC3E}">
        <p14:creationId xmlns:p14="http://schemas.microsoft.com/office/powerpoint/2010/main" val="17039307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76200"/>
            <a:ext cx="7772400" cy="1066800"/>
          </a:xfrm>
        </p:spPr>
        <p:txBody>
          <a:bodyPr/>
          <a:lstStyle/>
          <a:p>
            <a:r>
              <a:rPr lang="pt-BR" altLang="en-US" i="1" smtClean="0"/>
              <a:t>Refactoring Browser Tool</a:t>
            </a:r>
            <a:endParaRPr lang="pt-BR" altLang="en-US" smtClean="0"/>
          </a:p>
        </p:txBody>
      </p:sp>
      <p:sp>
        <p:nvSpPr>
          <p:cNvPr id="51203" name="Rectangle 3"/>
          <p:cNvSpPr>
            <a:spLocks noGrp="1" noChangeArrowheads="1"/>
          </p:cNvSpPr>
          <p:nvPr>
            <p:ph type="body" idx="1"/>
          </p:nvPr>
        </p:nvSpPr>
        <p:spPr>
          <a:xfrm>
            <a:off x="457200" y="1752600"/>
            <a:ext cx="8382000" cy="4648200"/>
          </a:xfrm>
        </p:spPr>
        <p:txBody>
          <a:bodyPr/>
          <a:lstStyle/>
          <a:p>
            <a:r>
              <a:rPr lang="pt-BR" altLang="en-US" i="1" smtClean="0"/>
              <a:t>“</a:t>
            </a:r>
            <a:r>
              <a:rPr lang="pt-BR" altLang="en-US" sz="2800" i="1" smtClean="0"/>
              <a:t>It completely changes the way you think about programming”. </a:t>
            </a:r>
            <a:r>
              <a:rPr lang="pt-BR" altLang="en-US" sz="2800" smtClean="0"/>
              <a:t> “Now I use probably half [of the time] refactoring and half entering new code, all at the same speed”. Kent Beck.</a:t>
            </a:r>
          </a:p>
          <a:p>
            <a:endParaRPr lang="pt-BR" altLang="en-US" sz="2800" smtClean="0"/>
          </a:p>
          <a:p>
            <a:r>
              <a:rPr lang="pt-BR" altLang="en-US" sz="2800" smtClean="0"/>
              <a:t>A ferramenta torna a refatoração tão simples que nós mudamos a nossa prática de programação.</a:t>
            </a:r>
          </a:p>
          <a:p>
            <a:endParaRPr lang="pt-BR" altLang="en-US" sz="2800" smtClean="0"/>
          </a:p>
          <a:p>
            <a:r>
              <a:rPr lang="pt-BR" altLang="en-US" sz="2000" b="1" smtClean="0">
                <a:latin typeface="Courier New" panose="02070309020205020404" pitchFamily="49" charset="0"/>
              </a:rPr>
              <a:t>http://st-www.cs.uiuc.edu/~brant/RefactoringBrowser</a:t>
            </a:r>
            <a:endParaRPr lang="pt-BR" altLang="en-US" i="1" smtClean="0"/>
          </a:p>
        </p:txBody>
      </p:sp>
    </p:spTree>
    <p:extLst>
      <p:ext uri="{BB962C8B-B14F-4D97-AF65-F5344CB8AC3E}">
        <p14:creationId xmlns:p14="http://schemas.microsoft.com/office/powerpoint/2010/main" val="239636087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Mais Informações</a:t>
            </a:r>
          </a:p>
        </p:txBody>
      </p:sp>
      <p:sp>
        <p:nvSpPr>
          <p:cNvPr id="52227" name="Rectangle 3"/>
          <p:cNvSpPr>
            <a:spLocks noGrp="1" noChangeArrowheads="1"/>
          </p:cNvSpPr>
          <p:nvPr>
            <p:ph type="body" idx="1"/>
          </p:nvPr>
        </p:nvSpPr>
        <p:spPr/>
        <p:txBody>
          <a:bodyPr/>
          <a:lstStyle/>
          <a:p>
            <a:endParaRPr lang="en-US" altLang="en-US" smtClean="0"/>
          </a:p>
          <a:p>
            <a:endParaRPr lang="en-US" altLang="en-US" smtClean="0"/>
          </a:p>
          <a:p>
            <a:pPr algn="ctr">
              <a:buFont typeface="Monotype Sorts" pitchFamily="2" charset="2"/>
              <a:buNone/>
            </a:pPr>
            <a:r>
              <a:rPr lang="en-US" altLang="en-US" sz="4000" smtClean="0">
                <a:hlinkClick r:id="rId2"/>
              </a:rPr>
              <a:t>www.refactoring.com</a:t>
            </a:r>
            <a:endParaRPr lang="en-US" altLang="en-US" sz="4000" smtClean="0"/>
          </a:p>
          <a:p>
            <a:pPr algn="ctr">
              <a:buFont typeface="Monotype Sorts" pitchFamily="2" charset="2"/>
              <a:buNone/>
            </a:pPr>
            <a:endParaRPr lang="en-US" altLang="en-US" sz="4000" smtClean="0"/>
          </a:p>
        </p:txBody>
      </p:sp>
    </p:spTree>
    <p:extLst>
      <p:ext uri="{BB962C8B-B14F-4D97-AF65-F5344CB8AC3E}">
        <p14:creationId xmlns:p14="http://schemas.microsoft.com/office/powerpoint/2010/main" val="38558292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r>
              <a:rPr lang="pt-BR" smtClean="0"/>
              <a:t>Para Estudar</a:t>
            </a:r>
          </a:p>
        </p:txBody>
      </p:sp>
      <p:sp>
        <p:nvSpPr>
          <p:cNvPr id="22531" name="Espaço Reservado para Conteúdo 2"/>
          <p:cNvSpPr>
            <a:spLocks noGrp="1"/>
          </p:cNvSpPr>
          <p:nvPr>
            <p:ph idx="1"/>
          </p:nvPr>
        </p:nvSpPr>
        <p:spPr/>
        <p:txBody>
          <a:bodyPr/>
          <a:lstStyle/>
          <a:p>
            <a:pPr lvl="1"/>
            <a:r>
              <a:rPr lang="pt-BR" dirty="0" smtClean="0"/>
              <a:t>Livro</a:t>
            </a:r>
            <a:endParaRPr lang="pt-BR" dirty="0" smtClean="0"/>
          </a:p>
          <a:p>
            <a:pPr lvl="2"/>
            <a:r>
              <a:rPr lang="pt-BR" dirty="0"/>
              <a:t>FOWLER, M. </a:t>
            </a:r>
            <a:r>
              <a:rPr lang="pt-BR" dirty="0" err="1"/>
              <a:t>Refatoração</a:t>
            </a:r>
            <a:r>
              <a:rPr lang="pt-BR" dirty="0"/>
              <a:t>: Aperfeiçoamento o Projeto de Código Existente. Porto Alegre: </a:t>
            </a:r>
            <a:r>
              <a:rPr lang="pt-BR" dirty="0" err="1"/>
              <a:t>Bookman</a:t>
            </a:r>
            <a:r>
              <a:rPr lang="pt-BR" dirty="0"/>
              <a:t>, 2004</a:t>
            </a:r>
            <a:r>
              <a:rPr lang="pt-BR" dirty="0" smtClean="0"/>
              <a:t>.</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p:nvPr>
        </p:nvSpPr>
        <p:spPr/>
        <p:txBody>
          <a:bodyPr/>
          <a:lstStyle/>
          <a:p>
            <a:pPr eaLnBrk="1" hangingPunct="1"/>
            <a:r>
              <a:rPr lang="pt-BR" smtClean="0"/>
              <a:t>Obrigado</a:t>
            </a:r>
          </a:p>
        </p:txBody>
      </p:sp>
      <p:sp>
        <p:nvSpPr>
          <p:cNvPr id="23555" name="Espaço Reservado para Conteúdo 2"/>
          <p:cNvSpPr>
            <a:spLocks noGrp="1"/>
          </p:cNvSpPr>
          <p:nvPr>
            <p:ph idx="1"/>
          </p:nvPr>
        </p:nvSpPr>
        <p:spPr/>
        <p:txBody>
          <a:bodyPr/>
          <a:lstStyle/>
          <a:p>
            <a:pPr algn="ctr" eaLnBrk="1" hangingPunct="1">
              <a:buFont typeface="Arial" charset="0"/>
              <a:buNone/>
            </a:pPr>
            <a:endParaRPr lang="pt-BR" smtClean="0"/>
          </a:p>
          <a:p>
            <a:pPr algn="ctr" eaLnBrk="1" hangingPunct="1">
              <a:buFont typeface="Arial" charset="0"/>
              <a:buNone/>
            </a:pPr>
            <a:endParaRPr lang="pt-BR" smtClean="0"/>
          </a:p>
          <a:p>
            <a:pPr algn="ctr" eaLnBrk="1" hangingPunct="1">
              <a:buFont typeface="Arial" charset="0"/>
              <a:buNone/>
            </a:pPr>
            <a:endParaRPr lang="pt-BR" smtClean="0"/>
          </a:p>
          <a:p>
            <a:pPr algn="ctr" eaLnBrk="1" hangingPunct="1">
              <a:buFont typeface="Arial" charset="0"/>
              <a:buNone/>
            </a:pPr>
            <a:r>
              <a:rPr lang="pt-BR" smtClean="0"/>
              <a:t>Ana Claudia Rossi</a:t>
            </a:r>
            <a:br>
              <a:rPr lang="pt-BR" smtClean="0"/>
            </a:br>
            <a:r>
              <a:rPr lang="pt-BR" smtClean="0">
                <a:hlinkClick r:id="rId3"/>
              </a:rPr>
              <a:t>ana.rossi@mackenzie.br</a:t>
            </a:r>
            <a:r>
              <a:rPr lang="pt-BR" smtClean="0"/>
              <a:t> </a:t>
            </a:r>
          </a:p>
        </p:txBody>
      </p:sp>
      <p:sp>
        <p:nvSpPr>
          <p:cNvPr id="12292"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65011C-B63A-42C2-9902-2DDA1584D02E}" type="slidenum">
              <a:rPr lang="pt-BR" smtClean="0"/>
              <a:pPr fontAlgn="base">
                <a:spcBef>
                  <a:spcPct val="0"/>
                </a:spcBef>
                <a:spcAft>
                  <a:spcPct val="0"/>
                </a:spcAft>
                <a:defRPr/>
              </a:pPr>
              <a:t>44</a:t>
            </a:fld>
            <a:endParaRPr lang="pt-B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fontScale="90000"/>
          </a:bodyPr>
          <a:lstStyle/>
          <a:p>
            <a:pPr fontAlgn="auto">
              <a:spcAft>
                <a:spcPts val="0"/>
              </a:spcAft>
              <a:defRPr/>
            </a:pPr>
            <a:r>
              <a:rPr lang="pt-BR" dirty="0" smtClean="0"/>
              <a:t>Formato de Cada Entrada no Catálogo</a:t>
            </a:r>
          </a:p>
        </p:txBody>
      </p:sp>
      <p:sp>
        <p:nvSpPr>
          <p:cNvPr id="14339" name="Espaço Reservado para Conteúdo 2"/>
          <p:cNvSpPr>
            <a:spLocks noGrp="1"/>
          </p:cNvSpPr>
          <p:nvPr>
            <p:ph idx="1"/>
          </p:nvPr>
        </p:nvSpPr>
        <p:spPr/>
        <p:txBody>
          <a:bodyPr/>
          <a:lstStyle/>
          <a:p>
            <a:r>
              <a:rPr lang="pt-BR" altLang="en-US" b="1" smtClean="0"/>
              <a:t>Nome</a:t>
            </a:r>
            <a:r>
              <a:rPr lang="pt-BR" altLang="en-US" smtClean="0"/>
              <a:t> da refatoração.</a:t>
            </a:r>
          </a:p>
          <a:p>
            <a:r>
              <a:rPr lang="pt-BR" altLang="en-US" b="1" smtClean="0"/>
              <a:t>Resumo</a:t>
            </a:r>
            <a:r>
              <a:rPr lang="pt-BR" altLang="en-US" smtClean="0"/>
              <a:t> da situação na qual ela é necessária e o que ela faz.</a:t>
            </a:r>
          </a:p>
          <a:p>
            <a:r>
              <a:rPr lang="pt-BR" altLang="en-US" b="1" smtClean="0"/>
              <a:t>Motivação</a:t>
            </a:r>
            <a:r>
              <a:rPr lang="pt-BR" altLang="en-US" smtClean="0"/>
              <a:t> para usá-la (e quando não usá-la).</a:t>
            </a:r>
          </a:p>
          <a:p>
            <a:r>
              <a:rPr lang="pt-BR" altLang="en-US" b="1" smtClean="0"/>
              <a:t>Mecânica</a:t>
            </a:r>
            <a:r>
              <a:rPr lang="pt-BR" altLang="en-US" smtClean="0"/>
              <a:t>, i.e., descrição passo a passo.</a:t>
            </a:r>
          </a:p>
          <a:p>
            <a:r>
              <a:rPr lang="pt-BR" altLang="en-US" b="1" smtClean="0"/>
              <a:t>Exemplos</a:t>
            </a:r>
            <a:r>
              <a:rPr lang="pt-BR" altLang="en-US" smtClean="0"/>
              <a:t> para ilustrar o uso.</a:t>
            </a:r>
          </a:p>
          <a:p>
            <a:endParaRPr lang="pt-BR" altLang="en-US" smtClean="0"/>
          </a:p>
        </p:txBody>
      </p:sp>
    </p:spTree>
    <p:extLst>
      <p:ext uri="{BB962C8B-B14F-4D97-AF65-F5344CB8AC3E}">
        <p14:creationId xmlns:p14="http://schemas.microsoft.com/office/powerpoint/2010/main" val="153292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t-BR" altLang="en-US" i="1" smtClean="0"/>
              <a:t>Extract Method (110)</a:t>
            </a:r>
          </a:p>
        </p:txBody>
      </p:sp>
      <p:sp>
        <p:nvSpPr>
          <p:cNvPr id="15363" name="Rectangle 3"/>
          <p:cNvSpPr>
            <a:spLocks noGrp="1" noChangeArrowheads="1"/>
          </p:cNvSpPr>
          <p:nvPr>
            <p:ph type="body" idx="1"/>
          </p:nvPr>
        </p:nvSpPr>
        <p:spPr>
          <a:xfrm>
            <a:off x="457200" y="1676400"/>
            <a:ext cx="8178800" cy="4876800"/>
          </a:xfrm>
        </p:spPr>
        <p:txBody>
          <a:bodyPr/>
          <a:lstStyle/>
          <a:p>
            <a:r>
              <a:rPr lang="pt-BR" altLang="en-US" b="1" smtClean="0"/>
              <a:t>Nome</a:t>
            </a:r>
            <a:r>
              <a:rPr lang="pt-BR" altLang="en-US" smtClean="0"/>
              <a:t>: </a:t>
            </a:r>
            <a:r>
              <a:rPr lang="pt-BR" altLang="en-US" i="1" smtClean="0"/>
              <a:t>Extract Method</a:t>
            </a:r>
          </a:p>
          <a:p>
            <a:r>
              <a:rPr lang="pt-BR" altLang="en-US" b="1" smtClean="0"/>
              <a:t>Resumo: </a:t>
            </a:r>
            <a:r>
              <a:rPr lang="pt-BR" altLang="en-US" sz="2400" i="1" smtClean="0"/>
              <a:t>Você tem um fragmento de código que poderia ser agrupado. Mude o fragmento para um novo método e escolha um nome que explique o que ele faz.</a:t>
            </a:r>
          </a:p>
          <a:p>
            <a:r>
              <a:rPr lang="pt-BR" altLang="en-US" b="1" smtClean="0"/>
              <a:t>Motivação: </a:t>
            </a:r>
            <a:r>
              <a:rPr lang="pt-BR" altLang="en-US" sz="2400" i="1" smtClean="0"/>
              <a:t>é uma das refatorações mais comuns. Se um método é longo demais ou difícil de entender e exige muitos comentários, extraia trechos do método e crie novos métodos para eles. Isso vai melhorar as chances de reutilização do código e vai fazer com que os métodos que o chamam fiquem mais fáceis de entender. O código fica parecendo comentário.</a:t>
            </a:r>
            <a:endParaRPr lang="pt-BR" altLang="en-US" smtClean="0"/>
          </a:p>
        </p:txBody>
      </p:sp>
    </p:spTree>
    <p:extLst>
      <p:ext uri="{BB962C8B-B14F-4D97-AF65-F5344CB8AC3E}">
        <p14:creationId xmlns:p14="http://schemas.microsoft.com/office/powerpoint/2010/main" val="41717153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76200"/>
            <a:ext cx="7772400" cy="990600"/>
          </a:xfrm>
        </p:spPr>
        <p:txBody>
          <a:bodyPr/>
          <a:lstStyle/>
          <a:p>
            <a:r>
              <a:rPr lang="pt-BR" altLang="en-US" i="1" smtClean="0"/>
              <a:t>Extract Method (110)</a:t>
            </a:r>
          </a:p>
        </p:txBody>
      </p:sp>
      <p:sp>
        <p:nvSpPr>
          <p:cNvPr id="16387" name="Rectangle 3"/>
          <p:cNvSpPr>
            <a:spLocks noGrp="1" noChangeArrowheads="1"/>
          </p:cNvSpPr>
          <p:nvPr>
            <p:ph type="body" idx="1"/>
          </p:nvPr>
        </p:nvSpPr>
        <p:spPr>
          <a:xfrm>
            <a:off x="457200" y="1676400"/>
            <a:ext cx="8178800" cy="4876800"/>
          </a:xfrm>
        </p:spPr>
        <p:txBody>
          <a:bodyPr/>
          <a:lstStyle/>
          <a:p>
            <a:pPr>
              <a:lnSpc>
                <a:spcPct val="90000"/>
              </a:lnSpc>
              <a:buFont typeface="Monotype Sorts" pitchFamily="2" charset="2"/>
              <a:buNone/>
            </a:pPr>
            <a:r>
              <a:rPr lang="pt-BR" altLang="en-US" b="1" smtClean="0"/>
              <a:t>Mecânica:</a:t>
            </a:r>
            <a:endParaRPr lang="pt-BR" altLang="en-US" sz="2400" smtClean="0"/>
          </a:p>
          <a:p>
            <a:pPr lvl="1">
              <a:lnSpc>
                <a:spcPct val="80000"/>
              </a:lnSpc>
            </a:pPr>
            <a:r>
              <a:rPr lang="pt-BR" altLang="en-US" sz="2400" smtClean="0"/>
              <a:t>Crie um novo método e escolha um nome que explicite a sua intenção (o nome deve dizer o que ele faz, não como ele faz).</a:t>
            </a:r>
          </a:p>
          <a:p>
            <a:pPr lvl="1">
              <a:lnSpc>
                <a:spcPct val="90000"/>
              </a:lnSpc>
            </a:pPr>
            <a:r>
              <a:rPr lang="pt-BR" altLang="en-US" sz="2400" smtClean="0"/>
              <a:t>Copie o código do método original para o novo.</a:t>
            </a:r>
          </a:p>
          <a:p>
            <a:pPr lvl="1">
              <a:lnSpc>
                <a:spcPct val="90000"/>
              </a:lnSpc>
            </a:pPr>
            <a:r>
              <a:rPr lang="pt-BR" altLang="en-US" sz="2400" smtClean="0"/>
              <a:t>Procure por variáveis locais e parâmetros utilizados pelo código extraído.</a:t>
            </a:r>
          </a:p>
          <a:p>
            <a:pPr lvl="2">
              <a:lnSpc>
                <a:spcPct val="90000"/>
              </a:lnSpc>
            </a:pPr>
            <a:r>
              <a:rPr lang="pt-BR" altLang="en-US" sz="2000" smtClean="0"/>
              <a:t>Se variáveis locais forem usados apenas pelo código extraído, passe-as para o novo método.</a:t>
            </a:r>
          </a:p>
          <a:p>
            <a:pPr lvl="2">
              <a:lnSpc>
                <a:spcPct val="90000"/>
              </a:lnSpc>
            </a:pPr>
            <a:r>
              <a:rPr lang="pt-BR" altLang="en-US" sz="2000" smtClean="0"/>
              <a:t>Caso contrário, veja se o seu valor é apenas atualizado pelo código. Neste caso substitua o código por uma atribuição.</a:t>
            </a:r>
          </a:p>
          <a:p>
            <a:pPr lvl="2">
              <a:lnSpc>
                <a:spcPct val="90000"/>
              </a:lnSpc>
            </a:pPr>
            <a:r>
              <a:rPr lang="pt-BR" altLang="en-US" sz="2000" smtClean="0"/>
              <a:t>Se é tanto lido quando atualizado, passe-a como parâmetro.</a:t>
            </a:r>
          </a:p>
          <a:p>
            <a:pPr lvl="1">
              <a:lnSpc>
                <a:spcPct val="90000"/>
              </a:lnSpc>
            </a:pPr>
            <a:r>
              <a:rPr lang="pt-BR" altLang="en-US" smtClean="0"/>
              <a:t>Compile e teste.</a:t>
            </a:r>
            <a:endParaRPr lang="pt-BR" altLang="en-US" b="1" smtClean="0"/>
          </a:p>
        </p:txBody>
      </p:sp>
    </p:spTree>
    <p:extLst>
      <p:ext uri="{BB962C8B-B14F-4D97-AF65-F5344CB8AC3E}">
        <p14:creationId xmlns:p14="http://schemas.microsoft.com/office/powerpoint/2010/main" val="36915878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762000" y="228600"/>
            <a:ext cx="7772400" cy="1066800"/>
          </a:xfrm>
        </p:spPr>
        <p:txBody>
          <a:bodyPr rtlCol="0">
            <a:normAutofit fontScale="90000"/>
          </a:bodyPr>
          <a:lstStyle/>
          <a:p>
            <a:pPr fontAlgn="auto">
              <a:spcAft>
                <a:spcPts val="0"/>
              </a:spcAft>
              <a:defRPr/>
            </a:pPr>
            <a:r>
              <a:rPr lang="pt-BR" i="1" smtClean="0"/>
              <a:t>Extract Method (110)</a:t>
            </a:r>
            <a:br>
              <a:rPr lang="pt-BR" i="1" smtClean="0"/>
            </a:br>
            <a:r>
              <a:rPr lang="pt-BR" sz="3200" smtClean="0"/>
              <a:t>Exemplo Sem Variáveis Locais</a:t>
            </a:r>
            <a:endParaRPr lang="pt-BR" i="1" smtClean="0"/>
          </a:p>
        </p:txBody>
      </p:sp>
      <p:sp>
        <p:nvSpPr>
          <p:cNvPr id="17411" name="Rectangle 3"/>
          <p:cNvSpPr>
            <a:spLocks noGrp="1" noChangeArrowheads="1"/>
          </p:cNvSpPr>
          <p:nvPr>
            <p:ph type="body" idx="1"/>
          </p:nvPr>
        </p:nvSpPr>
        <p:spPr>
          <a:xfrm>
            <a:off x="457200" y="1676400"/>
            <a:ext cx="8178800" cy="4876800"/>
          </a:xfrm>
        </p:spPr>
        <p:txBody>
          <a:bodyPr/>
          <a:lstStyle/>
          <a:p>
            <a:pPr>
              <a:buFont typeface="Monotype Sorts" pitchFamily="2" charset="2"/>
              <a:buNone/>
            </a:pPr>
            <a:r>
              <a:rPr lang="pt-BR" altLang="en-US" sz="1600" b="1" smtClean="0">
                <a:latin typeface="Courier New" panose="02070309020205020404" pitchFamily="49" charset="0"/>
              </a:rPr>
              <a:t>void imprimeDivida () {</a:t>
            </a:r>
          </a:p>
          <a:p>
            <a:pPr>
              <a:buFont typeface="Monotype Sorts" pitchFamily="2" charset="2"/>
              <a:buNone/>
            </a:pPr>
            <a:r>
              <a:rPr lang="pt-BR" altLang="en-US" sz="1600" b="1" smtClean="0">
                <a:latin typeface="Courier New" panose="02070309020205020404" pitchFamily="49" charset="0"/>
              </a:rPr>
              <a:t>	Enumerate e = _pedidos.elementos ();</a:t>
            </a:r>
          </a:p>
          <a:p>
            <a:pPr>
              <a:buFont typeface="Monotype Sorts" pitchFamily="2" charset="2"/>
              <a:buNone/>
            </a:pPr>
            <a:r>
              <a:rPr lang="pt-BR" altLang="en-US" sz="1600" b="1" smtClean="0">
                <a:latin typeface="Courier New" panose="02070309020205020404" pitchFamily="49" charset="0"/>
              </a:rPr>
              <a:t>	double divida = 0.0;</a:t>
            </a:r>
          </a:p>
          <a:p>
            <a:pPr>
              <a:buFont typeface="Monotype Sorts" pitchFamily="2" charset="2"/>
              <a:buNone/>
            </a:pPr>
            <a:r>
              <a:rPr lang="pt-BR" altLang="en-US" sz="1600" b="1" smtClean="0">
                <a:solidFill>
                  <a:srgbClr val="008000"/>
                </a:solidFill>
                <a:latin typeface="Courier New" panose="02070309020205020404" pitchFamily="49" charset="0"/>
              </a:rPr>
              <a:t>	// imprime cabeçalho</a:t>
            </a:r>
          </a:p>
          <a:p>
            <a:pPr>
              <a:buFont typeface="Monotype Sorts" pitchFamily="2" charset="2"/>
              <a:buNone/>
            </a:pPr>
            <a:r>
              <a:rPr lang="pt-BR" altLang="en-US" sz="1600" b="1" smtClean="0">
                <a:latin typeface="Courier New" panose="02070309020205020404" pitchFamily="49" charset="0"/>
              </a:rPr>
              <a:t>	System.out.println (“***************************”);</a:t>
            </a:r>
          </a:p>
          <a:p>
            <a:pPr>
              <a:buFont typeface="Monotype Sorts" pitchFamily="2" charset="2"/>
              <a:buNone/>
            </a:pPr>
            <a:r>
              <a:rPr lang="pt-BR" altLang="en-US" sz="1600" b="1" smtClean="0">
                <a:latin typeface="Courier New" panose="02070309020205020404" pitchFamily="49" charset="0"/>
              </a:rPr>
              <a:t>	System.out.println (“*** Dívidas do Cliente ****”);</a:t>
            </a:r>
          </a:p>
          <a:p>
            <a:pPr>
              <a:buFont typeface="Monotype Sorts" pitchFamily="2" charset="2"/>
              <a:buNone/>
            </a:pPr>
            <a:r>
              <a:rPr lang="pt-BR" altLang="en-US" sz="1600" b="1" smtClean="0">
                <a:latin typeface="Courier New" panose="02070309020205020404" pitchFamily="49" charset="0"/>
              </a:rPr>
              <a:t>	System.out.println (“***************************”);</a:t>
            </a:r>
          </a:p>
          <a:p>
            <a:pPr>
              <a:buFont typeface="Monotype Sorts" pitchFamily="2" charset="2"/>
              <a:buNone/>
            </a:pPr>
            <a:r>
              <a:rPr lang="pt-BR" altLang="en-US" sz="1600" b="1" smtClean="0">
                <a:latin typeface="Courier New" panose="02070309020205020404" pitchFamily="49" charset="0"/>
              </a:rPr>
              <a:t>	</a:t>
            </a:r>
            <a:r>
              <a:rPr lang="pt-BR" altLang="en-US" sz="1600" b="1" smtClean="0">
                <a:solidFill>
                  <a:srgbClr val="008000"/>
                </a:solidFill>
                <a:latin typeface="Courier New" panose="02070309020205020404" pitchFamily="49" charset="0"/>
              </a:rPr>
              <a:t>// calcula dívidas</a:t>
            </a:r>
            <a:endParaRPr lang="pt-BR" altLang="en-US" sz="1600" b="1" smtClean="0">
              <a:latin typeface="Courier New" panose="02070309020205020404" pitchFamily="49" charset="0"/>
            </a:endParaRPr>
          </a:p>
          <a:p>
            <a:pPr>
              <a:buFont typeface="Monotype Sorts" pitchFamily="2" charset="2"/>
              <a:buNone/>
            </a:pPr>
            <a:r>
              <a:rPr lang="pt-BR" altLang="en-US" sz="1600" b="1" smtClean="0">
                <a:latin typeface="Courier New" panose="02070309020205020404" pitchFamily="49" charset="0"/>
              </a:rPr>
              <a:t>	while (e.temMaisElementos ()){</a:t>
            </a:r>
          </a:p>
          <a:p>
            <a:pPr>
              <a:buFont typeface="Monotype Sorts" pitchFamily="2" charset="2"/>
              <a:buNone/>
            </a:pPr>
            <a:r>
              <a:rPr lang="pt-BR" altLang="en-US" sz="1600" b="1" smtClean="0">
                <a:latin typeface="Courier New" panose="02070309020205020404" pitchFamily="49" charset="0"/>
              </a:rPr>
              <a:t>		Order cada = (Order) e.proximoElemento ();</a:t>
            </a:r>
          </a:p>
          <a:p>
            <a:pPr>
              <a:buFont typeface="Monotype Sorts" pitchFamily="2" charset="2"/>
              <a:buNone/>
            </a:pPr>
            <a:r>
              <a:rPr lang="pt-BR" altLang="en-US" sz="1600" b="1" smtClean="0">
                <a:latin typeface="Courier New" panose="02070309020205020404" pitchFamily="49" charset="0"/>
              </a:rPr>
              <a:t>		divida += cada.valor ();</a:t>
            </a:r>
          </a:p>
          <a:p>
            <a:pPr>
              <a:buFont typeface="Monotype Sorts" pitchFamily="2" charset="2"/>
              <a:buNone/>
            </a:pPr>
            <a:r>
              <a:rPr lang="pt-BR" altLang="en-US" sz="1600" b="1" smtClean="0">
                <a:latin typeface="Courier New" panose="02070309020205020404" pitchFamily="49" charset="0"/>
              </a:rPr>
              <a:t>   }</a:t>
            </a:r>
          </a:p>
          <a:p>
            <a:pPr>
              <a:buFont typeface="Monotype Sorts" pitchFamily="2" charset="2"/>
              <a:buNone/>
            </a:pPr>
            <a:r>
              <a:rPr lang="pt-BR" altLang="en-US" sz="1600" b="1" smtClean="0">
                <a:solidFill>
                  <a:srgbClr val="008000"/>
                </a:solidFill>
                <a:latin typeface="Courier New" panose="02070309020205020404" pitchFamily="49" charset="0"/>
              </a:rPr>
              <a:t>	// imprime detalhes</a:t>
            </a:r>
            <a:endParaRPr lang="pt-BR" altLang="en-US" sz="1600" b="1" smtClean="0">
              <a:latin typeface="Courier New" panose="02070309020205020404" pitchFamily="49" charset="0"/>
            </a:endParaRPr>
          </a:p>
          <a:p>
            <a:pPr>
              <a:buFont typeface="Monotype Sorts" pitchFamily="2" charset="2"/>
              <a:buNone/>
            </a:pPr>
            <a:r>
              <a:rPr lang="pt-BR" altLang="en-US" sz="1600" b="1" smtClean="0">
                <a:latin typeface="Courier New" panose="02070309020205020404" pitchFamily="49" charset="0"/>
              </a:rPr>
              <a:t>	System.out.println (“nome: ” + _nome);</a:t>
            </a:r>
          </a:p>
          <a:p>
            <a:pPr>
              <a:buFont typeface="Monotype Sorts" pitchFamily="2" charset="2"/>
              <a:buNone/>
            </a:pPr>
            <a:r>
              <a:rPr lang="pt-BR" altLang="en-US" sz="1600" b="1" smtClean="0">
                <a:latin typeface="Courier New" panose="02070309020205020404" pitchFamily="49" charset="0"/>
              </a:rPr>
              <a:t>	System.out.println (“divida total: ” + divida);</a:t>
            </a:r>
          </a:p>
          <a:p>
            <a:pPr>
              <a:buFont typeface="Monotype Sorts" pitchFamily="2" charset="2"/>
              <a:buNone/>
            </a:pPr>
            <a:r>
              <a:rPr lang="pt-BR" altLang="en-US" sz="1600" b="1" smtClean="0">
                <a:latin typeface="Courier New" panose="02070309020205020404" pitchFamily="49" charset="0"/>
              </a:rPr>
              <a:t>}</a:t>
            </a:r>
          </a:p>
        </p:txBody>
      </p:sp>
    </p:spTree>
    <p:extLst>
      <p:ext uri="{BB962C8B-B14F-4D97-AF65-F5344CB8AC3E}">
        <p14:creationId xmlns:p14="http://schemas.microsoft.com/office/powerpoint/2010/main" val="31575913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62000" y="228600"/>
            <a:ext cx="7772400" cy="1066800"/>
          </a:xfrm>
        </p:spPr>
        <p:txBody>
          <a:bodyPr rtlCol="0">
            <a:normAutofit fontScale="90000"/>
          </a:bodyPr>
          <a:lstStyle/>
          <a:p>
            <a:pPr fontAlgn="auto">
              <a:spcAft>
                <a:spcPts val="0"/>
              </a:spcAft>
              <a:defRPr/>
            </a:pPr>
            <a:r>
              <a:rPr lang="pt-BR" i="1" smtClean="0"/>
              <a:t>Extract Method (110)</a:t>
            </a:r>
            <a:br>
              <a:rPr lang="pt-BR" i="1" smtClean="0"/>
            </a:br>
            <a:r>
              <a:rPr lang="pt-BR" sz="3200" smtClean="0"/>
              <a:t>Exemplo Com Variáveis Locais</a:t>
            </a:r>
            <a:endParaRPr lang="pt-BR" i="1" smtClean="0"/>
          </a:p>
        </p:txBody>
      </p:sp>
      <p:sp>
        <p:nvSpPr>
          <p:cNvPr id="250883" name="Rectangle 3"/>
          <p:cNvSpPr>
            <a:spLocks noGrp="1" noChangeArrowheads="1"/>
          </p:cNvSpPr>
          <p:nvPr>
            <p:ph type="body" idx="1"/>
          </p:nvPr>
        </p:nvSpPr>
        <p:spPr>
          <a:xfrm>
            <a:off x="457200" y="1600200"/>
            <a:ext cx="8178800" cy="4876800"/>
          </a:xfrm>
        </p:spPr>
        <p:txBody>
          <a:bodyPr rtlCol="0">
            <a:normAutofit lnSpcReduction="10000"/>
          </a:bodyPr>
          <a:lstStyle/>
          <a:p>
            <a:pPr fontAlgn="auto">
              <a:spcAft>
                <a:spcPts val="0"/>
              </a:spcAft>
              <a:buFont typeface="Monotype Sorts" pitchFamily="2" charset="2"/>
              <a:buNone/>
              <a:defRPr/>
            </a:pPr>
            <a:r>
              <a:rPr lang="pt-BR" sz="1600" b="1" smtClean="0">
                <a:latin typeface="Courier New" pitchFamily="49" charset="0"/>
              </a:rPr>
              <a:t>void imprimeDivida () {</a:t>
            </a:r>
          </a:p>
          <a:p>
            <a:pPr fontAlgn="auto">
              <a:spcAft>
                <a:spcPts val="0"/>
              </a:spcAft>
              <a:buFont typeface="Monotype Sorts" pitchFamily="2" charset="2"/>
              <a:buNone/>
              <a:defRPr/>
            </a:pPr>
            <a:r>
              <a:rPr lang="pt-BR" sz="1600" b="1" smtClean="0">
                <a:latin typeface="Courier New" pitchFamily="49" charset="0"/>
              </a:rPr>
              <a:t>	Enumerate e = _pedidos.elementos ();</a:t>
            </a:r>
          </a:p>
          <a:p>
            <a:pPr fontAlgn="auto">
              <a:spcAft>
                <a:spcPts val="0"/>
              </a:spcAft>
              <a:buFont typeface="Monotype Sorts" pitchFamily="2" charset="2"/>
              <a:buNone/>
              <a:defRPr/>
            </a:pPr>
            <a:r>
              <a:rPr lang="pt-BR" sz="1600" b="1" smtClean="0">
                <a:latin typeface="Courier New" pitchFamily="49" charset="0"/>
              </a:rPr>
              <a:t>	double divida = 0.0;</a:t>
            </a:r>
          </a:p>
          <a:p>
            <a:pPr fontAlgn="auto">
              <a:spcAft>
                <a:spcPts val="0"/>
              </a:spcAft>
              <a:buFont typeface="Monotype Sorts" pitchFamily="2" charset="2"/>
              <a:buNone/>
              <a:defRPr/>
            </a:pPr>
            <a:r>
              <a:rPr lang="pt-BR" sz="1600" b="1" smtClean="0">
                <a:latin typeface="Courier New" pitchFamily="49" charset="0"/>
              </a:rPr>
              <a:t>	</a:t>
            </a:r>
            <a:r>
              <a:rPr lang="pt-BR" sz="1600" b="1" smtClean="0">
                <a:solidFill>
                  <a:srgbClr val="FF0000"/>
                </a:solidFill>
                <a:latin typeface="Courier New" pitchFamily="49" charset="0"/>
              </a:rPr>
              <a:t>imprimeCabecalho ();</a:t>
            </a:r>
          </a:p>
          <a:p>
            <a:pPr fontAlgn="auto">
              <a:spcAft>
                <a:spcPts val="0"/>
              </a:spcAft>
              <a:buFont typeface="Monotype Sorts" pitchFamily="2" charset="2"/>
              <a:buNone/>
              <a:defRPr/>
            </a:pPr>
            <a:r>
              <a:rPr lang="pt-BR" sz="1600" b="1" smtClean="0">
                <a:latin typeface="Courier New" pitchFamily="49" charset="0"/>
              </a:rPr>
              <a:t>	</a:t>
            </a:r>
            <a:r>
              <a:rPr lang="pt-BR" sz="1600" b="1" smtClean="0">
                <a:solidFill>
                  <a:srgbClr val="008000"/>
                </a:solidFill>
                <a:latin typeface="Courier New" pitchFamily="49" charset="0"/>
              </a:rPr>
              <a:t>// calcula dívidas</a:t>
            </a:r>
            <a:endParaRPr lang="pt-BR" sz="1600" b="1" smtClean="0">
              <a:latin typeface="Courier New" pitchFamily="49" charset="0"/>
            </a:endParaRPr>
          </a:p>
          <a:p>
            <a:pPr fontAlgn="auto">
              <a:spcAft>
                <a:spcPts val="0"/>
              </a:spcAft>
              <a:buFont typeface="Monotype Sorts" pitchFamily="2" charset="2"/>
              <a:buNone/>
              <a:defRPr/>
            </a:pPr>
            <a:r>
              <a:rPr lang="pt-BR" sz="1600" b="1" smtClean="0">
                <a:latin typeface="Courier New" pitchFamily="49" charset="0"/>
              </a:rPr>
              <a:t>	while (e.temMaisElementos ()){</a:t>
            </a:r>
          </a:p>
          <a:p>
            <a:pPr fontAlgn="auto">
              <a:spcAft>
                <a:spcPts val="0"/>
              </a:spcAft>
              <a:buFont typeface="Monotype Sorts" pitchFamily="2" charset="2"/>
              <a:buNone/>
              <a:defRPr/>
            </a:pPr>
            <a:r>
              <a:rPr lang="pt-BR" sz="1600" b="1" smtClean="0">
                <a:latin typeface="Courier New" pitchFamily="49" charset="0"/>
              </a:rPr>
              <a:t>		Order cada = (Order) e.proximoElemento ();</a:t>
            </a:r>
          </a:p>
          <a:p>
            <a:pPr fontAlgn="auto">
              <a:spcAft>
                <a:spcPts val="0"/>
              </a:spcAft>
              <a:buFont typeface="Monotype Sorts" pitchFamily="2" charset="2"/>
              <a:buNone/>
              <a:defRPr/>
            </a:pPr>
            <a:r>
              <a:rPr lang="pt-BR" sz="1600" b="1" smtClean="0">
                <a:latin typeface="Courier New" pitchFamily="49" charset="0"/>
              </a:rPr>
              <a:t>		divida += cada.valor ();</a:t>
            </a:r>
          </a:p>
          <a:p>
            <a:pPr fontAlgn="auto">
              <a:spcAft>
                <a:spcPts val="0"/>
              </a:spcAft>
              <a:buFont typeface="Monotype Sorts" pitchFamily="2" charset="2"/>
              <a:buNone/>
              <a:defRPr/>
            </a:pPr>
            <a:r>
              <a:rPr lang="pt-BR" sz="1600" b="1" smtClean="0">
                <a:latin typeface="Courier New" pitchFamily="49" charset="0"/>
              </a:rPr>
              <a:t>   }</a:t>
            </a:r>
          </a:p>
          <a:p>
            <a:pPr fontAlgn="auto">
              <a:spcAft>
                <a:spcPts val="0"/>
              </a:spcAft>
              <a:buFont typeface="Monotype Sorts" pitchFamily="2" charset="2"/>
              <a:buNone/>
              <a:defRPr/>
            </a:pPr>
            <a:r>
              <a:rPr lang="pt-BR" sz="1600" b="1" smtClean="0">
                <a:latin typeface="Courier New" pitchFamily="49" charset="0"/>
              </a:rPr>
              <a:t>	</a:t>
            </a:r>
            <a:r>
              <a:rPr lang="pt-BR" sz="1600" b="1" smtClean="0">
                <a:solidFill>
                  <a:srgbClr val="008000"/>
                </a:solidFill>
                <a:latin typeface="Courier New" pitchFamily="49" charset="0"/>
              </a:rPr>
              <a:t>//imprime detalhes</a:t>
            </a:r>
            <a:endParaRPr lang="pt-BR" sz="1600" b="1" smtClean="0">
              <a:latin typeface="Courier New" pitchFamily="49" charset="0"/>
            </a:endParaRPr>
          </a:p>
          <a:p>
            <a:pPr fontAlgn="auto">
              <a:spcAft>
                <a:spcPts val="0"/>
              </a:spcAft>
              <a:buFont typeface="Monotype Sorts" pitchFamily="2" charset="2"/>
              <a:buNone/>
              <a:defRPr/>
            </a:pPr>
            <a:r>
              <a:rPr lang="pt-BR" sz="1600" b="1" smtClean="0">
                <a:latin typeface="Courier New" pitchFamily="49" charset="0"/>
              </a:rPr>
              <a:t>	System.out.println(“nome: ” + _nome);</a:t>
            </a:r>
          </a:p>
          <a:p>
            <a:pPr fontAlgn="auto">
              <a:spcAft>
                <a:spcPts val="0"/>
              </a:spcAft>
              <a:buFont typeface="Monotype Sorts" pitchFamily="2" charset="2"/>
              <a:buNone/>
              <a:defRPr/>
            </a:pPr>
            <a:r>
              <a:rPr lang="pt-BR" sz="1600" b="1" smtClean="0">
                <a:latin typeface="Courier New" pitchFamily="49" charset="0"/>
              </a:rPr>
              <a:t>	System.out.println(“divida total: ” + divida);</a:t>
            </a:r>
          </a:p>
          <a:p>
            <a:pPr fontAlgn="auto">
              <a:spcAft>
                <a:spcPts val="0"/>
              </a:spcAft>
              <a:buFont typeface="Monotype Sorts" pitchFamily="2" charset="2"/>
              <a:buNone/>
              <a:defRPr/>
            </a:pPr>
            <a:r>
              <a:rPr lang="pt-BR" sz="1600" b="1" smtClean="0">
                <a:latin typeface="Courier New" pitchFamily="49" charset="0"/>
              </a:rPr>
              <a:t>}</a:t>
            </a:r>
          </a:p>
          <a:p>
            <a:pPr fontAlgn="auto">
              <a:spcAft>
                <a:spcPts val="0"/>
              </a:spcAft>
              <a:buFont typeface="Monotype Sorts" pitchFamily="2" charset="2"/>
              <a:buNone/>
              <a:defRPr/>
            </a:pPr>
            <a:r>
              <a:rPr lang="pt-BR" sz="1600" b="1" smtClean="0">
                <a:latin typeface="Courier New" pitchFamily="49" charset="0"/>
              </a:rPr>
              <a:t>void imprimeCabecalho () {</a:t>
            </a:r>
          </a:p>
          <a:p>
            <a:pPr fontAlgn="auto">
              <a:spcAft>
                <a:spcPts val="0"/>
              </a:spcAft>
              <a:buFont typeface="Monotype Sorts" pitchFamily="2" charset="2"/>
              <a:buNone/>
              <a:defRPr/>
            </a:pPr>
            <a:r>
              <a:rPr lang="pt-BR" sz="1600" b="1" smtClean="0">
                <a:latin typeface="Courier New" pitchFamily="49" charset="0"/>
              </a:rPr>
              <a:t>   System.out.println (“***************************”);</a:t>
            </a:r>
          </a:p>
          <a:p>
            <a:pPr fontAlgn="auto">
              <a:spcAft>
                <a:spcPts val="0"/>
              </a:spcAft>
              <a:buFont typeface="Monotype Sorts" pitchFamily="2" charset="2"/>
              <a:buNone/>
              <a:defRPr/>
            </a:pPr>
            <a:r>
              <a:rPr lang="pt-BR" sz="1600" b="1" smtClean="0">
                <a:latin typeface="Courier New" pitchFamily="49" charset="0"/>
              </a:rPr>
              <a:t>	System.out.println (“*** Dívidas do Cliente ****”);</a:t>
            </a:r>
          </a:p>
          <a:p>
            <a:pPr fontAlgn="auto">
              <a:spcAft>
                <a:spcPts val="0"/>
              </a:spcAft>
              <a:buFont typeface="Monotype Sorts" pitchFamily="2" charset="2"/>
              <a:buNone/>
              <a:defRPr/>
            </a:pPr>
            <a:r>
              <a:rPr lang="pt-BR" sz="1600" b="1" smtClean="0">
                <a:latin typeface="Courier New" pitchFamily="49" charset="0"/>
              </a:rPr>
              <a:t>	System.out.println (“***************************”);</a:t>
            </a:r>
          </a:p>
          <a:p>
            <a:pPr fontAlgn="auto">
              <a:spcAft>
                <a:spcPts val="0"/>
              </a:spcAft>
              <a:buFont typeface="Monotype Sorts" pitchFamily="2" charset="2"/>
              <a:buNone/>
              <a:defRPr/>
            </a:pPr>
            <a:r>
              <a:rPr lang="pt-BR" sz="1600" b="1" smtClean="0">
                <a:latin typeface="Courier New" pitchFamily="49" charset="0"/>
              </a:rPr>
              <a:t>}</a:t>
            </a:r>
          </a:p>
        </p:txBody>
      </p:sp>
    </p:spTree>
    <p:extLst>
      <p:ext uri="{BB962C8B-B14F-4D97-AF65-F5344CB8AC3E}">
        <p14:creationId xmlns:p14="http://schemas.microsoft.com/office/powerpoint/2010/main" val="37707384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2020</Words>
  <Application>Microsoft Office PowerPoint</Application>
  <PresentationFormat>Apresentação na tela (4:3)</PresentationFormat>
  <Paragraphs>482</Paragraphs>
  <Slides>44</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44</vt:i4>
      </vt:variant>
    </vt:vector>
  </HeadingPairs>
  <TitlesOfParts>
    <vt:vector size="54" baseType="lpstr">
      <vt:lpstr>Arial</vt:lpstr>
      <vt:lpstr>Calibri</vt:lpstr>
      <vt:lpstr>Courier New</vt:lpstr>
      <vt:lpstr>Monotype Sorts</vt:lpstr>
      <vt:lpstr>Symbol</vt:lpstr>
      <vt:lpstr>Tahoma</vt:lpstr>
      <vt:lpstr>Times New Roman</vt:lpstr>
      <vt:lpstr>Verdana</vt:lpstr>
      <vt:lpstr>Wingdings</vt:lpstr>
      <vt:lpstr>Office Theme</vt:lpstr>
      <vt:lpstr> Universidade Presbiteriana Mackenzie</vt:lpstr>
      <vt:lpstr>Refactoring</vt:lpstr>
      <vt:lpstr>Exemplos de Refatoração</vt:lpstr>
      <vt:lpstr>O Primeiro Passo em Qualquer Refatoração</vt:lpstr>
      <vt:lpstr>Formato de Cada Entrada no Catálogo</vt:lpstr>
      <vt:lpstr>Extract Method (110)</vt:lpstr>
      <vt:lpstr>Extract Method (110)</vt:lpstr>
      <vt:lpstr>Extract Method (110) Exemplo Sem Variáveis Locais</vt:lpstr>
      <vt:lpstr>Extract Method (110) Exemplo Com Variáveis Locais</vt:lpstr>
      <vt:lpstr>Extract Method (110) Exemplo COM Variáveis Locais</vt:lpstr>
      <vt:lpstr>Extract Method (110) com atribuição</vt:lpstr>
      <vt:lpstr>Extract Method (110) depois de compilar e testar</vt:lpstr>
      <vt:lpstr>Extract Method (110) depois de compilar e testar</vt:lpstr>
      <vt:lpstr>Inline Method (117)</vt:lpstr>
      <vt:lpstr>Inline Method (117)</vt:lpstr>
      <vt:lpstr>Replace Temp with Query (120)</vt:lpstr>
      <vt:lpstr>Replace Temp with Query (120)</vt:lpstr>
      <vt:lpstr>Replace Temp with Query (120)</vt:lpstr>
      <vt:lpstr>Replace Temp with Query (120)</vt:lpstr>
      <vt:lpstr>Replace Temp with Query (120)</vt:lpstr>
      <vt:lpstr>Replace Temp with Query (120)</vt:lpstr>
      <vt:lpstr>Replace Temp with Query (120)</vt:lpstr>
      <vt:lpstr>Replace Temp with Query (120) resultado final…</vt:lpstr>
      <vt:lpstr>Replace Inheritance With Delegation (352)</vt:lpstr>
      <vt:lpstr>Replace Inheritance With Delegation (352)</vt:lpstr>
      <vt:lpstr>Replace Inheritance With Delegation (352)</vt:lpstr>
      <vt:lpstr>Replace Inheritance With Delegation (352)</vt:lpstr>
      <vt:lpstr>Replace Inheritance With Delegation (352)</vt:lpstr>
      <vt:lpstr>Replace Inheritance With Delegation (352)</vt:lpstr>
      <vt:lpstr>Collapse  Hierarchy (344)</vt:lpstr>
      <vt:lpstr>Collapse  Hierarchy (344)</vt:lpstr>
      <vt:lpstr>Replace Conditional With Polymorphism (255)</vt:lpstr>
      <vt:lpstr>Replace Conditional With Polymorphism (255)</vt:lpstr>
      <vt:lpstr>Introduce Null Object (260)</vt:lpstr>
      <vt:lpstr>Introduce Null Object (260)</vt:lpstr>
      <vt:lpstr>Principio Básico</vt:lpstr>
      <vt:lpstr>Principio Básico</vt:lpstr>
      <vt:lpstr>Outros Princípios Básicos</vt:lpstr>
      <vt:lpstr>Mais Princípios Básicos</vt:lpstr>
      <vt:lpstr>Ferramentas para Refatoração</vt:lpstr>
      <vt:lpstr>Refactoring Browser Tool</vt:lpstr>
      <vt:lpstr>Mais Informações</vt:lpstr>
      <vt:lpstr>Para Estudar</vt:lpstr>
      <vt:lpstr>Obrigado</vt:lpstr>
    </vt:vector>
  </TitlesOfParts>
  <Company>Universidade Presbiteriana Mackenzie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Mackenzie</dc:title>
  <dc:creator>Daniel Arndt Alves</dc:creator>
  <cp:lastModifiedBy>Ana rossi</cp:lastModifiedBy>
  <cp:revision>63</cp:revision>
  <dcterms:created xsi:type="dcterms:W3CDTF">2009-11-10T10:17:41Z</dcterms:created>
  <dcterms:modified xsi:type="dcterms:W3CDTF">2015-08-13T22:52:39Z</dcterms:modified>
</cp:coreProperties>
</file>