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-162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 userDrawn="1"/>
        </p:nvSpPr>
        <p:spPr>
          <a:xfrm>
            <a:off x="11404599" y="0"/>
            <a:ext cx="495301" cy="90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3650" y="425450"/>
            <a:ext cx="47625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40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33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1404599" y="0"/>
            <a:ext cx="495301" cy="90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423650" y="425450"/>
            <a:ext cx="476250" cy="47625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190500" y="6444734"/>
            <a:ext cx="650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TECNOLOGIA</a:t>
            </a:r>
            <a:r>
              <a:rPr lang="pt-BR" baseline="0" dirty="0" smtClean="0">
                <a:solidFill>
                  <a:schemeClr val="bg1"/>
                </a:solidFill>
              </a:rPr>
              <a:t> WEB II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887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475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11404599" y="0"/>
            <a:ext cx="495301" cy="90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3650" y="425450"/>
            <a:ext cx="47625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734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936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226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382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11404599" y="0"/>
            <a:ext cx="495301" cy="90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3650" y="425450"/>
            <a:ext cx="476250" cy="476250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190500" y="6444734"/>
            <a:ext cx="650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TECNOLOGIA</a:t>
            </a:r>
            <a:r>
              <a:rPr lang="pt-BR" baseline="0" dirty="0" smtClean="0">
                <a:solidFill>
                  <a:schemeClr val="bg1"/>
                </a:solidFill>
              </a:rPr>
              <a:t> WEB II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063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284" y="196042"/>
            <a:ext cx="1127520" cy="107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573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598" y="5074920"/>
            <a:ext cx="9584946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25598" y="5907023"/>
            <a:ext cx="9584946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40" y="5237360"/>
            <a:ext cx="1434318" cy="136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852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11404599" y="0"/>
            <a:ext cx="495301" cy="90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3650" y="425450"/>
            <a:ext cx="476250" cy="476250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190500" y="6444734"/>
            <a:ext cx="650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TECNOLOGIA</a:t>
            </a:r>
            <a:r>
              <a:rPr lang="pt-BR" baseline="0" dirty="0" smtClean="0">
                <a:solidFill>
                  <a:schemeClr val="bg1"/>
                </a:solidFill>
              </a:rPr>
              <a:t> WEB II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544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Tecnologia Web II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Semana 2 – Revisão HTML, CSS, Javascript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9523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25894" y="306769"/>
            <a:ext cx="7008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CSS</a:t>
            </a:r>
            <a:endParaRPr lang="pt-BR" sz="2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5894" y="829989"/>
            <a:ext cx="11664337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b="1" dirty="0" err="1" smtClean="0"/>
              <a:t>Unidades</a:t>
            </a: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55499"/>
              </p:ext>
            </p:extLst>
          </p:nvPr>
        </p:nvGraphicFramePr>
        <p:xfrm>
          <a:off x="427261" y="1485109"/>
          <a:ext cx="10058400" cy="13804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029200"/>
                <a:gridCol w="5029200"/>
              </a:tblGrid>
              <a:tr h="290626"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effectLst/>
                        </a:rPr>
                        <a:t>Unidades de tamanho relativas</a:t>
                      </a:r>
                      <a:endParaRPr lang="pt-BR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657" marR="72657" marT="36328" marB="36328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effectLst/>
                        </a:rPr>
                        <a:t>Descrição</a:t>
                      </a:r>
                      <a:endParaRPr lang="pt-BR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657" marR="72657" marT="36328" marB="36328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90626">
                <a:tc>
                  <a:txBody>
                    <a:bodyPr/>
                    <a:lstStyle/>
                    <a:p>
                      <a:r>
                        <a:rPr lang="pt-BR" sz="1400">
                          <a:effectLst/>
                        </a:rPr>
                        <a:t>px</a:t>
                      </a:r>
                      <a:endParaRPr lang="pt-BR" sz="14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657" marR="72657" marT="36328" marB="36328" anchor="ctr"/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effectLst/>
                        </a:rPr>
                        <a:t>Tamanho em pixels (relativo ao dispositivo)</a:t>
                      </a:r>
                      <a:endParaRPr lang="pt-BR" sz="14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657" marR="72657" marT="36328" marB="36328" anchor="ctr"/>
                </a:tc>
              </a:tr>
              <a:tr h="508596">
                <a:tc>
                  <a:txBody>
                    <a:bodyPr/>
                    <a:lstStyle/>
                    <a:p>
                      <a:r>
                        <a:rPr lang="pt-BR" sz="1400" dirty="0">
                          <a:effectLst/>
                        </a:rPr>
                        <a:t>em</a:t>
                      </a:r>
                      <a:endParaRPr lang="pt-BR" sz="14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657" marR="72657" marT="36328" marB="36328" anchor="ctr"/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effectLst/>
                        </a:rPr>
                        <a:t>Tamanho relativo à fonte utilizada no elemento ao qual está inserido</a:t>
                      </a:r>
                      <a:endParaRPr lang="pt-BR" sz="14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657" marR="72657" marT="36328" marB="36328" anchor="ctr"/>
                </a:tc>
              </a:tr>
              <a:tr h="290626">
                <a:tc>
                  <a:txBody>
                    <a:bodyPr/>
                    <a:lstStyle/>
                    <a:p>
                      <a:r>
                        <a:rPr lang="pt-BR" sz="1400">
                          <a:effectLst/>
                        </a:rPr>
                        <a:t>ex</a:t>
                      </a:r>
                      <a:endParaRPr lang="pt-BR" sz="14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657" marR="72657" marT="36328" marB="36328" anchor="ctr"/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effectLst/>
                        </a:rPr>
                        <a:t>Correspondente à altura da fonte 'x’</a:t>
                      </a:r>
                      <a:endParaRPr lang="pt-BR" sz="14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657" marR="72657" marT="36328" marB="36328" anchor="ctr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573740"/>
              </p:ext>
            </p:extLst>
          </p:nvPr>
        </p:nvGraphicFramePr>
        <p:xfrm>
          <a:off x="440140" y="4350908"/>
          <a:ext cx="10058400" cy="17437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029200"/>
                <a:gridCol w="5029200"/>
              </a:tblGrid>
              <a:tr h="290626"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effectLst/>
                        </a:rPr>
                        <a:t>Unidades de tamanho absolutas</a:t>
                      </a:r>
                      <a:endParaRPr lang="pt-BR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657" marR="72657" marT="36328" marB="36328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effectLst/>
                        </a:rPr>
                        <a:t>Descrição</a:t>
                      </a:r>
                      <a:endParaRPr lang="pt-BR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657" marR="72657" marT="36328" marB="36328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90626">
                <a:tc>
                  <a:txBody>
                    <a:bodyPr/>
                    <a:lstStyle/>
                    <a:p>
                      <a:r>
                        <a:rPr lang="pt-BR" sz="1400">
                          <a:effectLst/>
                        </a:rPr>
                        <a:t>in</a:t>
                      </a:r>
                      <a:endParaRPr lang="pt-BR" sz="14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657" marR="72657" marT="36328" marB="36328" anchor="ctr"/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effectLst/>
                        </a:rPr>
                        <a:t>Polegadas (1polegada = 2.54 cm)</a:t>
                      </a:r>
                      <a:endParaRPr lang="pt-BR" sz="14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657" marR="72657" marT="36328" marB="36328" anchor="ctr"/>
                </a:tc>
              </a:tr>
              <a:tr h="290626">
                <a:tc>
                  <a:txBody>
                    <a:bodyPr/>
                    <a:lstStyle/>
                    <a:p>
                      <a:r>
                        <a:rPr lang="pt-BR" sz="1400" dirty="0">
                          <a:effectLst/>
                        </a:rPr>
                        <a:t>cm</a:t>
                      </a:r>
                      <a:endParaRPr lang="pt-BR" sz="14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657" marR="72657" marT="36328" marB="36328" anchor="ctr"/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effectLst/>
                        </a:rPr>
                        <a:t>Centímetros</a:t>
                      </a:r>
                      <a:endParaRPr lang="pt-BR" sz="14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657" marR="72657" marT="36328" marB="36328" anchor="ctr"/>
                </a:tc>
              </a:tr>
              <a:tr h="290626">
                <a:tc>
                  <a:txBody>
                    <a:bodyPr/>
                    <a:lstStyle/>
                    <a:p>
                      <a:r>
                        <a:rPr lang="pt-BR" sz="1400">
                          <a:effectLst/>
                        </a:rPr>
                        <a:t>mm</a:t>
                      </a:r>
                      <a:endParaRPr lang="pt-BR" sz="14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657" marR="72657" marT="36328" marB="36328" anchor="ctr"/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effectLst/>
                        </a:rPr>
                        <a:t>Milímetros</a:t>
                      </a:r>
                      <a:endParaRPr lang="pt-BR" sz="14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657" marR="72657" marT="36328" marB="36328" anchor="ctr"/>
                </a:tc>
              </a:tr>
              <a:tr h="290626">
                <a:tc>
                  <a:txBody>
                    <a:bodyPr/>
                    <a:lstStyle/>
                    <a:p>
                      <a:r>
                        <a:rPr lang="pt-BR" sz="1400">
                          <a:effectLst/>
                        </a:rPr>
                        <a:t>pt</a:t>
                      </a:r>
                      <a:endParaRPr lang="pt-BR" sz="14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657" marR="72657" marT="36328" marB="36328" anchor="ctr"/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effectLst/>
                        </a:rPr>
                        <a:t>Pontos (1pt = 1/72 polegadas)</a:t>
                      </a:r>
                      <a:endParaRPr lang="pt-BR" sz="14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657" marR="72657" marT="36328" marB="36328" anchor="ctr"/>
                </a:tc>
              </a:tr>
              <a:tr h="290626">
                <a:tc>
                  <a:txBody>
                    <a:bodyPr/>
                    <a:lstStyle/>
                    <a:p>
                      <a:r>
                        <a:rPr lang="pt-BR" sz="1400">
                          <a:effectLst/>
                        </a:rPr>
                        <a:t>pc</a:t>
                      </a:r>
                      <a:endParaRPr lang="pt-BR" sz="14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657" marR="72657" marT="36328" marB="36328" anchor="ctr"/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effectLst/>
                        </a:rPr>
                        <a:t>Picas (1pica = 12 pontos)</a:t>
                      </a:r>
                      <a:endParaRPr lang="pt-BR" sz="14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657" marR="72657" marT="36328" marB="36328" anchor="ctr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0054570"/>
              </p:ext>
            </p:extLst>
          </p:nvPr>
        </p:nvGraphicFramePr>
        <p:xfrm>
          <a:off x="440140" y="3159364"/>
          <a:ext cx="10058400" cy="87187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029200"/>
                <a:gridCol w="5029200"/>
              </a:tblGrid>
              <a:tr h="290626"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effectLst/>
                        </a:rPr>
                        <a:t>Porcentagem</a:t>
                      </a:r>
                      <a:endParaRPr lang="pt-BR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657" marR="72657" marT="36328" marB="36328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effectLst/>
                        </a:rPr>
                        <a:t>Descrição</a:t>
                      </a:r>
                      <a:endParaRPr lang="pt-BR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657" marR="72657" marT="36328" marB="36328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90626">
                <a:tc>
                  <a:txBody>
                    <a:bodyPr/>
                    <a:lstStyle/>
                    <a:p>
                      <a:r>
                        <a:rPr lang="pt-BR" sz="1400">
                          <a:effectLst/>
                        </a:rPr>
                        <a:t>%</a:t>
                      </a:r>
                      <a:endParaRPr lang="pt-BR" sz="14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657" marR="72657" marT="36328" marB="36328" anchor="ctr"/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effectLst/>
                        </a:rPr>
                        <a:t>Porcentagem</a:t>
                      </a:r>
                      <a:endParaRPr lang="pt-BR" sz="14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657" marR="72657" marT="36328" marB="36328" anchor="ctr"/>
                </a:tc>
              </a:tr>
              <a:tr h="290626">
                <a:tc>
                  <a:txBody>
                    <a:bodyPr/>
                    <a:lstStyle/>
                    <a:p>
                      <a:r>
                        <a:rPr lang="pt-BR" sz="1400">
                          <a:effectLst/>
                        </a:rPr>
                        <a:t>0</a:t>
                      </a:r>
                      <a:endParaRPr lang="pt-BR" sz="14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657" marR="72657" marT="36328" marB="36328" anchor="ctr"/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effectLst/>
                        </a:rPr>
                        <a:t>Valor '0' não requer atribuição de unidade</a:t>
                      </a:r>
                      <a:endParaRPr lang="pt-BR" sz="14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657" marR="72657" marT="36328" marB="36328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2758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25894" y="306769"/>
            <a:ext cx="7008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CSS</a:t>
            </a:r>
            <a:endParaRPr lang="pt-BR" sz="2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5894" y="829989"/>
            <a:ext cx="11664337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b="1" dirty="0" err="1" smtClean="0"/>
              <a:t>Representação</a:t>
            </a:r>
            <a:r>
              <a:rPr lang="en-US" b="1" dirty="0" smtClean="0"/>
              <a:t> de cores</a:t>
            </a:r>
            <a:endParaRPr lang="en-US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55051"/>
              </p:ext>
            </p:extLst>
          </p:nvPr>
        </p:nvGraphicFramePr>
        <p:xfrm>
          <a:off x="427262" y="1534078"/>
          <a:ext cx="10058400" cy="2136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029200"/>
                <a:gridCol w="5029200"/>
              </a:tblGrid>
              <a:tr h="427280">
                <a:tc>
                  <a:txBody>
                    <a:bodyPr/>
                    <a:lstStyle/>
                    <a:p>
                      <a:r>
                        <a:rPr lang="pt-BR" sz="1800" dirty="0">
                          <a:effectLst/>
                        </a:rPr>
                        <a:t>Unidade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657" marR="72657" marT="36328" marB="36328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effectLst/>
                        </a:rPr>
                        <a:t>Descrição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657" marR="72657" marT="36328" marB="36328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27280">
                <a:tc>
                  <a:txBody>
                    <a:bodyPr/>
                    <a:lstStyle/>
                    <a:p>
                      <a:r>
                        <a:rPr lang="pt-BR" sz="1800" dirty="0">
                          <a:effectLst/>
                        </a:rPr>
                        <a:t>#RRGGBB</a:t>
                      </a:r>
                      <a:endParaRPr lang="pt-BR" sz="18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657" marR="72657" marT="36328" marB="36328" anchor="ctr"/>
                </a:tc>
                <a:tc>
                  <a:txBody>
                    <a:bodyPr/>
                    <a:lstStyle/>
                    <a:p>
                      <a:r>
                        <a:rPr lang="pt-BR" sz="1800">
                          <a:effectLst/>
                        </a:rPr>
                        <a:t>Cor RGB (6 valores hexadecimais)</a:t>
                      </a:r>
                      <a:endParaRPr lang="pt-BR" sz="18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657" marR="72657" marT="36328" marB="36328" anchor="ctr"/>
                </a:tc>
              </a:tr>
              <a:tr h="427280">
                <a:tc>
                  <a:txBody>
                    <a:bodyPr/>
                    <a:lstStyle/>
                    <a:p>
                      <a:r>
                        <a:rPr lang="pt-BR" sz="1800">
                          <a:effectLst/>
                        </a:rPr>
                        <a:t>#RGB</a:t>
                      </a:r>
                      <a:endParaRPr lang="pt-BR" sz="18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657" marR="72657" marT="36328" marB="36328" anchor="ctr"/>
                </a:tc>
                <a:tc>
                  <a:txBody>
                    <a:bodyPr/>
                    <a:lstStyle/>
                    <a:p>
                      <a:r>
                        <a:rPr lang="pt-BR" sz="1800">
                          <a:effectLst/>
                        </a:rPr>
                        <a:t>Notação simplificada (#RGB = #RRGGBB)</a:t>
                      </a:r>
                      <a:endParaRPr lang="pt-BR" sz="18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657" marR="72657" marT="36328" marB="36328" anchor="ctr"/>
                </a:tc>
              </a:tr>
              <a:tr h="427280">
                <a:tc>
                  <a:txBody>
                    <a:bodyPr/>
                    <a:lstStyle/>
                    <a:p>
                      <a:r>
                        <a:rPr lang="pt-BR" sz="1800">
                          <a:effectLst/>
                        </a:rPr>
                        <a:t>rgb(R,G,B)</a:t>
                      </a:r>
                      <a:endParaRPr lang="pt-BR" sz="18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657" marR="72657" marT="36328" marB="36328" anchor="ctr"/>
                </a:tc>
                <a:tc>
                  <a:txBody>
                    <a:bodyPr/>
                    <a:lstStyle/>
                    <a:p>
                      <a:r>
                        <a:rPr lang="pt-BR" sz="1800">
                          <a:effectLst/>
                        </a:rPr>
                        <a:t>Cor RGB (3 valores de 0 a 255)</a:t>
                      </a:r>
                      <a:endParaRPr lang="pt-BR" sz="18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657" marR="72657" marT="36328" marB="36328" anchor="ctr"/>
                </a:tc>
              </a:tr>
              <a:tr h="427280">
                <a:tc>
                  <a:txBody>
                    <a:bodyPr/>
                    <a:lstStyle/>
                    <a:p>
                      <a:r>
                        <a:rPr lang="pt-BR" sz="1800">
                          <a:effectLst/>
                        </a:rPr>
                        <a:t>rgb(R%,G%,B%)</a:t>
                      </a:r>
                      <a:endParaRPr lang="pt-BR" sz="18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657" marR="72657" marT="36328" marB="36328" anchor="ctr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effectLst/>
                        </a:rPr>
                        <a:t>Cor RGB (3 valores percentuais)</a:t>
                      </a:r>
                      <a:endParaRPr lang="pt-BR" sz="18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657" marR="72657" marT="36328" marB="36328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9274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25894" y="306769"/>
            <a:ext cx="7008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CSS</a:t>
            </a:r>
            <a:endParaRPr lang="pt-BR" sz="2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5894" y="829989"/>
            <a:ext cx="11664337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b="1" dirty="0" err="1" smtClean="0"/>
              <a:t>Modelo</a:t>
            </a:r>
            <a:r>
              <a:rPr lang="en-US" b="1" dirty="0" smtClean="0"/>
              <a:t> de </a:t>
            </a:r>
            <a:r>
              <a:rPr lang="en-US" b="1" dirty="0" err="1" smtClean="0"/>
              <a:t>Caixa</a:t>
            </a:r>
            <a:endParaRPr lang="en-US" dirty="0" smtClean="0"/>
          </a:p>
        </p:txBody>
      </p:sp>
      <p:pic>
        <p:nvPicPr>
          <p:cNvPr id="16386" name="Picture 2" descr="Modelo de caixa C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043" y="1624897"/>
            <a:ext cx="7211140" cy="4347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7474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25894" y="306769"/>
            <a:ext cx="15773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Javascript</a:t>
            </a:r>
            <a:endParaRPr lang="pt-BR" sz="2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5894" y="829989"/>
            <a:ext cx="1166433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b="1" dirty="0" err="1" smtClean="0"/>
              <a:t>Comandos</a:t>
            </a:r>
            <a:r>
              <a:rPr lang="en-US" b="1" dirty="0" smtClean="0"/>
              <a:t> de </a:t>
            </a:r>
            <a:r>
              <a:rPr lang="en-US" b="1" dirty="0" err="1" smtClean="0"/>
              <a:t>apresentação</a:t>
            </a:r>
            <a:r>
              <a:rPr lang="en-US" b="1" dirty="0" smtClean="0"/>
              <a:t> popup:</a:t>
            </a:r>
          </a:p>
          <a:p>
            <a:pPr>
              <a:lnSpc>
                <a:spcPct val="150000"/>
              </a:lnSpc>
              <a:defRPr/>
            </a:pPr>
            <a:endParaRPr lang="en-US" dirty="0" smtClean="0"/>
          </a:p>
          <a:p>
            <a:pPr>
              <a:lnSpc>
                <a:spcPct val="150000"/>
              </a:lnSpc>
              <a:defRPr/>
            </a:pPr>
            <a:r>
              <a:rPr lang="en-US" dirty="0" smtClean="0"/>
              <a:t>alert(“I am an alert box”);</a:t>
            </a:r>
          </a:p>
          <a:p>
            <a:pPr>
              <a:lnSpc>
                <a:spcPct val="150000"/>
              </a:lnSpc>
              <a:defRPr/>
            </a:pPr>
            <a:endParaRPr lang="en-US" dirty="0" smtClean="0"/>
          </a:p>
          <a:p>
            <a:pPr>
              <a:lnSpc>
                <a:spcPct val="150000"/>
              </a:lnSpc>
              <a:defRPr/>
            </a:pPr>
            <a:endParaRPr lang="en-US" dirty="0"/>
          </a:p>
          <a:p>
            <a:pPr>
              <a:lnSpc>
                <a:spcPct val="150000"/>
              </a:lnSpc>
              <a:defRPr/>
            </a:pPr>
            <a:r>
              <a:rPr lang="en-US" dirty="0" smtClean="0"/>
              <a:t>confirm(“Press a button!”);</a:t>
            </a:r>
          </a:p>
          <a:p>
            <a:pPr>
              <a:lnSpc>
                <a:spcPct val="150000"/>
              </a:lnSpc>
              <a:defRPr/>
            </a:pPr>
            <a:endParaRPr lang="en-US" dirty="0" smtClean="0"/>
          </a:p>
          <a:p>
            <a:pPr>
              <a:lnSpc>
                <a:spcPct val="150000"/>
              </a:lnSpc>
              <a:defRPr/>
            </a:pPr>
            <a:endParaRPr lang="en-US" dirty="0"/>
          </a:p>
          <a:p>
            <a:pPr>
              <a:lnSpc>
                <a:spcPct val="150000"/>
              </a:lnSpc>
              <a:defRPr/>
            </a:pPr>
            <a:endParaRPr lang="en-US" dirty="0" smtClean="0"/>
          </a:p>
          <a:p>
            <a:pPr>
              <a:lnSpc>
                <a:spcPct val="150000"/>
              </a:lnSpc>
              <a:defRPr/>
            </a:pPr>
            <a:r>
              <a:rPr lang="en-US" dirty="0" smtClean="0"/>
              <a:t>prompt(“Please enter your name”, “Harry Potter”);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0815" y="1002943"/>
            <a:ext cx="3552825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665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25894" y="306769"/>
            <a:ext cx="15773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Javascript</a:t>
            </a:r>
            <a:endParaRPr lang="pt-BR" sz="2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5894" y="1370902"/>
            <a:ext cx="2829430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b="1" dirty="0" err="1" smtClean="0"/>
              <a:t>Estruturas</a:t>
            </a:r>
            <a:r>
              <a:rPr lang="en-US" b="1" dirty="0" smtClean="0"/>
              <a:t> de </a:t>
            </a:r>
            <a:r>
              <a:rPr lang="en-US" b="1" dirty="0" err="1" smtClean="0"/>
              <a:t>Repetição</a:t>
            </a:r>
            <a:r>
              <a:rPr lang="en-US" b="1" dirty="0" smtClean="0"/>
              <a:t>:</a:t>
            </a:r>
          </a:p>
          <a:p>
            <a:pPr>
              <a:lnSpc>
                <a:spcPct val="150000"/>
              </a:lnSpc>
              <a:defRPr/>
            </a:pPr>
            <a:endParaRPr lang="en-US" b="1" dirty="0" smtClean="0"/>
          </a:p>
          <a:p>
            <a:pPr>
              <a:lnSpc>
                <a:spcPct val="150000"/>
              </a:lnSpc>
              <a:defRPr/>
            </a:pPr>
            <a:r>
              <a:rPr lang="en-US" dirty="0" smtClean="0"/>
              <a:t>for(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=0; </a:t>
            </a:r>
            <a:r>
              <a:rPr lang="en-US" dirty="0" err="1" smtClean="0"/>
              <a:t>i</a:t>
            </a:r>
            <a:r>
              <a:rPr lang="en-US" dirty="0" smtClean="0"/>
              <a:t>&lt;10; </a:t>
            </a:r>
            <a:r>
              <a:rPr lang="en-US" dirty="0" err="1" smtClean="0"/>
              <a:t>i</a:t>
            </a:r>
            <a:r>
              <a:rPr lang="en-US" dirty="0" smtClean="0"/>
              <a:t>++)</a:t>
            </a:r>
          </a:p>
          <a:p>
            <a:pPr>
              <a:lnSpc>
                <a:spcPct val="150000"/>
              </a:lnSpc>
              <a:defRPr/>
            </a:pPr>
            <a:r>
              <a:rPr lang="en-US" dirty="0" smtClean="0"/>
              <a:t>{</a:t>
            </a:r>
          </a:p>
          <a:p>
            <a:pPr>
              <a:lnSpc>
                <a:spcPct val="150000"/>
              </a:lnSpc>
              <a:defRPr/>
            </a:pPr>
            <a:r>
              <a:rPr lang="en-US" dirty="0" smtClean="0"/>
              <a:t>	…</a:t>
            </a:r>
            <a:endParaRPr lang="en-US" dirty="0"/>
          </a:p>
          <a:p>
            <a:pPr>
              <a:lnSpc>
                <a:spcPct val="150000"/>
              </a:lnSpc>
              <a:defRPr/>
            </a:pPr>
            <a:r>
              <a:rPr lang="en-US" dirty="0" smtClean="0"/>
              <a:t>}</a:t>
            </a:r>
          </a:p>
          <a:p>
            <a:pPr>
              <a:lnSpc>
                <a:spcPct val="150000"/>
              </a:lnSpc>
              <a:defRPr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643499" y="2156514"/>
            <a:ext cx="2829430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dirty="0"/>
              <a:t>do {</a:t>
            </a:r>
          </a:p>
          <a:p>
            <a:pPr>
              <a:lnSpc>
                <a:spcPct val="150000"/>
              </a:lnSpc>
              <a:defRPr/>
            </a:pPr>
            <a:r>
              <a:rPr lang="en-US" dirty="0"/>
              <a:t>	…</a:t>
            </a:r>
          </a:p>
          <a:p>
            <a:pPr>
              <a:lnSpc>
                <a:spcPct val="150000"/>
              </a:lnSpc>
              <a:defRPr/>
            </a:pPr>
            <a:r>
              <a:rPr lang="en-US" dirty="0"/>
              <a:t>	</a:t>
            </a:r>
            <a:r>
              <a:rPr lang="en-US" dirty="0" err="1"/>
              <a:t>i</a:t>
            </a:r>
            <a:r>
              <a:rPr lang="en-US" dirty="0"/>
              <a:t>++;</a:t>
            </a:r>
          </a:p>
          <a:p>
            <a:pPr>
              <a:lnSpc>
                <a:spcPct val="150000"/>
              </a:lnSpc>
              <a:defRPr/>
            </a:pPr>
            <a:r>
              <a:rPr lang="en-US" dirty="0"/>
              <a:t>} while (</a:t>
            </a:r>
            <a:r>
              <a:rPr lang="en-US" dirty="0" err="1"/>
              <a:t>i</a:t>
            </a:r>
            <a:r>
              <a:rPr lang="en-US" dirty="0"/>
              <a:t>&lt;10);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84696" y="2149377"/>
            <a:ext cx="282943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dirty="0" smtClean="0"/>
              <a:t>while (</a:t>
            </a:r>
            <a:r>
              <a:rPr lang="en-US" dirty="0" err="1" smtClean="0"/>
              <a:t>i</a:t>
            </a:r>
            <a:r>
              <a:rPr lang="en-US" dirty="0" smtClean="0"/>
              <a:t>&lt;10)</a:t>
            </a:r>
          </a:p>
          <a:p>
            <a:pPr>
              <a:lnSpc>
                <a:spcPct val="150000"/>
              </a:lnSpc>
              <a:defRPr/>
            </a:pPr>
            <a:r>
              <a:rPr lang="en-US" dirty="0" smtClean="0"/>
              <a:t>{</a:t>
            </a:r>
          </a:p>
          <a:p>
            <a:pPr>
              <a:lnSpc>
                <a:spcPct val="150000"/>
              </a:lnSpc>
              <a:defRPr/>
            </a:pPr>
            <a:r>
              <a:rPr lang="en-US" dirty="0" smtClean="0"/>
              <a:t>	…</a:t>
            </a:r>
          </a:p>
          <a:p>
            <a:pPr>
              <a:lnSpc>
                <a:spcPct val="150000"/>
              </a:lnSpc>
              <a:defRPr/>
            </a:pPr>
            <a:r>
              <a:rPr lang="en-US" dirty="0"/>
              <a:t>	</a:t>
            </a:r>
            <a:r>
              <a:rPr lang="en-US" dirty="0" err="1" smtClean="0"/>
              <a:t>i</a:t>
            </a:r>
            <a:r>
              <a:rPr lang="en-US" dirty="0" smtClean="0"/>
              <a:t>++;</a:t>
            </a:r>
            <a:endParaRPr lang="en-US" dirty="0"/>
          </a:p>
          <a:p>
            <a:pPr>
              <a:lnSpc>
                <a:spcPct val="150000"/>
              </a:lnSpc>
              <a:defRPr/>
            </a:pPr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65691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25894" y="306769"/>
            <a:ext cx="15773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Javascript</a:t>
            </a:r>
            <a:endParaRPr lang="pt-BR" sz="2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5894" y="1370902"/>
            <a:ext cx="2829430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b="1" dirty="0" err="1" smtClean="0"/>
              <a:t>Estruturas</a:t>
            </a:r>
            <a:r>
              <a:rPr lang="en-US" b="1" dirty="0" smtClean="0"/>
              <a:t> </a:t>
            </a:r>
            <a:r>
              <a:rPr lang="en-US" b="1" dirty="0" err="1" smtClean="0"/>
              <a:t>Condicionais</a:t>
            </a:r>
            <a:r>
              <a:rPr lang="en-US" b="1" dirty="0" smtClean="0"/>
              <a:t>:</a:t>
            </a:r>
          </a:p>
          <a:p>
            <a:pPr>
              <a:lnSpc>
                <a:spcPct val="150000"/>
              </a:lnSpc>
              <a:defRPr/>
            </a:pPr>
            <a:endParaRPr lang="en-US" b="1" dirty="0" smtClean="0"/>
          </a:p>
          <a:p>
            <a:pPr>
              <a:lnSpc>
                <a:spcPct val="150000"/>
              </a:lnSpc>
              <a:defRPr/>
            </a:pPr>
            <a:r>
              <a:rPr lang="en-US" dirty="0" smtClean="0"/>
              <a:t>if ( x &lt; 10 )</a:t>
            </a:r>
          </a:p>
          <a:p>
            <a:pPr>
              <a:lnSpc>
                <a:spcPct val="150000"/>
              </a:lnSpc>
              <a:defRPr/>
            </a:pPr>
            <a:r>
              <a:rPr lang="en-US" dirty="0" smtClean="0"/>
              <a:t>{</a:t>
            </a:r>
          </a:p>
          <a:p>
            <a:pPr>
              <a:lnSpc>
                <a:spcPct val="150000"/>
              </a:lnSpc>
              <a:defRPr/>
            </a:pPr>
            <a:r>
              <a:rPr lang="en-US" dirty="0" smtClean="0"/>
              <a:t>	…</a:t>
            </a:r>
            <a:endParaRPr lang="en-US" dirty="0"/>
          </a:p>
          <a:p>
            <a:pPr>
              <a:lnSpc>
                <a:spcPct val="150000"/>
              </a:lnSpc>
              <a:defRPr/>
            </a:pPr>
            <a:r>
              <a:rPr lang="en-US" dirty="0" smtClean="0"/>
              <a:t>}</a:t>
            </a:r>
          </a:p>
          <a:p>
            <a:pPr>
              <a:lnSpc>
                <a:spcPct val="150000"/>
              </a:lnSpc>
              <a:defRPr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643499" y="2156514"/>
            <a:ext cx="282943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dirty="0" smtClean="0"/>
              <a:t>switch ( x )</a:t>
            </a:r>
          </a:p>
          <a:p>
            <a:pPr>
              <a:lnSpc>
                <a:spcPct val="150000"/>
              </a:lnSpc>
              <a:defRPr/>
            </a:pPr>
            <a:r>
              <a:rPr lang="en-US" dirty="0" smtClean="0"/>
              <a:t>{</a:t>
            </a:r>
          </a:p>
          <a:p>
            <a:pPr>
              <a:lnSpc>
                <a:spcPct val="150000"/>
              </a:lnSpc>
              <a:defRPr/>
            </a:pPr>
            <a:r>
              <a:rPr lang="en-US" dirty="0" smtClean="0"/>
              <a:t>	case 1:</a:t>
            </a:r>
          </a:p>
          <a:p>
            <a:pPr>
              <a:lnSpc>
                <a:spcPct val="150000"/>
              </a:lnSpc>
              <a:defRPr/>
            </a:pPr>
            <a:r>
              <a:rPr lang="en-US" dirty="0"/>
              <a:t>	</a:t>
            </a:r>
            <a:r>
              <a:rPr lang="en-US" dirty="0" smtClean="0"/>
              <a:t>	…</a:t>
            </a:r>
          </a:p>
          <a:p>
            <a:pPr>
              <a:lnSpc>
                <a:spcPct val="150000"/>
              </a:lnSpc>
              <a:defRPr/>
            </a:pPr>
            <a:r>
              <a:rPr lang="en-US" dirty="0"/>
              <a:t>	</a:t>
            </a:r>
            <a:r>
              <a:rPr lang="en-US" dirty="0" smtClean="0"/>
              <a:t>break;</a:t>
            </a:r>
          </a:p>
          <a:p>
            <a:pPr>
              <a:lnSpc>
                <a:spcPct val="150000"/>
              </a:lnSpc>
              <a:defRPr/>
            </a:pPr>
            <a:r>
              <a:rPr lang="en-US" dirty="0"/>
              <a:t>	</a:t>
            </a:r>
            <a:r>
              <a:rPr lang="en-US" dirty="0" smtClean="0"/>
              <a:t>default:</a:t>
            </a:r>
          </a:p>
          <a:p>
            <a:pPr>
              <a:lnSpc>
                <a:spcPct val="150000"/>
              </a:lnSpc>
              <a:defRPr/>
            </a:pPr>
            <a:r>
              <a:rPr lang="en-US" dirty="0"/>
              <a:t>	</a:t>
            </a:r>
            <a:r>
              <a:rPr lang="en-US" dirty="0" smtClean="0"/>
              <a:t>	…</a:t>
            </a:r>
            <a:endParaRPr lang="en-US" dirty="0"/>
          </a:p>
          <a:p>
            <a:pPr>
              <a:lnSpc>
                <a:spcPct val="150000"/>
              </a:lnSpc>
              <a:defRPr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484696" y="2149377"/>
            <a:ext cx="282943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dirty="0" smtClean="0"/>
              <a:t>if ( x &lt; 10 )</a:t>
            </a:r>
          </a:p>
          <a:p>
            <a:pPr>
              <a:lnSpc>
                <a:spcPct val="150000"/>
              </a:lnSpc>
              <a:defRPr/>
            </a:pPr>
            <a:r>
              <a:rPr lang="en-US" dirty="0" smtClean="0"/>
              <a:t>{</a:t>
            </a:r>
          </a:p>
          <a:p>
            <a:pPr>
              <a:lnSpc>
                <a:spcPct val="150000"/>
              </a:lnSpc>
              <a:defRPr/>
            </a:pPr>
            <a:r>
              <a:rPr lang="en-US" dirty="0"/>
              <a:t>	</a:t>
            </a:r>
            <a:r>
              <a:rPr lang="en-US" dirty="0" smtClean="0"/>
              <a:t>…</a:t>
            </a:r>
          </a:p>
          <a:p>
            <a:pPr>
              <a:lnSpc>
                <a:spcPct val="150000"/>
              </a:lnSpc>
              <a:defRPr/>
            </a:pPr>
            <a:r>
              <a:rPr lang="en-US" dirty="0" smtClean="0"/>
              <a:t>} else {</a:t>
            </a:r>
          </a:p>
          <a:p>
            <a:pPr>
              <a:lnSpc>
                <a:spcPct val="150000"/>
              </a:lnSpc>
              <a:defRPr/>
            </a:pPr>
            <a:r>
              <a:rPr lang="en-US" dirty="0" smtClean="0"/>
              <a:t>	…</a:t>
            </a:r>
            <a:endParaRPr lang="en-US" dirty="0"/>
          </a:p>
          <a:p>
            <a:pPr>
              <a:lnSpc>
                <a:spcPct val="150000"/>
              </a:lnSpc>
              <a:defRPr/>
            </a:pPr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801606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25894" y="306769"/>
            <a:ext cx="15773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Javascript</a:t>
            </a:r>
            <a:endParaRPr lang="pt-BR" sz="2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5893" y="1370902"/>
            <a:ext cx="1060826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b="1" dirty="0" err="1" smtClean="0"/>
              <a:t>Funções</a:t>
            </a:r>
            <a:endParaRPr lang="en-US" b="1" dirty="0" smtClean="0"/>
          </a:p>
          <a:p>
            <a:pPr>
              <a:lnSpc>
                <a:spcPct val="150000"/>
              </a:lnSpc>
              <a:defRPr/>
            </a:pPr>
            <a:endParaRPr lang="en-US" b="1" dirty="0" smtClean="0"/>
          </a:p>
          <a:p>
            <a:pPr>
              <a:lnSpc>
                <a:spcPct val="150000"/>
              </a:lnSpc>
              <a:defRPr/>
            </a:pPr>
            <a:r>
              <a:rPr lang="en-US" dirty="0" smtClean="0"/>
              <a:t>function soma ( a, b )</a:t>
            </a:r>
          </a:p>
          <a:p>
            <a:pPr>
              <a:lnSpc>
                <a:spcPct val="150000"/>
              </a:lnSpc>
              <a:defRPr/>
            </a:pPr>
            <a:r>
              <a:rPr lang="en-US" dirty="0" smtClean="0"/>
              <a:t>{</a:t>
            </a:r>
          </a:p>
          <a:p>
            <a:pPr>
              <a:lnSpc>
                <a:spcPct val="150000"/>
              </a:lnSpc>
              <a:defRPr/>
            </a:pPr>
            <a:r>
              <a:rPr lang="en-US" dirty="0"/>
              <a:t>	</a:t>
            </a:r>
            <a:r>
              <a:rPr lang="en-US" dirty="0" err="1" smtClean="0"/>
              <a:t>var</a:t>
            </a:r>
            <a:r>
              <a:rPr lang="en-US" dirty="0" smtClean="0"/>
              <a:t> c = a + b;</a:t>
            </a:r>
          </a:p>
          <a:p>
            <a:pPr>
              <a:lnSpc>
                <a:spcPct val="150000"/>
              </a:lnSpc>
              <a:defRPr/>
            </a:pPr>
            <a:r>
              <a:rPr lang="en-US" dirty="0"/>
              <a:t>	</a:t>
            </a:r>
            <a:r>
              <a:rPr lang="en-US" dirty="0" smtClean="0"/>
              <a:t>alert ( “A soma é: “ + c); </a:t>
            </a:r>
            <a:endParaRPr lang="en-US" dirty="0"/>
          </a:p>
          <a:p>
            <a:pPr>
              <a:lnSpc>
                <a:spcPct val="150000"/>
              </a:lnSpc>
              <a:defRPr/>
            </a:pPr>
            <a:r>
              <a:rPr lang="en-US" dirty="0" smtClean="0"/>
              <a:t>}</a:t>
            </a:r>
          </a:p>
          <a:p>
            <a:pPr>
              <a:lnSpc>
                <a:spcPct val="150000"/>
              </a:lnSpc>
              <a:defRPr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450611" y="2175135"/>
            <a:ext cx="282943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dirty="0" smtClean="0"/>
              <a:t>function soma2 ( a</a:t>
            </a:r>
            <a:r>
              <a:rPr lang="en-US" dirty="0"/>
              <a:t>, b</a:t>
            </a:r>
            <a:r>
              <a:rPr lang="en-US" dirty="0" smtClean="0"/>
              <a:t> )</a:t>
            </a:r>
          </a:p>
          <a:p>
            <a:pPr>
              <a:lnSpc>
                <a:spcPct val="150000"/>
              </a:lnSpc>
              <a:defRPr/>
            </a:pPr>
            <a:r>
              <a:rPr lang="en-US" dirty="0" smtClean="0"/>
              <a:t>{</a:t>
            </a:r>
          </a:p>
          <a:p>
            <a:pPr>
              <a:lnSpc>
                <a:spcPct val="150000"/>
              </a:lnSpc>
              <a:defRPr/>
            </a:pPr>
            <a:r>
              <a:rPr lang="en-US" dirty="0"/>
              <a:t>	</a:t>
            </a:r>
            <a:r>
              <a:rPr lang="en-US" dirty="0" err="1" smtClean="0"/>
              <a:t>var</a:t>
            </a:r>
            <a:r>
              <a:rPr lang="en-US" dirty="0" smtClean="0"/>
              <a:t> c = a + b;</a:t>
            </a:r>
          </a:p>
          <a:p>
            <a:pPr>
              <a:lnSpc>
                <a:spcPct val="150000"/>
              </a:lnSpc>
              <a:defRPr/>
            </a:pPr>
            <a:r>
              <a:rPr lang="en-US" dirty="0" smtClean="0"/>
              <a:t>	return c</a:t>
            </a:r>
            <a:endParaRPr lang="en-US" dirty="0"/>
          </a:p>
          <a:p>
            <a:pPr>
              <a:lnSpc>
                <a:spcPct val="150000"/>
              </a:lnSpc>
              <a:defRPr/>
            </a:pPr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37024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60272"/>
            <a:ext cx="3200400" cy="616255"/>
          </a:xfrm>
        </p:spPr>
        <p:txBody>
          <a:bodyPr/>
          <a:lstStyle/>
          <a:p>
            <a:pPr algn="ctr"/>
            <a:r>
              <a:rPr lang="pt-BR" dirty="0" smtClean="0"/>
              <a:t>PROFESSORES</a:t>
            </a:r>
            <a:endParaRPr lang="pt-B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87896"/>
            <a:ext cx="3200400" cy="2601533"/>
          </a:xfrm>
        </p:spPr>
        <p:txBody>
          <a:bodyPr/>
          <a:lstStyle/>
          <a:p>
            <a:r>
              <a:rPr lang="pt-BR" b="1" dirty="0"/>
              <a:t>CHARLES BOULHOSA </a:t>
            </a:r>
            <a:r>
              <a:rPr lang="pt-BR" b="1" dirty="0" smtClean="0"/>
              <a:t>RODAMILANS</a:t>
            </a:r>
          </a:p>
          <a:p>
            <a:r>
              <a:rPr lang="pt-BR" b="1" dirty="0"/>
              <a:t>FABIANA ARANTES S </a:t>
            </a:r>
            <a:r>
              <a:rPr lang="pt-BR" b="1" dirty="0" smtClean="0"/>
              <a:t>MATHEUS</a:t>
            </a:r>
          </a:p>
          <a:p>
            <a:r>
              <a:rPr lang="pt-BR" b="1" dirty="0"/>
              <a:t>MARIA AMÉLIA </a:t>
            </a:r>
            <a:r>
              <a:rPr lang="pt-BR" b="1" dirty="0" smtClean="0"/>
              <a:t>ELISEO</a:t>
            </a:r>
          </a:p>
          <a:p>
            <a:r>
              <a:rPr lang="pt-BR" b="1" dirty="0"/>
              <a:t>PEDRO HENRIQUE CACIQUE </a:t>
            </a:r>
            <a:r>
              <a:rPr lang="pt-BR" b="1" dirty="0" smtClean="0"/>
              <a:t>BRAGA</a:t>
            </a:r>
          </a:p>
          <a:p>
            <a:r>
              <a:rPr lang="pt-BR" b="1" dirty="0"/>
              <a:t>ROGÉRIO THEODORO DE </a:t>
            </a:r>
            <a:r>
              <a:rPr lang="pt-BR" b="1" dirty="0" smtClean="0"/>
              <a:t>BRITO</a:t>
            </a:r>
          </a:p>
          <a:p>
            <a:r>
              <a:rPr lang="pt-BR" b="1" dirty="0"/>
              <a:t>VINÍCIUS MIANA BEZERRA</a:t>
            </a:r>
            <a:endParaRPr lang="pt-BR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57200" y="2446986"/>
            <a:ext cx="32004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479235" y="5897217"/>
            <a:ext cx="7341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*As notas de aula são material de apoio para estudo, de autoria dos professores da disciplina.</a:t>
            </a:r>
            <a:endParaRPr lang="pt-BR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79235" y="2167709"/>
            <a:ext cx="6812924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dirty="0" smtClean="0"/>
              <a:t>Revisão do conteúdo programático da disciplina Tecnologia Web I:</a:t>
            </a:r>
          </a:p>
          <a:p>
            <a:pPr algn="just">
              <a:lnSpc>
                <a:spcPct val="150000"/>
              </a:lnSpc>
            </a:pPr>
            <a:r>
              <a:rPr lang="pt-BR" dirty="0" smtClean="0"/>
              <a:t>HTML, CSS, Javascript</a:t>
            </a:r>
            <a:endParaRPr lang="pt-BR" dirty="0"/>
          </a:p>
        </p:txBody>
      </p:sp>
      <p:sp>
        <p:nvSpPr>
          <p:cNvPr id="14" name="Rectangle 13"/>
          <p:cNvSpPr/>
          <p:nvPr/>
        </p:nvSpPr>
        <p:spPr>
          <a:xfrm>
            <a:off x="4479235" y="1644489"/>
            <a:ext cx="18674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CONTEÚDO</a:t>
            </a:r>
            <a:endParaRPr lang="pt-BR" sz="2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77087" y="4084514"/>
            <a:ext cx="68129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dirty="0" smtClean="0"/>
              <a:t>http://www.w3c.br/divulgacao/guiasreferencia/css2</a:t>
            </a:r>
            <a:r>
              <a:rPr lang="pt-BR" dirty="0" smtClean="0"/>
              <a:t>/</a:t>
            </a:r>
          </a:p>
          <a:p>
            <a:pPr algn="just">
              <a:lnSpc>
                <a:spcPct val="150000"/>
              </a:lnSpc>
            </a:pPr>
            <a:r>
              <a:rPr lang="pt-BR"/>
              <a:t>http://www.webplatform.org/</a:t>
            </a:r>
            <a:endParaRPr lang="pt-BR" dirty="0"/>
          </a:p>
        </p:txBody>
      </p:sp>
      <p:sp>
        <p:nvSpPr>
          <p:cNvPr id="16" name="Rectangle 15"/>
          <p:cNvSpPr/>
          <p:nvPr/>
        </p:nvSpPr>
        <p:spPr>
          <a:xfrm>
            <a:off x="4477087" y="3561294"/>
            <a:ext cx="21291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REFERÊNCIAS</a:t>
            </a:r>
            <a:endParaRPr lang="pt-BR" sz="2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30857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25894" y="306769"/>
            <a:ext cx="24465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RELEMBRANDO</a:t>
            </a:r>
            <a:endParaRPr lang="pt-BR" sz="2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5894" y="1197549"/>
            <a:ext cx="11396870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b="1" dirty="0" smtClean="0">
                <a:solidFill>
                  <a:srgbClr val="000000"/>
                </a:solidFill>
                <a:cs typeface="Arial" panose="020B0604020202020204" pitchFamily="34" charset="0"/>
              </a:rPr>
              <a:t>Relembrando alguns conceitos:</a:t>
            </a:r>
            <a:endParaRPr lang="pt-BR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94" y="4613305"/>
            <a:ext cx="2446504" cy="57459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09" y="2242331"/>
            <a:ext cx="2295989" cy="229598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567448" y="2187076"/>
            <a:ext cx="8268237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b="1" dirty="0" smtClean="0">
                <a:solidFill>
                  <a:srgbClr val="000000"/>
                </a:solidFill>
                <a:cs typeface="Arial" panose="020B0604020202020204" pitchFamily="34" charset="0"/>
              </a:rPr>
              <a:t>HTML</a:t>
            </a:r>
            <a:r>
              <a:rPr lang="pt-BR" dirty="0" smtClean="0">
                <a:solidFill>
                  <a:srgbClr val="000000"/>
                </a:solidFill>
                <a:cs typeface="Arial" panose="020B0604020202020204" pitchFamily="34" charset="0"/>
              </a:rPr>
              <a:t> – Hypertext Markup Language</a:t>
            </a: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pt-BR" dirty="0" smtClean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b="1" dirty="0" smtClean="0">
                <a:solidFill>
                  <a:srgbClr val="000000"/>
                </a:solidFill>
                <a:cs typeface="Arial" panose="020B0604020202020204" pitchFamily="34" charset="0"/>
              </a:rPr>
              <a:t>Navegadores</a:t>
            </a:r>
            <a:r>
              <a:rPr lang="pt-BR" dirty="0">
                <a:solidFill>
                  <a:srgbClr val="000000"/>
                </a:solidFill>
                <a:cs typeface="Arial" panose="020B0604020202020204" pitchFamily="34" charset="0"/>
              </a:rPr>
              <a:t> - programa de computador que habilita seus usuários a interagirem </a:t>
            </a:r>
            <a:r>
              <a:rPr lang="pt-BR" dirty="0" smtClean="0">
                <a:solidFill>
                  <a:srgbClr val="000000"/>
                </a:solidFill>
                <a:cs typeface="Arial" panose="020B0604020202020204" pitchFamily="34" charset="0"/>
              </a:rPr>
              <a:t>com documentos </a:t>
            </a:r>
            <a:r>
              <a:rPr lang="pt-BR" dirty="0">
                <a:solidFill>
                  <a:srgbClr val="000000"/>
                </a:solidFill>
                <a:cs typeface="Arial" panose="020B0604020202020204" pitchFamily="34" charset="0"/>
              </a:rPr>
              <a:t>virtuais da </a:t>
            </a:r>
            <a:r>
              <a:rPr lang="pt-BR" dirty="0" smtClean="0">
                <a:solidFill>
                  <a:srgbClr val="000000"/>
                </a:solidFill>
                <a:cs typeface="Arial" panose="020B0604020202020204" pitchFamily="34" charset="0"/>
              </a:rPr>
              <a:t>Internet</a:t>
            </a: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pt-BR" b="1" dirty="0" smtClean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b="1" dirty="0" smtClean="0">
                <a:solidFill>
                  <a:srgbClr val="000000"/>
                </a:solidFill>
                <a:cs typeface="Arial" panose="020B0604020202020204" pitchFamily="34" charset="0"/>
              </a:rPr>
              <a:t>W3C </a:t>
            </a:r>
            <a:r>
              <a:rPr lang="pt-BR" dirty="0" smtClean="0">
                <a:solidFill>
                  <a:srgbClr val="000000"/>
                </a:solidFill>
                <a:cs typeface="Arial" panose="020B0604020202020204" pitchFamily="34" charset="0"/>
              </a:rPr>
              <a:t> - </a:t>
            </a:r>
            <a:r>
              <a:rPr lang="pt-BR" dirty="0"/>
              <a:t>O World Wide Web Consortium é a principal organização de padronização da World Wide Web. 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195617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25894" y="306769"/>
            <a:ext cx="24465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RELEMBRANDO</a:t>
            </a:r>
            <a:endParaRPr lang="pt-BR" sz="2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5894" y="1197549"/>
            <a:ext cx="11396870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b="1" dirty="0" smtClean="0">
                <a:solidFill>
                  <a:srgbClr val="000000"/>
                </a:solidFill>
                <a:cs typeface="Arial" panose="020B0604020202020204" pitchFamily="34" charset="0"/>
              </a:rPr>
              <a:t>Relembrando alguns conceitos:</a:t>
            </a:r>
            <a:endParaRPr lang="pt-BR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94" y="4613305"/>
            <a:ext cx="2446504" cy="57459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09" y="2242331"/>
            <a:ext cx="2295989" cy="229598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567448" y="2187076"/>
            <a:ext cx="8268237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b="1" dirty="0" smtClean="0">
                <a:solidFill>
                  <a:srgbClr val="000000"/>
                </a:solidFill>
                <a:cs typeface="Arial" panose="020B0604020202020204" pitchFamily="34" charset="0"/>
              </a:rPr>
              <a:t>Motor de Renderização</a:t>
            </a:r>
            <a:r>
              <a:rPr lang="pt-BR" dirty="0" smtClean="0">
                <a:solidFill>
                  <a:srgbClr val="000000"/>
                </a:solidFill>
                <a:cs typeface="Arial" panose="020B0604020202020204" pitchFamily="34" charset="0"/>
              </a:rPr>
              <a:t> – </a:t>
            </a:r>
            <a:r>
              <a:rPr lang="pt-BR" dirty="0" smtClean="0"/>
              <a:t>É o mecanismo utilizado pelos navegadores para processar o código das páginas web</a:t>
            </a: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pt-BR" dirty="0" smtClean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b="1" dirty="0" smtClean="0">
                <a:solidFill>
                  <a:srgbClr val="000000"/>
                </a:solidFill>
                <a:cs typeface="Arial" panose="020B0604020202020204" pitchFamily="34" charset="0"/>
              </a:rPr>
              <a:t>CSS</a:t>
            </a:r>
            <a:r>
              <a:rPr lang="pt-BR" dirty="0">
                <a:solidFill>
                  <a:srgbClr val="000000"/>
                </a:solidFill>
                <a:cs typeface="Arial" panose="020B0604020202020204" pitchFamily="34" charset="0"/>
              </a:rPr>
              <a:t> – Cascade Style Sheet </a:t>
            </a:r>
            <a:r>
              <a:rPr lang="pt-BR" dirty="0" smtClean="0">
                <a:solidFill>
                  <a:srgbClr val="000000"/>
                </a:solidFill>
                <a:cs typeface="Arial" panose="020B0604020202020204" pitchFamily="34" charset="0"/>
              </a:rPr>
              <a:t>– linguagem de </a:t>
            </a:r>
            <a:r>
              <a:rPr lang="pt-BR" dirty="0">
                <a:solidFill>
                  <a:srgbClr val="000000"/>
                </a:solidFill>
                <a:cs typeface="Arial" panose="020B0604020202020204" pitchFamily="34" charset="0"/>
              </a:rPr>
              <a:t>folhas de estilo utilizada para definir a apresentação de documentos escritos em uma linguagem de marcação</a:t>
            </a:r>
            <a:endParaRPr lang="pt-BR" dirty="0" smtClean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pt-BR" b="1" dirty="0" smtClean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b="1" dirty="0" smtClean="0">
                <a:solidFill>
                  <a:srgbClr val="000000"/>
                </a:solidFill>
                <a:cs typeface="Arial" panose="020B0604020202020204" pitchFamily="34" charset="0"/>
              </a:rPr>
              <a:t>Javascript </a:t>
            </a:r>
            <a:r>
              <a:rPr lang="pt-BR" dirty="0" smtClean="0">
                <a:solidFill>
                  <a:srgbClr val="000000"/>
                </a:solidFill>
                <a:cs typeface="Arial" panose="020B0604020202020204" pitchFamily="34" charset="0"/>
              </a:rPr>
              <a:t> - </a:t>
            </a:r>
            <a:r>
              <a:rPr lang="pt-BR" dirty="0" smtClean="0"/>
              <a:t>Linguagem de programação interpretada, executada do lado do cliente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877919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25894" y="306769"/>
            <a:ext cx="10342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HTML</a:t>
            </a:r>
            <a:endParaRPr lang="pt-BR" sz="2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5894" y="1197549"/>
            <a:ext cx="11396870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b="1" dirty="0" smtClean="0">
                <a:solidFill>
                  <a:srgbClr val="000000"/>
                </a:solidFill>
                <a:cs typeface="Arial" panose="020B0604020202020204" pitchFamily="34" charset="0"/>
              </a:rPr>
              <a:t>Estrutura da página HTML:</a:t>
            </a:r>
            <a:endParaRPr lang="pt-BR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25894" y="2029980"/>
            <a:ext cx="8268237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dirty="0">
                <a:solidFill>
                  <a:srgbClr val="0070C0"/>
                </a:solidFill>
              </a:rPr>
              <a:t>&lt;!DOCTYPE html&gt;</a:t>
            </a:r>
          </a:p>
          <a:p>
            <a:pPr>
              <a:lnSpc>
                <a:spcPct val="150000"/>
              </a:lnSpc>
              <a:defRPr/>
            </a:pPr>
            <a:r>
              <a:rPr lang="en-US" dirty="0">
                <a:solidFill>
                  <a:srgbClr val="0070C0"/>
                </a:solidFill>
              </a:rPr>
              <a:t>&lt;html&gt;</a:t>
            </a:r>
          </a:p>
          <a:p>
            <a:pPr lvl="1">
              <a:lnSpc>
                <a:spcPct val="150000"/>
              </a:lnSpc>
              <a:defRPr/>
            </a:pPr>
            <a:r>
              <a:rPr lang="en-US" dirty="0">
                <a:solidFill>
                  <a:srgbClr val="0070C0"/>
                </a:solidFill>
              </a:rPr>
              <a:t>&lt;head&gt;</a:t>
            </a:r>
          </a:p>
          <a:p>
            <a:pPr lvl="1">
              <a:lnSpc>
                <a:spcPct val="150000"/>
              </a:lnSpc>
              <a:defRPr/>
            </a:pPr>
            <a:r>
              <a:rPr lang="en-US" dirty="0">
                <a:solidFill>
                  <a:srgbClr val="0070C0"/>
                </a:solidFill>
              </a:rPr>
              <a:t>	&lt;title&gt;</a:t>
            </a:r>
            <a:r>
              <a:rPr lang="en-US" dirty="0" err="1">
                <a:solidFill>
                  <a:srgbClr val="0070C0"/>
                </a:solidFill>
              </a:rPr>
              <a:t>Título</a:t>
            </a:r>
            <a:r>
              <a:rPr lang="en-US" dirty="0">
                <a:solidFill>
                  <a:srgbClr val="0070C0"/>
                </a:solidFill>
              </a:rPr>
              <a:t> do </a:t>
            </a:r>
            <a:r>
              <a:rPr lang="en-US" dirty="0" err="1">
                <a:solidFill>
                  <a:srgbClr val="0070C0"/>
                </a:solidFill>
              </a:rPr>
              <a:t>documento</a:t>
            </a:r>
            <a:r>
              <a:rPr lang="en-US" dirty="0">
                <a:solidFill>
                  <a:srgbClr val="0070C0"/>
                </a:solidFill>
              </a:rPr>
              <a:t>&lt;/title&gt;</a:t>
            </a:r>
          </a:p>
          <a:p>
            <a:pPr lvl="1">
              <a:lnSpc>
                <a:spcPct val="150000"/>
              </a:lnSpc>
              <a:defRPr/>
            </a:pPr>
            <a:r>
              <a:rPr lang="en-US" dirty="0">
                <a:solidFill>
                  <a:srgbClr val="0070C0"/>
                </a:solidFill>
              </a:rPr>
              <a:t>&lt;/head&gt;</a:t>
            </a:r>
          </a:p>
          <a:p>
            <a:pPr lvl="1">
              <a:lnSpc>
                <a:spcPct val="150000"/>
              </a:lnSpc>
              <a:defRPr/>
            </a:pPr>
            <a:r>
              <a:rPr lang="en-US" dirty="0">
                <a:solidFill>
                  <a:srgbClr val="0070C0"/>
                </a:solidFill>
              </a:rPr>
              <a:t>&lt;body&gt;</a:t>
            </a:r>
          </a:p>
          <a:p>
            <a:pPr lvl="1">
              <a:lnSpc>
                <a:spcPct val="150000"/>
              </a:lnSpc>
              <a:defRPr/>
            </a:pPr>
            <a:r>
              <a:rPr lang="en-US" dirty="0" smtClean="0">
                <a:solidFill>
                  <a:srgbClr val="0070C0"/>
                </a:solidFill>
              </a:rPr>
              <a:t>	</a:t>
            </a:r>
            <a:r>
              <a:rPr lang="en-US" dirty="0" err="1" smtClean="0">
                <a:solidFill>
                  <a:srgbClr val="0070C0"/>
                </a:solidFill>
              </a:rPr>
              <a:t>Todo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o </a:t>
            </a:r>
            <a:r>
              <a:rPr lang="en-US" dirty="0" err="1">
                <a:solidFill>
                  <a:srgbClr val="0070C0"/>
                </a:solidFill>
              </a:rPr>
              <a:t>conteúdo</a:t>
            </a:r>
            <a:r>
              <a:rPr lang="en-US" dirty="0">
                <a:solidFill>
                  <a:srgbClr val="0070C0"/>
                </a:solidFill>
              </a:rPr>
              <a:t> da </a:t>
            </a:r>
            <a:r>
              <a:rPr lang="en-US" dirty="0" err="1">
                <a:solidFill>
                  <a:srgbClr val="0070C0"/>
                </a:solidFill>
              </a:rPr>
              <a:t>página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vai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aqui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dentro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dessas</a:t>
            </a:r>
            <a:r>
              <a:rPr lang="en-US" dirty="0">
                <a:solidFill>
                  <a:srgbClr val="0070C0"/>
                </a:solidFill>
              </a:rPr>
              <a:t> tags.</a:t>
            </a:r>
          </a:p>
          <a:p>
            <a:pPr lvl="1">
              <a:lnSpc>
                <a:spcPct val="150000"/>
              </a:lnSpc>
              <a:defRPr/>
            </a:pPr>
            <a:r>
              <a:rPr lang="en-US" dirty="0">
                <a:solidFill>
                  <a:srgbClr val="0070C0"/>
                </a:solidFill>
              </a:rPr>
              <a:t>&lt;/body&gt;</a:t>
            </a:r>
          </a:p>
          <a:p>
            <a:pPr>
              <a:lnSpc>
                <a:spcPct val="150000"/>
              </a:lnSpc>
              <a:defRPr/>
            </a:pPr>
            <a:r>
              <a:rPr lang="en-US" dirty="0">
                <a:solidFill>
                  <a:srgbClr val="0070C0"/>
                </a:solidFill>
              </a:rPr>
              <a:t>&lt;/html&gt;</a:t>
            </a:r>
            <a:endParaRPr lang="pt-BR" dirty="0">
              <a:solidFill>
                <a:srgbClr val="0070C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4717" y="1429984"/>
            <a:ext cx="4286250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542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25894" y="306769"/>
            <a:ext cx="10342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HTML</a:t>
            </a:r>
            <a:endParaRPr lang="pt-BR" sz="2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5894" y="1197549"/>
            <a:ext cx="11396870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b="1" dirty="0" smtClean="0">
                <a:solidFill>
                  <a:srgbClr val="000000"/>
                </a:solidFill>
                <a:cs typeface="Arial" panose="020B0604020202020204" pitchFamily="34" charset="0"/>
              </a:rPr>
              <a:t>Algumas das TAGs mais utilizadas:</a:t>
            </a:r>
            <a:endParaRPr lang="pt-BR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348400" y="1836103"/>
            <a:ext cx="53743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dirty="0" smtClean="0"/>
              <a:t>Para </a:t>
            </a:r>
            <a:r>
              <a:rPr lang="en-US" dirty="0" err="1" smtClean="0"/>
              <a:t>estruturação</a:t>
            </a:r>
            <a:r>
              <a:rPr lang="en-US" dirty="0" smtClean="0"/>
              <a:t> da </a:t>
            </a:r>
            <a:r>
              <a:rPr lang="en-US" dirty="0" err="1" smtClean="0"/>
              <a:t>página</a:t>
            </a:r>
            <a:endParaRPr lang="en-US" dirty="0" smtClean="0"/>
          </a:p>
          <a:p>
            <a:pPr>
              <a:lnSpc>
                <a:spcPct val="150000"/>
              </a:lnSpc>
              <a:defRPr/>
            </a:pPr>
            <a:r>
              <a:rPr lang="en-US" dirty="0" smtClean="0"/>
              <a:t>&lt;div&gt;</a:t>
            </a:r>
          </a:p>
          <a:p>
            <a:pPr>
              <a:lnSpc>
                <a:spcPct val="150000"/>
              </a:lnSpc>
              <a:defRPr/>
            </a:pPr>
            <a:r>
              <a:rPr lang="en-US" dirty="0" smtClean="0"/>
              <a:t>&lt;header&gt;</a:t>
            </a:r>
            <a:endParaRPr lang="en-US" dirty="0"/>
          </a:p>
          <a:p>
            <a:pPr>
              <a:lnSpc>
                <a:spcPct val="150000"/>
              </a:lnSpc>
              <a:defRPr/>
            </a:pPr>
            <a:r>
              <a:rPr lang="en-US" dirty="0" smtClean="0"/>
              <a:t>&lt;</a:t>
            </a:r>
            <a:r>
              <a:rPr lang="en-US" dirty="0" err="1" smtClean="0"/>
              <a:t>nav</a:t>
            </a:r>
            <a:r>
              <a:rPr lang="en-US" dirty="0" smtClean="0"/>
              <a:t>&gt;</a:t>
            </a:r>
          </a:p>
          <a:p>
            <a:pPr>
              <a:lnSpc>
                <a:spcPct val="150000"/>
              </a:lnSpc>
              <a:defRPr/>
            </a:pPr>
            <a:r>
              <a:rPr lang="en-US" dirty="0" smtClean="0"/>
              <a:t>&lt;article&gt;</a:t>
            </a:r>
          </a:p>
          <a:p>
            <a:pPr>
              <a:lnSpc>
                <a:spcPct val="150000"/>
              </a:lnSpc>
              <a:defRPr/>
            </a:pPr>
            <a:r>
              <a:rPr lang="en-US" dirty="0" smtClean="0"/>
              <a:t>&lt;section&gt;</a:t>
            </a:r>
          </a:p>
          <a:p>
            <a:pPr>
              <a:lnSpc>
                <a:spcPct val="150000"/>
              </a:lnSpc>
              <a:defRPr/>
            </a:pPr>
            <a:r>
              <a:rPr lang="en-US" dirty="0" smtClean="0"/>
              <a:t>&lt;aside&gt;</a:t>
            </a:r>
          </a:p>
          <a:p>
            <a:pPr>
              <a:lnSpc>
                <a:spcPct val="150000"/>
              </a:lnSpc>
              <a:defRPr/>
            </a:pPr>
            <a:r>
              <a:rPr lang="en-US" dirty="0" smtClean="0"/>
              <a:t>&lt;footer&gt;</a:t>
            </a:r>
          </a:p>
        </p:txBody>
      </p:sp>
      <p:pic>
        <p:nvPicPr>
          <p:cNvPr id="7170" name="Picture 2" descr="http://alistapart.com/d/previewofhtml5/structure-html5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443" y="2029980"/>
            <a:ext cx="5613886" cy="2806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1895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25894" y="306769"/>
            <a:ext cx="10342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HTML</a:t>
            </a:r>
            <a:endParaRPr lang="pt-BR" sz="2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0838" y="3410614"/>
            <a:ext cx="33574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dirty="0" smtClean="0"/>
              <a:t>Para </a:t>
            </a:r>
            <a:r>
              <a:rPr lang="en-US" dirty="0" err="1" smtClean="0"/>
              <a:t>formatação</a:t>
            </a:r>
            <a:r>
              <a:rPr lang="en-US" dirty="0" smtClean="0"/>
              <a:t> textual:</a:t>
            </a:r>
          </a:p>
          <a:p>
            <a:pPr>
              <a:lnSpc>
                <a:spcPct val="150000"/>
              </a:lnSpc>
              <a:defRPr/>
            </a:pPr>
            <a:r>
              <a:rPr lang="en-US" dirty="0" smtClean="0"/>
              <a:t>&lt;b&gt;</a:t>
            </a:r>
          </a:p>
          <a:p>
            <a:pPr>
              <a:lnSpc>
                <a:spcPct val="150000"/>
              </a:lnSpc>
              <a:defRPr/>
            </a:pPr>
            <a:r>
              <a:rPr lang="en-US" dirty="0" smtClean="0"/>
              <a:t>&lt;</a:t>
            </a:r>
            <a:r>
              <a:rPr lang="en-US" dirty="0" err="1" smtClean="0"/>
              <a:t>i</a:t>
            </a:r>
            <a:r>
              <a:rPr lang="en-US" dirty="0" smtClean="0"/>
              <a:t>&gt;</a:t>
            </a:r>
            <a:endParaRPr lang="en-US" dirty="0"/>
          </a:p>
          <a:p>
            <a:pPr>
              <a:lnSpc>
                <a:spcPct val="150000"/>
              </a:lnSpc>
              <a:defRPr/>
            </a:pPr>
            <a:r>
              <a:rPr lang="en-US" dirty="0" smtClean="0"/>
              <a:t>&lt;u&gt;</a:t>
            </a:r>
          </a:p>
          <a:p>
            <a:pPr>
              <a:lnSpc>
                <a:spcPct val="150000"/>
              </a:lnSpc>
              <a:defRPr/>
            </a:pPr>
            <a:r>
              <a:rPr lang="en-US" dirty="0" smtClean="0"/>
              <a:t>&lt;strong&gt;</a:t>
            </a:r>
          </a:p>
          <a:p>
            <a:pPr>
              <a:lnSpc>
                <a:spcPct val="150000"/>
              </a:lnSpc>
              <a:defRPr/>
            </a:pPr>
            <a:r>
              <a:rPr lang="en-US" dirty="0" smtClean="0"/>
              <a:t>&lt;</a:t>
            </a:r>
            <a:r>
              <a:rPr lang="en-US" dirty="0" err="1" smtClean="0"/>
              <a:t>em</a:t>
            </a:r>
            <a:r>
              <a:rPr lang="en-US" dirty="0" smtClean="0"/>
              <a:t>&gt;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57161" y="1429557"/>
            <a:ext cx="22172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200" b="1" dirty="0" smtClean="0">
                <a:latin typeface="+mj-lt"/>
              </a:rPr>
              <a:t>b</a:t>
            </a:r>
            <a:r>
              <a:rPr lang="pt-BR" sz="7200" dirty="0" smtClean="0">
                <a:latin typeface="+mj-lt"/>
              </a:rPr>
              <a:t>  </a:t>
            </a:r>
            <a:r>
              <a:rPr lang="pt-BR" sz="7200" i="1" dirty="0" smtClean="0">
                <a:latin typeface="+mj-lt"/>
              </a:rPr>
              <a:t>i</a:t>
            </a:r>
            <a:r>
              <a:rPr lang="pt-BR" sz="7200" dirty="0" smtClean="0">
                <a:latin typeface="+mj-lt"/>
              </a:rPr>
              <a:t>  </a:t>
            </a:r>
            <a:r>
              <a:rPr lang="pt-BR" sz="7200" u="sng" dirty="0" smtClean="0">
                <a:latin typeface="+mj-lt"/>
              </a:rPr>
              <a:t>u</a:t>
            </a:r>
            <a:endParaRPr lang="pt-BR" sz="7200" u="sng" dirty="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301544" y="1442435"/>
            <a:ext cx="2921357" cy="309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Tabela</a:t>
            </a:r>
            <a:endParaRPr lang="pt-BR" dirty="0"/>
          </a:p>
        </p:txBody>
      </p:sp>
      <p:sp>
        <p:nvSpPr>
          <p:cNvPr id="8" name="Rectangle 7"/>
          <p:cNvSpPr/>
          <p:nvPr/>
        </p:nvSpPr>
        <p:spPr>
          <a:xfrm>
            <a:off x="4299396" y="1800899"/>
            <a:ext cx="1431703" cy="3090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Célula1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791198" y="1800899"/>
            <a:ext cx="1431703" cy="3090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Célula2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291883" y="2159363"/>
            <a:ext cx="1431703" cy="3090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Célula3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783685" y="2159363"/>
            <a:ext cx="1431703" cy="3090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Célula4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91883" y="3410614"/>
            <a:ext cx="3357464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dirty="0" smtClean="0"/>
              <a:t>Para </a:t>
            </a:r>
            <a:r>
              <a:rPr lang="en-US" dirty="0" err="1" smtClean="0"/>
              <a:t>tabelas</a:t>
            </a:r>
            <a:r>
              <a:rPr lang="en-US" dirty="0" smtClean="0"/>
              <a:t>:</a:t>
            </a:r>
          </a:p>
          <a:p>
            <a:pPr>
              <a:lnSpc>
                <a:spcPct val="150000"/>
              </a:lnSpc>
              <a:defRPr/>
            </a:pPr>
            <a:r>
              <a:rPr lang="en-US" dirty="0" smtClean="0"/>
              <a:t>&lt;table&gt;</a:t>
            </a:r>
          </a:p>
          <a:p>
            <a:pPr>
              <a:lnSpc>
                <a:spcPct val="150000"/>
              </a:lnSpc>
              <a:defRPr/>
            </a:pPr>
            <a:r>
              <a:rPr lang="en-US" dirty="0" smtClean="0"/>
              <a:t>&lt;</a:t>
            </a:r>
            <a:r>
              <a:rPr lang="en-US" dirty="0" err="1" smtClean="0"/>
              <a:t>th</a:t>
            </a:r>
            <a:r>
              <a:rPr lang="en-US" dirty="0" smtClean="0"/>
              <a:t>&gt;</a:t>
            </a:r>
          </a:p>
          <a:p>
            <a:pPr>
              <a:lnSpc>
                <a:spcPct val="150000"/>
              </a:lnSpc>
              <a:defRPr/>
            </a:pPr>
            <a:r>
              <a:rPr lang="en-US" dirty="0" smtClean="0"/>
              <a:t>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>
              <a:lnSpc>
                <a:spcPct val="150000"/>
              </a:lnSpc>
              <a:defRPr/>
            </a:pPr>
            <a:r>
              <a:rPr lang="en-US" dirty="0" smtClean="0"/>
              <a:t>&lt;td&gt;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236510" y="3410614"/>
            <a:ext cx="3357464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dirty="0" smtClean="0"/>
              <a:t>Para </a:t>
            </a:r>
            <a:r>
              <a:rPr lang="en-US" dirty="0" err="1" smtClean="0"/>
              <a:t>imagens</a:t>
            </a:r>
            <a:r>
              <a:rPr lang="en-US" dirty="0" smtClean="0"/>
              <a:t> e links:</a:t>
            </a:r>
          </a:p>
          <a:p>
            <a:pPr>
              <a:lnSpc>
                <a:spcPct val="150000"/>
              </a:lnSpc>
              <a:defRPr/>
            </a:pPr>
            <a:r>
              <a:rPr lang="en-US" dirty="0" smtClean="0"/>
              <a:t>&lt;figure&gt;</a:t>
            </a:r>
          </a:p>
          <a:p>
            <a:pPr>
              <a:lnSpc>
                <a:spcPct val="150000"/>
              </a:lnSpc>
              <a:defRPr/>
            </a:pPr>
            <a:r>
              <a:rPr lang="en-US" dirty="0" smtClean="0"/>
              <a:t>&lt;</a:t>
            </a:r>
            <a:r>
              <a:rPr lang="en-US" dirty="0" err="1" smtClean="0"/>
              <a:t>img</a:t>
            </a:r>
            <a:r>
              <a:rPr lang="en-US" dirty="0" smtClean="0"/>
              <a:t>&gt;</a:t>
            </a:r>
          </a:p>
          <a:p>
            <a:pPr>
              <a:lnSpc>
                <a:spcPct val="150000"/>
              </a:lnSpc>
              <a:defRPr/>
            </a:pPr>
            <a:r>
              <a:rPr lang="en-US" dirty="0" smtClean="0"/>
              <a:t>&lt;</a:t>
            </a:r>
            <a:r>
              <a:rPr lang="en-US" dirty="0" err="1" smtClean="0"/>
              <a:t>figcaption</a:t>
            </a:r>
            <a:r>
              <a:rPr lang="en-US" dirty="0" smtClean="0"/>
              <a:t>&gt;</a:t>
            </a:r>
          </a:p>
          <a:p>
            <a:pPr>
              <a:lnSpc>
                <a:spcPct val="150000"/>
              </a:lnSpc>
              <a:defRPr/>
            </a:pPr>
            <a:r>
              <a:rPr lang="en-US" dirty="0" smtClean="0"/>
              <a:t>&lt;a&gt;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8483" y="1442435"/>
            <a:ext cx="2324165" cy="130555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575957" y="2754936"/>
            <a:ext cx="22892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Figura 1 – Catedral de Notredame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3019691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25894" y="306769"/>
            <a:ext cx="10342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HTML</a:t>
            </a:r>
            <a:endParaRPr lang="pt-BR" sz="2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5894" y="970190"/>
            <a:ext cx="3357464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dirty="0" smtClean="0"/>
              <a:t>Para </a:t>
            </a:r>
            <a:r>
              <a:rPr lang="en-US" dirty="0" err="1" smtClean="0"/>
              <a:t>formulários</a:t>
            </a:r>
            <a:r>
              <a:rPr lang="en-US" dirty="0" smtClean="0"/>
              <a:t>:</a:t>
            </a:r>
          </a:p>
          <a:p>
            <a:pPr>
              <a:lnSpc>
                <a:spcPct val="150000"/>
              </a:lnSpc>
              <a:defRPr/>
            </a:pPr>
            <a:r>
              <a:rPr lang="en-US" dirty="0" smtClean="0"/>
              <a:t>&lt;form&gt;</a:t>
            </a:r>
          </a:p>
          <a:p>
            <a:pPr>
              <a:lnSpc>
                <a:spcPct val="150000"/>
              </a:lnSpc>
              <a:defRPr/>
            </a:pPr>
            <a:r>
              <a:rPr lang="en-US" dirty="0" smtClean="0"/>
              <a:t>&lt;input type=“text”&gt;</a:t>
            </a:r>
          </a:p>
          <a:p>
            <a:pPr>
              <a:lnSpc>
                <a:spcPct val="150000"/>
              </a:lnSpc>
              <a:defRPr/>
            </a:pPr>
            <a:r>
              <a:rPr lang="en-US" dirty="0"/>
              <a:t>&lt;input type</a:t>
            </a:r>
            <a:r>
              <a:rPr lang="en-US" dirty="0" smtClean="0"/>
              <a:t>=“password”&gt;</a:t>
            </a:r>
          </a:p>
          <a:p>
            <a:pPr>
              <a:lnSpc>
                <a:spcPct val="150000"/>
              </a:lnSpc>
              <a:defRPr/>
            </a:pPr>
            <a:r>
              <a:rPr lang="en-US" dirty="0"/>
              <a:t>&lt;input type</a:t>
            </a:r>
            <a:r>
              <a:rPr lang="en-US" dirty="0" smtClean="0"/>
              <a:t>=“email”&gt;</a:t>
            </a:r>
          </a:p>
          <a:p>
            <a:pPr>
              <a:lnSpc>
                <a:spcPct val="150000"/>
              </a:lnSpc>
              <a:defRPr/>
            </a:pPr>
            <a:r>
              <a:rPr lang="en-US" dirty="0"/>
              <a:t>&lt;input type</a:t>
            </a:r>
            <a:r>
              <a:rPr lang="en-US" dirty="0" smtClean="0"/>
              <a:t>=“</a:t>
            </a:r>
            <a:r>
              <a:rPr lang="en-US" dirty="0" err="1" smtClean="0"/>
              <a:t>url</a:t>
            </a:r>
            <a:r>
              <a:rPr lang="en-US" dirty="0" smtClean="0"/>
              <a:t>”&gt;</a:t>
            </a:r>
            <a:endParaRPr lang="en-US" dirty="0"/>
          </a:p>
          <a:p>
            <a:pPr>
              <a:lnSpc>
                <a:spcPct val="150000"/>
              </a:lnSpc>
              <a:defRPr/>
            </a:pPr>
            <a:r>
              <a:rPr lang="en-US" dirty="0"/>
              <a:t>&lt;input type</a:t>
            </a:r>
            <a:r>
              <a:rPr lang="en-US" dirty="0" smtClean="0"/>
              <a:t>=“checkbox”&gt;</a:t>
            </a:r>
          </a:p>
          <a:p>
            <a:pPr>
              <a:lnSpc>
                <a:spcPct val="150000"/>
              </a:lnSpc>
              <a:defRPr/>
            </a:pPr>
            <a:r>
              <a:rPr lang="en-US" dirty="0"/>
              <a:t>&lt;input type</a:t>
            </a:r>
            <a:r>
              <a:rPr lang="en-US" dirty="0" smtClean="0"/>
              <a:t>=“radio”&gt;</a:t>
            </a:r>
            <a:endParaRPr lang="en-US" dirty="0"/>
          </a:p>
          <a:p>
            <a:pPr>
              <a:lnSpc>
                <a:spcPct val="150000"/>
              </a:lnSpc>
              <a:defRPr/>
            </a:pPr>
            <a:r>
              <a:rPr lang="en-US" dirty="0"/>
              <a:t>&lt;input type</a:t>
            </a:r>
            <a:r>
              <a:rPr lang="en-US" dirty="0" smtClean="0"/>
              <a:t>=“file”&gt;</a:t>
            </a:r>
            <a:endParaRPr lang="en-US" dirty="0"/>
          </a:p>
          <a:p>
            <a:pPr>
              <a:lnSpc>
                <a:spcPct val="150000"/>
              </a:lnSpc>
              <a:defRPr/>
            </a:pPr>
            <a:r>
              <a:rPr lang="en-US" dirty="0"/>
              <a:t>&lt;input type</a:t>
            </a:r>
            <a:r>
              <a:rPr lang="en-US" dirty="0" smtClean="0"/>
              <a:t>=“</a:t>
            </a:r>
            <a:r>
              <a:rPr lang="en-US" dirty="0" err="1" smtClean="0"/>
              <a:t>hiddden</a:t>
            </a:r>
            <a:r>
              <a:rPr lang="en-US" dirty="0" smtClean="0"/>
              <a:t>”&gt;</a:t>
            </a:r>
            <a:endParaRPr lang="en-US" dirty="0"/>
          </a:p>
          <a:p>
            <a:pPr>
              <a:lnSpc>
                <a:spcPct val="150000"/>
              </a:lnSpc>
              <a:defRPr/>
            </a:pPr>
            <a:r>
              <a:rPr lang="en-US" dirty="0" smtClean="0"/>
              <a:t>&lt;</a:t>
            </a:r>
            <a:r>
              <a:rPr lang="en-US" dirty="0" err="1" smtClean="0"/>
              <a:t>textarea</a:t>
            </a:r>
            <a:r>
              <a:rPr lang="en-US" dirty="0" smtClean="0"/>
              <a:t>&gt;</a:t>
            </a:r>
            <a:endParaRPr lang="en-US" dirty="0"/>
          </a:p>
          <a:p>
            <a:pPr>
              <a:lnSpc>
                <a:spcPct val="150000"/>
              </a:lnSpc>
              <a:defRPr/>
            </a:pPr>
            <a:r>
              <a:rPr lang="en-US" dirty="0" smtClean="0"/>
              <a:t>&lt;button&gt;</a:t>
            </a:r>
          </a:p>
          <a:p>
            <a:pPr>
              <a:lnSpc>
                <a:spcPct val="150000"/>
              </a:lnSpc>
              <a:defRPr/>
            </a:pPr>
            <a:endParaRPr lang="en-US" dirty="0" smtClean="0"/>
          </a:p>
        </p:txBody>
      </p:sp>
      <p:pic>
        <p:nvPicPr>
          <p:cNvPr id="11266" name="Picture 2" descr="http://andremenegassi.files.wordpress.com/2012/02/html_form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1818" y="1726713"/>
            <a:ext cx="4437929" cy="3038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9682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25894" y="306769"/>
            <a:ext cx="7008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CSS</a:t>
            </a:r>
            <a:endParaRPr lang="pt-BR" sz="2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5893" y="970190"/>
            <a:ext cx="11664337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b="1" dirty="0" err="1" smtClean="0"/>
              <a:t>Principais</a:t>
            </a:r>
            <a:r>
              <a:rPr lang="en-US" b="1" dirty="0" smtClean="0"/>
              <a:t> </a:t>
            </a:r>
            <a:r>
              <a:rPr lang="en-US" b="1" dirty="0" err="1" smtClean="0"/>
              <a:t>tipos</a:t>
            </a:r>
            <a:r>
              <a:rPr lang="en-US" b="1" dirty="0" smtClean="0"/>
              <a:t> de </a:t>
            </a:r>
            <a:r>
              <a:rPr lang="en-US" b="1" dirty="0" err="1" smtClean="0"/>
              <a:t>seletores</a:t>
            </a:r>
            <a:r>
              <a:rPr lang="en-US" b="1" dirty="0" smtClean="0"/>
              <a:t>:</a:t>
            </a:r>
            <a:endParaRPr lang="en-US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961964"/>
              </p:ext>
            </p:extLst>
          </p:nvPr>
        </p:nvGraphicFramePr>
        <p:xfrm>
          <a:off x="449646" y="1836629"/>
          <a:ext cx="11167098" cy="40411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19618"/>
                <a:gridCol w="2442497"/>
                <a:gridCol w="6704983"/>
              </a:tblGrid>
              <a:tr h="357576">
                <a:tc>
                  <a:txBody>
                    <a:bodyPr/>
                    <a:lstStyle/>
                    <a:p>
                      <a:pPr algn="l" fontAlgn="base"/>
                      <a:r>
                        <a:rPr lang="pt-BR" sz="1800" dirty="0">
                          <a:effectLst/>
                        </a:rPr>
                        <a:t>Universal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89394" marR="89394" marT="44697" marB="44697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pt-BR" sz="1800" b="1" dirty="0">
                          <a:effectLst/>
                        </a:rPr>
                        <a:t>*</a:t>
                      </a:r>
                      <a:endParaRPr lang="pt-BR" sz="1800" b="1" dirty="0">
                        <a:solidFill>
                          <a:srgbClr val="CC3300"/>
                        </a:solidFill>
                        <a:effectLst/>
                        <a:latin typeface="inherit"/>
                      </a:endParaRPr>
                    </a:p>
                  </a:txBody>
                  <a:tcPr marL="89394" marR="89394" marT="44697" marB="44697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pt-BR" sz="1800">
                          <a:effectLst/>
                        </a:rPr>
                        <a:t>Casa com qualquer elemento.</a:t>
                      </a:r>
                      <a:endParaRPr lang="pt-BR" sz="1800">
                        <a:effectLst/>
                        <a:latin typeface="inherit"/>
                      </a:endParaRPr>
                    </a:p>
                  </a:txBody>
                  <a:tcPr marL="89394" marR="89394" marT="44697" marB="44697" anchor="ctr"/>
                </a:tc>
              </a:tr>
              <a:tr h="625757">
                <a:tc>
                  <a:txBody>
                    <a:bodyPr/>
                    <a:lstStyle/>
                    <a:p>
                      <a:pPr algn="l" fontAlgn="base"/>
                      <a:r>
                        <a:rPr lang="pt-BR" sz="1800" dirty="0" smtClean="0">
                          <a:effectLst/>
                        </a:rPr>
                        <a:t>Tipo de elemento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89394" marR="89394" marT="44697" marB="44697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pt-BR" sz="1800" b="1" dirty="0">
                          <a:effectLst/>
                        </a:rPr>
                        <a:t>E</a:t>
                      </a:r>
                      <a:endParaRPr lang="pt-BR" sz="1800" b="1" dirty="0">
                        <a:solidFill>
                          <a:srgbClr val="CC3300"/>
                        </a:solidFill>
                        <a:effectLst/>
                        <a:latin typeface="inherit"/>
                      </a:endParaRPr>
                    </a:p>
                  </a:txBody>
                  <a:tcPr marL="89394" marR="89394" marT="44697" marB="44697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pt-BR" sz="1800">
                          <a:effectLst/>
                        </a:rPr>
                        <a:t>Casa com qualquer elemento E.</a:t>
                      </a:r>
                      <a:endParaRPr lang="pt-BR" sz="1800">
                        <a:effectLst/>
                        <a:latin typeface="inherit"/>
                      </a:endParaRPr>
                    </a:p>
                  </a:txBody>
                  <a:tcPr marL="89394" marR="89394" marT="44697" marB="44697" anchor="ctr"/>
                </a:tc>
              </a:tr>
              <a:tr h="893939">
                <a:tc>
                  <a:txBody>
                    <a:bodyPr/>
                    <a:lstStyle/>
                    <a:p>
                      <a:pPr algn="l" fontAlgn="base"/>
                      <a:r>
                        <a:rPr lang="pt-BR" sz="1800">
                          <a:effectLst/>
                        </a:rPr>
                        <a:t>Classe</a:t>
                      </a:r>
                      <a:endParaRPr lang="pt-BR" sz="180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89394" marR="89394" marT="44697" marB="44697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pt-BR" sz="1800" b="1" dirty="0">
                          <a:effectLst/>
                        </a:rPr>
                        <a:t>.info</a:t>
                      </a:r>
                      <a:endParaRPr lang="pt-BR" sz="1800" b="1" dirty="0">
                        <a:solidFill>
                          <a:srgbClr val="CC3300"/>
                        </a:solidFill>
                        <a:effectLst/>
                        <a:latin typeface="inherit"/>
                      </a:endParaRPr>
                    </a:p>
                  </a:txBody>
                  <a:tcPr marL="89394" marR="89394" marT="44697" marB="44697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pt-BR" sz="1800">
                          <a:effectLst/>
                        </a:rPr>
                        <a:t>Casa com qualquer elemento cujo atributo class tem o valor info.</a:t>
                      </a:r>
                      <a:endParaRPr lang="pt-BR" sz="1800">
                        <a:effectLst/>
                        <a:latin typeface="inherit"/>
                      </a:endParaRPr>
                    </a:p>
                  </a:txBody>
                  <a:tcPr marL="89394" marR="89394" marT="44697" marB="44697" anchor="ctr"/>
                </a:tc>
              </a:tr>
              <a:tr h="625757">
                <a:tc>
                  <a:txBody>
                    <a:bodyPr/>
                    <a:lstStyle/>
                    <a:p>
                      <a:pPr algn="l" fontAlgn="base"/>
                      <a:r>
                        <a:rPr lang="pt-BR" sz="1800">
                          <a:effectLst/>
                        </a:rPr>
                        <a:t>ID</a:t>
                      </a:r>
                      <a:endParaRPr lang="pt-BR" sz="180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89394" marR="89394" marT="44697" marB="44697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pt-BR" sz="1800" b="1" dirty="0" smtClean="0">
                          <a:effectLst/>
                        </a:rPr>
                        <a:t>#id_do_elemento</a:t>
                      </a:r>
                      <a:endParaRPr lang="pt-BR" sz="1800" b="1" dirty="0">
                        <a:solidFill>
                          <a:srgbClr val="CC3300"/>
                        </a:solidFill>
                        <a:effectLst/>
                        <a:latin typeface="inherit"/>
                      </a:endParaRPr>
                    </a:p>
                  </a:txBody>
                  <a:tcPr marL="89394" marR="89394" marT="44697" marB="44697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pt-BR" sz="1800" dirty="0">
                          <a:effectLst/>
                        </a:rPr>
                        <a:t>Casa com qualquer elemento </a:t>
                      </a:r>
                      <a:r>
                        <a:rPr lang="pt-BR" sz="1800" dirty="0" smtClean="0">
                          <a:effectLst/>
                        </a:rPr>
                        <a:t>cujo</a:t>
                      </a:r>
                      <a:r>
                        <a:rPr lang="pt-BR" sz="1800" baseline="0" dirty="0" smtClean="0">
                          <a:effectLst/>
                        </a:rPr>
                        <a:t> atributo </a:t>
                      </a:r>
                      <a:r>
                        <a:rPr lang="pt-BR" sz="1800" dirty="0" smtClean="0">
                          <a:effectLst/>
                        </a:rPr>
                        <a:t>id</a:t>
                      </a:r>
                      <a:r>
                        <a:rPr lang="pt-BR" sz="1800" baseline="0" dirty="0" smtClean="0">
                          <a:effectLst/>
                        </a:rPr>
                        <a:t> tem o valor </a:t>
                      </a:r>
                      <a:r>
                        <a:rPr lang="pt-BR" sz="1800" baseline="0" dirty="0" err="1" smtClean="0">
                          <a:effectLst/>
                        </a:rPr>
                        <a:t>id_do_elemento</a:t>
                      </a:r>
                      <a:r>
                        <a:rPr lang="pt-BR" sz="1800" baseline="0" dirty="0" smtClean="0">
                          <a:effectLst/>
                        </a:rPr>
                        <a:t>.</a:t>
                      </a:r>
                      <a:endParaRPr lang="pt-BR" sz="1800" dirty="0">
                        <a:effectLst/>
                        <a:latin typeface="inherit"/>
                      </a:endParaRPr>
                    </a:p>
                  </a:txBody>
                  <a:tcPr marL="89394" marR="89394" marT="44697" marB="44697" anchor="ctr"/>
                </a:tc>
              </a:tr>
              <a:tr h="893939">
                <a:tc>
                  <a:txBody>
                    <a:bodyPr/>
                    <a:lstStyle/>
                    <a:p>
                      <a:pPr algn="l" fontAlgn="base"/>
                      <a:r>
                        <a:rPr lang="pt-BR" sz="1800" dirty="0" smtClean="0">
                          <a:effectLst/>
                        </a:rPr>
                        <a:t>Contextual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89394" marR="89394" marT="44697" marB="44697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pt-BR" sz="1800" b="1" dirty="0">
                          <a:effectLst/>
                        </a:rPr>
                        <a:t>E F</a:t>
                      </a:r>
                      <a:endParaRPr lang="pt-BR" sz="1800" b="1" dirty="0">
                        <a:solidFill>
                          <a:srgbClr val="CC3300"/>
                        </a:solidFill>
                        <a:effectLst/>
                        <a:latin typeface="inherit"/>
                      </a:endParaRPr>
                    </a:p>
                  </a:txBody>
                  <a:tcPr marL="89394" marR="89394" marT="44697" marB="44697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pt-BR" sz="1800">
                          <a:effectLst/>
                        </a:rPr>
                        <a:t>Casa com qualquer elemento F que seja descendente do elemento E.</a:t>
                      </a:r>
                      <a:endParaRPr lang="pt-BR" sz="1800">
                        <a:effectLst/>
                        <a:latin typeface="inherit"/>
                      </a:endParaRPr>
                    </a:p>
                  </a:txBody>
                  <a:tcPr marL="89394" marR="89394" marT="44697" marB="44697" anchor="ctr"/>
                </a:tc>
              </a:tr>
              <a:tr h="625757">
                <a:tc>
                  <a:txBody>
                    <a:bodyPr/>
                    <a:lstStyle/>
                    <a:p>
                      <a:pPr algn="l" fontAlgn="base"/>
                      <a:r>
                        <a:rPr lang="pt-BR" sz="1800" dirty="0" smtClean="0">
                          <a:effectLst/>
                        </a:rPr>
                        <a:t>Elementos-filho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89394" marR="89394" marT="44697" marB="44697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pt-BR" sz="1800" b="1" dirty="0">
                          <a:effectLst/>
                        </a:rPr>
                        <a:t>E &gt; F</a:t>
                      </a:r>
                      <a:endParaRPr lang="pt-BR" sz="1800" b="1" dirty="0">
                        <a:solidFill>
                          <a:srgbClr val="CC3300"/>
                        </a:solidFill>
                        <a:effectLst/>
                        <a:latin typeface="inherit"/>
                      </a:endParaRPr>
                    </a:p>
                  </a:txBody>
                  <a:tcPr marL="89394" marR="89394" marT="44697" marB="44697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pt-BR" sz="1800" dirty="0">
                          <a:effectLst/>
                        </a:rPr>
                        <a:t>Casa com qualquer elemento F que seja filho do elemento E.</a:t>
                      </a:r>
                      <a:endParaRPr lang="pt-BR" sz="1800" dirty="0">
                        <a:effectLst/>
                        <a:latin typeface="inherit"/>
                      </a:endParaRPr>
                    </a:p>
                  </a:txBody>
                  <a:tcPr marL="89394" marR="89394" marT="44697" marB="44697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192240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1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FF0000"/>
      </a:accent1>
      <a:accent2>
        <a:srgbClr val="C00000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130</TotalTime>
  <Words>661</Words>
  <Application>Microsoft Office PowerPoint</Application>
  <PresentationFormat>Personalizar</PresentationFormat>
  <Paragraphs>211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7" baseType="lpstr">
      <vt:lpstr>Retrospect</vt:lpstr>
      <vt:lpstr>Tecnologia Web II</vt:lpstr>
      <vt:lpstr>PROFESSORES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Pedro Cacique</dc:creator>
  <cp:lastModifiedBy>Maria Amélia Eliseo</cp:lastModifiedBy>
  <cp:revision>22</cp:revision>
  <dcterms:created xsi:type="dcterms:W3CDTF">2014-07-30T12:17:09Z</dcterms:created>
  <dcterms:modified xsi:type="dcterms:W3CDTF">2014-08-08T00:27:43Z</dcterms:modified>
</cp:coreProperties>
</file>