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7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1A7B9-9A5B-4E7E-966D-DC977FECAD7B}" type="datetimeFigureOut">
              <a:rPr lang="pt-BR" smtClean="0"/>
              <a:t>04/08/2014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F3748-FBDA-4760-9D58-2A1CC207C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35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Página estática: 1) Alterar notícias manualmente 2) Enviar via FTP para o servidor da página</a:t>
            </a:r>
          </a:p>
          <a:p>
            <a:r>
              <a:rPr lang="pt-BR" smtClean="0"/>
              <a:t>Páginas dinâmicas: Utiliza-se banco de dados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16C752-817E-4941-8E10-49A663EE08B1}" type="slidenum">
              <a:rPr lang="pt-BR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06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Atualizar menu em sites com muitas páginas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E07D3B-8BDF-40D9-BBC5-231D74A2AC2F}" type="slidenum">
              <a:rPr lang="pt-BR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7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JavaScript: Executado no Cliente</a:t>
            </a:r>
          </a:p>
          <a:p>
            <a:r>
              <a:rPr lang="pt-BR" smtClean="0"/>
              <a:t>PHP: Executado no Servidor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77700C-B728-431F-8B71-ACD0F40F5B33}" type="slidenum">
              <a:rPr lang="pt-BR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68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JavaScript: Executado no Cliente</a:t>
            </a:r>
          </a:p>
          <a:p>
            <a:r>
              <a:rPr lang="pt-BR" smtClean="0"/>
              <a:t>PHP: Executado no Servidor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F66453-6253-4DA5-91D1-0375D7A5D85B}" type="slidenum">
              <a:rPr lang="pt-BR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1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JavaScript: Executado no Cliente</a:t>
            </a:r>
          </a:p>
          <a:p>
            <a:r>
              <a:rPr lang="pt-BR" smtClean="0"/>
              <a:t>PHP: Executado no Servidor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E5297C-2DFD-4B3A-979B-784A32FC973A}" type="slidenum">
              <a:rPr lang="pt-BR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1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Resposta do exercício em php_lab01_resposta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89E883-961A-4D6F-BB0A-A08C49DD9C24}" type="slidenum">
              <a:rPr lang="pt-BR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2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3650" y="425450"/>
            <a:ext cx="476250" cy="4762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500" y="6444734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TECNOLOGIA</a:t>
            </a:r>
            <a:r>
              <a:rPr lang="pt-BR" baseline="0" dirty="0" smtClean="0">
                <a:solidFill>
                  <a:schemeClr val="bg1"/>
                </a:solidFill>
              </a:rPr>
              <a:t> WEB II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3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3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2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90500" y="6444734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TECNOLOGIA</a:t>
            </a:r>
            <a:r>
              <a:rPr lang="pt-BR" baseline="0" dirty="0" smtClean="0">
                <a:solidFill>
                  <a:schemeClr val="bg1"/>
                </a:solidFill>
              </a:rPr>
              <a:t> WEB II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6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84" y="196042"/>
            <a:ext cx="1127520" cy="10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7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598" y="5074920"/>
            <a:ext cx="9584946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598" y="5907023"/>
            <a:ext cx="9584946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0" y="5237360"/>
            <a:ext cx="1434318" cy="13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90500" y="6444734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TECNOLOGIA</a:t>
            </a:r>
            <a:r>
              <a:rPr lang="pt-BR" baseline="0" dirty="0" smtClean="0">
                <a:solidFill>
                  <a:schemeClr val="bg1"/>
                </a:solidFill>
              </a:rPr>
              <a:t> WEB II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4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Tecnologia Web II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90471"/>
            <a:ext cx="10058400" cy="1143000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Semana 3 – Introddução ao PHP</a:t>
            </a:r>
          </a:p>
          <a:p>
            <a:r>
              <a:rPr lang="pt-BR" dirty="0"/>
              <a:t>Aula 1: Introdução ao PHP e Ambiente de desenvolvimento. </a:t>
            </a:r>
          </a:p>
          <a:p>
            <a:r>
              <a:rPr lang="pt-BR" dirty="0"/>
              <a:t>Aula 2: Noções básicas de programação PHP: Variáveis e constantes. Exercícios.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2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9"/>
          <p:cNvGrpSpPr>
            <a:grpSpLocks/>
          </p:cNvGrpSpPr>
          <p:nvPr/>
        </p:nvGrpSpPr>
        <p:grpSpPr bwMode="auto">
          <a:xfrm>
            <a:off x="4551948" y="298225"/>
            <a:ext cx="6165850" cy="5715000"/>
            <a:chOff x="381000" y="1143000"/>
            <a:chExt cx="6166104" cy="5715000"/>
          </a:xfrm>
        </p:grpSpPr>
        <p:pic>
          <p:nvPicPr>
            <p:cNvPr id="11270" name="Picture 6" descr="Captura de Tela 2013-09-26 às 22.09.4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190625"/>
              <a:ext cx="6166104" cy="566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495970" y="1143000"/>
              <a:ext cx="1295453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pic>
        <p:nvPicPr>
          <p:cNvPr id="11269" name="Picture 8" descr="Captura de Tela 2013-09-26 às 22.09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82" y="2209861"/>
            <a:ext cx="2257425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9284" y="298225"/>
            <a:ext cx="324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PÁGINAS DINÂMICAS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89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6" t="15331"/>
          <a:stretch>
            <a:fillRect/>
          </a:stretch>
        </p:blipFill>
        <p:spPr bwMode="auto">
          <a:xfrm>
            <a:off x="3539544" y="1779431"/>
            <a:ext cx="36195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o explicativo em elipse 4"/>
          <p:cNvSpPr/>
          <p:nvPr/>
        </p:nvSpPr>
        <p:spPr>
          <a:xfrm>
            <a:off x="7454721" y="821445"/>
            <a:ext cx="2964287" cy="2674513"/>
          </a:xfrm>
          <a:prstGeom prst="wedgeEllipseCallout">
            <a:avLst>
              <a:gd name="adj1" fmla="val -54286"/>
              <a:gd name="adj2" fmla="val 4143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>
                <a:solidFill>
                  <a:schemeClr val="tx1"/>
                </a:solidFill>
                <a:ea typeface="ＭＳ Ｐゴシック" pitchFamily="34" charset="-128"/>
              </a:rPr>
              <a:t>Professor, o JavaScript não gera páginas dinâmicas?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84" y="298225"/>
            <a:ext cx="324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PÁGINAS DINÂMICAS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26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72743" y="2302445"/>
            <a:ext cx="6934200" cy="2819400"/>
            <a:chOff x="2209800" y="2971800"/>
            <a:chExt cx="5410200" cy="2057400"/>
          </a:xfrm>
        </p:grpSpPr>
        <p:pic>
          <p:nvPicPr>
            <p:cNvPr id="13321" name="Picture 2" descr="client-server-servidor-clien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35" b="29140"/>
            <a:stretch>
              <a:fillRect/>
            </a:stretch>
          </p:blipFill>
          <p:spPr bwMode="auto">
            <a:xfrm>
              <a:off x="2209800" y="3086100"/>
              <a:ext cx="54102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562688" y="2971800"/>
              <a:ext cx="609391" cy="457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8851" y="4419857"/>
              <a:ext cx="1067672" cy="609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sp>
        <p:nvSpPr>
          <p:cNvPr id="13317" name="TextBox 9"/>
          <p:cNvSpPr txBox="1">
            <a:spLocks noChangeArrowheads="1"/>
          </p:cNvSpPr>
          <p:nvPr/>
        </p:nvSpPr>
        <p:spPr bwMode="auto">
          <a:xfrm>
            <a:off x="2625143" y="5165501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/>
              <a:t>Código JavaScript</a:t>
            </a:r>
          </a:p>
        </p:txBody>
      </p:sp>
      <p:sp>
        <p:nvSpPr>
          <p:cNvPr id="13318" name="TextBox 10"/>
          <p:cNvSpPr txBox="1">
            <a:spLocks noChangeArrowheads="1"/>
          </p:cNvSpPr>
          <p:nvPr/>
        </p:nvSpPr>
        <p:spPr bwMode="auto">
          <a:xfrm>
            <a:off x="7806743" y="5165501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/>
              <a:t>Código PHP</a:t>
            </a:r>
          </a:p>
        </p:txBody>
      </p:sp>
      <p:sp>
        <p:nvSpPr>
          <p:cNvPr id="13319" name="TextBox 13"/>
          <p:cNvSpPr txBox="1">
            <a:spLocks noChangeArrowheads="1"/>
          </p:cNvSpPr>
          <p:nvPr/>
        </p:nvSpPr>
        <p:spPr bwMode="auto">
          <a:xfrm>
            <a:off x="3581400" y="1447800"/>
            <a:ext cx="525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3200" b="1" dirty="0">
                <a:solidFill>
                  <a:srgbClr val="C00000"/>
                </a:solidFill>
              </a:rPr>
              <a:t>Execução  dos códigos</a:t>
            </a:r>
          </a:p>
        </p:txBody>
      </p:sp>
      <p:sp>
        <p:nvSpPr>
          <p:cNvPr id="13320" name="TextBox 9"/>
          <p:cNvSpPr txBox="1">
            <a:spLocks noChangeArrowheads="1"/>
          </p:cNvSpPr>
          <p:nvPr/>
        </p:nvSpPr>
        <p:spPr bwMode="auto">
          <a:xfrm>
            <a:off x="7578143" y="4708301"/>
            <a:ext cx="1981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BR" b="1"/>
              <a:t>Servidor Web</a:t>
            </a:r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459284" y="298225"/>
            <a:ext cx="4624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PÁGINAS DINÂMICAS: JS X PHP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40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8"/>
          <p:cNvGrpSpPr>
            <a:grpSpLocks/>
          </p:cNvGrpSpPr>
          <p:nvPr/>
        </p:nvGrpSpPr>
        <p:grpSpPr bwMode="auto">
          <a:xfrm>
            <a:off x="5213734" y="1735312"/>
            <a:ext cx="5334000" cy="1447800"/>
            <a:chOff x="2209800" y="2971800"/>
            <a:chExt cx="5410200" cy="2057400"/>
          </a:xfrm>
        </p:grpSpPr>
        <p:pic>
          <p:nvPicPr>
            <p:cNvPr id="14348" name="Picture 2" descr="client-server-servidor-clien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35" b="29140"/>
            <a:stretch>
              <a:fillRect/>
            </a:stretch>
          </p:blipFill>
          <p:spPr bwMode="auto">
            <a:xfrm>
              <a:off x="2209800" y="3086100"/>
              <a:ext cx="54102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562192" y="2971800"/>
              <a:ext cx="610258" cy="457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223" y="4420101"/>
              <a:ext cx="1067548" cy="609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sp>
        <p:nvSpPr>
          <p:cNvPr id="14341" name="TextBox 9"/>
          <p:cNvSpPr txBox="1">
            <a:spLocks noChangeArrowheads="1"/>
          </p:cNvSpPr>
          <p:nvPr/>
        </p:nvSpPr>
        <p:spPr bwMode="auto">
          <a:xfrm>
            <a:off x="4893909" y="2976723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BR" b="1" dirty="0"/>
              <a:t>Código JavaScript</a:t>
            </a:r>
          </a:p>
          <a:p>
            <a:pPr algn="ctr"/>
            <a:r>
              <a:rPr lang="pt-BR" dirty="0"/>
              <a:t>executado no cliente</a:t>
            </a:r>
          </a:p>
        </p:txBody>
      </p:sp>
      <p:sp>
        <p:nvSpPr>
          <p:cNvPr id="14342" name="TextBox 13"/>
          <p:cNvSpPr txBox="1">
            <a:spLocks noChangeArrowheads="1"/>
          </p:cNvSpPr>
          <p:nvPr/>
        </p:nvSpPr>
        <p:spPr bwMode="auto">
          <a:xfrm>
            <a:off x="741009" y="1360859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3200" b="1" dirty="0">
                <a:solidFill>
                  <a:srgbClr val="C00000"/>
                </a:solidFill>
              </a:rPr>
              <a:t>JavaScript: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587759" y="2365127"/>
            <a:ext cx="31242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 </a:t>
            </a:r>
          </a:p>
          <a:p>
            <a:r>
              <a:rPr 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600" b="1" dirty="0">
                <a:solidFill>
                  <a:srgbClr val="EC2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</a:t>
            </a:r>
          </a:p>
          <a:p>
            <a:r>
              <a:rPr lang="pt-BR" sz="1600" b="1" dirty="0">
                <a:solidFill>
                  <a:srgbClr val="EC2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r>
              <a:rPr lang="pt-BR" sz="1600" b="1" dirty="0">
                <a:solidFill>
                  <a:srgbClr val="EC2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&lt;/script&gt;</a:t>
            </a:r>
          </a:p>
          <a:p>
            <a:r>
              <a:rPr 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r>
              <a:rPr 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r>
              <a:rPr 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&lt;p id=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pt-BR" altLang="ja-JP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	  </a:t>
            </a:r>
          </a:p>
          <a:p>
            <a:r>
              <a:rPr lang="pt-BR" altLang="ja-JP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Olá </a:t>
            </a:r>
          </a:p>
          <a:p>
            <a:r>
              <a:rPr lang="pt-BR" altLang="ja-JP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&lt;/p&gt;</a:t>
            </a:r>
          </a:p>
          <a:p>
            <a:r>
              <a:rPr 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&lt;/body&gt;</a:t>
            </a:r>
          </a:p>
          <a:p>
            <a:r>
              <a:rPr 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pt-BR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34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934" y="3487913"/>
            <a:ext cx="9652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7194934" y="4630912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BR" b="1"/>
              <a:t>Banco De Dados</a:t>
            </a:r>
            <a:endParaRPr lang="pt-BR"/>
          </a:p>
        </p:txBody>
      </p:sp>
      <p:sp>
        <p:nvSpPr>
          <p:cNvPr id="14346" name="TextBox 9"/>
          <p:cNvSpPr txBox="1">
            <a:spLocks noChangeArrowheads="1"/>
          </p:cNvSpPr>
          <p:nvPr/>
        </p:nvSpPr>
        <p:spPr bwMode="auto">
          <a:xfrm>
            <a:off x="8718934" y="2889426"/>
            <a:ext cx="19812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BR" b="1"/>
              <a:t>Servidor Web</a:t>
            </a:r>
            <a:endParaRPr lang="pt-BR"/>
          </a:p>
        </p:txBody>
      </p:sp>
      <p:sp>
        <p:nvSpPr>
          <p:cNvPr id="15" name="Explosion 1 14"/>
          <p:cNvSpPr>
            <a:spLocks noChangeArrowheads="1"/>
          </p:cNvSpPr>
          <p:nvPr/>
        </p:nvSpPr>
        <p:spPr bwMode="auto">
          <a:xfrm>
            <a:off x="4159876" y="3652874"/>
            <a:ext cx="3124705" cy="1975193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JS não acessa o Servidor de BD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9284" y="298225"/>
            <a:ext cx="4624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PÁGINAS DINÂMICAS: JS X PHP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8"/>
          <p:cNvGrpSpPr>
            <a:grpSpLocks/>
          </p:cNvGrpSpPr>
          <p:nvPr/>
        </p:nvGrpSpPr>
        <p:grpSpPr bwMode="auto">
          <a:xfrm>
            <a:off x="5072507" y="1481981"/>
            <a:ext cx="5105400" cy="1447800"/>
            <a:chOff x="2209800" y="2971800"/>
            <a:chExt cx="5410200" cy="2057400"/>
          </a:xfrm>
        </p:grpSpPr>
        <p:pic>
          <p:nvPicPr>
            <p:cNvPr id="15374" name="Picture 2" descr="client-server-servidor-clien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35" b="29140"/>
            <a:stretch>
              <a:fillRect/>
            </a:stretch>
          </p:blipFill>
          <p:spPr bwMode="auto">
            <a:xfrm>
              <a:off x="2209800" y="3086100"/>
              <a:ext cx="54102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562577" y="2971800"/>
              <a:ext cx="608984" cy="457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295" y="4420101"/>
              <a:ext cx="1066563" cy="609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sp>
        <p:nvSpPr>
          <p:cNvPr id="15365" name="TextBox 9"/>
          <p:cNvSpPr txBox="1">
            <a:spLocks noChangeArrowheads="1"/>
          </p:cNvSpPr>
          <p:nvPr/>
        </p:nvSpPr>
        <p:spPr bwMode="auto">
          <a:xfrm>
            <a:off x="8120507" y="948582"/>
            <a:ext cx="274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BR" b="1"/>
              <a:t>Código PHP</a:t>
            </a:r>
          </a:p>
          <a:p>
            <a:pPr algn="ctr"/>
            <a:r>
              <a:rPr lang="pt-BR"/>
              <a:t>executado no servidor</a:t>
            </a:r>
          </a:p>
        </p:txBody>
      </p:sp>
      <p:sp>
        <p:nvSpPr>
          <p:cNvPr id="15366" name="TextBox 13"/>
          <p:cNvSpPr txBox="1">
            <a:spLocks noChangeArrowheads="1"/>
          </p:cNvSpPr>
          <p:nvPr/>
        </p:nvSpPr>
        <p:spPr bwMode="auto">
          <a:xfrm>
            <a:off x="459284" y="114300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3200" b="1" dirty="0">
                <a:solidFill>
                  <a:srgbClr val="C00000"/>
                </a:solidFill>
              </a:rPr>
              <a:t>PHP:</a:t>
            </a:r>
          </a:p>
        </p:txBody>
      </p:sp>
      <p:sp>
        <p:nvSpPr>
          <p:cNvPr id="15367" name="TextBox 2"/>
          <p:cNvSpPr txBox="1">
            <a:spLocks noChangeArrowheads="1"/>
          </p:cNvSpPr>
          <p:nvPr/>
        </p:nvSpPr>
        <p:spPr bwMode="auto">
          <a:xfrm>
            <a:off x="536575" y="1886051"/>
            <a:ext cx="31242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 </a:t>
            </a:r>
          </a:p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pt-BR" b="1" dirty="0">
              <a:solidFill>
                <a:srgbClr val="EC2D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solidFill>
                <a:srgbClr val="EC2D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solidFill>
                <a:srgbClr val="EC2D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&lt;p id=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pt-BR" altLang="ja-JP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pt-BR" altLang="ja-JP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Olá </a:t>
            </a:r>
          </a:p>
          <a:p>
            <a:r>
              <a:rPr lang="pt-BR" altLang="ja-JP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&lt;/p&gt;</a:t>
            </a:r>
          </a:p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&lt;/body&gt;</a:t>
            </a:r>
          </a:p>
          <a:p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pt-BR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xplosion 1 5"/>
          <p:cNvSpPr>
            <a:spLocks noChangeArrowheads="1"/>
          </p:cNvSpPr>
          <p:nvPr/>
        </p:nvSpPr>
        <p:spPr bwMode="auto">
          <a:xfrm>
            <a:off x="3891407" y="3756869"/>
            <a:ext cx="3429000" cy="21336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  <a:ea typeface="ＭＳ Ｐゴシック" pitchFamily="34" charset="-128"/>
              </a:rPr>
              <a:t>O Cliente não tem acesso ao código PHP</a:t>
            </a:r>
          </a:p>
        </p:txBody>
      </p:sp>
      <p:pic>
        <p:nvPicPr>
          <p:cNvPr id="15369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907" y="4377582"/>
            <a:ext cx="9652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Box 9"/>
          <p:cNvSpPr txBox="1">
            <a:spLocks noChangeArrowheads="1"/>
          </p:cNvSpPr>
          <p:nvPr/>
        </p:nvSpPr>
        <p:spPr bwMode="auto">
          <a:xfrm>
            <a:off x="7129907" y="5520581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BR" b="1"/>
              <a:t>Banco De Dados</a:t>
            </a:r>
            <a:endParaRPr lang="pt-BR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8653907" y="3082181"/>
            <a:ext cx="762000" cy="121920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72" name="TextBox 9"/>
          <p:cNvSpPr txBox="1">
            <a:spLocks noChangeArrowheads="1"/>
          </p:cNvSpPr>
          <p:nvPr/>
        </p:nvSpPr>
        <p:spPr bwMode="auto">
          <a:xfrm>
            <a:off x="8501507" y="2701181"/>
            <a:ext cx="1981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BR" b="1"/>
              <a:t>Servidor Web</a:t>
            </a:r>
            <a:endParaRPr lang="pt-BR"/>
          </a:p>
        </p:txBody>
      </p:sp>
      <p:sp>
        <p:nvSpPr>
          <p:cNvPr id="23" name="Explosion 1 22"/>
          <p:cNvSpPr>
            <a:spLocks noChangeArrowheads="1"/>
          </p:cNvSpPr>
          <p:nvPr/>
        </p:nvSpPr>
        <p:spPr bwMode="auto">
          <a:xfrm>
            <a:off x="6901307" y="2853581"/>
            <a:ext cx="1981200" cy="12954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Acesso ao BD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9284" y="298225"/>
            <a:ext cx="4624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PÁGINAS DINÂMICAS: JS X PHP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26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32" y="1603318"/>
            <a:ext cx="6507677" cy="437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o explicativo em elipse 4"/>
          <p:cNvSpPr/>
          <p:nvPr/>
        </p:nvSpPr>
        <p:spPr>
          <a:xfrm>
            <a:off x="7101624" y="821445"/>
            <a:ext cx="2158285" cy="2209800"/>
          </a:xfrm>
          <a:prstGeom prst="wedgeEllipseCallout">
            <a:avLst>
              <a:gd name="adj1" fmla="val -57990"/>
              <a:gd name="adj2" fmla="val 3643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>
                <a:solidFill>
                  <a:schemeClr val="tx1"/>
                </a:solidFill>
                <a:ea typeface="ＭＳ Ｐゴシック" pitchFamily="34" charset="-128"/>
              </a:rPr>
              <a:t>Eu quero ver o código!!!!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284" y="298225"/>
            <a:ext cx="2047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CÓDIGO PHP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5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8135" y="1273175"/>
            <a:ext cx="10058400" cy="402272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&lt;head&gt;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	&lt;title&gt; Exemplo 1 - Primeiro Programa &lt;/title&gt;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&lt;/head&gt;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&lt;body&gt;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</a:t>
            </a:r>
            <a:r>
              <a:rPr lang="pt-BR" b="1">
                <a:solidFill>
                  <a:srgbClr val="008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&lt;?php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// Meu primeiro programa PHP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</a:t>
            </a:r>
            <a:r>
              <a:rPr lang="pt-BR" sz="1900" b="1">
                <a:solidFill>
                  <a:srgbClr val="FE3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echo </a:t>
            </a:r>
            <a:r>
              <a:rPr lang="pt-BR" sz="1900" b="1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"&lt;h2 align='center'&gt; Olá PHP!!! &lt;/h2&gt;" </a:t>
            </a:r>
            <a:r>
              <a:rPr lang="pt-BR" sz="1900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  <a:r>
              <a:rPr lang="pt-BR" sz="1900" b="1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pt-BR" b="1">
                <a:solidFill>
                  <a:srgbClr val="008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?&gt;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&lt;/body&gt;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&lt;/html&gt;</a:t>
            </a:r>
          </a:p>
        </p:txBody>
      </p:sp>
      <p:sp>
        <p:nvSpPr>
          <p:cNvPr id="5" name="Explosion 1 4"/>
          <p:cNvSpPr>
            <a:spLocks noChangeArrowheads="1"/>
          </p:cNvSpPr>
          <p:nvPr/>
        </p:nvSpPr>
        <p:spPr bwMode="auto">
          <a:xfrm>
            <a:off x="7555606" y="3997817"/>
            <a:ext cx="3962400" cy="22098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pt-BR" sz="3600" b="1">
                <a:ea typeface="ＭＳ Ｐゴシック" pitchFamily="34" charset="-128"/>
              </a:rPr>
              <a:t>;</a:t>
            </a:r>
            <a:r>
              <a:rPr lang="pt-BR">
                <a:ea typeface="ＭＳ Ｐゴシック" pitchFamily="34" charset="-128"/>
              </a:rPr>
              <a:t> </a:t>
            </a:r>
          </a:p>
          <a:p>
            <a:pPr algn="ctr">
              <a:defRPr/>
            </a:pPr>
            <a:r>
              <a:rPr lang="pt-BR">
                <a:ea typeface="ＭＳ Ｐゴシック" pitchFamily="34" charset="-128"/>
              </a:rPr>
              <a:t>é obrigatório!!! </a:t>
            </a:r>
          </a:p>
          <a:p>
            <a:pPr algn="ctr">
              <a:defRPr/>
            </a:pPr>
            <a:r>
              <a:rPr lang="pt-BR">
                <a:ea typeface="ＭＳ Ｐゴシック" pitchFamily="34" charset="-128"/>
              </a:rPr>
              <a:t>Evite erros.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84" y="298225"/>
            <a:ext cx="2047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CÓDIGO PHP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0996193"/>
              </p:ext>
            </p:extLst>
          </p:nvPr>
        </p:nvGraphicFramePr>
        <p:xfrm>
          <a:off x="1197735" y="1899522"/>
          <a:ext cx="8583612" cy="22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6032"/>
                <a:gridCol w="639758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ELEMENTO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&lt;?php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Inicio do código PHP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//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Comentário de uma Linha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echo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Escrever na tela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; 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Final da instrução 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?&gt;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Fim do código PHP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8452" name="Content Placeholder 4"/>
          <p:cNvSpPr txBox="1">
            <a:spLocks/>
          </p:cNvSpPr>
          <p:nvPr/>
        </p:nvSpPr>
        <p:spPr bwMode="auto">
          <a:xfrm>
            <a:off x="1703388" y="4572000"/>
            <a:ext cx="8583612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</a:pPr>
            <a:r>
              <a:rPr lang="pt-BR" sz="2400">
                <a:solidFill>
                  <a:srgbClr val="333333"/>
                </a:solidFill>
              </a:rPr>
              <a:t>Pode-se escrever o código PHP em qualquer parte </a:t>
            </a:r>
          </a:p>
          <a:p>
            <a:pPr lvl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pt-BR" sz="2400">
                <a:solidFill>
                  <a:srgbClr val="333333"/>
                </a:solidFill>
              </a:rPr>
              <a:t>Utilizar &lt;?php  ?&gt;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84" y="298225"/>
            <a:ext cx="3648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CÓDIGO PHP – OLÁ PHP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" t="12601" r="55600" b="10400"/>
          <a:stretch>
            <a:fillRect/>
          </a:stretch>
        </p:blipFill>
        <p:spPr bwMode="auto">
          <a:xfrm>
            <a:off x="7745570" y="1007115"/>
            <a:ext cx="1415989" cy="29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1" t="9801" r="2000" b="9200"/>
          <a:stretch>
            <a:fillRect/>
          </a:stretch>
        </p:blipFill>
        <p:spPr bwMode="auto">
          <a:xfrm>
            <a:off x="2640170" y="1078753"/>
            <a:ext cx="1815921" cy="28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74417"/>
              </p:ext>
            </p:extLst>
          </p:nvPr>
        </p:nvGraphicFramePr>
        <p:xfrm>
          <a:off x="2382592" y="4164786"/>
          <a:ext cx="7162800" cy="1857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0475"/>
                <a:gridCol w="20923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Abriu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Fechou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&lt;?php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?&gt;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/*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*/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“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”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&lt;tag&gt;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&lt;/tag&gt;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" name="Explosion 1 8"/>
          <p:cNvSpPr>
            <a:spLocks noChangeArrowheads="1"/>
          </p:cNvSpPr>
          <p:nvPr/>
        </p:nvSpPr>
        <p:spPr bwMode="auto">
          <a:xfrm>
            <a:off x="4849970" y="1007115"/>
            <a:ext cx="2743200" cy="2438400"/>
          </a:xfrm>
          <a:prstGeom prst="irregularSeal1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lt1"/>
                </a:solidFill>
              </a:rPr>
              <a:t>SEMPRE QUE ABRIR, FECHE!!!!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9284" y="298225"/>
            <a:ext cx="4413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REGRA DO ABRIU, FECHOU!!!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5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2377" y="1176561"/>
            <a:ext cx="10058400" cy="402272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solidFill>
                  <a:srgbClr val="008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&lt;?php</a:t>
            </a:r>
          </a:p>
          <a:p>
            <a:pPr marL="400050" lvl="1" indent="0">
              <a:spcBef>
                <a:spcPct val="0"/>
              </a:spcBef>
              <a:buNone/>
              <a:defRPr/>
            </a:pPr>
            <a:r>
              <a:rPr lang="pt-BR" sz="1900" b="1" dirty="0">
                <a:solidFill>
                  <a:srgbClr val="FF66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$impressao</a:t>
            </a:r>
            <a:r>
              <a:rPr lang="pt-BR" sz="19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</a:t>
            </a:r>
            <a:r>
              <a:rPr lang="pt-BR" sz="1900" b="1" dirty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"&lt;p&gt; Estou aprendendo variável!!! &lt;/p&gt;</a:t>
            </a:r>
            <a:r>
              <a:rPr lang="pt-BR" altLang="pt-BR" sz="1900" b="1" dirty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“</a:t>
            </a:r>
            <a:r>
              <a:rPr lang="pt-BR" sz="1900" b="1" dirty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solidFill>
                  <a:srgbClr val="008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?&gt;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&lt;head&gt;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&lt;title&gt; Exemplo de Variável &lt;/title&gt;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&lt;meta charset="utf-8"&gt;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&lt;/head&gt;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&lt;body&gt;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&lt;h1&gt; Exemplo - Variável &lt;/h1&gt;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</a:t>
            </a:r>
            <a:r>
              <a:rPr lang="pt-BR" b="1" dirty="0">
                <a:solidFill>
                  <a:srgbClr val="008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&lt;?php</a:t>
            </a: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echo </a:t>
            </a:r>
            <a:r>
              <a:rPr lang="pt-BR" b="1" dirty="0">
                <a:solidFill>
                  <a:srgbClr val="FF66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$impressao</a:t>
            </a: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pt-BR" b="1" dirty="0">
                <a:solidFill>
                  <a:srgbClr val="008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?&gt;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&lt;/body&gt;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&lt;/html&gt;</a:t>
            </a:r>
          </a:p>
        </p:txBody>
      </p:sp>
      <p:sp>
        <p:nvSpPr>
          <p:cNvPr id="4" name="Cloud Callout 3"/>
          <p:cNvSpPr>
            <a:spLocks noChangeArrowheads="1"/>
          </p:cNvSpPr>
          <p:nvPr/>
        </p:nvSpPr>
        <p:spPr bwMode="auto">
          <a:xfrm>
            <a:off x="8458200" y="2209800"/>
            <a:ext cx="2044700" cy="1295400"/>
          </a:xfrm>
          <a:prstGeom prst="cloudCallout">
            <a:avLst>
              <a:gd name="adj1" fmla="val -49329"/>
              <a:gd name="adj2" fmla="val -69722"/>
            </a:avLst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pt-BR">
                <a:ea typeface="ＭＳ Ｐゴシック" pitchFamily="34" charset="-128"/>
              </a:rPr>
              <a:t>Atribuindo valor para variável</a:t>
            </a:r>
          </a:p>
        </p:txBody>
      </p:sp>
      <p:sp>
        <p:nvSpPr>
          <p:cNvPr id="10" name="Cloud Callout 9"/>
          <p:cNvSpPr>
            <a:spLocks noChangeArrowheads="1"/>
          </p:cNvSpPr>
          <p:nvPr/>
        </p:nvSpPr>
        <p:spPr bwMode="auto">
          <a:xfrm>
            <a:off x="6150735" y="4386330"/>
            <a:ext cx="2438400" cy="1295400"/>
          </a:xfrm>
          <a:prstGeom prst="cloudCallout">
            <a:avLst>
              <a:gd name="adj1" fmla="val -84222"/>
              <a:gd name="adj2" fmla="val -51093"/>
            </a:avLst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pt-BR">
                <a:ea typeface="ＭＳ Ｐゴシック" pitchFamily="34" charset="-128"/>
              </a:rPr>
              <a:t>Imprimindo a variável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284" y="298225"/>
            <a:ext cx="2673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PHP – VARIÁVEIS 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34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0272"/>
            <a:ext cx="3200400" cy="616255"/>
          </a:xfrm>
        </p:spPr>
        <p:txBody>
          <a:bodyPr/>
          <a:lstStyle/>
          <a:p>
            <a:pPr algn="ctr"/>
            <a:r>
              <a:rPr lang="pt-BR" dirty="0" smtClean="0"/>
              <a:t>PROFESSORES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87896"/>
            <a:ext cx="3200400" cy="2601533"/>
          </a:xfrm>
        </p:spPr>
        <p:txBody>
          <a:bodyPr/>
          <a:lstStyle/>
          <a:p>
            <a:r>
              <a:rPr lang="pt-BR" b="1" dirty="0"/>
              <a:t>CHARLES BOULHOSA </a:t>
            </a:r>
            <a:r>
              <a:rPr lang="pt-BR" b="1" dirty="0" smtClean="0"/>
              <a:t>RODAMILANS</a:t>
            </a:r>
          </a:p>
          <a:p>
            <a:r>
              <a:rPr lang="pt-BR" b="1" dirty="0"/>
              <a:t>FABIANA ARANTES S </a:t>
            </a:r>
            <a:r>
              <a:rPr lang="pt-BR" b="1" dirty="0" smtClean="0"/>
              <a:t>MATHEUS</a:t>
            </a:r>
          </a:p>
          <a:p>
            <a:r>
              <a:rPr lang="pt-BR" b="1" dirty="0"/>
              <a:t>MARIA AMÉLIA </a:t>
            </a:r>
            <a:r>
              <a:rPr lang="pt-BR" b="1" dirty="0" smtClean="0"/>
              <a:t>ELISEO</a:t>
            </a:r>
          </a:p>
          <a:p>
            <a:r>
              <a:rPr lang="pt-BR" b="1" dirty="0"/>
              <a:t>PEDRO HENRIQUE CACIQUE </a:t>
            </a:r>
            <a:r>
              <a:rPr lang="pt-BR" b="1" dirty="0" smtClean="0"/>
              <a:t>BRAGA</a:t>
            </a:r>
          </a:p>
          <a:p>
            <a:r>
              <a:rPr lang="pt-BR" b="1" dirty="0"/>
              <a:t>ROGÉRIO THEODORO DE </a:t>
            </a:r>
            <a:r>
              <a:rPr lang="pt-BR" b="1" dirty="0" smtClean="0"/>
              <a:t>BRITO</a:t>
            </a:r>
          </a:p>
          <a:p>
            <a:r>
              <a:rPr lang="pt-BR" b="1" dirty="0"/>
              <a:t>VINÍCIUS MIANA BEZERRA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446986"/>
            <a:ext cx="320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79235" y="5897217"/>
            <a:ext cx="734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*As notas de aula são material de apoio para estudo, de autoria dos professores da disciplina.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1383" y="1336600"/>
            <a:ext cx="6812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Esta</a:t>
            </a:r>
            <a:r>
              <a:rPr lang="en-US" dirty="0"/>
              <a:t> aula tem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pt-BR" dirty="0"/>
              <a:t>apresentar a linguagem php. São apresentados as sintaxes das variáveis, diferenças entre páginas estáticas e dinâmicas, dentre outros.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81383" y="813380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CONTEÚDO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9235" y="3253405"/>
            <a:ext cx="6812924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/>
              <a:t>NIEDERAUER, J., </a:t>
            </a:r>
            <a:r>
              <a:rPr lang="en-US" b="1" dirty="0" err="1"/>
              <a:t>Desenvolvendo</a:t>
            </a:r>
            <a:r>
              <a:rPr lang="en-US" b="1" dirty="0"/>
              <a:t> Websites com PHP</a:t>
            </a:r>
            <a:r>
              <a:rPr lang="en-US" dirty="0"/>
              <a:t>. </a:t>
            </a:r>
            <a:r>
              <a:rPr lang="en-US" dirty="0" err="1"/>
              <a:t>Novatec</a:t>
            </a:r>
            <a:r>
              <a:rPr lang="en-US" dirty="0"/>
              <a:t>, 2 ed., 2011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u="sng" dirty="0">
                <a:solidFill>
                  <a:schemeClr val="accent2"/>
                </a:solidFill>
              </a:rPr>
              <a:t>http://www.w3schools.com/</a:t>
            </a:r>
            <a:endParaRPr lang="pt-B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u="sng" dirty="0">
                <a:solidFill>
                  <a:schemeClr val="accent2"/>
                </a:solidFill>
              </a:rPr>
              <a:t>http://www.php.net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u="sng" dirty="0">
                <a:solidFill>
                  <a:schemeClr val="accent2"/>
                </a:solidFill>
              </a:rPr>
              <a:t>http://www.phpbrasil.com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9235" y="2730185"/>
            <a:ext cx="212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REFERÊNCIAS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08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Content Placeholder 4"/>
          <p:cNvSpPr>
            <a:spLocks noGrp="1"/>
          </p:cNvSpPr>
          <p:nvPr>
            <p:ph idx="4294967295"/>
          </p:nvPr>
        </p:nvSpPr>
        <p:spPr>
          <a:xfrm>
            <a:off x="965917" y="3992450"/>
            <a:ext cx="8583613" cy="2002933"/>
          </a:xfrm>
        </p:spPr>
        <p:txBody>
          <a:bodyPr/>
          <a:lstStyle/>
          <a:p>
            <a:r>
              <a:rPr lang="pt-BR" dirty="0" smtClean="0"/>
              <a:t>Variável case-sensitive</a:t>
            </a:r>
          </a:p>
          <a:p>
            <a:r>
              <a:rPr lang="pt-BR" dirty="0" smtClean="0"/>
              <a:t>Sistema de Tipos em PHP</a:t>
            </a:r>
          </a:p>
          <a:p>
            <a:pPr lvl="1"/>
            <a:r>
              <a:rPr lang="pt-BR" b="1" dirty="0" smtClean="0"/>
              <a:t>Dinâmica:</a:t>
            </a:r>
            <a:r>
              <a:rPr lang="pt-BR" dirty="0" smtClean="0"/>
              <a:t> uma variável pode assumir vários tipos diferentes durante a execução</a:t>
            </a:r>
          </a:p>
          <a:p>
            <a:pPr lvl="1"/>
            <a:r>
              <a:rPr lang="pt-BR" b="1" dirty="0" smtClean="0"/>
              <a:t>Implícita:</a:t>
            </a:r>
            <a:r>
              <a:rPr lang="pt-BR" dirty="0" smtClean="0"/>
              <a:t> as variáveis são declaradas sem tipo</a:t>
            </a:r>
          </a:p>
        </p:txBody>
      </p:sp>
      <p:graphicFrame>
        <p:nvGraphicFramePr>
          <p:cNvPr id="6" name="Content Placeholder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35052"/>
              </p:ext>
            </p:extLst>
          </p:nvPr>
        </p:nvGraphicFramePr>
        <p:xfrm>
          <a:off x="1600357" y="2010033"/>
          <a:ext cx="8583612" cy="1560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1412"/>
                <a:gridCol w="6172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ELEMENTO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9" marB="45729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9" marB="45729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189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$&lt;nome_variável&gt;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 é a declaração da variável.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&lt;nome_da_variável&gt; é o nome da variável. Iniciar com letra ou </a:t>
                      </a:r>
                      <a:r>
                        <a:rPr kumimoji="0" lang="pt-BR" alt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“</a:t>
                      </a: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_</a:t>
                      </a:r>
                      <a:r>
                        <a:rPr kumimoji="0" lang="pt-BR" alt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”</a:t>
                      </a:r>
                      <a:endParaRPr kumimoji="0" lang="pt-BR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Ex.: $impressao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9" marB="45729" horzOverflow="overflow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9284" y="298225"/>
            <a:ext cx="2522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PHP - VARIÁVEIS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96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Content Placeholder 4"/>
          <p:cNvSpPr>
            <a:spLocks noGrp="1"/>
          </p:cNvSpPr>
          <p:nvPr>
            <p:ph idx="4294967295"/>
          </p:nvPr>
        </p:nvSpPr>
        <p:spPr>
          <a:xfrm>
            <a:off x="1635694" y="1490939"/>
            <a:ext cx="8583613" cy="533400"/>
          </a:xfrm>
        </p:spPr>
        <p:txBody>
          <a:bodyPr/>
          <a:lstStyle/>
          <a:p>
            <a:r>
              <a:rPr lang="pt-BR" dirty="0" smtClean="0"/>
              <a:t>O tipo da variável é definido na primeira atribuição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635694" y="2487769"/>
            <a:ext cx="8534400" cy="29661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$curso = </a:t>
            </a:r>
            <a:r>
              <a:rPr lang="pt-BR" alt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”</a:t>
            </a: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Tecnologia Web";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$semestre = 2;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$ano = 2013;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$_professor = </a:t>
            </a:r>
            <a:r>
              <a:rPr lang="pt-BR" alt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”</a:t>
            </a: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Charles Rodamilans";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$media = 7.5;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$numero_octal = 033;    // Iniciar com 0 : base octal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$numero_hexa = 0xBC;  // Iniciar com 0x : base hexadecimal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84" y="298225"/>
            <a:ext cx="2522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PHP - VARIÁVEIS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83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1710432" y="2093735"/>
            <a:ext cx="8583613" cy="560387"/>
          </a:xfrm>
        </p:spPr>
        <p:txBody>
          <a:bodyPr/>
          <a:lstStyle/>
          <a:p>
            <a:r>
              <a:rPr lang="pt-BR" dirty="0" smtClean="0"/>
              <a:t>Concatenação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710432" y="2654122"/>
            <a:ext cx="8512175" cy="2135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$faculdade1 = "Faculdade de ";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$faculdade2 = "Computação e ";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$faculdade3 = "Informática - ";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$ano = 2013;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$faculdade = $faculdade1 . $faculdade3 . $faculdade3 . $ano;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9284" y="298225"/>
            <a:ext cx="4117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PHP – VARIÁVEIS (STRINGS)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2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Content Placeholder 2"/>
          <p:cNvSpPr txBox="1">
            <a:spLocks/>
          </p:cNvSpPr>
          <p:nvPr/>
        </p:nvSpPr>
        <p:spPr bwMode="auto">
          <a:xfrm>
            <a:off x="1900239" y="1438301"/>
            <a:ext cx="858361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</a:pPr>
            <a:r>
              <a:rPr lang="pt-BR" sz="2000" dirty="0">
                <a:solidFill>
                  <a:srgbClr val="333333"/>
                </a:solidFill>
                <a:latin typeface="+mn-lt"/>
              </a:rPr>
              <a:t>Recuperação de Caracteres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1900239" y="2088106"/>
            <a:ext cx="851217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$universidade = "Mackenzie";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echo $universidade[3]; // Retorna "k"</a:t>
            </a:r>
          </a:p>
        </p:txBody>
      </p:sp>
      <p:sp>
        <p:nvSpPr>
          <p:cNvPr id="23560" name="Content Placeholder 2"/>
          <p:cNvSpPr txBox="1">
            <a:spLocks/>
          </p:cNvSpPr>
          <p:nvPr/>
        </p:nvSpPr>
        <p:spPr bwMode="auto">
          <a:xfrm>
            <a:off x="1900239" y="3381047"/>
            <a:ext cx="85836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</a:pPr>
            <a:r>
              <a:rPr lang="pt-BR" sz="2000" dirty="0">
                <a:solidFill>
                  <a:srgbClr val="333333"/>
                </a:solidFill>
                <a:latin typeface="+mn-lt"/>
              </a:rPr>
              <a:t>Caracteres especiais</a:t>
            </a:r>
          </a:p>
        </p:txBody>
      </p: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1900239" y="3941435"/>
            <a:ext cx="8458200" cy="17197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\n - Nova linha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\t - Tab horizontal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\\ - Contra barra</a:t>
            </a:r>
          </a:p>
          <a:p>
            <a:pPr eaLnBrk="1" hangingPunct="1">
              <a:lnSpc>
                <a:spcPct val="150000"/>
              </a:lnSpc>
            </a:pPr>
            <a:r>
              <a:rPr lang="pt-BR" dirty="0">
                <a:solidFill>
                  <a:srgbClr val="0033CC"/>
                </a:solidFill>
                <a:latin typeface="Courier New" panose="02070309020205020404" pitchFamily="49" charset="0"/>
              </a:rPr>
              <a:t>\$ - Dólar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9284" y="298225"/>
            <a:ext cx="4117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PHP – VARIÁVEIS (STRINGS)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33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1741466" y="1537170"/>
            <a:ext cx="10058400" cy="4022725"/>
          </a:xfrm>
        </p:spPr>
        <p:txBody>
          <a:bodyPr/>
          <a:lstStyle/>
          <a:p>
            <a:r>
              <a:rPr lang="pt-BR" dirty="0" smtClean="0"/>
              <a:t>Armazena dados que não podem ser modificados</a:t>
            </a:r>
          </a:p>
          <a:p>
            <a:r>
              <a:rPr lang="pt-BR" dirty="0" smtClean="0"/>
              <a:t>Referência direta pelo nome (sem </a:t>
            </a:r>
            <a:r>
              <a:rPr lang="pt-BR" altLang="pt-BR" dirty="0" smtClean="0"/>
              <a:t>“</a:t>
            </a:r>
            <a:r>
              <a:rPr lang="pt-BR" dirty="0" smtClean="0"/>
              <a:t>$</a:t>
            </a:r>
            <a:r>
              <a:rPr lang="pt-BR" altLang="pt-BR" dirty="0" smtClean="0"/>
              <a:t>”</a:t>
            </a:r>
            <a:r>
              <a:rPr lang="pt-BR" dirty="0" smtClean="0"/>
              <a:t>)</a:t>
            </a:r>
          </a:p>
          <a:p>
            <a:r>
              <a:rPr lang="pt-BR" dirty="0" smtClean="0"/>
              <a:t>Função define()</a:t>
            </a:r>
          </a:p>
          <a:p>
            <a:r>
              <a:rPr lang="pt-BR" dirty="0" smtClean="0"/>
              <a:t>Sintaxe</a:t>
            </a:r>
          </a:p>
          <a:p>
            <a:pPr lvl="1"/>
            <a:r>
              <a:rPr lang="pt-BR" dirty="0" smtClean="0"/>
              <a:t>define ( &lt;nome_da_constante&gt;, &lt;valor&gt; );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741466" y="3978500"/>
            <a:ext cx="8478838" cy="8887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>
                <a:solidFill>
                  <a:srgbClr val="0033CC"/>
                </a:solidFill>
                <a:latin typeface="Courier New" panose="02070309020205020404" pitchFamily="49" charset="0"/>
              </a:rPr>
              <a:t>define (</a:t>
            </a:r>
            <a:r>
              <a:rPr lang="pt-BR" altLang="pt-BR">
                <a:solidFill>
                  <a:srgbClr val="0033CC"/>
                </a:solidFill>
                <a:latin typeface="Courier New" panose="02070309020205020404" pitchFamily="49" charset="0"/>
              </a:rPr>
              <a:t>”</a:t>
            </a:r>
            <a:r>
              <a:rPr lang="pt-BR">
                <a:solidFill>
                  <a:srgbClr val="0033CC"/>
                </a:solidFill>
                <a:latin typeface="Courier New" panose="02070309020205020404" pitchFamily="49" charset="0"/>
              </a:rPr>
              <a:t>universidade", </a:t>
            </a:r>
            <a:r>
              <a:rPr lang="pt-BR" altLang="pt-BR">
                <a:solidFill>
                  <a:srgbClr val="0033CC"/>
                </a:solidFill>
                <a:latin typeface="Courier New" panose="02070309020205020404" pitchFamily="49" charset="0"/>
              </a:rPr>
              <a:t>”</a:t>
            </a:r>
            <a:r>
              <a:rPr lang="pt-BR">
                <a:solidFill>
                  <a:srgbClr val="0033CC"/>
                </a:solidFill>
                <a:latin typeface="Courier New" panose="02070309020205020404" pitchFamily="49" charset="0"/>
              </a:rPr>
              <a:t>Mackenzie");</a:t>
            </a:r>
          </a:p>
          <a:p>
            <a:pPr eaLnBrk="1" hangingPunct="1">
              <a:lnSpc>
                <a:spcPct val="150000"/>
              </a:lnSpc>
            </a:pPr>
            <a:r>
              <a:rPr lang="pt-BR">
                <a:solidFill>
                  <a:srgbClr val="0033CC"/>
                </a:solidFill>
                <a:latin typeface="Courier New" panose="02070309020205020404" pitchFamily="49" charset="0"/>
              </a:rPr>
              <a:t>echo universidade;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84" y="298225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PHP – CONSTANTES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02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038896" y="1910658"/>
            <a:ext cx="10058400" cy="30219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&lt;body&gt;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&lt;h1&gt; Exemplo - Constante&lt;/h1&gt;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</a:t>
            </a:r>
            <a:r>
              <a:rPr lang="pt-BR" b="1" dirty="0">
                <a:solidFill>
                  <a:srgbClr val="008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&lt;?php</a:t>
            </a: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</a:t>
            </a:r>
            <a:r>
              <a:rPr lang="pt-BR" b="1" dirty="0">
                <a:solidFill>
                  <a:srgbClr val="FF66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define </a:t>
            </a: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</a:t>
            </a:r>
            <a:r>
              <a:rPr lang="pt-BR" alt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“</a:t>
            </a: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universidade</a:t>
            </a:r>
            <a:r>
              <a:rPr lang="pt-BR" alt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</a:t>
            </a: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, </a:t>
            </a:r>
            <a:r>
              <a:rPr lang="pt-BR" alt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“</a:t>
            </a: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Mackenzie</a:t>
            </a:r>
            <a:r>
              <a:rPr lang="pt-BR" alt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</a:t>
            </a: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echo </a:t>
            </a:r>
            <a:r>
              <a:rPr lang="pt-BR" b="1" dirty="0">
                <a:solidFill>
                  <a:srgbClr val="FF66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universidade</a:t>
            </a: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solidFill>
                  <a:srgbClr val="008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?&gt;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&lt;/body&gt;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84" y="298225"/>
            <a:ext cx="4117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PHP – VARIÁVEIS (STRINGS)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8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9284" y="1421262"/>
            <a:ext cx="10058400" cy="510570"/>
          </a:xfrm>
        </p:spPr>
        <p:txBody>
          <a:bodyPr/>
          <a:lstStyle/>
          <a:p>
            <a:r>
              <a:rPr lang="pt-BR" dirty="0" smtClean="0"/>
              <a:t>Dado o modelo abaixo e o fragmento do código PHP, terminar o código.</a:t>
            </a: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4" y="2527222"/>
            <a:ext cx="51054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284" y="298225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EXERCÍCIO (NO PAPEL)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9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62378" y="1034894"/>
            <a:ext cx="10058400" cy="368903"/>
          </a:xfrm>
        </p:spPr>
        <p:txBody>
          <a:bodyPr/>
          <a:lstStyle/>
          <a:p>
            <a:r>
              <a:rPr lang="pt-BR" dirty="0" smtClean="0"/>
              <a:t>Dado o modelo abaixo e o fragmento do código PHP, terminar o código.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49726" y="1617246"/>
            <a:ext cx="8583612" cy="4248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0000"/>
              <a:buFont typeface="Arial" charset="0"/>
              <a:buChar char="►"/>
              <a:defRPr sz="2400">
                <a:solidFill>
                  <a:srgbClr val="333333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-"/>
              <a:defRPr sz="2400">
                <a:solidFill>
                  <a:srgbClr val="333333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rgbClr val="333333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rgbClr val="333333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»"/>
              <a:defRPr sz="2400">
                <a:solidFill>
                  <a:srgbClr val="333333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»"/>
              <a:defRPr sz="2400"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»"/>
              <a:defRPr sz="2400"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»"/>
              <a:defRPr sz="2400"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»"/>
              <a:defRPr sz="24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&lt;?</a:t>
            </a:r>
            <a:r>
              <a:rPr lang="pt-BR" altLang="pt-BR" sz="2000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php</a:t>
            </a:r>
            <a:endParaRPr lang="pt-BR" altLang="pt-BR" sz="2000" kern="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$titulo = "&lt;h1&gt; Dados Pessoais &lt;/h1&gt;";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$nome = "João Carlos";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$tia = 132222222;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$</a:t>
            </a:r>
            <a:r>
              <a:rPr lang="pt-BR" altLang="pt-BR" sz="2000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rg</a:t>
            </a: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0945845454;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$</a:t>
            </a:r>
            <a:r>
              <a:rPr lang="pt-BR" altLang="pt-BR" sz="2000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cpf</a:t>
            </a: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23423423423;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$</a:t>
            </a:r>
            <a:r>
              <a:rPr lang="pt-BR" altLang="pt-BR" sz="2000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endereco</a:t>
            </a: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"Rua </a:t>
            </a:r>
            <a:r>
              <a:rPr lang="pt-BR" altLang="pt-BR" sz="2000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Consolacao</a:t>
            </a: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$livro = "Desenvolvendo Websites com PHP";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$</a:t>
            </a:r>
            <a:r>
              <a:rPr lang="pt-BR" altLang="pt-BR" sz="2000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preco</a:t>
            </a: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70;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?&gt;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&lt;!DOCTYPE </a:t>
            </a:r>
            <a:r>
              <a:rPr lang="pt-BR" altLang="pt-BR" sz="2000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html</a:t>
            </a: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</a:t>
            </a:r>
            <a:r>
              <a:rPr lang="pt-BR" altLang="pt-BR" sz="2000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html</a:t>
            </a: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&lt;!-- Preencha aqui --&gt;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&lt;/</a:t>
            </a:r>
            <a:r>
              <a:rPr lang="pt-BR" altLang="pt-BR" sz="2000" kern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html</a:t>
            </a:r>
            <a:r>
              <a:rPr lang="pt-BR" altLang="pt-BR" sz="2000" kern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84" y="298225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EXERCÍCIO (NO PAPEL)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5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459284" y="2348539"/>
            <a:ext cx="10058400" cy="4022725"/>
          </a:xfrm>
        </p:spPr>
        <p:txBody>
          <a:bodyPr/>
          <a:lstStyle/>
          <a:p>
            <a:r>
              <a:rPr lang="en-US" dirty="0" smtClean="0"/>
              <a:t>NIEDERAUER, J., </a:t>
            </a:r>
            <a:r>
              <a:rPr lang="en-US" b="1" dirty="0" err="1" smtClean="0"/>
              <a:t>Desenvolvendo</a:t>
            </a:r>
            <a:r>
              <a:rPr lang="en-US" b="1" dirty="0" smtClean="0"/>
              <a:t> Websites com PHP</a:t>
            </a:r>
            <a:r>
              <a:rPr lang="en-US" dirty="0" smtClean="0"/>
              <a:t>. </a:t>
            </a:r>
            <a:r>
              <a:rPr lang="en-US" dirty="0" err="1" smtClean="0"/>
              <a:t>Novatec</a:t>
            </a:r>
            <a:r>
              <a:rPr lang="en-US" dirty="0" smtClean="0"/>
              <a:t>, 2 ed., 2011.</a:t>
            </a:r>
          </a:p>
          <a:p>
            <a:r>
              <a:rPr lang="en-US" dirty="0" smtClean="0"/>
              <a:t>MORRISON, M.; BEIGHLEY, L., </a:t>
            </a:r>
            <a:r>
              <a:rPr lang="en-US" b="1" dirty="0" smtClean="0"/>
              <a:t>Use a </a:t>
            </a:r>
            <a:r>
              <a:rPr lang="en-US" b="1" dirty="0" err="1" smtClean="0"/>
              <a:t>Cabeça</a:t>
            </a:r>
            <a:r>
              <a:rPr lang="en-US" b="1" dirty="0" smtClean="0"/>
              <a:t> </a:t>
            </a:r>
            <a:r>
              <a:rPr lang="en-US" b="1" dirty="0" err="1" smtClean="0"/>
              <a:t>Php</a:t>
            </a:r>
            <a:r>
              <a:rPr lang="en-US" b="1" dirty="0" smtClean="0"/>
              <a:t> &amp; </a:t>
            </a:r>
            <a:r>
              <a:rPr lang="en-US" b="1" dirty="0" err="1" smtClean="0"/>
              <a:t>Mysql</a:t>
            </a:r>
            <a:r>
              <a:rPr lang="en-US" dirty="0" smtClean="0"/>
              <a:t>. Alta Books, 1 ed., 2010.</a:t>
            </a:r>
          </a:p>
          <a:p>
            <a:r>
              <a:rPr lang="pt-BR" dirty="0" smtClean="0"/>
              <a:t>Prof. Leandro A. Silva. </a:t>
            </a:r>
            <a:r>
              <a:rPr lang="pt-BR" b="1" dirty="0" smtClean="0"/>
              <a:t>Notas de Aulas de PHP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9284" y="298225"/>
            <a:ext cx="212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REFERÊNCIAS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42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49499" y="1163682"/>
            <a:ext cx="10058400" cy="4022725"/>
          </a:xfrm>
        </p:spPr>
        <p:txBody>
          <a:bodyPr/>
          <a:lstStyle/>
          <a:p>
            <a:pPr eaLnBrk="1" hangingPunct="1"/>
            <a:r>
              <a:rPr lang="pt-BR" dirty="0" smtClean="0"/>
              <a:t>Histórico</a:t>
            </a:r>
          </a:p>
          <a:p>
            <a:pPr eaLnBrk="1" hangingPunct="1"/>
            <a:r>
              <a:rPr lang="pt-BR" dirty="0" smtClean="0"/>
              <a:t>Características</a:t>
            </a:r>
          </a:p>
          <a:p>
            <a:pPr eaLnBrk="1" hangingPunct="1"/>
            <a:r>
              <a:rPr lang="pt-BR" dirty="0" smtClean="0"/>
              <a:t>Onde é usada</a:t>
            </a:r>
          </a:p>
          <a:p>
            <a:pPr eaLnBrk="1" hangingPunct="1"/>
            <a:r>
              <a:rPr lang="pt-BR" dirty="0" smtClean="0"/>
              <a:t>Porque usar PHP? Apresentação de Problemas</a:t>
            </a:r>
          </a:p>
          <a:p>
            <a:pPr eaLnBrk="1" hangingPunct="1"/>
            <a:r>
              <a:rPr lang="pt-BR" dirty="0" smtClean="0"/>
              <a:t>Páginas Estáticas x Dinâmicas</a:t>
            </a:r>
          </a:p>
          <a:p>
            <a:pPr eaLnBrk="1" hangingPunct="1"/>
            <a:r>
              <a:rPr lang="pt-BR" dirty="0" smtClean="0"/>
              <a:t>Cliente Servidor: JS x PHP</a:t>
            </a:r>
          </a:p>
          <a:p>
            <a:pPr eaLnBrk="1" hangingPunct="1"/>
            <a:r>
              <a:rPr lang="pt-BR" dirty="0" smtClean="0"/>
              <a:t>Estrutura do código PHP</a:t>
            </a:r>
          </a:p>
          <a:p>
            <a:pPr eaLnBrk="1" hangingPunct="1"/>
            <a:r>
              <a:rPr lang="pt-BR" dirty="0" smtClean="0"/>
              <a:t>Variáveis</a:t>
            </a:r>
          </a:p>
          <a:p>
            <a:pPr eaLnBrk="1" hangingPunct="1"/>
            <a:r>
              <a:rPr lang="pt-BR" dirty="0" smtClean="0"/>
              <a:t>Constantes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>
              <a:buFont typeface="Arial" pitchFamily="34" charset="0"/>
              <a:buNone/>
            </a:pPr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i="1" dirty="0"/>
          </a:p>
          <a:p>
            <a:endParaRPr lang="pt-BR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9284" y="298225"/>
            <a:ext cx="2789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ROTEIRO DE AULA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94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>
          <a:xfrm>
            <a:off x="459284" y="1343987"/>
            <a:ext cx="10058400" cy="40227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1995 – PHP/FI (</a:t>
            </a:r>
            <a:r>
              <a:rPr lang="pt-BR" i="1" dirty="0" smtClean="0"/>
              <a:t>Personal Home Page/Forms Interpreter</a:t>
            </a:r>
            <a:r>
              <a:rPr lang="pt-B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Rasmus Lerdorf 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Scripts baseado em </a:t>
            </a:r>
            <a:r>
              <a:rPr lang="pt-BR" i="1" dirty="0" err="1" smtClean="0"/>
              <a:t>perl</a:t>
            </a:r>
            <a:r>
              <a:rPr lang="pt-BR" dirty="0" smtClean="0"/>
              <a:t> </a:t>
            </a:r>
            <a:r>
              <a:rPr lang="pt-BR" dirty="0" smtClean="0"/>
              <a:t>para uso pessoal 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1997 – PHP 3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Andi Gutmans e Zeev Suraski 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Reescreveram o PHP/FI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acrônimo - PHP: </a:t>
            </a:r>
            <a:r>
              <a:rPr lang="pt-BR" i="1" dirty="0" smtClean="0"/>
              <a:t>Hypertext Preprocessor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2004 – PHP 4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Zend Engine (nome relacionado Zeev e Andi)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2005 – PHP 5 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Orientação a objetos</a:t>
            </a:r>
          </a:p>
          <a:p>
            <a:pPr>
              <a:lnSpc>
                <a:spcPct val="100000"/>
              </a:lnSpc>
            </a:pP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9284" y="298225"/>
            <a:ext cx="1757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HISTÓRICO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6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459284" y="1137925"/>
            <a:ext cx="10058400" cy="4022725"/>
          </a:xfrm>
        </p:spPr>
        <p:txBody>
          <a:bodyPr/>
          <a:lstStyle/>
          <a:p>
            <a:r>
              <a:rPr lang="pt-BR" dirty="0" smtClean="0"/>
              <a:t>Linguagem de programação interpretada</a:t>
            </a:r>
          </a:p>
          <a:p>
            <a:r>
              <a:rPr lang="pt-BR" dirty="0" smtClean="0"/>
              <a:t>Gratuita e código aberto</a:t>
            </a:r>
          </a:p>
          <a:p>
            <a:r>
              <a:rPr lang="pt-BR" dirty="0" smtClean="0"/>
              <a:t>Embutida no servidor</a:t>
            </a:r>
          </a:p>
          <a:p>
            <a:r>
              <a:rPr lang="pt-BR" dirty="0" smtClean="0"/>
              <a:t>Voltada para a WEB</a:t>
            </a:r>
          </a:p>
          <a:p>
            <a:r>
              <a:rPr lang="pt-BR" dirty="0" smtClean="0"/>
              <a:t>Baseada no Servidor</a:t>
            </a:r>
          </a:p>
          <a:p>
            <a:r>
              <a:rPr lang="pt-BR" dirty="0" smtClean="0"/>
              <a:t>LAMP: Linux, Apache, MySQL e PHP (ou Perl, Python)</a:t>
            </a:r>
          </a:p>
          <a:p>
            <a:r>
              <a:rPr lang="pt-BR" dirty="0" smtClean="0"/>
              <a:t>XAMPP: Cross-Platform, Apache, MySQL, PHP e Perl</a:t>
            </a:r>
          </a:p>
          <a:p>
            <a:pPr lvl="1"/>
            <a:r>
              <a:rPr lang="pt-BR" dirty="0" smtClean="0"/>
              <a:t>X: Cross-Platform = Múltipla plataforma</a:t>
            </a:r>
          </a:p>
          <a:p>
            <a:pPr lvl="1"/>
            <a:r>
              <a:rPr lang="pt-BR" dirty="0" smtClean="0"/>
              <a:t>Windows, Linux, Solaris, Mac OS X.</a:t>
            </a:r>
          </a:p>
          <a:p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9284" y="298225"/>
            <a:ext cx="2768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CARACTERÍSTICAS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3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298060"/>
            <a:ext cx="31242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2" b="12592"/>
          <a:stretch>
            <a:fillRect/>
          </a:stretch>
        </p:blipFill>
        <p:spPr bwMode="auto">
          <a:xfrm>
            <a:off x="2370137" y="3575913"/>
            <a:ext cx="22399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" t="31416" r="6250" b="32744"/>
          <a:stretch>
            <a:fillRect/>
          </a:stretch>
        </p:blipFill>
        <p:spPr bwMode="auto">
          <a:xfrm>
            <a:off x="9213761" y="5151750"/>
            <a:ext cx="231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7" b="36665"/>
          <a:stretch>
            <a:fillRect/>
          </a:stretch>
        </p:blipFill>
        <p:spPr bwMode="auto">
          <a:xfrm>
            <a:off x="685801" y="5053444"/>
            <a:ext cx="27432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999675"/>
            <a:ext cx="19685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95662"/>
            <a:ext cx="21463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t="25143" r="42284" b="21143"/>
          <a:stretch>
            <a:fillRect/>
          </a:stretch>
        </p:blipFill>
        <p:spPr bwMode="auto">
          <a:xfrm>
            <a:off x="9213761" y="3181350"/>
            <a:ext cx="22479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417" y="1430556"/>
            <a:ext cx="296068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9284" y="298225"/>
            <a:ext cx="2542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ONDE É USADA?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46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7" descr="Captura de Tela 2013-09-26 às 21.50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94" y="1130537"/>
            <a:ext cx="8270885" cy="49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9284" y="298225"/>
            <a:ext cx="5159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PROBLEMAS: ATUALIZAR NOTÍCIAS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30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5" descr="Captura de Tela 2013-09-26 às 21.42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07" y="1036554"/>
            <a:ext cx="9036674" cy="507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9284" y="298225"/>
            <a:ext cx="4733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PROBLEMAS: ATUALIZAR MENU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2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12"/>
          <p:cNvGrpSpPr>
            <a:grpSpLocks/>
          </p:cNvGrpSpPr>
          <p:nvPr/>
        </p:nvGrpSpPr>
        <p:grpSpPr bwMode="auto">
          <a:xfrm>
            <a:off x="4811602" y="528547"/>
            <a:ext cx="6569075" cy="5638800"/>
            <a:chOff x="381000" y="1219200"/>
            <a:chExt cx="6569294" cy="5638800"/>
          </a:xfrm>
        </p:grpSpPr>
        <p:pic>
          <p:nvPicPr>
            <p:cNvPr id="10246" name="Picture 7" descr="Captura de Tela 2013-09-26 às 22.09.1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219200"/>
              <a:ext cx="6569294" cy="563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57203" y="1219200"/>
              <a:ext cx="5029368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2519" y="6324600"/>
              <a:ext cx="2425781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pic>
        <p:nvPicPr>
          <p:cNvPr id="10245" name="Picture 10" descr="Captura de Tela 2013-09-26 às 22.09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32" y="2468871"/>
            <a:ext cx="236537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9284" y="298225"/>
            <a:ext cx="5250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PÁGINAS ESTÁTICAS: HTML “PURO”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75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C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1144</Words>
  <Application>Microsoft Office PowerPoint</Application>
  <PresentationFormat>Widescreen</PresentationFormat>
  <Paragraphs>264</Paragraphs>
  <Slides>28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Retrospect</vt:lpstr>
      <vt:lpstr>Tecnologia Web II</vt:lpstr>
      <vt:lpstr>PROFESSORES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Cacique</dc:creator>
  <cp:lastModifiedBy>MAmelia</cp:lastModifiedBy>
  <cp:revision>25</cp:revision>
  <dcterms:created xsi:type="dcterms:W3CDTF">2014-07-30T12:17:09Z</dcterms:created>
  <dcterms:modified xsi:type="dcterms:W3CDTF">2014-08-05T00:01:17Z</dcterms:modified>
</cp:coreProperties>
</file>