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</p:sldIdLst>
  <p:sldSz cx="12192000" cy="6858000"/>
  <p:notesSz cx="6761163" cy="99425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-12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25D15-E92D-7948-B7C9-968961A8108D}" type="datetimeFigureOut">
              <a:rPr lang="en-US" smtClean="0"/>
              <a:pPr/>
              <a:t>8/19/2015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8A25C-BC60-744B-A63F-F51901F7AD9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620405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1A7B9-9A5B-4E7E-966D-DC977FECAD7B}" type="datetimeFigureOut">
              <a:rPr lang="pt-BR" smtClean="0"/>
              <a:pPr/>
              <a:t>19/08/2015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F3748-FBDA-4760-9D58-2A1CC207CDD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653561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11404599" y="0"/>
            <a:ext cx="495301" cy="90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23650" y="425450"/>
            <a:ext cx="476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8440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243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1404599" y="0"/>
            <a:ext cx="495301" cy="90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5400000">
            <a:off x="11423650" y="425450"/>
            <a:ext cx="476250" cy="47625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190500" y="6444734"/>
            <a:ext cx="650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TECNOLOGIA</a:t>
            </a:r>
            <a:r>
              <a:rPr lang="pt-BR" baseline="0" dirty="0" smtClean="0">
                <a:solidFill>
                  <a:schemeClr val="bg1"/>
                </a:solidFill>
              </a:rPr>
              <a:t> WEB II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887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84475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11404599" y="0"/>
            <a:ext cx="495301" cy="90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23650" y="425450"/>
            <a:ext cx="476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04734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4693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84226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72382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11404599" y="0"/>
            <a:ext cx="495301" cy="90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23650" y="425450"/>
            <a:ext cx="476250" cy="47625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190500" y="6444734"/>
            <a:ext cx="650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TECNOLOGIA</a:t>
            </a:r>
            <a:r>
              <a:rPr lang="pt-BR" baseline="0" dirty="0" smtClean="0">
                <a:solidFill>
                  <a:schemeClr val="bg1"/>
                </a:solidFill>
              </a:rPr>
              <a:t> WEB II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306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56284" y="196042"/>
            <a:ext cx="1127520" cy="107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33573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598" y="5074920"/>
            <a:ext cx="9584946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5598" y="5907023"/>
            <a:ext cx="9584946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640" y="5237360"/>
            <a:ext cx="1434318" cy="136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2785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11404599" y="0"/>
            <a:ext cx="495301" cy="90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23650" y="425450"/>
            <a:ext cx="476250" cy="47625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190500" y="6444734"/>
            <a:ext cx="650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TECNOLOGIA</a:t>
            </a:r>
            <a:r>
              <a:rPr lang="pt-BR" baseline="0" dirty="0" smtClean="0">
                <a:solidFill>
                  <a:schemeClr val="bg1"/>
                </a:solidFill>
              </a:rPr>
              <a:t> WEB II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3544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8/laboratorio/exercicio1.php" TargetMode="External"/><Relationship Id="rId2" Type="http://schemas.openxmlformats.org/officeDocument/2006/relationships/hyperlink" Target="http://127.0.0.1:8088/laboratorio/exercicio1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validator.w3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Tecnologia Web II </a:t>
            </a:r>
            <a:br>
              <a:rPr lang="pt-BR" dirty="0" smtClean="0"/>
            </a:br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790471"/>
            <a:ext cx="10058400" cy="1143000"/>
          </a:xfrm>
        </p:spPr>
        <p:txBody>
          <a:bodyPr>
            <a:normAutofit fontScale="62500" lnSpcReduction="20000"/>
          </a:bodyPr>
          <a:lstStyle/>
          <a:p>
            <a:r>
              <a:rPr lang="pt-BR" dirty="0" smtClean="0"/>
              <a:t>Semana 3 – Introdução ao PHP </a:t>
            </a:r>
          </a:p>
          <a:p>
            <a:r>
              <a:rPr lang="pt-BR" dirty="0" smtClean="0"/>
              <a:t>Aula 1: Introdução ao PHP e Ambiente de desenvolvimento. </a:t>
            </a:r>
          </a:p>
          <a:p>
            <a:r>
              <a:rPr lang="pt-BR" dirty="0" smtClean="0"/>
              <a:t>Aula 2: Noções básicas de programação PHP: Variáveis e constantes. Exercícios.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19523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  <a:ea typeface="MS PGothic" charset="0"/>
              </a:rPr>
              <a:t>Próxima aula tem mais!!!!</a:t>
            </a:r>
          </a:p>
        </p:txBody>
      </p:sp>
      <p:pic>
        <p:nvPicPr>
          <p:cNvPr id="11268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51200" y="2209800"/>
            <a:ext cx="5080000" cy="36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Espaço Reservado para Número de Slide 1"/>
          <p:cNvSpPr>
            <a:spLocks noGrp="1"/>
          </p:cNvSpPr>
          <p:nvPr>
            <p:ph type="sldNum" sz="quarter" idx="4294967295"/>
          </p:nvPr>
        </p:nvSpPr>
        <p:spPr>
          <a:xfrm>
            <a:off x="9072033" y="6553200"/>
            <a:ext cx="2844800" cy="30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333333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400">
                <a:solidFill>
                  <a:srgbClr val="333333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rgbClr val="333333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400">
                <a:solidFill>
                  <a:srgbClr val="333333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400">
                <a:solidFill>
                  <a:srgbClr val="333333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400">
                <a:solidFill>
                  <a:srgbClr val="333333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400">
                <a:solidFill>
                  <a:srgbClr val="333333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400">
                <a:solidFill>
                  <a:srgbClr val="333333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400">
                <a:solidFill>
                  <a:srgbClr val="333333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664FCF62-6596-C44E-85E2-AC94213B7EEB}" type="slidenum">
              <a:rPr lang="pt-BR" sz="1400">
                <a:solidFill>
                  <a:srgbClr val="DDDDDD"/>
                </a:solidFill>
              </a:rPr>
              <a:pPr/>
              <a:t>10</a:t>
            </a:fld>
            <a:endParaRPr lang="pt-BR" sz="1400">
              <a:solidFill>
                <a:srgbClr val="DDDD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043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60272"/>
            <a:ext cx="3200400" cy="616255"/>
          </a:xfrm>
        </p:spPr>
        <p:txBody>
          <a:bodyPr/>
          <a:lstStyle/>
          <a:p>
            <a:pPr algn="ctr"/>
            <a:r>
              <a:rPr lang="pt-BR" dirty="0" smtClean="0"/>
              <a:t>PROFESSORES</a:t>
            </a:r>
            <a:endParaRPr lang="pt-B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87896"/>
            <a:ext cx="3200400" cy="2601533"/>
          </a:xfrm>
        </p:spPr>
        <p:txBody>
          <a:bodyPr/>
          <a:lstStyle/>
          <a:p>
            <a:r>
              <a:rPr lang="pt-BR" b="1" dirty="0" smtClean="0"/>
              <a:t>Ana </a:t>
            </a:r>
            <a:r>
              <a:rPr lang="pt-BR" b="1" smtClean="0"/>
              <a:t>Grasieli</a:t>
            </a:r>
            <a:endParaRPr lang="pt-BR" b="1" dirty="0" smtClean="0"/>
          </a:p>
          <a:p>
            <a:r>
              <a:rPr lang="pt-BR" b="1" dirty="0"/>
              <a:t>FABIANA ARANTES S </a:t>
            </a:r>
            <a:r>
              <a:rPr lang="pt-BR" b="1" dirty="0" smtClean="0"/>
              <a:t>MATHEUS</a:t>
            </a:r>
          </a:p>
          <a:p>
            <a:r>
              <a:rPr lang="pt-BR" b="1" dirty="0"/>
              <a:t>MARIA AMÉLIA </a:t>
            </a:r>
            <a:r>
              <a:rPr lang="pt-BR" b="1" dirty="0" smtClean="0"/>
              <a:t>ELISEO</a:t>
            </a:r>
            <a:endParaRPr lang="pt-BR" b="1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2446986"/>
            <a:ext cx="3200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79235" y="5897217"/>
            <a:ext cx="7341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*As notas de aula são material de apoio para estudo, de autoria dos professores da disciplina.</a:t>
            </a:r>
            <a:endParaRPr lang="pt-BR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81383" y="1336600"/>
            <a:ext cx="6812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charset="0"/>
                <a:ea typeface="MS PGothic" charset="0"/>
              </a:rPr>
              <a:t>Esta</a:t>
            </a:r>
            <a:r>
              <a:rPr lang="en-US" dirty="0">
                <a:latin typeface="Arial" charset="0"/>
                <a:ea typeface="MS PGothic" charset="0"/>
              </a:rPr>
              <a:t> aula tem </a:t>
            </a:r>
            <a:r>
              <a:rPr lang="en-US" dirty="0" err="1">
                <a:latin typeface="Arial" charset="0"/>
                <a:ea typeface="MS PGothic" charset="0"/>
              </a:rPr>
              <a:t>como</a:t>
            </a:r>
            <a:r>
              <a:rPr lang="en-US" dirty="0">
                <a:latin typeface="Arial" charset="0"/>
                <a:ea typeface="MS PGothic" charset="0"/>
              </a:rPr>
              <a:t> </a:t>
            </a:r>
            <a:r>
              <a:rPr lang="en-US" dirty="0" err="1">
                <a:latin typeface="Arial" charset="0"/>
                <a:ea typeface="MS PGothic" charset="0"/>
              </a:rPr>
              <a:t>objetivo</a:t>
            </a:r>
            <a:r>
              <a:rPr lang="en-US" dirty="0">
                <a:latin typeface="Arial" charset="0"/>
                <a:ea typeface="MS PGothic" charset="0"/>
              </a:rPr>
              <a:t> </a:t>
            </a:r>
            <a:r>
              <a:rPr lang="pt-BR" dirty="0">
                <a:latin typeface="Arial" charset="0"/>
                <a:ea typeface="MS PGothic" charset="0"/>
              </a:rPr>
              <a:t>apresentar o ambiente de desenvolvimento em PHP: XAMPP.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481383" y="813380"/>
            <a:ext cx="18674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CONTEÚDO</a:t>
            </a:r>
            <a:endParaRPr lang="pt-BR" sz="2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79235" y="3253405"/>
            <a:ext cx="6812924" cy="233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dirty="0"/>
              <a:t>NIEDERAUER, J., </a:t>
            </a:r>
            <a:r>
              <a:rPr lang="en-US" b="1" dirty="0" err="1"/>
              <a:t>Desenvolvendo</a:t>
            </a:r>
            <a:r>
              <a:rPr lang="en-US" b="1" dirty="0"/>
              <a:t> Websites com PHP</a:t>
            </a:r>
            <a:r>
              <a:rPr lang="en-US" dirty="0"/>
              <a:t>. </a:t>
            </a:r>
            <a:r>
              <a:rPr lang="en-US" dirty="0" err="1"/>
              <a:t>Novatec</a:t>
            </a:r>
            <a:r>
              <a:rPr lang="en-US" dirty="0"/>
              <a:t>, 2 ed., 2011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dirty="0"/>
              <a:t> </a:t>
            </a:r>
            <a:r>
              <a:rPr lang="pt-BR" u="sng" dirty="0">
                <a:solidFill>
                  <a:schemeClr val="accent2"/>
                </a:solidFill>
              </a:rPr>
              <a:t>http://www.w3schools.com/</a:t>
            </a:r>
            <a:endParaRPr lang="pt-BR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dirty="0"/>
              <a:t> </a:t>
            </a:r>
            <a:r>
              <a:rPr lang="pt-BR" u="sng" dirty="0">
                <a:solidFill>
                  <a:schemeClr val="accent2"/>
                </a:solidFill>
              </a:rPr>
              <a:t>http://www.php.net 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dirty="0"/>
              <a:t> </a:t>
            </a:r>
            <a:r>
              <a:rPr lang="pt-BR" u="sng" dirty="0">
                <a:solidFill>
                  <a:schemeClr val="accent2"/>
                </a:solidFill>
              </a:rPr>
              <a:t>http://www.phpbrasil.com</a:t>
            </a:r>
          </a:p>
          <a:p>
            <a:pPr>
              <a:lnSpc>
                <a:spcPct val="140000"/>
              </a:lnSpc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479235" y="2730185"/>
            <a:ext cx="21291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REFERÊNCIAS</a:t>
            </a:r>
            <a:endParaRPr lang="pt-BR" sz="2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085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  <a:ea typeface="MS PGothic" charset="0"/>
              </a:rPr>
              <a:t>Ambiente PHP - XAMPP</a:t>
            </a:r>
          </a:p>
        </p:txBody>
      </p:sp>
      <p:sp>
        <p:nvSpPr>
          <p:cNvPr id="4099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S PGothic" charset="0"/>
              </a:rPr>
              <a:t>XAMPP: Cross-Platform, Apache, MySQL, PHP e Perl </a:t>
            </a:r>
            <a:endParaRPr lang="pt-BR">
              <a:latin typeface="Arial" charset="0"/>
              <a:ea typeface="MS PGothic" charset="0"/>
            </a:endParaRPr>
          </a:p>
          <a:p>
            <a:r>
              <a:rPr lang="pt-BR">
                <a:latin typeface="Arial" charset="0"/>
                <a:ea typeface="MS PGothic" charset="0"/>
              </a:rPr>
              <a:t>X = Cross-Platform = Múltipla plataforma (Windows, Linux, Solaris, Mac OS X)</a:t>
            </a:r>
          </a:p>
          <a:p>
            <a:endParaRPr lang="pt-BR">
              <a:latin typeface="Arial" charset="0"/>
              <a:ea typeface="MS PGothic" charset="0"/>
            </a:endParaRPr>
          </a:p>
          <a:p>
            <a:endParaRPr lang="pt-BR">
              <a:latin typeface="Arial" charset="0"/>
              <a:ea typeface="MS PGothic" charset="0"/>
            </a:endParaRPr>
          </a:p>
          <a:p>
            <a:endParaRPr lang="pt-BR">
              <a:latin typeface="Arial" charset="0"/>
              <a:ea typeface="MS PGothic" charset="0"/>
            </a:endParaRPr>
          </a:p>
        </p:txBody>
      </p:sp>
      <p:pic>
        <p:nvPicPr>
          <p:cNvPr id="4101" name="Picture 8" descr="http://cancaucom.com/wp-content/uploads/2014/01/xampp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25600" y="3606801"/>
            <a:ext cx="8585200" cy="220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Espaço Reservado para Número de Slide 1"/>
          <p:cNvSpPr>
            <a:spLocks noGrp="1"/>
          </p:cNvSpPr>
          <p:nvPr>
            <p:ph type="sldNum" sz="quarter" idx="4294967295"/>
          </p:nvPr>
        </p:nvSpPr>
        <p:spPr>
          <a:xfrm>
            <a:off x="9072033" y="6553200"/>
            <a:ext cx="2844800" cy="30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333333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400">
                <a:solidFill>
                  <a:srgbClr val="333333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rgbClr val="333333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400">
                <a:solidFill>
                  <a:srgbClr val="333333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400">
                <a:solidFill>
                  <a:srgbClr val="333333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400">
                <a:solidFill>
                  <a:srgbClr val="333333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400">
                <a:solidFill>
                  <a:srgbClr val="333333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400">
                <a:solidFill>
                  <a:srgbClr val="333333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400">
                <a:solidFill>
                  <a:srgbClr val="333333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DE2DF54D-2388-0345-9F4F-7FF1557EFF80}" type="slidenum">
              <a:rPr lang="pt-BR" sz="1400">
                <a:solidFill>
                  <a:srgbClr val="DDDDDD"/>
                </a:solidFill>
              </a:rPr>
              <a:pPr/>
              <a:t>3</a:t>
            </a:fld>
            <a:endParaRPr lang="pt-BR" sz="1400">
              <a:solidFill>
                <a:srgbClr val="DDDD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085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  <a:ea typeface="MS PGothic" charset="0"/>
              </a:rPr>
              <a:t>Inicializar o XAMPP - Windows</a:t>
            </a:r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457200">
              <a:lnSpc>
                <a:spcPct val="120000"/>
              </a:lnSpc>
              <a:spcAft>
                <a:spcPct val="20000"/>
              </a:spcAft>
              <a:buSzPct val="70000"/>
              <a:buFont typeface="Arial" charset="0"/>
              <a:buAutoNum type="arabicPeriod"/>
            </a:pPr>
            <a:r>
              <a:rPr lang="pt-BR" dirty="0">
                <a:latin typeface="Arial" charset="0"/>
                <a:ea typeface="MS PGothic" charset="0"/>
              </a:rPr>
              <a:t>Menu Iniciar -&gt; XAMPP -&gt; xampp_start.exe</a:t>
            </a:r>
          </a:p>
          <a:p>
            <a:pPr marL="457200" indent="-457200">
              <a:buNone/>
            </a:pPr>
            <a:endParaRPr lang="pt-BR" dirty="0">
              <a:latin typeface="Arial" charset="0"/>
              <a:ea typeface="MS PGothic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705600" y="3135314"/>
            <a:ext cx="5384800" cy="20313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pt-BR"/>
              <a:t>Apache – Servidor Web - PHP</a:t>
            </a:r>
          </a:p>
          <a:p>
            <a:pPr>
              <a:buFont typeface="Arial" charset="0"/>
              <a:buChar char="•"/>
            </a:pPr>
            <a:r>
              <a:rPr lang="pt-BR"/>
              <a:t>MySQL – Servidor de Banco de Dados</a:t>
            </a:r>
          </a:p>
          <a:p>
            <a:pPr>
              <a:buFont typeface="Arial" charset="0"/>
              <a:buChar char="•"/>
            </a:pPr>
            <a:r>
              <a:rPr lang="pt-BR"/>
              <a:t>FileZilla – Servidor de Transferência de Arquivos (tipo FTP).</a:t>
            </a:r>
          </a:p>
          <a:p>
            <a:pPr>
              <a:buFont typeface="Arial" charset="0"/>
              <a:buChar char="•"/>
            </a:pPr>
            <a:r>
              <a:rPr lang="pt-BR"/>
              <a:t>Mercury – Servidor de E-mail</a:t>
            </a:r>
          </a:p>
          <a:p>
            <a:pPr>
              <a:buFont typeface="Arial" charset="0"/>
              <a:buChar char="•"/>
            </a:pPr>
            <a:r>
              <a:rPr lang="pt-BR"/>
              <a:t>Tomcat – Servidor JSP (para Java)</a:t>
            </a:r>
          </a:p>
          <a:p>
            <a:endParaRPr lang="pt-BR"/>
          </a:p>
        </p:txBody>
      </p:sp>
      <p:sp>
        <p:nvSpPr>
          <p:cNvPr id="5127" name="Espaço Reservado para Número de Slide 1"/>
          <p:cNvSpPr>
            <a:spLocks noGrp="1"/>
          </p:cNvSpPr>
          <p:nvPr>
            <p:ph type="sldNum" sz="quarter" idx="4294967295"/>
          </p:nvPr>
        </p:nvSpPr>
        <p:spPr>
          <a:xfrm>
            <a:off x="9072033" y="6553200"/>
            <a:ext cx="2844800" cy="30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333333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400">
                <a:solidFill>
                  <a:srgbClr val="333333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rgbClr val="333333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400">
                <a:solidFill>
                  <a:srgbClr val="333333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400">
                <a:solidFill>
                  <a:srgbClr val="333333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400">
                <a:solidFill>
                  <a:srgbClr val="333333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400">
                <a:solidFill>
                  <a:srgbClr val="333333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400">
                <a:solidFill>
                  <a:srgbClr val="333333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400">
                <a:solidFill>
                  <a:srgbClr val="333333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45925CF9-8A4B-134A-BEFB-189A3F0E4BA2}" type="slidenum">
              <a:rPr lang="pt-BR" sz="1400">
                <a:solidFill>
                  <a:srgbClr val="DDDDDD"/>
                </a:solidFill>
              </a:rPr>
              <a:pPr/>
              <a:t>4</a:t>
            </a:fld>
            <a:endParaRPr lang="pt-BR" sz="1400">
              <a:solidFill>
                <a:srgbClr val="DDDD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76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  <a:ea typeface="MS PGothic" charset="0"/>
              </a:rPr>
              <a:t>Ambiente PHP - XAMPP</a:t>
            </a:r>
          </a:p>
        </p:txBody>
      </p:sp>
      <p:sp>
        <p:nvSpPr>
          <p:cNvPr id="614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>
                <a:latin typeface="Arial" charset="0"/>
                <a:ea typeface="MS PGothic" charset="0"/>
              </a:rPr>
              <a:t>Portas default: </a:t>
            </a:r>
          </a:p>
          <a:p>
            <a:pPr lvl="1"/>
            <a:r>
              <a:rPr lang="pt-BR">
                <a:latin typeface="Arial" charset="0"/>
                <a:ea typeface="MS PGothic" charset="0"/>
              </a:rPr>
              <a:t>80 (HTTP), 443 (SSL) e 3306 (MySQL)</a:t>
            </a:r>
          </a:p>
          <a:p>
            <a:pPr lvl="1"/>
            <a:r>
              <a:rPr lang="pt-BR">
                <a:latin typeface="Arial" charset="0"/>
                <a:ea typeface="MS PGothic" charset="0"/>
              </a:rPr>
              <a:t>Nem sempre estão disponíveis</a:t>
            </a:r>
          </a:p>
          <a:p>
            <a:r>
              <a:rPr lang="pt-BR">
                <a:latin typeface="Arial" charset="0"/>
                <a:ea typeface="MS PGothic" charset="0"/>
              </a:rPr>
              <a:t>Portas que utilizaremos no Lab</a:t>
            </a:r>
          </a:p>
          <a:p>
            <a:pPr lvl="1"/>
            <a:r>
              <a:rPr lang="pt-BR">
                <a:latin typeface="Arial" charset="0"/>
                <a:ea typeface="MS PGothic" charset="0"/>
              </a:rPr>
              <a:t>8081 (HTTP), 4430 (SSL) e 3308 (MySQL)</a:t>
            </a:r>
          </a:p>
          <a:p>
            <a:endParaRPr lang="pt-BR">
              <a:latin typeface="Arial" charset="0"/>
              <a:ea typeface="MS PGothic" charset="0"/>
            </a:endParaRPr>
          </a:p>
          <a:p>
            <a:pPr lvl="1"/>
            <a:endParaRPr lang="pt-BR">
              <a:latin typeface="Arial" charset="0"/>
              <a:ea typeface="MS PGothic" charset="0"/>
            </a:endParaRPr>
          </a:p>
          <a:p>
            <a:pPr lvl="1"/>
            <a:endParaRPr lang="pt-BR">
              <a:latin typeface="Arial" charset="0"/>
              <a:ea typeface="MS PGothic" charset="0"/>
            </a:endParaRPr>
          </a:p>
        </p:txBody>
      </p:sp>
      <p:sp>
        <p:nvSpPr>
          <p:cNvPr id="6149" name="Espaço Reservado para Número de Slide 1"/>
          <p:cNvSpPr>
            <a:spLocks noGrp="1"/>
          </p:cNvSpPr>
          <p:nvPr>
            <p:ph type="sldNum" sz="quarter" idx="4294967295"/>
          </p:nvPr>
        </p:nvSpPr>
        <p:spPr>
          <a:xfrm>
            <a:off x="9072033" y="6553200"/>
            <a:ext cx="2844800" cy="30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333333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400">
                <a:solidFill>
                  <a:srgbClr val="333333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rgbClr val="333333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400">
                <a:solidFill>
                  <a:srgbClr val="333333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400">
                <a:solidFill>
                  <a:srgbClr val="333333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400">
                <a:solidFill>
                  <a:srgbClr val="333333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400">
                <a:solidFill>
                  <a:srgbClr val="333333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400">
                <a:solidFill>
                  <a:srgbClr val="333333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400">
                <a:solidFill>
                  <a:srgbClr val="333333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B73436AE-DFB6-0A4D-A19C-9ADE7F066AF5}" type="slidenum">
              <a:rPr lang="pt-BR" sz="1400">
                <a:solidFill>
                  <a:srgbClr val="DDDDDD"/>
                </a:solidFill>
              </a:rPr>
              <a:pPr/>
              <a:t>5</a:t>
            </a:fld>
            <a:endParaRPr lang="pt-BR" sz="1400">
              <a:solidFill>
                <a:srgbClr val="DDDD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235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  <a:ea typeface="MS PGothic" charset="0"/>
              </a:rPr>
              <a:t>Inicializar e Testar o XAMPP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457200">
              <a:lnSpc>
                <a:spcPct val="120000"/>
              </a:lnSpc>
              <a:spcAft>
                <a:spcPct val="20000"/>
              </a:spcAft>
              <a:buSzPct val="70000"/>
              <a:buFont typeface="+mj-lt"/>
              <a:buAutoNum type="arabicPeriod"/>
              <a:defRPr/>
            </a:pPr>
            <a:r>
              <a:rPr lang="pt-BR" dirty="0" smtClean="0"/>
              <a:t>Menu Iniciar -&gt; XAMPP -&gt; xampp_start.exe</a:t>
            </a:r>
          </a:p>
          <a:p>
            <a:pPr marL="457200" lvl="1" indent="-457200">
              <a:lnSpc>
                <a:spcPct val="120000"/>
              </a:lnSpc>
              <a:spcAft>
                <a:spcPct val="20000"/>
              </a:spcAft>
              <a:buSzPct val="70000"/>
              <a:buFont typeface="+mj-lt"/>
              <a:buAutoNum type="arabicPeriod"/>
              <a:defRPr/>
            </a:pPr>
            <a:r>
              <a:rPr lang="pt-BR" dirty="0" smtClean="0"/>
              <a:t>Menu Iniciar -&gt; XAMPP -&gt; xampp-control.exe</a:t>
            </a:r>
            <a:endParaRPr lang="pt-BR" sz="1600" dirty="0"/>
          </a:p>
          <a:p>
            <a:pPr marL="457200" lvl="1" indent="-457200">
              <a:lnSpc>
                <a:spcPct val="120000"/>
              </a:lnSpc>
              <a:spcAft>
                <a:spcPct val="20000"/>
              </a:spcAft>
              <a:buSzPct val="70000"/>
              <a:buFont typeface="+mj-lt"/>
              <a:buAutoNum type="arabicPeriod"/>
              <a:defRPr/>
            </a:pPr>
            <a:r>
              <a:rPr lang="pt-BR" dirty="0" smtClean="0"/>
              <a:t>No navegador, acessar </a:t>
            </a:r>
          </a:p>
          <a:p>
            <a:pPr lvl="1">
              <a:defRPr/>
            </a:pPr>
            <a:r>
              <a:rPr lang="pt-BR" dirty="0" smtClean="0"/>
              <a:t>http</a:t>
            </a:r>
            <a:r>
              <a:rPr lang="pt-BR" dirty="0"/>
              <a:t>:\\</a:t>
            </a:r>
            <a:r>
              <a:rPr lang="pt-BR" dirty="0" smtClean="0"/>
              <a:t>127.0.0.1:8081 ou</a:t>
            </a:r>
          </a:p>
          <a:p>
            <a:pPr lvl="1">
              <a:defRPr/>
            </a:pPr>
            <a:r>
              <a:rPr lang="pt-BR" dirty="0" smtClean="0"/>
              <a:t>http</a:t>
            </a:r>
            <a:r>
              <a:rPr lang="pt-BR" dirty="0"/>
              <a:t>:\\</a:t>
            </a:r>
            <a:r>
              <a:rPr lang="pt-BR" dirty="0" smtClean="0"/>
              <a:t>localhost:8081</a:t>
            </a:r>
            <a:endParaRPr lang="pt-BR" dirty="0"/>
          </a:p>
        </p:txBody>
      </p:sp>
      <p:pic>
        <p:nvPicPr>
          <p:cNvPr id="7173" name="Picture 2" descr="http://sawmac.com/wp-content/uploads/2010/08/xampp_pa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98633" y="2438400"/>
            <a:ext cx="57912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Espaço Reservado para Número de Slide 1"/>
          <p:cNvSpPr>
            <a:spLocks noGrp="1"/>
          </p:cNvSpPr>
          <p:nvPr>
            <p:ph type="sldNum" sz="quarter" idx="4294967295"/>
          </p:nvPr>
        </p:nvSpPr>
        <p:spPr>
          <a:xfrm>
            <a:off x="9072033" y="6553200"/>
            <a:ext cx="2844800" cy="30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333333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400">
                <a:solidFill>
                  <a:srgbClr val="333333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rgbClr val="333333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400">
                <a:solidFill>
                  <a:srgbClr val="333333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400">
                <a:solidFill>
                  <a:srgbClr val="333333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400">
                <a:solidFill>
                  <a:srgbClr val="333333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400">
                <a:solidFill>
                  <a:srgbClr val="333333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400">
                <a:solidFill>
                  <a:srgbClr val="333333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400">
                <a:solidFill>
                  <a:srgbClr val="333333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64737EFB-FFA0-4248-A263-69E1B5300CC2}" type="slidenum">
              <a:rPr lang="pt-BR" sz="1400">
                <a:solidFill>
                  <a:srgbClr val="DDDDDD"/>
                </a:solidFill>
              </a:rPr>
              <a:pPr/>
              <a:t>6</a:t>
            </a:fld>
            <a:endParaRPr lang="pt-BR" sz="1400">
              <a:solidFill>
                <a:srgbClr val="DDDD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753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  <a:ea typeface="MS PGothic" charset="0"/>
              </a:rPr>
              <a:t>Escrevendo o código PHP e executando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pt-BR">
                <a:latin typeface="Arial" charset="0"/>
                <a:ea typeface="MS PGothic" charset="0"/>
              </a:rPr>
              <a:t>1) Certifique-se ter inicializado o XAMPP.</a:t>
            </a:r>
          </a:p>
          <a:p>
            <a:pPr marL="0" indent="0">
              <a:buFont typeface="Arial" charset="0"/>
              <a:buNone/>
            </a:pPr>
            <a:r>
              <a:rPr lang="pt-BR">
                <a:latin typeface="Arial" charset="0"/>
                <a:ea typeface="MS PGothic" charset="0"/>
              </a:rPr>
              <a:t>2) Menu Iniciar -&gt; XAMPP -&gt; htdocs . </a:t>
            </a:r>
          </a:p>
          <a:p>
            <a:pPr lvl="1"/>
            <a:r>
              <a:rPr lang="pt-BR">
                <a:latin typeface="Arial" charset="0"/>
                <a:ea typeface="MS PGothic" charset="0"/>
              </a:rPr>
              <a:t>Os códigos php devem ser armazenados nesta pasta.</a:t>
            </a:r>
          </a:p>
          <a:p>
            <a:pPr marL="0" indent="0">
              <a:buFont typeface="Arial" charset="0"/>
              <a:buNone/>
            </a:pPr>
            <a:r>
              <a:rPr lang="pt-BR">
                <a:latin typeface="Arial" charset="0"/>
                <a:ea typeface="MS PGothic" charset="0"/>
              </a:rPr>
              <a:t>3) Abra um Editor de Texto (Bloco de Notas) e digite o código abaixo. </a:t>
            </a:r>
          </a:p>
          <a:p>
            <a:pPr lvl="1"/>
            <a:r>
              <a:rPr lang="pt-BR">
                <a:latin typeface="Arial" charset="0"/>
                <a:ea typeface="MS PGothic" charset="0"/>
              </a:rPr>
              <a:t>Lembre-se: ao digitar o código, você está fixando a sintaxe. Utilizar o Bloco de Notas é ótimo para aprender a sintaxe. </a:t>
            </a:r>
          </a:p>
          <a:p>
            <a:pPr marL="0" indent="0"/>
            <a:endParaRPr lang="pt-BR">
              <a:latin typeface="Arial" charset="0"/>
              <a:ea typeface="MS PGothic" charset="0"/>
            </a:endParaRPr>
          </a:p>
        </p:txBody>
      </p:sp>
      <p:sp>
        <p:nvSpPr>
          <p:cNvPr id="8197" name="Espaço Reservado para Número de Slide 1"/>
          <p:cNvSpPr>
            <a:spLocks noGrp="1"/>
          </p:cNvSpPr>
          <p:nvPr>
            <p:ph type="sldNum" sz="quarter" idx="4294967295"/>
          </p:nvPr>
        </p:nvSpPr>
        <p:spPr>
          <a:xfrm>
            <a:off x="9072033" y="6553200"/>
            <a:ext cx="2844800" cy="30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333333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400">
                <a:solidFill>
                  <a:srgbClr val="333333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rgbClr val="333333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400">
                <a:solidFill>
                  <a:srgbClr val="333333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400">
                <a:solidFill>
                  <a:srgbClr val="333333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400">
                <a:solidFill>
                  <a:srgbClr val="333333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400">
                <a:solidFill>
                  <a:srgbClr val="333333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400">
                <a:solidFill>
                  <a:srgbClr val="333333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400">
                <a:solidFill>
                  <a:srgbClr val="333333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B0DD009F-2827-AF4B-9048-130C6066939B}" type="slidenum">
              <a:rPr lang="pt-BR" sz="1400">
                <a:solidFill>
                  <a:srgbClr val="DDDDDD"/>
                </a:solidFill>
              </a:rPr>
              <a:pPr/>
              <a:t>7</a:t>
            </a:fld>
            <a:endParaRPr lang="pt-BR" sz="1400">
              <a:solidFill>
                <a:srgbClr val="DDDD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492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  <a:ea typeface="MS PGothic" charset="0"/>
              </a:rPr>
              <a:t>Escrevendo o código PHP e executando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solidFill>
            <a:srgbClr val="CCFFCC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pt-BR" sz="2000" b="1">
                <a:latin typeface="Courier New" charset="0"/>
                <a:ea typeface="MS PGothic" charset="0"/>
                <a:cs typeface="Courier New" charset="0"/>
              </a:rPr>
              <a:t>&lt;html&gt;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pt-BR" sz="2000" b="1">
                <a:latin typeface="Courier New" charset="0"/>
                <a:ea typeface="MS PGothic" charset="0"/>
                <a:cs typeface="Courier New" charset="0"/>
              </a:rPr>
              <a:t>&lt;head&gt;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pt-BR" sz="2000" b="1">
                <a:latin typeface="Courier New" charset="0"/>
                <a:ea typeface="MS PGothic" charset="0"/>
                <a:cs typeface="Courier New" charset="0"/>
              </a:rPr>
              <a:t>	&lt;meta charset="utf-8"&gt;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pt-BR" sz="2000" b="1">
                <a:latin typeface="Courier New" charset="0"/>
                <a:ea typeface="MS PGothic" charset="0"/>
                <a:cs typeface="Courier New" charset="0"/>
              </a:rPr>
              <a:t>	&lt;title&gt; Meu Primeiro Programa em PHP&lt;/title&gt;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pt-BR" sz="2000" b="1">
                <a:latin typeface="Courier New" charset="0"/>
                <a:ea typeface="MS PGothic" charset="0"/>
                <a:cs typeface="Courier New" charset="0"/>
              </a:rPr>
              <a:t>&lt;/head&gt;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pt-BR" sz="2000" b="1">
                <a:latin typeface="Courier New" charset="0"/>
                <a:ea typeface="MS PGothic" charset="0"/>
                <a:cs typeface="Courier New" charset="0"/>
              </a:rPr>
              <a:t>&lt;body&gt;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pt-BR" sz="2000" b="1">
                <a:solidFill>
                  <a:srgbClr val="0000FF"/>
                </a:solidFill>
                <a:latin typeface="Courier New" charset="0"/>
                <a:ea typeface="MS PGothic" charset="0"/>
                <a:cs typeface="Courier New" charset="0"/>
              </a:rPr>
              <a:t>       </a:t>
            </a:r>
            <a:r>
              <a:rPr lang="pt-BR" sz="2000" b="1">
                <a:solidFill>
                  <a:srgbClr val="008000"/>
                </a:solidFill>
                <a:latin typeface="Courier New" charset="0"/>
                <a:ea typeface="MS PGothic" charset="0"/>
                <a:cs typeface="Courier New" charset="0"/>
              </a:rPr>
              <a:t>&lt;?php </a:t>
            </a:r>
            <a:r>
              <a:rPr lang="pt-BR" sz="1900" b="1">
                <a:solidFill>
                  <a:srgbClr val="FE3000"/>
                </a:solidFill>
                <a:latin typeface="Courier New" charset="0"/>
                <a:ea typeface="MS PGothic" charset="0"/>
                <a:cs typeface="Courier New" charset="0"/>
              </a:rPr>
              <a:t>echo </a:t>
            </a:r>
            <a:r>
              <a:rPr lang="pt-BR" sz="1900" b="1">
                <a:solidFill>
                  <a:srgbClr val="0000FF"/>
                </a:solidFill>
                <a:latin typeface="Courier New" charset="0"/>
                <a:ea typeface="MS PGothic" charset="0"/>
                <a:cs typeface="Courier New" charset="0"/>
              </a:rPr>
              <a:t>"Olá PHP!!!" </a:t>
            </a:r>
            <a:r>
              <a:rPr lang="pt-BR" sz="1900" b="1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;</a:t>
            </a:r>
            <a:r>
              <a:rPr lang="pt-BR" sz="1900" b="1">
                <a:solidFill>
                  <a:srgbClr val="0000FF"/>
                </a:solidFill>
                <a:latin typeface="Courier New" charset="0"/>
                <a:ea typeface="MS PGothic" charset="0"/>
                <a:cs typeface="Courier New" charset="0"/>
              </a:rPr>
              <a:t> </a:t>
            </a:r>
            <a:r>
              <a:rPr lang="pt-BR" sz="2000" b="1">
                <a:solidFill>
                  <a:srgbClr val="008000"/>
                </a:solidFill>
                <a:latin typeface="Courier New" charset="0"/>
                <a:ea typeface="MS PGothic" charset="0"/>
                <a:cs typeface="Courier New" charset="0"/>
              </a:rPr>
              <a:t>?&gt;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pt-BR" sz="2000" b="1">
                <a:latin typeface="Courier New" charset="0"/>
                <a:ea typeface="MS PGothic" charset="0"/>
                <a:cs typeface="Courier New" charset="0"/>
              </a:rPr>
              <a:t>&lt;/body&gt;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pt-BR" sz="2000" b="1">
                <a:latin typeface="Courier New" charset="0"/>
                <a:ea typeface="MS PGothic" charset="0"/>
                <a:cs typeface="Courier New" charset="0"/>
              </a:rPr>
              <a:t>&lt;/html&gt;</a:t>
            </a:r>
          </a:p>
        </p:txBody>
      </p:sp>
      <p:sp>
        <p:nvSpPr>
          <p:cNvPr id="9221" name="Espaço Reservado para Número de Slide 1"/>
          <p:cNvSpPr>
            <a:spLocks noGrp="1"/>
          </p:cNvSpPr>
          <p:nvPr>
            <p:ph type="sldNum" sz="quarter" idx="4294967295"/>
          </p:nvPr>
        </p:nvSpPr>
        <p:spPr>
          <a:xfrm>
            <a:off x="9072033" y="6553200"/>
            <a:ext cx="2844800" cy="30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333333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400">
                <a:solidFill>
                  <a:srgbClr val="333333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rgbClr val="333333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400">
                <a:solidFill>
                  <a:srgbClr val="333333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400">
                <a:solidFill>
                  <a:srgbClr val="333333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400">
                <a:solidFill>
                  <a:srgbClr val="333333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400">
                <a:solidFill>
                  <a:srgbClr val="333333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400">
                <a:solidFill>
                  <a:srgbClr val="333333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400">
                <a:solidFill>
                  <a:srgbClr val="333333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36AEB108-30AB-0146-8DE7-7B0A43E9FF65}" type="slidenum">
              <a:rPr lang="pt-BR" sz="1400">
                <a:solidFill>
                  <a:srgbClr val="DDDDDD"/>
                </a:solidFill>
              </a:rPr>
              <a:pPr/>
              <a:t>8</a:t>
            </a:fld>
            <a:endParaRPr lang="pt-BR" sz="1400">
              <a:solidFill>
                <a:srgbClr val="DDDD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611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  <a:ea typeface="MS PGothic" charset="0"/>
              </a:rPr>
              <a:t>Escrevendo o código PHP e executando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pt-BR">
                <a:latin typeface="Arial" charset="0"/>
                <a:ea typeface="MS PGothic" charset="0"/>
              </a:rPr>
              <a:t>4) Crie uma pasta chamada laboratorio na pasta do htdocs</a:t>
            </a:r>
          </a:p>
          <a:p>
            <a:pPr marL="0" indent="0">
              <a:buFont typeface="Arial" charset="0"/>
              <a:buNone/>
            </a:pPr>
            <a:r>
              <a:rPr lang="pt-BR">
                <a:latin typeface="Arial" charset="0"/>
                <a:ea typeface="MS PGothic" charset="0"/>
              </a:rPr>
              <a:t>5) Salve o arquivo como exercicio1.php na pasta laboratorio</a:t>
            </a:r>
            <a:endParaRPr lang="pt-BR" sz="1600">
              <a:latin typeface="Arial" charset="0"/>
              <a:ea typeface="MS PGothic" charset="0"/>
            </a:endParaRPr>
          </a:p>
          <a:p>
            <a:pPr marL="0" indent="0">
              <a:buFont typeface="Arial" charset="0"/>
              <a:buNone/>
            </a:pPr>
            <a:r>
              <a:rPr lang="pt-BR">
                <a:latin typeface="Arial" charset="0"/>
                <a:ea typeface="MS PGothic" charset="0"/>
              </a:rPr>
              <a:t>6) Acesse o servidor no navegador (Chrome, Opera, Safari, IE, ...) e digite:</a:t>
            </a:r>
          </a:p>
          <a:p>
            <a:pPr lvl="1"/>
            <a:r>
              <a:rPr lang="pt-BR">
                <a:latin typeface="Arial" charset="0"/>
                <a:ea typeface="MS PGothic" charset="0"/>
              </a:rPr>
              <a:t> </a:t>
            </a:r>
            <a:r>
              <a:rPr lang="pt-BR" u="sng">
                <a:latin typeface="Arial" charset="0"/>
                <a:ea typeface="MS PGothic" charset="0"/>
                <a:hlinkClick r:id="rId2"/>
              </a:rPr>
              <a:t>http://127.0.0.1:8081\laboratorio\exercicio1.php</a:t>
            </a:r>
            <a:r>
              <a:rPr lang="pt-BR">
                <a:latin typeface="Arial" charset="0"/>
                <a:ea typeface="MS PGothic" charset="0"/>
              </a:rPr>
              <a:t> ou </a:t>
            </a:r>
            <a:r>
              <a:rPr lang="pt-BR" u="sng">
                <a:latin typeface="Arial" charset="0"/>
                <a:ea typeface="MS PGothic" charset="0"/>
                <a:hlinkClick r:id="rId3"/>
              </a:rPr>
              <a:t>http://localhost:8081\laboratorio\exercicio1.php</a:t>
            </a:r>
            <a:r>
              <a:rPr lang="pt-BR">
                <a:latin typeface="Arial" charset="0"/>
                <a:ea typeface="MS PGothic" charset="0"/>
              </a:rPr>
              <a:t> </a:t>
            </a:r>
          </a:p>
          <a:p>
            <a:pPr marL="0" indent="0">
              <a:buFont typeface="Arial" charset="0"/>
              <a:buNone/>
            </a:pPr>
            <a:r>
              <a:rPr lang="pt-BR">
                <a:latin typeface="Arial" charset="0"/>
                <a:ea typeface="MS PGothic" charset="0"/>
              </a:rPr>
              <a:t>7) Clique com botão direito, e, em seguida, “Exibir Código-Fonte”. Nesse código não possui nenhum código PHP, somente HTML.</a:t>
            </a:r>
            <a:endParaRPr lang="pt-BR" sz="1600">
              <a:latin typeface="Arial" charset="0"/>
              <a:ea typeface="MS PGothic" charset="0"/>
            </a:endParaRPr>
          </a:p>
          <a:p>
            <a:pPr marL="0" indent="0">
              <a:buFont typeface="Arial" charset="0"/>
              <a:buNone/>
            </a:pPr>
            <a:r>
              <a:rPr lang="pt-BR">
                <a:latin typeface="Arial" charset="0"/>
                <a:ea typeface="MS PGothic" charset="0"/>
              </a:rPr>
              <a:t>8) Copie esse código HTML e valide no W3C validator.</a:t>
            </a:r>
          </a:p>
          <a:p>
            <a:pPr lvl="1"/>
            <a:r>
              <a:rPr lang="pt-BR">
                <a:latin typeface="Arial" charset="0"/>
                <a:ea typeface="MS PGothic" charset="0"/>
                <a:hlinkClick r:id="rId4"/>
              </a:rPr>
              <a:t>http://validator.w3.org/</a:t>
            </a:r>
            <a:endParaRPr lang="pt-BR">
              <a:latin typeface="Arial" charset="0"/>
              <a:ea typeface="MS PGothic" charset="0"/>
            </a:endParaRPr>
          </a:p>
          <a:p>
            <a:pPr lvl="1"/>
            <a:endParaRPr lang="pt-BR" sz="1600">
              <a:latin typeface="Arial" charset="0"/>
              <a:ea typeface="MS PGothic" charset="0"/>
            </a:endParaRPr>
          </a:p>
          <a:p>
            <a:pPr marL="0" indent="0"/>
            <a:endParaRPr lang="pt-BR">
              <a:latin typeface="Arial" charset="0"/>
              <a:ea typeface="MS PGothic" charset="0"/>
            </a:endParaRPr>
          </a:p>
        </p:txBody>
      </p:sp>
      <p:sp>
        <p:nvSpPr>
          <p:cNvPr id="10245" name="Espaço Reservado para Número de Slide 1"/>
          <p:cNvSpPr>
            <a:spLocks noGrp="1"/>
          </p:cNvSpPr>
          <p:nvPr>
            <p:ph type="sldNum" sz="quarter" idx="4294967295"/>
          </p:nvPr>
        </p:nvSpPr>
        <p:spPr>
          <a:xfrm>
            <a:off x="9072033" y="6553200"/>
            <a:ext cx="2844800" cy="30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333333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400">
                <a:solidFill>
                  <a:srgbClr val="333333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rgbClr val="333333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400">
                <a:solidFill>
                  <a:srgbClr val="333333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400">
                <a:solidFill>
                  <a:srgbClr val="333333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400">
                <a:solidFill>
                  <a:srgbClr val="333333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400">
                <a:solidFill>
                  <a:srgbClr val="333333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400">
                <a:solidFill>
                  <a:srgbClr val="333333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400">
                <a:solidFill>
                  <a:srgbClr val="333333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C7193FBC-E5B1-F541-9A84-253986F23FAD}" type="slidenum">
              <a:rPr lang="pt-BR" sz="1400">
                <a:solidFill>
                  <a:srgbClr val="DDDDDD"/>
                </a:solidFill>
              </a:rPr>
              <a:pPr/>
              <a:t>9</a:t>
            </a:fld>
            <a:endParaRPr lang="pt-BR" sz="1400">
              <a:solidFill>
                <a:srgbClr val="DDDD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812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1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0000"/>
      </a:accent1>
      <a:accent2>
        <a:srgbClr val="C0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147</TotalTime>
  <Words>458</Words>
  <Application>Microsoft Office PowerPoint</Application>
  <PresentationFormat>Personalizar</PresentationFormat>
  <Paragraphs>73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Retrospect</vt:lpstr>
      <vt:lpstr>Tecnologia Web II  Exercício</vt:lpstr>
      <vt:lpstr>PROFESSORES</vt:lpstr>
      <vt:lpstr>Ambiente PHP - XAMPP</vt:lpstr>
      <vt:lpstr>Inicializar o XAMPP - Windows</vt:lpstr>
      <vt:lpstr>Ambiente PHP - XAMPP</vt:lpstr>
      <vt:lpstr>Inicializar e Testar o XAMPP</vt:lpstr>
      <vt:lpstr>Escrevendo o código PHP e executando</vt:lpstr>
      <vt:lpstr>Escrevendo o código PHP e executando</vt:lpstr>
      <vt:lpstr>Escrevendo o código PHP e executando</vt:lpstr>
      <vt:lpstr>Próxima aula tem mais!!!!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Cacique</dc:creator>
  <cp:lastModifiedBy>Fabiana</cp:lastModifiedBy>
  <cp:revision>29</cp:revision>
  <cp:lastPrinted>2014-08-12T02:39:47Z</cp:lastPrinted>
  <dcterms:created xsi:type="dcterms:W3CDTF">2014-07-30T12:17:09Z</dcterms:created>
  <dcterms:modified xsi:type="dcterms:W3CDTF">2015-08-19T18:05:15Z</dcterms:modified>
</cp:coreProperties>
</file>