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6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4" r:id="rId12"/>
    <p:sldId id="345" r:id="rId13"/>
    <p:sldId id="351" r:id="rId14"/>
    <p:sldId id="359" r:id="rId15"/>
    <p:sldId id="360" r:id="rId16"/>
    <p:sldId id="352" r:id="rId17"/>
    <p:sldId id="346" r:id="rId18"/>
    <p:sldId id="347" r:id="rId19"/>
    <p:sldId id="348" r:id="rId20"/>
    <p:sldId id="356" r:id="rId21"/>
    <p:sldId id="357" r:id="rId22"/>
    <p:sldId id="358" r:id="rId23"/>
    <p:sldId id="349" r:id="rId24"/>
    <p:sldId id="350" r:id="rId25"/>
    <p:sldId id="353" r:id="rId26"/>
    <p:sldId id="361" r:id="rId27"/>
    <p:sldId id="364" r:id="rId28"/>
    <p:sldId id="363" r:id="rId29"/>
    <p:sldId id="354" r:id="rId30"/>
    <p:sldId id="355" r:id="rId31"/>
    <p:sldId id="333" r:id="rId32"/>
  </p:sldIdLst>
  <p:sldSz cx="9144000" cy="6858000" type="screen4x3"/>
  <p:notesSz cx="7315200" cy="9601200"/>
  <p:defaultTextStyle>
    <a:defPPr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D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1770" autoAdjust="0"/>
  </p:normalViewPr>
  <p:slideViewPr>
    <p:cSldViewPr snapToGrid="0" snapToObjects="1">
      <p:cViewPr varScale="1">
        <p:scale>
          <a:sx n="78" d="100"/>
          <a:sy n="78" d="100"/>
        </p:scale>
        <p:origin x="20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D169513-8BA1-4EB9-BAC2-CB421FE1A0C1}" type="datetimeFigureOut">
              <a:rPr lang="pt-BR" smtClean="0"/>
              <a:pPr/>
              <a:t>18/03/16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ED1AC17-D80F-448B-82A7-F43CAE0AA32B}" type="slidenum">
              <a:rPr lang="pt-BR" smtClean="0"/>
              <a:pPr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57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1AC17-D80F-448B-82A7-F43CAE0AA32B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629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1AC17-D80F-448B-82A7-F43CAE0AA32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25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Comece a atribuir responsabilidade enunciando</a:t>
            </a:r>
            <a:r>
              <a:rPr lang="pt-BR" baseline="0" dirty="0" smtClean="0"/>
              <a:t> claramente a responsabilidade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1AC17-D80F-448B-82A7-F43CAE0AA32B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653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D1AC17-D80F-448B-82A7-F43CAE0AA32B}" type="slidenum">
              <a:rPr lang="pt-BR" smtClean="0"/>
              <a:pPr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31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119E-0A3A-4B92-B672-A8DD3CDE39B7}" type="datetime1">
              <a:rPr lang="pt-BR" smtClean="0"/>
              <a:pPr/>
              <a:t>18/03/16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AF5-A890-4EED-924A-51A95B8CBC93}" type="datetime1">
              <a:rPr lang="pt-BR" smtClean="0"/>
              <a:pPr/>
              <a:t>18/03/16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C9DB-C13D-469F-84FE-99D4439F332D}" type="datetime1">
              <a:rPr lang="pt-BR" smtClean="0"/>
              <a:pPr/>
              <a:t>18/03/16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2374-E623-4E9D-B752-56E7548E971C}" type="datetime1">
              <a:rPr lang="pt-BR" smtClean="0"/>
              <a:pPr/>
              <a:t>18/03/16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25AB-502D-4ED6-B4B4-CD7AAEED1AAE}" type="datetime1">
              <a:rPr lang="pt-BR" smtClean="0"/>
              <a:pPr/>
              <a:t>18/03/16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E74B-DE73-42E8-A2E6-C7E3B2E3CED0}" type="datetime1">
              <a:rPr lang="pt-BR" smtClean="0"/>
              <a:pPr/>
              <a:t>18/03/16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B788-0714-4CA0-A6D4-A03823809F50}" type="datetime1">
              <a:rPr lang="pt-BR" smtClean="0"/>
              <a:pPr/>
              <a:t>18/03/16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1C61F-6F5D-43AE-9ED1-E13AFC67142D}" type="datetime1">
              <a:rPr lang="pt-BR" smtClean="0"/>
              <a:pPr/>
              <a:t>18/03/16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997E-6736-48ED-AD44-6D93AA00B29E}" type="datetime1">
              <a:rPr lang="pt-BR" smtClean="0"/>
              <a:pPr/>
              <a:t>18/03/16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ECFCE-C3E4-4951-AD47-99BF49300894}" type="datetime1">
              <a:rPr lang="pt-BR" smtClean="0"/>
              <a:pPr/>
              <a:t>18/03/16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063E-93E3-4AC5-B5E1-A39E98DDFDB1}" type="datetime1">
              <a:rPr lang="pt-BR" smtClean="0"/>
              <a:pPr/>
              <a:t>18/03/16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‹n.º›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5879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35E3D7C-F290-4E82-9610-2A9B858481A2}" type="datetime1">
              <a:rPr lang="pt-BR" smtClean="0"/>
              <a:pPr/>
              <a:t>18/03/16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Apresentação da Disciplina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01F66031-B04F-F746-94EA-266F703513A8}" type="slidenum">
              <a:rPr lang="pt-BR" smtClean="0"/>
              <a:pPr/>
              <a:t>‹n.º›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fabio.takase@mackenzie.b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 </a:t>
            </a:r>
            <a:r>
              <a:rPr lang="pt-BR" sz="3556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Universidade Presbiteriana Mackenzie</a:t>
            </a:r>
            <a:endParaRPr lang="pt-BR" dirty="0"/>
          </a:p>
        </p:txBody>
      </p:sp>
      <p:pic>
        <p:nvPicPr>
          <p:cNvPr id="4" name="Picture 25" descr="brasao_M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600200"/>
            <a:ext cx="28575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022600" y="2820615"/>
            <a:ext cx="6121400" cy="95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hangingPunct="0">
              <a:defRPr/>
            </a:pPr>
            <a:r>
              <a:rPr lang="pt-BR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Padrões GRASP</a:t>
            </a:r>
          </a:p>
          <a:p>
            <a:pPr algn="ctr" eaLnBrk="0" hangingPunct="0">
              <a:defRPr/>
            </a:pPr>
            <a:r>
              <a:rPr lang="pt-BR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Introdução</a:t>
            </a:r>
            <a:endParaRPr lang="pt-BR" sz="28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195513" y="6021388"/>
            <a:ext cx="541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15000"/>
              </a:spcBef>
            </a:pPr>
            <a:r>
              <a:rPr lang="pt-BR" b="1" dirty="0" smtClean="0">
                <a:cs typeface="Arial" pitchFamily="34" charset="0"/>
              </a:rPr>
              <a:t>Faculdade de Computação e Informática</a:t>
            </a:r>
            <a:endParaRPr lang="pt-BR" b="1" dirty="0">
              <a:cs typeface="Arial" pitchFamily="34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130664" y="6456251"/>
            <a:ext cx="6882671" cy="338554"/>
          </a:xfrm>
          <a:prstGeom prst="rect">
            <a:avLst/>
          </a:prstGeom>
          <a:solidFill>
            <a:srgbClr val="9E1D0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15000"/>
              </a:spcBef>
            </a:pPr>
            <a:r>
              <a:rPr lang="pt-BR" sz="1600" b="1" dirty="0" smtClean="0">
                <a:solidFill>
                  <a:schemeClr val="bg1"/>
                </a:solidFill>
                <a:cs typeface="Arial" pitchFamily="34" charset="0"/>
              </a:rPr>
              <a:t>Análise, Projeto e Desenvolvimento II</a:t>
            </a:r>
            <a:endParaRPr lang="pt-BR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</a:t>
            </a:fld>
            <a:endParaRPr lang="pt-BR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1905282" y="4572536"/>
            <a:ext cx="7138987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Prof. Charles Boulhosa Rodamilans</a:t>
            </a:r>
          </a:p>
          <a:p>
            <a:pPr algn="ctr" eaLnBrk="0" hangingPunct="0">
              <a:defRPr/>
            </a:pPr>
            <a:endParaRPr lang="en-US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 algn="ctr" eaLnBrk="0" hangingPunct="0">
              <a:defRPr/>
            </a:pPr>
            <a:r>
              <a:rPr lang="en-US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Desenvolvido</a:t>
            </a: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por</a:t>
            </a: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: </a:t>
            </a:r>
          </a:p>
          <a:p>
            <a:pPr algn="ctr" eaLnBrk="0" hangingPunct="0">
              <a:defRPr/>
            </a:pP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Prof. Fabio </a:t>
            </a:r>
            <a:r>
              <a:rPr lang="en-US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Kawaoka</a:t>
            </a:r>
            <a:r>
              <a:rPr lang="en-US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Takase</a:t>
            </a:r>
            <a:endParaRPr lang="en-US" sz="2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de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Vantagens do uso de Padrões </a:t>
            </a:r>
            <a:r>
              <a:rPr lang="pt-BR" dirty="0" err="1" smtClean="0"/>
              <a:t>GoF</a:t>
            </a:r>
            <a:r>
              <a:rPr lang="pt-BR" dirty="0" smtClean="0"/>
              <a:t> e GRASP:</a:t>
            </a:r>
          </a:p>
          <a:p>
            <a:pPr lvl="1"/>
            <a:r>
              <a:rPr lang="pt-BR" dirty="0" smtClean="0"/>
              <a:t>Simplificação: uso de um “</a:t>
            </a:r>
            <a:r>
              <a:rPr lang="pt-BR" dirty="0" err="1" smtClean="0"/>
              <a:t>building</a:t>
            </a:r>
            <a:r>
              <a:rPr lang="pt-BR" dirty="0" smtClean="0"/>
              <a:t> </a:t>
            </a:r>
            <a:r>
              <a:rPr lang="pt-BR" dirty="0" err="1" smtClean="0"/>
              <a:t>block</a:t>
            </a:r>
            <a:r>
              <a:rPr lang="pt-BR" dirty="0" smtClean="0"/>
              <a:t>” bem conhecido.</a:t>
            </a:r>
          </a:p>
          <a:p>
            <a:pPr lvl="2"/>
            <a:r>
              <a:rPr lang="pt-BR" dirty="0" smtClean="0"/>
              <a:t>Ajuda na comunicação</a:t>
            </a:r>
          </a:p>
          <a:p>
            <a:pPr lvl="2"/>
            <a:r>
              <a:rPr lang="pt-BR" dirty="0" smtClean="0"/>
              <a:t>Ajuda na concepção da solução</a:t>
            </a:r>
          </a:p>
          <a:p>
            <a:pPr lvl="1"/>
            <a:r>
              <a:rPr lang="pt-BR" dirty="0" smtClean="0"/>
              <a:t>Acelera o aprendizado de não desenvolver conceitos do zero.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89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Responsabilidades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Dois tipos de responsabilidades para objetos:</a:t>
            </a:r>
          </a:p>
          <a:p>
            <a:pPr lvl="1"/>
            <a:r>
              <a:rPr lang="pt-BR" dirty="0" smtClean="0"/>
              <a:t>Realização (</a:t>
            </a:r>
            <a:r>
              <a:rPr lang="pt-BR" dirty="0" err="1" smtClean="0"/>
              <a:t>doing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Conhecimento (</a:t>
            </a:r>
            <a:r>
              <a:rPr lang="pt-BR" dirty="0" err="1" smtClean="0"/>
              <a:t>knowing</a:t>
            </a:r>
            <a:r>
              <a:rPr lang="pt-BR" dirty="0" smtClean="0"/>
              <a:t>)</a:t>
            </a:r>
          </a:p>
          <a:p>
            <a:r>
              <a:rPr lang="pt-BR" dirty="0" smtClean="0"/>
              <a:t>Responsabilidades de conhecimento relacionadas com os objetos de domínio.</a:t>
            </a:r>
          </a:p>
          <a:p>
            <a:r>
              <a:rPr lang="pt-BR" dirty="0" smtClean="0"/>
              <a:t>Reponsabilidades de realização derivadas de outras modelagens.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: cada mensagem em um diagrama de interação da UML pode ser um forte indicativo de que algo deve ser realizado.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208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Padrões básicos:</a:t>
            </a:r>
          </a:p>
          <a:p>
            <a:pPr lvl="1"/>
            <a:r>
              <a:rPr lang="pt-BR" dirty="0" err="1" smtClean="0"/>
              <a:t>Information</a:t>
            </a:r>
            <a:r>
              <a:rPr lang="pt-BR" dirty="0" smtClean="0"/>
              <a:t> Expert</a:t>
            </a:r>
          </a:p>
          <a:p>
            <a:pPr lvl="1"/>
            <a:r>
              <a:rPr lang="pt-BR" dirty="0" err="1" smtClean="0"/>
              <a:t>Creator</a:t>
            </a:r>
            <a:endParaRPr lang="pt-BR" dirty="0" smtClean="0"/>
          </a:p>
          <a:p>
            <a:pPr lvl="1"/>
            <a:r>
              <a:rPr lang="pt-BR" dirty="0" err="1" smtClean="0"/>
              <a:t>Low</a:t>
            </a:r>
            <a:r>
              <a:rPr lang="pt-BR" dirty="0" smtClean="0"/>
              <a:t> </a:t>
            </a:r>
            <a:r>
              <a:rPr lang="pt-BR" dirty="0" err="1" smtClean="0"/>
              <a:t>Coupling</a:t>
            </a:r>
            <a:endParaRPr lang="pt-BR" dirty="0" smtClean="0"/>
          </a:p>
          <a:p>
            <a:pPr lvl="1"/>
            <a:r>
              <a:rPr lang="pt-BR" dirty="0" smtClean="0"/>
              <a:t>High </a:t>
            </a:r>
            <a:r>
              <a:rPr lang="pt-BR" dirty="0" err="1" smtClean="0"/>
              <a:t>Cohesion</a:t>
            </a:r>
            <a:endParaRPr lang="pt-BR" dirty="0" smtClean="0"/>
          </a:p>
          <a:p>
            <a:pPr lvl="1"/>
            <a:r>
              <a:rPr lang="pt-BR" dirty="0" err="1" smtClean="0"/>
              <a:t>Controller</a:t>
            </a:r>
            <a:endParaRPr lang="pt-BR" dirty="0" smtClean="0"/>
          </a:p>
          <a:p>
            <a:r>
              <a:rPr lang="pt-BR" dirty="0" smtClean="0"/>
              <a:t>Padrões Avançados</a:t>
            </a:r>
          </a:p>
          <a:p>
            <a:pPr lvl="1"/>
            <a:r>
              <a:rPr lang="pt-BR" dirty="0" err="1" smtClean="0"/>
              <a:t>Polymorphism</a:t>
            </a:r>
            <a:endParaRPr lang="pt-BR" dirty="0" smtClean="0"/>
          </a:p>
          <a:p>
            <a:pPr lvl="1"/>
            <a:r>
              <a:rPr lang="pt-BR" dirty="0" err="1" smtClean="0"/>
              <a:t>Pure</a:t>
            </a:r>
            <a:r>
              <a:rPr lang="pt-BR" dirty="0" smtClean="0"/>
              <a:t> </a:t>
            </a:r>
            <a:r>
              <a:rPr lang="pt-BR" dirty="0" err="1" smtClean="0"/>
              <a:t>Fabrication</a:t>
            </a:r>
            <a:endParaRPr lang="pt-BR" dirty="0" smtClean="0"/>
          </a:p>
          <a:p>
            <a:pPr lvl="1"/>
            <a:r>
              <a:rPr lang="pt-BR" dirty="0" err="1" smtClean="0"/>
              <a:t>Indirection</a:t>
            </a:r>
            <a:endParaRPr lang="pt-BR" dirty="0" smtClean="0"/>
          </a:p>
          <a:p>
            <a:pPr lvl="1"/>
            <a:r>
              <a:rPr lang="pt-BR" dirty="0" err="1" smtClean="0"/>
              <a:t>Protected</a:t>
            </a:r>
            <a:r>
              <a:rPr lang="pt-BR" dirty="0" smtClean="0"/>
              <a:t> </a:t>
            </a:r>
            <a:r>
              <a:rPr lang="pt-BR" dirty="0" err="1" smtClean="0"/>
              <a:t>Variation</a:t>
            </a:r>
            <a:r>
              <a:rPr lang="pt-BR" dirty="0" err="1"/>
              <a:t>s</a:t>
            </a:r>
            <a:endParaRPr lang="pt-B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03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Criador (</a:t>
            </a:r>
            <a:r>
              <a:rPr lang="pt-BR" dirty="0" err="1" smtClean="0"/>
              <a:t>Creator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Problema:</a:t>
            </a:r>
          </a:p>
          <a:p>
            <a:pPr lvl="1"/>
            <a:r>
              <a:rPr lang="pt-BR" dirty="0" smtClean="0"/>
              <a:t>Quem deveria ser responsável pela criação de uma nova instância de uma classe?</a:t>
            </a:r>
          </a:p>
          <a:p>
            <a:pPr lvl="2"/>
            <a:r>
              <a:rPr lang="pt-BR" dirty="0" smtClean="0"/>
              <a:t>Se não bem resolvido, teremos problemas de acoplamento, clareza, encapsulamento e reuso.</a:t>
            </a:r>
          </a:p>
          <a:p>
            <a:r>
              <a:rPr lang="pt-BR" dirty="0" smtClean="0"/>
              <a:t>Solução:</a:t>
            </a:r>
          </a:p>
          <a:p>
            <a:pPr lvl="1"/>
            <a:r>
              <a:rPr lang="pt-BR" dirty="0" smtClean="0"/>
              <a:t>Atribuir a responsabilidade da criação da instância da classe A para a classe B quando:</a:t>
            </a:r>
          </a:p>
          <a:p>
            <a:pPr lvl="2"/>
            <a:r>
              <a:rPr lang="pt-BR" dirty="0" smtClean="0"/>
              <a:t>B contem ou é composto por A</a:t>
            </a:r>
          </a:p>
          <a:p>
            <a:pPr lvl="2"/>
            <a:r>
              <a:rPr lang="pt-BR" dirty="0" smtClean="0"/>
              <a:t>B persiste A</a:t>
            </a:r>
          </a:p>
          <a:p>
            <a:pPr lvl="2"/>
            <a:r>
              <a:rPr lang="pt-BR" dirty="0" smtClean="0"/>
              <a:t>B utiliza muito A</a:t>
            </a:r>
          </a:p>
          <a:p>
            <a:pPr lvl="2"/>
            <a:r>
              <a:rPr lang="pt-BR" dirty="0" smtClean="0"/>
              <a:t>B possui os dados de inicialização de A que são passados para A quando A é criado. (B é um expert na criação de A).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214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Criador (</a:t>
            </a:r>
            <a:r>
              <a:rPr lang="pt-BR" dirty="0" err="1" smtClean="0"/>
              <a:t>Creator</a:t>
            </a:r>
            <a:r>
              <a:rPr lang="pt-BR" dirty="0" smtClean="0"/>
              <a:t>) - 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Quem deve ser responsável por criar uma instância de Item?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6" name="Picture 5" descr="Captura de Tela 2014-08-18 às 12.28.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" t="2280" b="4907"/>
          <a:stretch/>
        </p:blipFill>
        <p:spPr>
          <a:xfrm>
            <a:off x="884856" y="2733040"/>
            <a:ext cx="7354904" cy="36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88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Creator</a:t>
            </a:r>
            <a:r>
              <a:rPr lang="pt-BR" dirty="0"/>
              <a:t> (Criador</a:t>
            </a:r>
            <a:r>
              <a:rPr lang="pt-BR" dirty="0" smtClean="0"/>
              <a:t>) - 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Quem deve ser responsável por criar uma instância de Item?</a:t>
            </a: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Apresentação da Disciplina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15</a:t>
            </a:fld>
            <a:endParaRPr lang="pt-BR"/>
          </a:p>
        </p:txBody>
      </p:sp>
      <p:pic>
        <p:nvPicPr>
          <p:cNvPr id="7" name="Picture 6" descr="Captura de Tela 2014-08-18 às 12.32.1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39" y="3281680"/>
            <a:ext cx="7828661" cy="266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2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Criador (</a:t>
            </a:r>
            <a:r>
              <a:rPr lang="pt-BR" dirty="0" err="1"/>
              <a:t>Creator</a:t>
            </a:r>
            <a:r>
              <a:rPr lang="pt-BR" dirty="0" smtClean="0"/>
              <a:t>) - Contra indicações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Criar</a:t>
            </a:r>
            <a:r>
              <a:rPr lang="en-US" sz="2800" dirty="0" smtClean="0"/>
              <a:t> </a:t>
            </a:r>
            <a:r>
              <a:rPr lang="en-US" sz="2800" dirty="0" err="1" smtClean="0"/>
              <a:t>instâncias</a:t>
            </a:r>
            <a:r>
              <a:rPr lang="en-US" sz="2800" dirty="0" smtClean="0"/>
              <a:t> </a:t>
            </a:r>
            <a:r>
              <a:rPr lang="en-US" sz="2800" dirty="0" err="1" smtClean="0"/>
              <a:t>pode</a:t>
            </a:r>
            <a:r>
              <a:rPr lang="en-US" sz="2800" dirty="0" smtClean="0"/>
              <a:t> </a:t>
            </a:r>
            <a:r>
              <a:rPr lang="en-US" sz="2800" dirty="0" err="1" smtClean="0"/>
              <a:t>ser</a:t>
            </a:r>
            <a:r>
              <a:rPr lang="en-US" sz="2800" dirty="0" smtClean="0"/>
              <a:t> </a:t>
            </a:r>
            <a:r>
              <a:rPr lang="en-US" sz="2800" dirty="0" err="1" smtClean="0"/>
              <a:t>complicado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en-US" dirty="0" err="1" smtClean="0"/>
              <a:t>Utilização</a:t>
            </a:r>
            <a:r>
              <a:rPr lang="en-US" dirty="0" smtClean="0"/>
              <a:t> de </a:t>
            </a:r>
            <a:r>
              <a:rPr lang="en-US" dirty="0" err="1" smtClean="0"/>
              <a:t>instâncias</a:t>
            </a:r>
            <a:r>
              <a:rPr lang="en-US" dirty="0" smtClean="0"/>
              <a:t> </a:t>
            </a:r>
            <a:r>
              <a:rPr lang="en-US" dirty="0" err="1" smtClean="0"/>
              <a:t>recicladas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razões</a:t>
            </a:r>
            <a:r>
              <a:rPr lang="en-US" dirty="0" smtClean="0"/>
              <a:t> </a:t>
            </a:r>
            <a:r>
              <a:rPr lang="en-US" dirty="0" err="1" smtClean="0"/>
              <a:t>relacionadas</a:t>
            </a:r>
            <a:r>
              <a:rPr lang="en-US" dirty="0" smtClean="0"/>
              <a:t> a performance. </a:t>
            </a:r>
            <a:endParaRPr lang="en-US" dirty="0"/>
          </a:p>
          <a:p>
            <a:pPr lvl="1"/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instâncias</a:t>
            </a:r>
            <a:r>
              <a:rPr lang="en-US" dirty="0" smtClean="0"/>
              <a:t> </a:t>
            </a:r>
            <a:r>
              <a:rPr lang="en-US" dirty="0" err="1" smtClean="0"/>
              <a:t>condicionadas</a:t>
            </a:r>
            <a:r>
              <a:rPr lang="en-US" dirty="0" smtClean="0"/>
              <a:t> a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propriedades</a:t>
            </a:r>
            <a:r>
              <a:rPr lang="en-US" dirty="0" smtClean="0"/>
              <a:t> </a:t>
            </a:r>
            <a:r>
              <a:rPr lang="en-US" dirty="0" err="1" smtClean="0"/>
              <a:t>externas</a:t>
            </a:r>
            <a:r>
              <a:rPr lang="en-US" dirty="0" smtClean="0"/>
              <a:t> (</a:t>
            </a:r>
            <a:r>
              <a:rPr lang="en-US" dirty="0" err="1" smtClean="0"/>
              <a:t>escolha</a:t>
            </a:r>
            <a:r>
              <a:rPr lang="en-US" dirty="0" smtClean="0"/>
              <a:t> entre classes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familia</a:t>
            </a:r>
            <a:r>
              <a:rPr lang="en-US" dirty="0" smtClean="0"/>
              <a:t> de classes </a:t>
            </a:r>
            <a:r>
              <a:rPr lang="en-US" dirty="0" err="1" smtClean="0"/>
              <a:t>similares</a:t>
            </a:r>
            <a:r>
              <a:rPr lang="en-US" dirty="0" smtClean="0"/>
              <a:t>).</a:t>
            </a:r>
          </a:p>
          <a:p>
            <a:r>
              <a:rPr lang="en-US" sz="2800" dirty="0" err="1" smtClean="0"/>
              <a:t>Nestes</a:t>
            </a:r>
            <a:r>
              <a:rPr lang="en-US" sz="2800" dirty="0" smtClean="0"/>
              <a:t> </a:t>
            </a:r>
            <a:r>
              <a:rPr lang="en-US" sz="2800" dirty="0" err="1" smtClean="0"/>
              <a:t>casos</a:t>
            </a:r>
            <a:r>
              <a:rPr lang="en-US" sz="2800" dirty="0" smtClean="0"/>
              <a:t>, outros </a:t>
            </a:r>
            <a:r>
              <a:rPr lang="en-US" sz="2800" dirty="0" err="1" smtClean="0"/>
              <a:t>padrões</a:t>
            </a:r>
            <a:r>
              <a:rPr lang="en-US" sz="2800" dirty="0" smtClean="0"/>
              <a:t> </a:t>
            </a:r>
            <a:r>
              <a:rPr lang="en-US" sz="2800" dirty="0" err="1" smtClean="0"/>
              <a:t>podem</a:t>
            </a:r>
            <a:r>
              <a:rPr lang="en-US" sz="2800" dirty="0" smtClean="0"/>
              <a:t> </a:t>
            </a:r>
            <a:r>
              <a:rPr lang="en-US" sz="2800" dirty="0" err="1" smtClean="0"/>
              <a:t>ser</a:t>
            </a:r>
            <a:r>
              <a:rPr lang="en-US" sz="2800" dirty="0" smtClean="0"/>
              <a:t> </a:t>
            </a:r>
            <a:r>
              <a:rPr lang="en-US" sz="2800" dirty="0" err="1" smtClean="0"/>
              <a:t>mais</a:t>
            </a:r>
            <a:r>
              <a:rPr lang="en-US" sz="2800" dirty="0" smtClean="0"/>
              <a:t> </a:t>
            </a:r>
            <a:r>
              <a:rPr lang="en-US" sz="2800" dirty="0" err="1" smtClean="0"/>
              <a:t>interessantes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10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7198"/>
            <a:ext cx="8229600" cy="1143000"/>
          </a:xfrm>
        </p:spPr>
        <p:txBody>
          <a:bodyPr>
            <a:noAutofit/>
          </a:bodyPr>
          <a:lstStyle/>
          <a:p>
            <a:r>
              <a:rPr lang="pt-BR" sz="3600" dirty="0"/>
              <a:t>Especialista da </a:t>
            </a:r>
            <a:r>
              <a:rPr lang="pt-BR" sz="3600" dirty="0" smtClean="0"/>
              <a:t>Informação </a:t>
            </a:r>
            <a:br>
              <a:rPr lang="pt-BR" sz="3600" dirty="0" smtClean="0"/>
            </a:br>
            <a:r>
              <a:rPr lang="pt-BR" sz="3600" dirty="0" smtClean="0"/>
              <a:t>(</a:t>
            </a:r>
            <a:r>
              <a:rPr lang="pt-BR" sz="3600" dirty="0" err="1" smtClean="0"/>
              <a:t>Information</a:t>
            </a:r>
            <a:r>
              <a:rPr lang="pt-BR" sz="3600" dirty="0" smtClean="0"/>
              <a:t> Expert)</a:t>
            </a:r>
            <a:endParaRPr lang="pt-BR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Problema:</a:t>
            </a:r>
          </a:p>
          <a:p>
            <a:pPr lvl="1"/>
            <a:r>
              <a:rPr lang="pt-BR" dirty="0" smtClean="0"/>
              <a:t>Qual o princípio geral para atribuir responsabilidades para objetos?</a:t>
            </a:r>
          </a:p>
          <a:p>
            <a:r>
              <a:rPr lang="pt-BR" dirty="0" smtClean="0"/>
              <a:t>Solução:</a:t>
            </a:r>
          </a:p>
          <a:p>
            <a:pPr lvl="1"/>
            <a:r>
              <a:rPr lang="pt-BR" dirty="0" smtClean="0"/>
              <a:t>Atribuir a responsabilidade para o “</a:t>
            </a:r>
            <a:r>
              <a:rPr lang="pt-BR" dirty="0" err="1" smtClean="0"/>
              <a:t>information</a:t>
            </a:r>
            <a:r>
              <a:rPr lang="pt-BR" dirty="0" smtClean="0"/>
              <a:t> expert” -  a classe que possui informação necessária para cumprir a responsabilidade.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908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Especialista da </a:t>
            </a:r>
            <a:r>
              <a:rPr lang="pt-BR" dirty="0" smtClean="0"/>
              <a:t>Informação 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Princípio geral, e provavelmente o mais exercitado dos padrões GRASP.</a:t>
            </a:r>
          </a:p>
          <a:p>
            <a:r>
              <a:rPr lang="pt-BR" dirty="0" smtClean="0"/>
              <a:t>É essencial para o baixo acoplamento e alta coesão (há exceções!)</a:t>
            </a:r>
          </a:p>
          <a:p>
            <a:r>
              <a:rPr lang="pt-BR" dirty="0" smtClean="0"/>
              <a:t>Estamos já falando em informação contida em objetos de software, mas se ainda não existirem classes de software correspondentes, devemos tentar utilizar o modelo de domínio.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97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Especialista da Informação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10000"/>
              </a:spcBef>
            </a:pPr>
            <a:r>
              <a:rPr lang="en-US" dirty="0" err="1" smtClean="0"/>
              <a:t>Não</a:t>
            </a:r>
            <a:r>
              <a:rPr lang="en-US" dirty="0" smtClean="0"/>
              <a:t> é para </a:t>
            </a:r>
            <a:r>
              <a:rPr lang="en-US" dirty="0" err="1" smtClean="0"/>
              <a:t>ser</a:t>
            </a:r>
            <a:r>
              <a:rPr lang="en-US" dirty="0" smtClean="0"/>
              <a:t> um </a:t>
            </a:r>
            <a:r>
              <a:rPr lang="en-US" dirty="0" err="1" smtClean="0"/>
              <a:t>conceito</a:t>
            </a:r>
            <a:r>
              <a:rPr lang="en-US" dirty="0" smtClean="0"/>
              <a:t> </a:t>
            </a:r>
            <a:r>
              <a:rPr lang="en-US" dirty="0" err="1" smtClean="0"/>
              <a:t>complicado</a:t>
            </a:r>
            <a:r>
              <a:rPr lang="en-US" dirty="0" smtClean="0"/>
              <a:t>. </a:t>
            </a:r>
            <a:r>
              <a:rPr lang="en-US" dirty="0" err="1" smtClean="0"/>
              <a:t>Expressa</a:t>
            </a:r>
            <a:r>
              <a:rPr lang="en-US" dirty="0" smtClean="0"/>
              <a:t> o </a:t>
            </a:r>
            <a:r>
              <a:rPr lang="en-US" dirty="0" err="1" smtClean="0"/>
              <a:t>senso</a:t>
            </a:r>
            <a:r>
              <a:rPr lang="en-US" dirty="0" smtClean="0"/>
              <a:t> </a:t>
            </a:r>
            <a:r>
              <a:rPr lang="en-US" dirty="0" err="1" smtClean="0"/>
              <a:t>comum</a:t>
            </a:r>
            <a:r>
              <a:rPr lang="en-US" dirty="0" smtClean="0"/>
              <a:t> de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fazem</a:t>
            </a:r>
            <a:r>
              <a:rPr lang="en-US" dirty="0" smtClean="0"/>
              <a:t> </a:t>
            </a:r>
            <a:r>
              <a:rPr lang="en-US" dirty="0" err="1" smtClean="0"/>
              <a:t>coisas</a:t>
            </a:r>
            <a:r>
              <a:rPr lang="en-US" dirty="0" smtClean="0"/>
              <a:t> </a:t>
            </a:r>
            <a:r>
              <a:rPr lang="en-US" dirty="0" err="1" smtClean="0"/>
              <a:t>relacionadas</a:t>
            </a:r>
            <a:r>
              <a:rPr lang="en-US" dirty="0" smtClean="0"/>
              <a:t> à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.</a:t>
            </a:r>
          </a:p>
          <a:p>
            <a:pPr>
              <a:spcBef>
                <a:spcPct val="10000"/>
              </a:spcBef>
            </a:pPr>
            <a:r>
              <a:rPr lang="en-US" dirty="0" smtClean="0"/>
              <a:t>A </a:t>
            </a:r>
            <a:r>
              <a:rPr lang="en-US" dirty="0" err="1" smtClean="0"/>
              <a:t>responsabilidade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precisar</a:t>
            </a:r>
            <a:r>
              <a:rPr lang="en-US" dirty="0" smtClean="0"/>
              <a:t>/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informação</a:t>
            </a:r>
            <a:r>
              <a:rPr lang="en-US" dirty="0" smtClean="0"/>
              <a:t> </a:t>
            </a:r>
            <a:r>
              <a:rPr lang="en-US" dirty="0" err="1" smtClean="0"/>
              <a:t>distribuida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classes de </a:t>
            </a:r>
            <a:r>
              <a:rPr lang="en-US" dirty="0" err="1" smtClean="0"/>
              <a:t>objetos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precisarão</a:t>
            </a:r>
            <a:r>
              <a:rPr lang="en-US" dirty="0" smtClean="0"/>
              <a:t> </a:t>
            </a:r>
            <a:r>
              <a:rPr lang="en-US" dirty="0" err="1" smtClean="0"/>
              <a:t>interagir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de </a:t>
            </a:r>
            <a:r>
              <a:rPr lang="en-US" dirty="0" err="1" smtClean="0"/>
              <a:t>mensagens</a:t>
            </a:r>
            <a:r>
              <a:rPr lang="en-US" dirty="0" smtClean="0"/>
              <a:t> para </a:t>
            </a:r>
            <a:r>
              <a:rPr lang="en-US" dirty="0" err="1" smtClean="0"/>
              <a:t>compartilhar</a:t>
            </a:r>
            <a:r>
              <a:rPr lang="en-US" dirty="0" smtClean="0"/>
              <a:t> a </a:t>
            </a:r>
            <a:r>
              <a:rPr lang="en-US" dirty="0" err="1" smtClean="0"/>
              <a:t>tarefa</a:t>
            </a:r>
            <a:r>
              <a:rPr lang="en-US" dirty="0" smtClean="0"/>
              <a:t>.</a:t>
            </a:r>
            <a:endParaRPr lang="pt-B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83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BR" dirty="0" smtClean="0"/>
              <a:t>Introdução aos Padrões GRASP</a:t>
            </a:r>
          </a:p>
          <a:p>
            <a:pPr lvl="0"/>
            <a:endParaRPr lang="pt-BR" dirty="0"/>
          </a:p>
          <a:p>
            <a:pPr lvl="0"/>
            <a:endParaRPr lang="pt-BR" dirty="0" smtClean="0"/>
          </a:p>
          <a:p>
            <a:pPr marL="0" indent="0" algn="ctr">
              <a:buNone/>
            </a:pPr>
            <a:r>
              <a:rPr lang="en-US" i="1" dirty="0" smtClean="0"/>
              <a:t>“The </a:t>
            </a:r>
            <a:r>
              <a:rPr lang="en-US" i="1" dirty="0"/>
              <a:t>critical design tool for software development is a mind well educated in design </a:t>
            </a:r>
            <a:r>
              <a:rPr lang="en-US" i="1" dirty="0" smtClean="0"/>
              <a:t>principles”</a:t>
            </a:r>
            <a:endParaRPr lang="en-US" i="1" dirty="0"/>
          </a:p>
          <a:p>
            <a:pPr marL="0" lvl="0" indent="0">
              <a:buNone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73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Especialista da Informação </a:t>
            </a:r>
            <a:r>
              <a:rPr lang="pt-BR" dirty="0" smtClean="0"/>
              <a:t>- 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10000"/>
              </a:spcBef>
            </a:pP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responsável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conhecer</a:t>
            </a:r>
            <a:r>
              <a:rPr lang="en-US" dirty="0" smtClean="0"/>
              <a:t> o total </a:t>
            </a:r>
            <a:r>
              <a:rPr lang="en-US" dirty="0" err="1" smtClean="0"/>
              <a:t>geral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venda</a:t>
            </a:r>
            <a:r>
              <a:rPr lang="en-US" dirty="0" smtClean="0"/>
              <a:t>?</a:t>
            </a:r>
            <a:endParaRPr lang="pt-B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  <p:pic>
        <p:nvPicPr>
          <p:cNvPr id="5" name="Picture 4" descr="Captura de Tela 2014-08-18 às 11.42.3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5" t="5582" r="5272" b="9070"/>
          <a:stretch/>
        </p:blipFill>
        <p:spPr>
          <a:xfrm>
            <a:off x="1402080" y="2801526"/>
            <a:ext cx="6024880" cy="313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7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Information</a:t>
            </a:r>
            <a:r>
              <a:rPr lang="pt-BR" dirty="0" smtClean="0"/>
              <a:t> Expert - 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10000"/>
              </a:spcBef>
            </a:pP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responsável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conhecer</a:t>
            </a:r>
            <a:r>
              <a:rPr lang="en-US" dirty="0" smtClean="0"/>
              <a:t> o total </a:t>
            </a:r>
            <a:r>
              <a:rPr lang="en-US" dirty="0" err="1" smtClean="0"/>
              <a:t>geral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venda</a:t>
            </a:r>
            <a:r>
              <a:rPr lang="en-US" dirty="0" smtClean="0"/>
              <a:t>?</a:t>
            </a:r>
            <a:endParaRPr lang="pt-B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  <p:pic>
        <p:nvPicPr>
          <p:cNvPr id="4" name="Picture 3" descr="Captura de Tela 2014-08-18 às 11.43.1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3" t="4622" r="3557" b="3051"/>
          <a:stretch/>
        </p:blipFill>
        <p:spPr>
          <a:xfrm>
            <a:off x="1635760" y="2733392"/>
            <a:ext cx="6339840" cy="349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Information</a:t>
            </a:r>
            <a:r>
              <a:rPr lang="pt-BR" dirty="0" smtClean="0"/>
              <a:t> Expert - Exemplo</a:t>
            </a:r>
            <a:endParaRPr lang="pt-BR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171216"/>
              </p:ext>
            </p:extLst>
          </p:nvPr>
        </p:nvGraphicFramePr>
        <p:xfrm>
          <a:off x="457200" y="2880360"/>
          <a:ext cx="8229600" cy="1483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Classe de Projeto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Responsabilidade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Venda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Sabe o total da venda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Item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Sabe</a:t>
                      </a:r>
                      <a:r>
                        <a:rPr lang="pt-BR" baseline="0" dirty="0" smtClean="0"/>
                        <a:t> o subtotal do item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Sabe o preço do produto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161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Contra indicações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gerar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relacionados</a:t>
            </a:r>
            <a:r>
              <a:rPr lang="en-US" dirty="0" smtClean="0"/>
              <a:t> à </a:t>
            </a:r>
            <a:r>
              <a:rPr lang="en-US" dirty="0" err="1" smtClean="0"/>
              <a:t>acoplamento</a:t>
            </a:r>
            <a:r>
              <a:rPr lang="en-US" dirty="0" smtClean="0"/>
              <a:t> e </a:t>
            </a:r>
            <a:r>
              <a:rPr lang="en-US" dirty="0" err="1" smtClean="0"/>
              <a:t>coesão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 smtClean="0"/>
              <a:t>Manutenção</a:t>
            </a:r>
            <a:r>
              <a:rPr lang="en-US" dirty="0" smtClean="0"/>
              <a:t> da </a:t>
            </a:r>
            <a:r>
              <a:rPr lang="en-US" dirty="0" err="1" smtClean="0"/>
              <a:t>lógica</a:t>
            </a:r>
            <a:r>
              <a:rPr lang="en-US" dirty="0" smtClean="0"/>
              <a:t> de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lugar</a:t>
            </a:r>
            <a:r>
              <a:rPr lang="en-US" dirty="0" smtClean="0"/>
              <a:t> e a base de dados </a:t>
            </a:r>
            <a:r>
              <a:rPr lang="en-US" dirty="0" err="1" smtClean="0"/>
              <a:t>em</a:t>
            </a:r>
            <a:r>
              <a:rPr lang="en-US" dirty="0" smtClean="0"/>
              <a:t> outro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invés</a:t>
            </a:r>
            <a:r>
              <a:rPr lang="en-US" dirty="0" smtClean="0"/>
              <a:t> de </a:t>
            </a:r>
            <a:r>
              <a:rPr lang="en-US" dirty="0" err="1" smtClean="0"/>
              <a:t>misturar</a:t>
            </a:r>
            <a:r>
              <a:rPr lang="en-US" dirty="0" smtClean="0"/>
              <a:t> </a:t>
            </a:r>
            <a:r>
              <a:rPr lang="en-US" dirty="0" err="1" smtClean="0"/>
              <a:t>tudo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mesmo</a:t>
            </a:r>
            <a:r>
              <a:rPr lang="en-US" dirty="0" smtClean="0"/>
              <a:t> </a:t>
            </a:r>
            <a:r>
              <a:rPr lang="en-US" dirty="0" err="1" smtClean="0"/>
              <a:t>component</a:t>
            </a:r>
            <a:r>
              <a:rPr lang="en-US" dirty="0" err="1"/>
              <a:t>e</a:t>
            </a:r>
            <a:r>
              <a:rPr lang="en-US" dirty="0" smtClean="0"/>
              <a:t>.</a:t>
            </a:r>
            <a:endParaRPr lang="pt-B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981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Benefícios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Manutenção</a:t>
            </a:r>
            <a:r>
              <a:rPr lang="en-US" dirty="0" smtClean="0"/>
              <a:t> do </a:t>
            </a:r>
            <a:r>
              <a:rPr lang="en-US" dirty="0" err="1" smtClean="0"/>
              <a:t>encapsulamento</a:t>
            </a:r>
            <a:r>
              <a:rPr lang="en-US" dirty="0" smtClean="0"/>
              <a:t>,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normalmente</a:t>
            </a:r>
            <a:r>
              <a:rPr lang="en-US" dirty="0" smtClean="0"/>
              <a:t> </a:t>
            </a:r>
            <a:r>
              <a:rPr lang="en-US" dirty="0" err="1" smtClean="0"/>
              <a:t>leva</a:t>
            </a:r>
            <a:r>
              <a:rPr lang="en-US" dirty="0" smtClean="0"/>
              <a:t> a um </a:t>
            </a:r>
            <a:r>
              <a:rPr lang="en-US" dirty="0" err="1" smtClean="0"/>
              <a:t>baixo</a:t>
            </a:r>
            <a:r>
              <a:rPr lang="en-US" dirty="0" smtClean="0"/>
              <a:t> </a:t>
            </a:r>
            <a:r>
              <a:rPr lang="en-US" dirty="0" err="1" smtClean="0"/>
              <a:t>acoplamento</a:t>
            </a:r>
            <a:r>
              <a:rPr lang="en-US" dirty="0" smtClean="0"/>
              <a:t>, </a:t>
            </a:r>
            <a:r>
              <a:rPr lang="en-US" dirty="0" err="1" smtClean="0"/>
              <a:t>robustez</a:t>
            </a:r>
            <a:r>
              <a:rPr lang="en-US" dirty="0" smtClean="0"/>
              <a:t> e </a:t>
            </a:r>
            <a:r>
              <a:rPr lang="en-US" dirty="0" err="1" smtClean="0"/>
              <a:t>facilidade</a:t>
            </a:r>
            <a:r>
              <a:rPr lang="en-US" dirty="0" smtClean="0"/>
              <a:t> de </a:t>
            </a:r>
            <a:r>
              <a:rPr lang="en-US" dirty="0" err="1" smtClean="0"/>
              <a:t>manutenção</a:t>
            </a:r>
            <a:r>
              <a:rPr lang="en-US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distribuido</a:t>
            </a:r>
            <a:r>
              <a:rPr lang="en-US" dirty="0" smtClean="0"/>
              <a:t> entre classes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possuem</a:t>
            </a:r>
            <a:r>
              <a:rPr lang="en-US" dirty="0" smtClean="0"/>
              <a:t> a </a:t>
            </a:r>
            <a:r>
              <a:rPr lang="en-US" dirty="0" err="1" smtClean="0"/>
              <a:t>informação</a:t>
            </a:r>
            <a:r>
              <a:rPr lang="en-US" dirty="0" smtClean="0"/>
              <a:t>, </a:t>
            </a:r>
            <a:r>
              <a:rPr lang="en-US" dirty="0" err="1" smtClean="0"/>
              <a:t>incentivando</a:t>
            </a:r>
            <a:r>
              <a:rPr lang="en-US" dirty="0" smtClean="0"/>
              <a:t> a </a:t>
            </a:r>
            <a:r>
              <a:rPr lang="en-US" dirty="0" err="1" smtClean="0"/>
              <a:t>criação</a:t>
            </a:r>
            <a:r>
              <a:rPr lang="en-US" dirty="0" smtClean="0"/>
              <a:t> de classes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leves</a:t>
            </a:r>
            <a:r>
              <a:rPr lang="en-US" dirty="0" smtClean="0"/>
              <a:t> e </a:t>
            </a:r>
            <a:r>
              <a:rPr lang="en-US" dirty="0" err="1" smtClean="0"/>
              <a:t>coesas</a:t>
            </a:r>
            <a:r>
              <a:rPr lang="en-US" dirty="0" smtClean="0"/>
              <a:t>,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fáceis</a:t>
            </a:r>
            <a:r>
              <a:rPr lang="en-US" dirty="0" smtClean="0"/>
              <a:t> de </a:t>
            </a:r>
            <a:r>
              <a:rPr lang="en-US" dirty="0" err="1" smtClean="0"/>
              <a:t>entender</a:t>
            </a:r>
            <a:r>
              <a:rPr lang="en-US" dirty="0" smtClean="0"/>
              <a:t> e de se </a:t>
            </a:r>
            <a:r>
              <a:rPr lang="en-US" dirty="0" err="1" smtClean="0"/>
              <a:t>manter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62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Acoplamento </a:t>
            </a:r>
            <a:r>
              <a:rPr lang="pt-BR" dirty="0"/>
              <a:t>Baixo </a:t>
            </a:r>
            <a:r>
              <a:rPr lang="pt-BR" dirty="0" smtClean="0"/>
              <a:t>(</a:t>
            </a:r>
            <a:r>
              <a:rPr lang="pt-BR" dirty="0" err="1" smtClean="0"/>
              <a:t>Low</a:t>
            </a:r>
            <a:r>
              <a:rPr lang="pt-BR" dirty="0" smtClean="0"/>
              <a:t> </a:t>
            </a:r>
            <a:r>
              <a:rPr lang="pt-BR" dirty="0" err="1" smtClean="0"/>
              <a:t>Coupling</a:t>
            </a:r>
            <a:r>
              <a:rPr lang="pt-B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Problema:</a:t>
            </a:r>
          </a:p>
          <a:p>
            <a:pPr lvl="1"/>
            <a:r>
              <a:rPr lang="pt-BR" dirty="0" smtClean="0"/>
              <a:t>Como dar suporte a baixa dependência, baixo impacto de mudanças e aumentar o reuso?</a:t>
            </a:r>
          </a:p>
          <a:p>
            <a:r>
              <a:rPr lang="pt-BR" dirty="0" smtClean="0"/>
              <a:t>Solução:</a:t>
            </a:r>
          </a:p>
          <a:p>
            <a:pPr lvl="1"/>
            <a:r>
              <a:rPr lang="pt-BR" dirty="0" smtClean="0"/>
              <a:t>Atribuir responsabilidade para que o acoplamento permaneça baixo. Utilize este princípio para avaliar alternativas:</a:t>
            </a:r>
          </a:p>
          <a:p>
            <a:pPr lvl="2"/>
            <a:r>
              <a:rPr lang="pt-BR" dirty="0" smtClean="0"/>
              <a:t>Acoplamento se refere a qualquer tipo de dependência entre elementos – classes, subsistemas, </a:t>
            </a:r>
            <a:r>
              <a:rPr lang="pt-BR" dirty="0" err="1" smtClean="0"/>
              <a:t>sistemas,e</a:t>
            </a:r>
            <a:r>
              <a:rPr lang="pt-BR" dirty="0" smtClean="0"/>
              <a:t> </a:t>
            </a:r>
            <a:r>
              <a:rPr lang="pt-BR" dirty="0" err="1" smtClean="0"/>
              <a:t>tc</a:t>
            </a:r>
            <a:r>
              <a:rPr lang="pt-BR" dirty="0" smtClean="0"/>
              <a:t>...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30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Acoplamento </a:t>
            </a:r>
            <a:r>
              <a:rPr lang="pt-BR" dirty="0" smtClean="0"/>
              <a:t>Baixo - 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Precisamos criar uma instância Pagamento e associá-la a venda. Qual classe deve ser responsável por isso?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  <p:pic>
        <p:nvPicPr>
          <p:cNvPr id="4" name="Picture 3" descr="Captura de Tela 2014-08-18 às 12.41.0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8" t="17524" r="7556" b="17524"/>
          <a:stretch/>
        </p:blipFill>
        <p:spPr>
          <a:xfrm>
            <a:off x="873760" y="3688080"/>
            <a:ext cx="7924800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Acoplamento </a:t>
            </a:r>
            <a:r>
              <a:rPr lang="pt-BR" dirty="0" smtClean="0"/>
              <a:t>Baixo - 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 smtClean="0"/>
              <a:t>Precisamos criar uma instância Pagamento e associá-la a venda. Qual classe deve ser responsável por isso?</a:t>
            </a:r>
          </a:p>
          <a:p>
            <a:pPr lvl="1"/>
            <a:r>
              <a:rPr lang="pt-BR" sz="2200" dirty="0" smtClean="0"/>
              <a:t>Registradora Cria pagamento</a:t>
            </a:r>
          </a:p>
          <a:p>
            <a:pPr lvl="1"/>
            <a:r>
              <a:rPr lang="pt-BR" sz="2200" b="1" dirty="0" smtClean="0">
                <a:solidFill>
                  <a:srgbClr val="FF0000"/>
                </a:solidFill>
              </a:rPr>
              <a:t>Acoplamento Alto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  <p:pic>
        <p:nvPicPr>
          <p:cNvPr id="5" name="Picture 4" descr="Captura de Tela 2014-08-18 às 12.55.00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" b="16366"/>
          <a:stretch/>
        </p:blipFill>
        <p:spPr>
          <a:xfrm>
            <a:off x="965200" y="3617266"/>
            <a:ext cx="7721600" cy="183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Acoplamento </a:t>
            </a:r>
            <a:r>
              <a:rPr lang="pt-BR" dirty="0" smtClean="0"/>
              <a:t>Baixo - Exemplo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600" dirty="0" smtClean="0"/>
              <a:t>Precisamos criar uma instância Pagamento e associá-la a venda. Qual classe deve ser responsável por isso?</a:t>
            </a:r>
          </a:p>
          <a:p>
            <a:pPr lvl="1"/>
            <a:r>
              <a:rPr lang="pt-BR" sz="2200" dirty="0" smtClean="0"/>
              <a:t>Venda cria pagamento</a:t>
            </a:r>
          </a:p>
          <a:p>
            <a:pPr lvl="1"/>
            <a:r>
              <a:rPr lang="pt-BR" sz="2200" b="1" dirty="0" smtClean="0">
                <a:solidFill>
                  <a:srgbClr val="0000FF"/>
                </a:solidFill>
              </a:rPr>
              <a:t>Acoplamento Baixo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320257"/>
            <a:ext cx="87376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4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Baixo Acoplamento (</a:t>
            </a:r>
            <a:r>
              <a:rPr lang="pt-BR" dirty="0" err="1"/>
              <a:t>Low</a:t>
            </a:r>
            <a:r>
              <a:rPr lang="pt-BR" dirty="0"/>
              <a:t> </a:t>
            </a:r>
            <a:r>
              <a:rPr lang="pt-BR" dirty="0" err="1"/>
              <a:t>Coupling</a:t>
            </a:r>
            <a:r>
              <a:rPr lang="pt-B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Princípio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considerado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toda</a:t>
            </a:r>
            <a:r>
              <a:rPr lang="en-US" dirty="0" smtClean="0"/>
              <a:t> </a:t>
            </a:r>
            <a:r>
              <a:rPr lang="en-US" dirty="0" err="1" smtClean="0"/>
              <a:t>decisão</a:t>
            </a:r>
            <a:r>
              <a:rPr lang="en-US" dirty="0" smtClean="0"/>
              <a:t> de </a:t>
            </a:r>
            <a:r>
              <a:rPr lang="en-US" dirty="0" err="1" smtClean="0"/>
              <a:t>projeto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É </a:t>
            </a:r>
            <a:r>
              <a:rPr lang="en-US" dirty="0" err="1" smtClean="0"/>
              <a:t>uma</a:t>
            </a:r>
            <a:r>
              <a:rPr lang="en-US" dirty="0" smtClean="0"/>
              <a:t> meta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perseguida</a:t>
            </a:r>
            <a:r>
              <a:rPr lang="en-US" dirty="0" smtClean="0"/>
              <a:t> </a:t>
            </a:r>
            <a:r>
              <a:rPr lang="en-US" dirty="0" err="1" smtClean="0"/>
              <a:t>continuamente</a:t>
            </a:r>
            <a:r>
              <a:rPr lang="en-US" dirty="0" smtClean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278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GRASP = General </a:t>
            </a:r>
            <a:r>
              <a:rPr lang="pt-BR" dirty="0" err="1" smtClean="0"/>
              <a:t>Responsibility</a:t>
            </a:r>
            <a:r>
              <a:rPr lang="pt-BR" dirty="0" smtClean="0"/>
              <a:t> </a:t>
            </a:r>
            <a:r>
              <a:rPr lang="pt-BR" dirty="0" err="1" smtClean="0"/>
              <a:t>Assignment</a:t>
            </a:r>
            <a:r>
              <a:rPr lang="pt-BR" dirty="0" smtClean="0"/>
              <a:t> Software </a:t>
            </a:r>
            <a:r>
              <a:rPr lang="pt-BR" dirty="0" err="1" smtClean="0"/>
              <a:t>Patterns</a:t>
            </a:r>
            <a:endParaRPr lang="pt-BR" dirty="0" smtClean="0"/>
          </a:p>
          <a:p>
            <a:r>
              <a:rPr lang="pt-BR" dirty="0" smtClean="0"/>
              <a:t>Sigla criada por Craig </a:t>
            </a:r>
            <a:r>
              <a:rPr lang="pt-BR" dirty="0" err="1" smtClean="0"/>
              <a:t>Larman</a:t>
            </a:r>
            <a:r>
              <a:rPr lang="pt-BR" dirty="0" smtClean="0"/>
              <a:t> para descrever nove princípios de design orientado a objetos baseados na atribuição de responsabilidades para classes.</a:t>
            </a:r>
          </a:p>
          <a:p>
            <a:r>
              <a:rPr lang="pt-BR" dirty="0" smtClean="0"/>
              <a:t>Estes princípios podem ser vistos como padrões de projetos</a:t>
            </a:r>
          </a:p>
          <a:p>
            <a:r>
              <a:rPr lang="pt-BR" dirty="0" smtClean="0"/>
              <a:t>É uma iniciativa/tentativa de documentar o conhecimento que projetistas experientes aplicam em projetos, muitas vezes de forma intuitiva.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356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Contra indicações e benefícios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Alto </a:t>
            </a:r>
            <a:r>
              <a:rPr lang="en-US" dirty="0" err="1" smtClean="0"/>
              <a:t>acoplamento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estáveis</a:t>
            </a:r>
            <a:r>
              <a:rPr lang="en-US" dirty="0" smtClean="0"/>
              <a:t> </a:t>
            </a:r>
            <a:r>
              <a:rPr lang="en-US" dirty="0" err="1" smtClean="0"/>
              <a:t>raramente</a:t>
            </a:r>
            <a:r>
              <a:rPr lang="en-US" dirty="0" smtClean="0"/>
              <a:t>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/>
              <a:t> </a:t>
            </a:r>
            <a:r>
              <a:rPr lang="en-US" dirty="0" smtClean="0"/>
              <a:t>para um software.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afetados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modificaçõe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outros component.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É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fácil</a:t>
            </a:r>
            <a:r>
              <a:rPr lang="en-US" dirty="0" smtClean="0"/>
              <a:t> </a:t>
            </a:r>
            <a:r>
              <a:rPr lang="en-US" dirty="0" err="1" smtClean="0"/>
              <a:t>entender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isoladamente</a:t>
            </a:r>
            <a:r>
              <a:rPr lang="en-US" dirty="0" smtClean="0"/>
              <a:t>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Objetos</a:t>
            </a:r>
            <a:r>
              <a:rPr lang="en-US" dirty="0" smtClean="0"/>
              <a:t> </a:t>
            </a:r>
            <a:r>
              <a:rPr lang="en-US" dirty="0" err="1" smtClean="0"/>
              <a:t>serão</a:t>
            </a:r>
            <a:r>
              <a:rPr lang="en-US" dirty="0" smtClean="0"/>
              <a:t> </a:t>
            </a:r>
            <a:r>
              <a:rPr lang="en-US" dirty="0" err="1" smtClean="0"/>
              <a:t>reutilizados</a:t>
            </a:r>
            <a:r>
              <a:rPr lang="en-US" dirty="0" smtClean="0"/>
              <a:t> com 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facilidade</a:t>
            </a:r>
            <a:r>
              <a:rPr lang="en-US" dirty="0" smtClean="0"/>
              <a:t> (</a:t>
            </a:r>
            <a:r>
              <a:rPr lang="en-US" dirty="0" err="1" smtClean="0"/>
              <a:t>maior</a:t>
            </a:r>
            <a:r>
              <a:rPr lang="en-US" dirty="0" smtClean="0"/>
              <a:t> </a:t>
            </a:r>
            <a:r>
              <a:rPr lang="en-US" dirty="0" err="1" smtClean="0"/>
              <a:t>frequencia</a:t>
            </a:r>
            <a:r>
              <a:rPr lang="en-US" smtClean="0"/>
              <a:t>).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42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 dirty="0" smtClean="0"/>
              <a:t>Obrigado</a:t>
            </a:r>
            <a:endParaRPr lang="pt-BR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endParaRPr lang="pt-BR" dirty="0" smtClean="0"/>
          </a:p>
          <a:p>
            <a:pPr algn="ctr">
              <a:buNone/>
            </a:pPr>
            <a:r>
              <a:rPr lang="pt-BR" dirty="0" smtClean="0"/>
              <a:t>Prof. Charles Boulhosa Rodamilans</a:t>
            </a:r>
          </a:p>
          <a:p>
            <a:pPr algn="ctr">
              <a:buNone/>
            </a:pPr>
            <a:r>
              <a:rPr lang="pt-BR" dirty="0" smtClean="0">
                <a:hlinkClick r:id="rId3"/>
              </a:rPr>
              <a:t>charles.rodamilans@mackenzie.br</a:t>
            </a:r>
            <a:endParaRPr lang="pt-BR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609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GRASP?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GRASP = General </a:t>
            </a:r>
            <a:r>
              <a:rPr lang="pt-BR" dirty="0" err="1"/>
              <a:t>Responsibility</a:t>
            </a:r>
            <a:r>
              <a:rPr lang="pt-BR" dirty="0"/>
              <a:t> </a:t>
            </a:r>
            <a:r>
              <a:rPr lang="pt-BR" dirty="0" err="1"/>
              <a:t>Assignment</a:t>
            </a:r>
            <a:r>
              <a:rPr lang="pt-BR" dirty="0"/>
              <a:t> Software </a:t>
            </a:r>
            <a:r>
              <a:rPr lang="pt-BR" dirty="0" err="1" smtClean="0"/>
              <a:t>Patterns</a:t>
            </a:r>
            <a:r>
              <a:rPr lang="pt-BR" dirty="0" smtClean="0"/>
              <a:t> (ou princípios)</a:t>
            </a:r>
            <a:endParaRPr lang="pt-BR" dirty="0"/>
          </a:p>
          <a:p>
            <a:r>
              <a:rPr lang="pt-BR" dirty="0" smtClean="0"/>
              <a:t>Coleção de padrões de projeto OO</a:t>
            </a:r>
            <a:endParaRPr lang="pt-BR" dirty="0"/>
          </a:p>
          <a:p>
            <a:r>
              <a:rPr lang="pt-BR" dirty="0" smtClean="0"/>
              <a:t>Descritos originalmente por Craig </a:t>
            </a:r>
            <a:r>
              <a:rPr lang="pt-BR" dirty="0" err="1" smtClean="0"/>
              <a:t>Larman</a:t>
            </a:r>
            <a:r>
              <a:rPr lang="pt-BR" dirty="0" smtClean="0"/>
              <a:t> em seu livro:</a:t>
            </a:r>
          </a:p>
          <a:p>
            <a:pPr lvl="1"/>
            <a:r>
              <a:rPr lang="pt-BR" dirty="0" smtClean="0"/>
              <a:t>Utilizando </a:t>
            </a:r>
            <a:r>
              <a:rPr lang="pt-BR" dirty="0"/>
              <a:t>UML e Padrões: Uma Introdução à análise e ao projeto orientado a objetos </a:t>
            </a:r>
            <a:r>
              <a:rPr lang="pt-BR" dirty="0" smtClean="0"/>
              <a:t>(1ª edição em inglês de 1997).</a:t>
            </a:r>
            <a:endParaRPr lang="pt-BR" dirty="0"/>
          </a:p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03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Devemos assumir um contexto de utilização</a:t>
            </a:r>
          </a:p>
          <a:p>
            <a:r>
              <a:rPr lang="pt-BR" dirty="0" smtClean="0"/>
              <a:t>Uso de um Modelo de Domínio</a:t>
            </a:r>
          </a:p>
          <a:p>
            <a:pPr lvl="1"/>
            <a:r>
              <a:rPr lang="pt-BR" dirty="0" smtClean="0"/>
              <a:t>Descreve o domínio de negócio sem descrever a implementação de software</a:t>
            </a:r>
          </a:p>
          <a:p>
            <a:pPr lvl="1"/>
            <a:r>
              <a:rPr lang="pt-BR" dirty="0" smtClean="0"/>
              <a:t>Similar a um diagrama de classes UML, mas objetos de domínio não são objetos de software.</a:t>
            </a:r>
          </a:p>
          <a:p>
            <a:r>
              <a:rPr lang="pt-BR" dirty="0" smtClean="0"/>
              <a:t>Aplicação de um processo iterativo (ou que permita um mínimo de flexibilidade)</a:t>
            </a:r>
          </a:p>
          <a:p>
            <a:pPr lvl="1"/>
            <a:r>
              <a:rPr lang="pt-BR" dirty="0" err="1" smtClean="0"/>
              <a:t>Larman</a:t>
            </a:r>
            <a:r>
              <a:rPr lang="pt-BR" dirty="0" smtClean="0"/>
              <a:t> utilizou o Processo Unificado por ser iterativo, flexível e popular em projetos OOAD.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746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Projeto orientado a responsabilidade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Padrões GRASP são utilizados para atribuir responsabilidades a objetos.</a:t>
            </a:r>
          </a:p>
          <a:p>
            <a:r>
              <a:rPr lang="pt-BR" dirty="0" smtClean="0"/>
              <a:t>Desta forma, o uso de padrões GRASP resulta em um RDD (</a:t>
            </a:r>
            <a:r>
              <a:rPr lang="pt-BR" dirty="0" err="1" smtClean="0"/>
              <a:t>Responsability-driven</a:t>
            </a:r>
            <a:r>
              <a:rPr lang="pt-BR" dirty="0" smtClean="0"/>
              <a:t> Design) para OO.</a:t>
            </a:r>
          </a:p>
          <a:p>
            <a:pPr lvl="1"/>
            <a:r>
              <a:rPr lang="pt-BR" dirty="0" smtClean="0"/>
              <a:t>Indo contra a metodologia tradicional que é orientada a dados (Data-</a:t>
            </a:r>
            <a:r>
              <a:rPr lang="pt-BR" dirty="0" err="1" smtClean="0"/>
              <a:t>driven</a:t>
            </a:r>
            <a:r>
              <a:rPr lang="pt-BR" dirty="0" smtClean="0"/>
              <a:t> Design).</a:t>
            </a:r>
          </a:p>
          <a:p>
            <a:r>
              <a:rPr lang="pt-BR" dirty="0" smtClean="0"/>
              <a:t>Desta forma, a atividade principal no projeto de objetos é a atribuição de responsabilidades a objetos.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625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Tradicionalmente, em OOP o projeto de objetos não recebe a ênfase necessária.</a:t>
            </a:r>
          </a:p>
          <a:p>
            <a:pPr lvl="1"/>
            <a:r>
              <a:rPr lang="pt-BR" dirty="0" err="1" smtClean="0"/>
              <a:t>Ex</a:t>
            </a:r>
            <a:r>
              <a:rPr lang="pt-BR" dirty="0" smtClean="0"/>
              <a:t>: Identifique em substantivos e converta para objetos; identifique verbos e converta para métodos...</a:t>
            </a:r>
          </a:p>
          <a:p>
            <a:pPr lvl="1"/>
            <a:r>
              <a:rPr lang="pt-BR" dirty="0" smtClean="0"/>
              <a:t>Como o modelo de domínio resultante da análise de requisitos, crie objetos e  seus métodos para satisfazer os requisitos.</a:t>
            </a:r>
          </a:p>
          <a:p>
            <a:r>
              <a:rPr lang="pt-BR" dirty="0" smtClean="0"/>
              <a:t>UML é apenas uma linguagem, descreve um projeto OO, mas somente isto.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15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</a:t>
            </a:r>
            <a:r>
              <a:rPr lang="pt-BR" dirty="0" err="1" smtClean="0"/>
              <a:t>Larman</a:t>
            </a:r>
            <a:r>
              <a:rPr lang="pt-BR" dirty="0" smtClean="0"/>
              <a:t>, GRASP ajuda a</a:t>
            </a:r>
          </a:p>
          <a:p>
            <a:pPr marL="0" indent="0">
              <a:buNone/>
            </a:pPr>
            <a:endParaRPr lang="pt-BR" dirty="0" smtClean="0"/>
          </a:p>
          <a:p>
            <a:pPr marL="457200" lvl="1" indent="0" algn="ctr">
              <a:buNone/>
            </a:pPr>
            <a:r>
              <a:rPr lang="pt-BR" i="1" dirty="0" smtClean="0"/>
              <a:t>“entender a essência do projeto de objetos através da aplicação metódica, racional e fundamentada do pensamento lógico”</a:t>
            </a:r>
          </a:p>
          <a:p>
            <a:pPr marL="457200" lvl="1" indent="0">
              <a:buNone/>
            </a:pPr>
            <a:endParaRPr lang="pt-B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054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Padrões de Projeto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Padrões de projeto para software, como conceito, foram criados em 1987 por Kent Beck e Ward Cunningham.</a:t>
            </a:r>
          </a:p>
          <a:p>
            <a:r>
              <a:rPr lang="pt-BR" dirty="0" smtClean="0"/>
              <a:t>Definição: uma descrição nomeada de um problema e sua solução (reutilizável).</a:t>
            </a:r>
          </a:p>
          <a:p>
            <a:r>
              <a:rPr lang="pt-BR" dirty="0" smtClean="0"/>
              <a:t>Idealmente deveria orientar sobre quando deveria ser utilizado e quais os prós e contras.</a:t>
            </a:r>
          </a:p>
          <a:p>
            <a:r>
              <a:rPr lang="pt-BR" dirty="0" smtClean="0"/>
              <a:t>Padrões de projetos mais famosos: 23 do catálogo do livro  (</a:t>
            </a:r>
            <a:r>
              <a:rPr lang="pt-BR" dirty="0" err="1" smtClean="0"/>
              <a:t>GoF</a:t>
            </a:r>
            <a:r>
              <a:rPr lang="pt-BR" dirty="0"/>
              <a:t> </a:t>
            </a:r>
            <a:r>
              <a:rPr lang="pt-BR" dirty="0" smtClean="0"/>
              <a:t>– gang </a:t>
            </a:r>
            <a:r>
              <a:rPr lang="pt-BR" dirty="0" err="1" smtClean="0"/>
              <a:t>of</a:t>
            </a:r>
            <a:r>
              <a:rPr lang="pt-BR" dirty="0" smtClean="0"/>
              <a:t> four) de 1993.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pt-BR" dirty="0" smtClean="0"/>
              <a:t>Padrões GRASP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595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1380</Words>
  <Application>Microsoft Macintosh PowerPoint</Application>
  <PresentationFormat>Apresentação na tela (4:3)</PresentationFormat>
  <Paragraphs>220</Paragraphs>
  <Slides>31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Calibri</vt:lpstr>
      <vt:lpstr>Tahoma</vt:lpstr>
      <vt:lpstr>Verdana</vt:lpstr>
      <vt:lpstr>Arial</vt:lpstr>
      <vt:lpstr>Office Theme</vt:lpstr>
      <vt:lpstr> Universidade Presbiteriana Mackenzie</vt:lpstr>
      <vt:lpstr>Objetivos</vt:lpstr>
      <vt:lpstr>Introdução</vt:lpstr>
      <vt:lpstr>GRASP?</vt:lpstr>
      <vt:lpstr>Cenários</vt:lpstr>
      <vt:lpstr>Projeto orientado a responsabilidade</vt:lpstr>
      <vt:lpstr>Motivação</vt:lpstr>
      <vt:lpstr>Motivação</vt:lpstr>
      <vt:lpstr>Padrões de Projeto</vt:lpstr>
      <vt:lpstr>Padrões de Projeto</vt:lpstr>
      <vt:lpstr>Responsabilidades</vt:lpstr>
      <vt:lpstr>Padrões GRASP</vt:lpstr>
      <vt:lpstr>Criador (Creator)</vt:lpstr>
      <vt:lpstr>Criador (Creator) - Exemplo</vt:lpstr>
      <vt:lpstr>Creator (Criador) - Exemplo</vt:lpstr>
      <vt:lpstr>Criador (Creator) - Contra indicações</vt:lpstr>
      <vt:lpstr>Especialista da Informação  (Information Expert)</vt:lpstr>
      <vt:lpstr>Especialista da Informação ?</vt:lpstr>
      <vt:lpstr>Especialista da Informação ?</vt:lpstr>
      <vt:lpstr>Especialista da Informação - Exemplo</vt:lpstr>
      <vt:lpstr>Information Expert - Exemplo</vt:lpstr>
      <vt:lpstr>Information Expert - Exemplo</vt:lpstr>
      <vt:lpstr>Contra indicações</vt:lpstr>
      <vt:lpstr>Benefícios</vt:lpstr>
      <vt:lpstr>Acoplamento Baixo (Low Coupling)</vt:lpstr>
      <vt:lpstr>Acoplamento Baixo - Exemplo</vt:lpstr>
      <vt:lpstr>Acoplamento Baixo - Exemplo</vt:lpstr>
      <vt:lpstr>Acoplamento Baixo - Exemplo</vt:lpstr>
      <vt:lpstr>Baixo Acoplamento (Low Coupling)</vt:lpstr>
      <vt:lpstr>Contra indicações e benefícios</vt:lpstr>
      <vt:lpstr>Obrigado</vt:lpstr>
    </vt:vector>
  </TitlesOfParts>
  <Company>Universidade Presbiteriana Mackenzie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Mackenzie</dc:title>
  <dc:creator>Fabio Kawaoka Takase</dc:creator>
  <cp:lastModifiedBy>Charles Rodamilans</cp:lastModifiedBy>
  <cp:revision>118</cp:revision>
  <dcterms:created xsi:type="dcterms:W3CDTF">2009-11-10T10:17:41Z</dcterms:created>
  <dcterms:modified xsi:type="dcterms:W3CDTF">2016-03-18T18:40:28Z</dcterms:modified>
</cp:coreProperties>
</file>