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3" r:id="rId2"/>
    <p:sldId id="330" r:id="rId3"/>
    <p:sldId id="331" r:id="rId4"/>
    <p:sldId id="332" r:id="rId5"/>
    <p:sldId id="333" r:id="rId6"/>
    <p:sldId id="336" r:id="rId7"/>
    <p:sldId id="342" r:id="rId8"/>
    <p:sldId id="343" r:id="rId9"/>
    <p:sldId id="339" r:id="rId10"/>
    <p:sldId id="340" r:id="rId11"/>
    <p:sldId id="341" r:id="rId12"/>
    <p:sldId id="344" r:id="rId13"/>
    <p:sldId id="345" r:id="rId14"/>
    <p:sldId id="382" r:id="rId15"/>
    <p:sldId id="390" r:id="rId16"/>
    <p:sldId id="391" r:id="rId17"/>
    <p:sldId id="392" r:id="rId18"/>
    <p:sldId id="393" r:id="rId19"/>
    <p:sldId id="394" r:id="rId20"/>
    <p:sldId id="395" r:id="rId21"/>
    <p:sldId id="389" r:id="rId22"/>
    <p:sldId id="383" r:id="rId23"/>
    <p:sldId id="396" r:id="rId24"/>
    <p:sldId id="384" r:id="rId25"/>
    <p:sldId id="386" r:id="rId26"/>
    <p:sldId id="387" r:id="rId27"/>
    <p:sldId id="346" r:id="rId28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773" autoAdjust="0"/>
  </p:normalViewPr>
  <p:slideViewPr>
    <p:cSldViewPr snapToGrid="0" snapToObjects="1">
      <p:cViewPr>
        <p:scale>
          <a:sx n="77" d="100"/>
          <a:sy n="77" d="100"/>
        </p:scale>
        <p:origin x="1618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9513-8BA1-4EB9-BAC2-CB421FE1A0C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1AC17-D80F-448B-82A7-F43CAE0AA3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EB18-5F94-4EF5-B613-B499058DA9C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5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EB18-5F94-4EF5-B613-B499058DA9C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7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EB18-5F94-4EF5-B613-B499058DA9C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67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Definição da arquitetura, muitas vezes revela requisitos inconsistentes e ausentes e também ajuda os </a:t>
            </a:r>
            <a:r>
              <a:rPr lang="pt-BR" dirty="0" err="1"/>
              <a:t>stakeholders</a:t>
            </a:r>
            <a:r>
              <a:rPr lang="pt-BR" dirty="0"/>
              <a:t> ​​a compreender os custos e complexidade de satisfazer as suas preocupações. Isso realimenta análise de requisitos para esclarecer e acrescentar requisitos e priorizar estes quando trocas são feitas entre as aspirações das partes interessadas e que pode ser alcançado determinado momento e restrições orçamentárias.</a:t>
            </a:r>
          </a:p>
          <a:p>
            <a:r>
              <a:rPr lang="pt-BR" dirty="0"/>
              <a:t>Quando definição de arquitetura resulta em uma arquitetura que parece cumprir um conjunto aceitável das necessidades dos </a:t>
            </a:r>
            <a:r>
              <a:rPr lang="pt-BR" dirty="0" err="1"/>
              <a:t>stakeholders</a:t>
            </a:r>
            <a:r>
              <a:rPr lang="pt-BR" dirty="0"/>
              <a:t>, a construção do sistema pode ser planejado. </a:t>
            </a:r>
          </a:p>
          <a:p>
            <a:r>
              <a:rPr lang="pt-BR" dirty="0"/>
              <a:t>A construção é muitas vezes organizada como um conjunto de entregas incrementais, cada uma das quais tem como objetivo fornecer um conjunto útil de funções e entregar uma versão executável e estável (embora incompleta, uma versão parcial do sistema). </a:t>
            </a:r>
          </a:p>
          <a:p>
            <a:r>
              <a:rPr lang="pt-BR" dirty="0"/>
              <a:t>A construção de cada incremento fornece mais feedback para definição da arquitetura, validando ou indicando problemas com a arquitetura como atualmente especificado; portanto, há atividade definição da arquitetura ao longo de</a:t>
            </a:r>
            <a:r>
              <a:rPr lang="pt-BR" baseline="0" dirty="0"/>
              <a:t> todo</a:t>
            </a:r>
            <a:r>
              <a:rPr lang="pt-BR" dirty="0"/>
              <a:t> ciclo de vida.</a:t>
            </a:r>
          </a:p>
          <a:p>
            <a:r>
              <a:rPr lang="pt-BR" dirty="0"/>
              <a:t>Análise de requisitos, definição de arquitetura e construção de software tem um conjunto forte e interligada de relações. Análise de requisitos fornece um contexto inicial para definição da arquitetura, mas depois é</a:t>
            </a:r>
            <a:r>
              <a:rPr lang="pt-BR" baseline="0" dirty="0"/>
              <a:t> </a:t>
            </a:r>
            <a:r>
              <a:rPr lang="pt-BR" dirty="0"/>
              <a:t>afetado pela definição de arquitetura quando os requisitos são entendidos mais plenamente. </a:t>
            </a:r>
          </a:p>
          <a:p>
            <a:r>
              <a:rPr lang="pt-BR" dirty="0"/>
              <a:t>Por sua vez, definição de arquitetura conduz o processo de implementação, mas cada pedaço de construção realizada fornece feedback sobre a eficácia e utilidade da arquitetura em uso.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EB18-5F94-4EF5-B613-B499058DA9C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7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195" y="4454040"/>
            <a:ext cx="5029768" cy="4000605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pt-BR" sz="11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8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91D-F8E2-ED47-8719-3424F4661261}" type="datetimeFigureOut">
              <a:rPr lang="pt-BR" smtClean="0"/>
              <a:pPr/>
              <a:t>28/08/2016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1F91D-F8E2-ED47-8719-3424F4661261}" type="datetimeFigureOut">
              <a:rPr lang="pt-BR" smtClean="0"/>
              <a:pPr/>
              <a:t>28/08/2016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a.rossi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png"/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Arquitetura de Software e Padrões de Projeto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27537" y="5327821"/>
            <a:ext cx="67691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000" dirty="0"/>
              <a:t>Profa. Ms. Ana Claudia Rossi</a:t>
            </a:r>
          </a:p>
          <a:p>
            <a:pPr algn="ctr"/>
            <a:r>
              <a:rPr lang="pt-BR" sz="2000" dirty="0">
                <a:hlinkClick r:id="rId3"/>
              </a:rPr>
              <a:t>ana.rossi@gmail.com</a:t>
            </a:r>
            <a:endParaRPr lang="pt-BR" sz="20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>
                <a:cs typeface="Arial" pitchFamily="34" charset="0"/>
              </a:rPr>
              <a:t>Faculdade de Computação e Informática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/>
              <a:t>Conceitos Envolvidos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525963"/>
          </a:xfrm>
        </p:spPr>
        <p:txBody>
          <a:bodyPr>
            <a:normAutofit/>
          </a:bodyPr>
          <a:lstStyle/>
          <a:p>
            <a:pPr lvl="1"/>
            <a:r>
              <a:rPr lang="pt-BR" sz="2000" dirty="0"/>
              <a:t>Taylor, </a:t>
            </a:r>
            <a:r>
              <a:rPr lang="pt-BR" sz="2000" dirty="0" err="1"/>
              <a:t>Medvidovic</a:t>
            </a:r>
            <a:r>
              <a:rPr lang="pt-BR" sz="2000" dirty="0"/>
              <a:t> e </a:t>
            </a:r>
            <a:r>
              <a:rPr lang="pt-BR" sz="2000" dirty="0" err="1"/>
              <a:t>Dashofy</a:t>
            </a:r>
            <a:r>
              <a:rPr lang="pt-BR" sz="2000" dirty="0"/>
              <a:t> (2009) </a:t>
            </a:r>
          </a:p>
          <a:p>
            <a:pPr lvl="2"/>
            <a:r>
              <a:rPr lang="pt-BR" sz="1600" dirty="0"/>
              <a:t>A arquitetura de software é o conjunto das principais decisões de projeto tomadas a respeito de um sistema, e que fornecem um plano detalhado para construção e evolução de um sistema de software. </a:t>
            </a:r>
          </a:p>
          <a:p>
            <a:pPr lvl="3"/>
            <a:r>
              <a:rPr lang="pt-BR" sz="1400" dirty="0"/>
              <a:t>decisões de projeto relacionadas à estrutura do sistema</a:t>
            </a:r>
          </a:p>
          <a:p>
            <a:pPr lvl="4"/>
            <a:r>
              <a:rPr lang="pt-BR" sz="1400" i="1" dirty="0"/>
              <a:t>The </a:t>
            </a:r>
            <a:r>
              <a:rPr lang="pt-BR" sz="1400" i="1" dirty="0" err="1"/>
              <a:t>architectural</a:t>
            </a:r>
            <a:r>
              <a:rPr lang="pt-BR" sz="1400" i="1" dirty="0"/>
              <a:t> </a:t>
            </a:r>
            <a:r>
              <a:rPr lang="pt-BR" sz="1400" i="1" dirty="0" err="1"/>
              <a:t>elements</a:t>
            </a:r>
            <a:r>
              <a:rPr lang="pt-BR" sz="1400" i="1" dirty="0"/>
              <a:t> </a:t>
            </a:r>
            <a:r>
              <a:rPr lang="pt-BR" sz="1400" i="1" dirty="0" err="1"/>
              <a:t>should</a:t>
            </a:r>
            <a:r>
              <a:rPr lang="pt-BR" sz="1400" i="1" dirty="0"/>
              <a:t> </a:t>
            </a:r>
            <a:r>
              <a:rPr lang="pt-BR" sz="1400" i="1" dirty="0" err="1"/>
              <a:t>be</a:t>
            </a:r>
            <a:r>
              <a:rPr lang="pt-BR" sz="1400" i="1" dirty="0"/>
              <a:t> </a:t>
            </a:r>
            <a:r>
              <a:rPr lang="pt-BR" sz="1400" i="1" dirty="0" err="1"/>
              <a:t>organized</a:t>
            </a:r>
            <a:r>
              <a:rPr lang="pt-BR" sz="1400" i="1" dirty="0"/>
              <a:t> </a:t>
            </a:r>
            <a:r>
              <a:rPr lang="pt-BR" sz="1400" i="1" dirty="0" err="1"/>
              <a:t>and</a:t>
            </a:r>
            <a:r>
              <a:rPr lang="pt-BR" sz="1400" i="1" dirty="0"/>
              <a:t> </a:t>
            </a:r>
            <a:r>
              <a:rPr lang="pt-BR" sz="1400" i="1" dirty="0" err="1"/>
              <a:t>composed</a:t>
            </a:r>
            <a:r>
              <a:rPr lang="pt-BR" sz="1400" i="1" dirty="0"/>
              <a:t> </a:t>
            </a:r>
            <a:r>
              <a:rPr lang="pt-BR" sz="1400" i="1" dirty="0" err="1"/>
              <a:t>exactly</a:t>
            </a:r>
            <a:r>
              <a:rPr lang="pt-BR" sz="1400" i="1" dirty="0"/>
              <a:t> </a:t>
            </a:r>
            <a:r>
              <a:rPr lang="pt-BR" sz="1400" i="1" dirty="0" err="1"/>
              <a:t>like</a:t>
            </a:r>
            <a:r>
              <a:rPr lang="pt-BR" sz="1400" i="1" dirty="0"/>
              <a:t> </a:t>
            </a:r>
            <a:r>
              <a:rPr lang="pt-BR" sz="1400" i="1" dirty="0" err="1"/>
              <a:t>this</a:t>
            </a:r>
            <a:r>
              <a:rPr lang="pt-BR" sz="1400" i="1" dirty="0"/>
              <a:t>...</a:t>
            </a:r>
          </a:p>
          <a:p>
            <a:pPr lvl="3"/>
            <a:r>
              <a:rPr lang="pt-BR" sz="1400" dirty="0"/>
              <a:t>decisões de projeto relacionadas ao comportamento funcional</a:t>
            </a:r>
          </a:p>
          <a:p>
            <a:pPr lvl="4"/>
            <a:r>
              <a:rPr lang="pt-BR" sz="1400" i="1" dirty="0"/>
              <a:t>Data </a:t>
            </a:r>
            <a:r>
              <a:rPr lang="pt-BR" sz="1400" i="1" dirty="0" err="1"/>
              <a:t>processing</a:t>
            </a:r>
            <a:r>
              <a:rPr lang="pt-BR" sz="1400" i="1" dirty="0"/>
              <a:t>, </a:t>
            </a:r>
            <a:r>
              <a:rPr lang="pt-BR" sz="1400" i="1" dirty="0" err="1"/>
              <a:t>storage</a:t>
            </a:r>
            <a:r>
              <a:rPr lang="pt-BR" sz="1400" i="1" dirty="0"/>
              <a:t>, </a:t>
            </a:r>
            <a:r>
              <a:rPr lang="pt-BR" sz="1400" i="1" dirty="0" err="1"/>
              <a:t>and</a:t>
            </a:r>
            <a:r>
              <a:rPr lang="pt-BR" sz="1400" i="1" dirty="0"/>
              <a:t> </a:t>
            </a:r>
            <a:r>
              <a:rPr lang="pt-BR" sz="1400" i="1" dirty="0" err="1"/>
              <a:t>visualization</a:t>
            </a:r>
            <a:r>
              <a:rPr lang="pt-BR" sz="1400" i="1" dirty="0"/>
              <a:t> </a:t>
            </a:r>
            <a:r>
              <a:rPr lang="pt-BR" sz="1400" i="1" dirty="0" err="1"/>
              <a:t>will</a:t>
            </a:r>
            <a:r>
              <a:rPr lang="pt-BR" sz="1400" i="1" dirty="0"/>
              <a:t> </a:t>
            </a:r>
            <a:r>
              <a:rPr lang="pt-BR" sz="1400" i="1" dirty="0" err="1"/>
              <a:t>be</a:t>
            </a:r>
            <a:r>
              <a:rPr lang="pt-BR" sz="1400" i="1" dirty="0"/>
              <a:t> </a:t>
            </a:r>
            <a:r>
              <a:rPr lang="pt-BR" sz="1400" i="1" dirty="0" err="1"/>
              <a:t>performed</a:t>
            </a:r>
            <a:r>
              <a:rPr lang="pt-BR" sz="1400" i="1" dirty="0"/>
              <a:t> in </a:t>
            </a:r>
            <a:r>
              <a:rPr lang="pt-BR" sz="1400" i="1" dirty="0" err="1"/>
              <a:t>strict</a:t>
            </a:r>
            <a:r>
              <a:rPr lang="pt-BR" sz="1400" i="1" dirty="0"/>
              <a:t> </a:t>
            </a:r>
            <a:r>
              <a:rPr lang="pt-BR" sz="1400" i="1" dirty="0" err="1"/>
              <a:t>sequence</a:t>
            </a:r>
            <a:r>
              <a:rPr lang="pt-BR" sz="1400" i="1" dirty="0"/>
              <a:t>.</a:t>
            </a:r>
          </a:p>
          <a:p>
            <a:pPr lvl="3"/>
            <a:r>
              <a:rPr lang="pt-BR" sz="1400" dirty="0"/>
              <a:t>decisões de projeto relacionadas à interação</a:t>
            </a:r>
          </a:p>
          <a:p>
            <a:pPr lvl="4"/>
            <a:r>
              <a:rPr lang="pt-BR" sz="1400" i="1" dirty="0"/>
              <a:t>Communication </a:t>
            </a:r>
            <a:r>
              <a:rPr lang="pt-BR" sz="1400" i="1" dirty="0" err="1"/>
              <a:t>among</a:t>
            </a:r>
            <a:r>
              <a:rPr lang="pt-BR" sz="1400" i="1" dirty="0"/>
              <a:t> </a:t>
            </a:r>
            <a:r>
              <a:rPr lang="pt-BR" sz="1400" i="1" dirty="0" err="1"/>
              <a:t>all</a:t>
            </a:r>
            <a:r>
              <a:rPr lang="pt-BR" sz="1400" i="1" dirty="0"/>
              <a:t> system </a:t>
            </a:r>
            <a:r>
              <a:rPr lang="pt-BR" sz="1400" i="1" dirty="0" err="1"/>
              <a:t>elements</a:t>
            </a:r>
            <a:r>
              <a:rPr lang="pt-BR" sz="1400" i="1" dirty="0"/>
              <a:t> </a:t>
            </a:r>
            <a:r>
              <a:rPr lang="pt-BR" sz="1400" i="1" dirty="0" err="1"/>
              <a:t>will</a:t>
            </a:r>
            <a:r>
              <a:rPr lang="pt-BR" sz="1400" i="1" dirty="0"/>
              <a:t> </a:t>
            </a:r>
            <a:r>
              <a:rPr lang="pt-BR" sz="1400" i="1" dirty="0" err="1"/>
              <a:t>occur</a:t>
            </a:r>
            <a:r>
              <a:rPr lang="pt-BR" sz="1400" i="1" dirty="0"/>
              <a:t> </a:t>
            </a:r>
            <a:r>
              <a:rPr lang="pt-BR" sz="1400" i="1" dirty="0" err="1"/>
              <a:t>only</a:t>
            </a:r>
            <a:r>
              <a:rPr lang="pt-BR" sz="1400" i="1" dirty="0"/>
              <a:t> </a:t>
            </a:r>
            <a:r>
              <a:rPr lang="pt-BR" sz="1400" i="1" dirty="0" err="1"/>
              <a:t>using</a:t>
            </a:r>
            <a:r>
              <a:rPr lang="pt-BR" sz="1400" i="1" dirty="0"/>
              <a:t> </a:t>
            </a:r>
            <a:r>
              <a:rPr lang="pt-BR" sz="1400" i="1" dirty="0" err="1"/>
              <a:t>event</a:t>
            </a:r>
            <a:r>
              <a:rPr lang="pt-BR" sz="1400" i="1" dirty="0"/>
              <a:t> </a:t>
            </a:r>
            <a:r>
              <a:rPr lang="pt-BR" sz="1400" i="1" dirty="0" err="1"/>
              <a:t>notifications</a:t>
            </a:r>
            <a:r>
              <a:rPr lang="pt-BR" sz="1400" i="1" dirty="0"/>
              <a:t>.</a:t>
            </a:r>
          </a:p>
          <a:p>
            <a:pPr lvl="3"/>
            <a:r>
              <a:rPr lang="pt-BR" sz="1400" dirty="0"/>
              <a:t>decisões de projeto relacionadas às propriedades não funcionais do sistema</a:t>
            </a:r>
          </a:p>
          <a:p>
            <a:pPr lvl="4"/>
            <a:r>
              <a:rPr lang="pt-BR" sz="1400" i="1" dirty="0"/>
              <a:t>The </a:t>
            </a:r>
            <a:r>
              <a:rPr lang="pt-BR" sz="1400" i="1" dirty="0" err="1"/>
              <a:t>system's</a:t>
            </a:r>
            <a:r>
              <a:rPr lang="pt-BR" sz="1400" i="1" dirty="0"/>
              <a:t> </a:t>
            </a:r>
            <a:r>
              <a:rPr lang="pt-BR" sz="1400" i="1" dirty="0" err="1"/>
              <a:t>dependability</a:t>
            </a:r>
            <a:r>
              <a:rPr lang="pt-BR" sz="1400" i="1" dirty="0"/>
              <a:t> </a:t>
            </a:r>
            <a:r>
              <a:rPr lang="pt-BR" sz="1400" i="1" dirty="0" err="1"/>
              <a:t>will</a:t>
            </a:r>
            <a:r>
              <a:rPr lang="pt-BR" sz="1400" i="1" dirty="0"/>
              <a:t> </a:t>
            </a:r>
            <a:r>
              <a:rPr lang="pt-BR" sz="1400" i="1" dirty="0" err="1"/>
              <a:t>be</a:t>
            </a:r>
            <a:r>
              <a:rPr lang="pt-BR" sz="1400" i="1" dirty="0"/>
              <a:t> </a:t>
            </a:r>
            <a:r>
              <a:rPr lang="pt-BR" sz="1400" i="1" dirty="0" err="1"/>
              <a:t>ensured</a:t>
            </a:r>
            <a:r>
              <a:rPr lang="pt-BR" sz="1400" i="1" dirty="0"/>
              <a:t> </a:t>
            </a:r>
            <a:r>
              <a:rPr lang="pt-BR" sz="1400" i="1" dirty="0" err="1"/>
              <a:t>by</a:t>
            </a:r>
            <a:r>
              <a:rPr lang="pt-BR" sz="1400" i="1" dirty="0"/>
              <a:t> </a:t>
            </a:r>
            <a:r>
              <a:rPr lang="pt-BR" sz="1400" i="1" dirty="0" err="1"/>
              <a:t>replicated</a:t>
            </a:r>
            <a:r>
              <a:rPr lang="pt-BR" sz="1400" i="1" dirty="0"/>
              <a:t> </a:t>
            </a:r>
            <a:r>
              <a:rPr lang="pt-BR" sz="1400" i="1" dirty="0" err="1"/>
              <a:t>processing</a:t>
            </a:r>
            <a:r>
              <a:rPr lang="pt-BR" sz="1400" i="1" dirty="0"/>
              <a:t> modules.</a:t>
            </a:r>
          </a:p>
          <a:p>
            <a:pPr lvl="3"/>
            <a:r>
              <a:rPr lang="pt-BR" sz="1400" dirty="0"/>
              <a:t>decisões de projeto relacionadas à implementação do sistema </a:t>
            </a:r>
          </a:p>
          <a:p>
            <a:pPr lvl="4"/>
            <a:r>
              <a:rPr lang="pt-BR" sz="1400" i="1" dirty="0"/>
              <a:t>The </a:t>
            </a:r>
            <a:r>
              <a:rPr lang="pt-BR" sz="1400" i="1" dirty="0" err="1"/>
              <a:t>user</a:t>
            </a:r>
            <a:r>
              <a:rPr lang="pt-BR" sz="1400" i="1" dirty="0"/>
              <a:t> interface </a:t>
            </a:r>
            <a:r>
              <a:rPr lang="pt-BR" sz="1400" i="1" dirty="0" err="1"/>
              <a:t>components</a:t>
            </a:r>
            <a:r>
              <a:rPr lang="pt-BR" sz="1400" i="1" dirty="0"/>
              <a:t> </a:t>
            </a:r>
            <a:r>
              <a:rPr lang="pt-BR" sz="1400" i="1" dirty="0" err="1"/>
              <a:t>will</a:t>
            </a:r>
            <a:r>
              <a:rPr lang="pt-BR" sz="1400" i="1" dirty="0"/>
              <a:t> </a:t>
            </a:r>
            <a:r>
              <a:rPr lang="pt-BR" sz="1400" i="1" dirty="0" err="1"/>
              <a:t>be</a:t>
            </a:r>
            <a:r>
              <a:rPr lang="pt-BR" sz="1400" i="1" dirty="0"/>
              <a:t> </a:t>
            </a:r>
            <a:r>
              <a:rPr lang="pt-BR" sz="1400" i="1" dirty="0" err="1"/>
              <a:t>built</a:t>
            </a:r>
            <a:r>
              <a:rPr lang="pt-BR" sz="1400" i="1" dirty="0"/>
              <a:t> </a:t>
            </a:r>
            <a:r>
              <a:rPr lang="pt-BR" sz="1400" i="1" dirty="0" err="1"/>
              <a:t>using</a:t>
            </a:r>
            <a:r>
              <a:rPr lang="pt-BR" sz="1400" i="1" dirty="0"/>
              <a:t> </a:t>
            </a:r>
            <a:r>
              <a:rPr lang="pt-BR" sz="1400" i="1" dirty="0" err="1"/>
              <a:t>the</a:t>
            </a:r>
            <a:r>
              <a:rPr lang="pt-BR" sz="1400" i="1" dirty="0"/>
              <a:t> Java Swing toolkit.</a:t>
            </a:r>
          </a:p>
          <a:p>
            <a:pPr lvl="2"/>
            <a:endParaRPr lang="pt-BR" sz="1800" i="1" dirty="0"/>
          </a:p>
          <a:p>
            <a:endParaRPr lang="pt-BR" sz="2400" i="1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571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94077"/>
            <a:ext cx="6581846" cy="327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764704"/>
          </a:xfrm>
        </p:spPr>
        <p:txBody>
          <a:bodyPr/>
          <a:lstStyle/>
          <a:p>
            <a:r>
              <a:rPr lang="pt-BR" dirty="0"/>
              <a:t>Conceitos Envolvidos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96108" y="980728"/>
            <a:ext cx="8229600" cy="4525963"/>
          </a:xfrm>
        </p:spPr>
        <p:txBody>
          <a:bodyPr/>
          <a:lstStyle/>
          <a:p>
            <a:r>
              <a:rPr lang="pt-BR" sz="2400" dirty="0" err="1"/>
              <a:t>Hofmeister</a:t>
            </a:r>
            <a:r>
              <a:rPr lang="pt-BR" sz="2400" dirty="0"/>
              <a:t> et al. (2005)</a:t>
            </a:r>
          </a:p>
          <a:p>
            <a:pPr lvl="1"/>
            <a:r>
              <a:rPr lang="pt-BR" sz="2000" dirty="0"/>
              <a:t>Realização da Arquitetura – processo iterativo no qual a arquitetura de software “cresce” ao longo do tempo como o arquiteto  executa as atividades arquiteturais (análise, síntese e avaliação)</a:t>
            </a:r>
          </a:p>
          <a:p>
            <a:pPr lvl="1"/>
            <a:endParaRPr lang="pt-BR" sz="2000" dirty="0"/>
          </a:p>
          <a:p>
            <a:r>
              <a:rPr lang="pt-BR" sz="2400" dirty="0" err="1"/>
              <a:t>Rozanski</a:t>
            </a:r>
            <a:r>
              <a:rPr lang="pt-BR" sz="2400" dirty="0"/>
              <a:t> (2011)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4495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ta entalhada para a direita 18"/>
          <p:cNvSpPr/>
          <p:nvPr/>
        </p:nvSpPr>
        <p:spPr>
          <a:xfrm>
            <a:off x="891627" y="2683207"/>
            <a:ext cx="8474517" cy="3189229"/>
          </a:xfrm>
          <a:prstGeom prst="notched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xfrm>
            <a:off x="239262" y="113874"/>
            <a:ext cx="3612658" cy="1143000"/>
          </a:xfrm>
        </p:spPr>
        <p:txBody>
          <a:bodyPr>
            <a:normAutofit/>
          </a:bodyPr>
          <a:lstStyle/>
          <a:p>
            <a:r>
              <a:rPr lang="pt-BR" sz="3200" dirty="0"/>
              <a:t>Ciclo de Negócio da Arquitetura</a:t>
            </a:r>
          </a:p>
        </p:txBody>
      </p:sp>
      <p:pic>
        <p:nvPicPr>
          <p:cNvPr id="5" name="Picture 2" descr="http://cdns2.freepik.com/fotos-gratis/pessoas-biz-masculino-clip-art-sad_4251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0" y="1699364"/>
            <a:ext cx="1006135" cy="13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em curva para cima 3"/>
          <p:cNvSpPr/>
          <p:nvPr/>
        </p:nvSpPr>
        <p:spPr>
          <a:xfrm flipH="1" flipV="1">
            <a:off x="2815357" y="44624"/>
            <a:ext cx="5115773" cy="1737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 em curva para cima 6"/>
          <p:cNvSpPr/>
          <p:nvPr/>
        </p:nvSpPr>
        <p:spPr>
          <a:xfrm flipH="1">
            <a:off x="2923370" y="4920845"/>
            <a:ext cx="4899749" cy="18213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352" y="1926168"/>
            <a:ext cx="608734" cy="88801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 flipH="1">
            <a:off x="6576742" y="2848916"/>
            <a:ext cx="18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Arquitetura</a:t>
            </a:r>
          </a:p>
        </p:txBody>
      </p:sp>
      <p:pic>
        <p:nvPicPr>
          <p:cNvPr id="9" name="Picture 2" descr="http://lencitec.com.br/imagem/slid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248" y="3470772"/>
            <a:ext cx="1633312" cy="12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 flipH="1">
            <a:off x="6233916" y="4520870"/>
            <a:ext cx="18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Sistema</a:t>
            </a:r>
          </a:p>
        </p:txBody>
      </p:sp>
      <p:sp>
        <p:nvSpPr>
          <p:cNvPr id="10" name="Seta para baixo 9"/>
          <p:cNvSpPr/>
          <p:nvPr/>
        </p:nvSpPr>
        <p:spPr>
          <a:xfrm>
            <a:off x="7513719" y="3244240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115841" y="3147218"/>
            <a:ext cx="123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Arquiteto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20041" y="1501069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Influências do Arquiteto</a:t>
            </a:r>
          </a:p>
        </p:txBody>
      </p:sp>
      <p:sp>
        <p:nvSpPr>
          <p:cNvPr id="12" name="Chave direita 11"/>
          <p:cNvSpPr/>
          <p:nvPr/>
        </p:nvSpPr>
        <p:spPr>
          <a:xfrm>
            <a:off x="2452585" y="2070897"/>
            <a:ext cx="556407" cy="1311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798176" y="2082682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solidFill>
                  <a:srgbClr val="002060"/>
                </a:solidFill>
              </a:rPr>
              <a:t>Stakeholders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53983" y="2681469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Organização</a:t>
            </a:r>
          </a:p>
          <a:p>
            <a:pPr algn="ctr"/>
            <a:r>
              <a:rPr lang="pt-BR" b="1" dirty="0">
                <a:solidFill>
                  <a:srgbClr val="002060"/>
                </a:solidFill>
              </a:rPr>
              <a:t>Desenvolvedora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987706" y="249546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Requisitos</a:t>
            </a:r>
          </a:p>
          <a:p>
            <a:pPr algn="ctr"/>
            <a:r>
              <a:rPr lang="pt-BR" b="1" dirty="0">
                <a:solidFill>
                  <a:srgbClr val="002060"/>
                </a:solidFill>
              </a:rPr>
              <a:t>(Qualidade)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13450" y="3701922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Ambiente Técnico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29723" y="4164885"/>
            <a:ext cx="29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Experiência do Arquiteto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1520" y="1860851"/>
            <a:ext cx="4515436" cy="303952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dns2.freepik.com/fotos-gratis/pessoas-biz-masculino-clip-art-sad_4251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49" y="5227782"/>
            <a:ext cx="940810" cy="122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dns2.freepik.com/fotos-gratis/pessoas-biz-masculino-clip-art-sorriso_42506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0582"/>
            <a:ext cx="781300" cy="103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://cdn.freebievectors.com/illustrations/7/y/yyycatch-people-biz-male-blue-clip-art/thumbn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9" y="186552"/>
            <a:ext cx="784115" cy="104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 descr="http://cdns2.freepik.com/fotos-gratis/pessoas-de-negocios-clip-art-masculino_43418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13" y="204961"/>
            <a:ext cx="857487" cy="10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cdns2.freepik.com/fotos-gratis/pessoas-clip-art_4312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78" y="212068"/>
            <a:ext cx="639996" cy="110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ttp://cdns2.freepik.com/fotos-gratis/pessoas-clip-art_43124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31" y="240582"/>
            <a:ext cx="679450" cy="117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://www.picideas.net/wp-content/uploads/human-vector-smiling-business-woman-clip-art-420768-phot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01" y="419603"/>
            <a:ext cx="818918" cy="10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http://static.freepik.com/free-photo/man-with-headphones-clip-art_43162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81" y="183341"/>
            <a:ext cx="620438" cy="10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cdns2.freepik.com/bild-fritt/manniskor-clipart_43115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74" y="456285"/>
            <a:ext cx="640894" cy="106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cdns2.freepik.com/foto-gratuito/persone-l&amp;-39;uomo-simbolo-di-clip-art_43126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44" y="263732"/>
            <a:ext cx="671869" cy="116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83" y="240582"/>
            <a:ext cx="685096" cy="111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o explicativo em elipse 11"/>
          <p:cNvSpPr/>
          <p:nvPr/>
        </p:nvSpPr>
        <p:spPr>
          <a:xfrm>
            <a:off x="4942923" y="5052768"/>
            <a:ext cx="2584378" cy="680488"/>
          </a:xfrm>
          <a:prstGeom prst="wedgeEllipseCallout">
            <a:avLst>
              <a:gd name="adj1" fmla="val 25460"/>
              <a:gd name="adj2" fmla="val -442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Modificabilidade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80112" y="1484784"/>
            <a:ext cx="201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Organização de</a:t>
            </a:r>
          </a:p>
          <a:p>
            <a:pPr algn="ctr"/>
            <a:r>
              <a:rPr lang="pt-BR" dirty="0"/>
              <a:t>Manutenção</a:t>
            </a:r>
          </a:p>
        </p:txBody>
      </p:sp>
      <p:sp>
        <p:nvSpPr>
          <p:cNvPr id="17" name="Texto explicativo em elipse 16"/>
          <p:cNvSpPr/>
          <p:nvPr/>
        </p:nvSpPr>
        <p:spPr>
          <a:xfrm>
            <a:off x="3224978" y="2493065"/>
            <a:ext cx="3309471" cy="1625407"/>
          </a:xfrm>
          <a:prstGeom prst="wedgeEllipseCallout">
            <a:avLst>
              <a:gd name="adj1" fmla="val -11117"/>
              <a:gd name="adj2" fmla="val -8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Comportamento, Desempenho, segurança, Confiabilidade, Usabilidade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53147" y="1352247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Usuário final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839639" y="1362170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Marketing</a:t>
            </a:r>
          </a:p>
        </p:txBody>
      </p:sp>
      <p:sp>
        <p:nvSpPr>
          <p:cNvPr id="20" name="Texto explicativo em elipse 19"/>
          <p:cNvSpPr/>
          <p:nvPr/>
        </p:nvSpPr>
        <p:spPr>
          <a:xfrm>
            <a:off x="1286419" y="4074709"/>
            <a:ext cx="3515262" cy="1298980"/>
          </a:xfrm>
          <a:prstGeom prst="wedgeEllipseCallout">
            <a:avLst>
              <a:gd name="adj1" fmla="val -14498"/>
              <a:gd name="adj2" fmla="val -198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Novidades nas características, tempo curso – mercado, Baixo custo, competitivo com os concorrentes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0" y="1362170"/>
            <a:ext cx="2103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Gerência da </a:t>
            </a:r>
          </a:p>
          <a:p>
            <a:pPr algn="ctr"/>
            <a:r>
              <a:rPr lang="pt-BR" dirty="0"/>
              <a:t>Organização</a:t>
            </a:r>
          </a:p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22" name="Texto explicativo em elipse 21"/>
          <p:cNvSpPr/>
          <p:nvPr/>
        </p:nvSpPr>
        <p:spPr>
          <a:xfrm>
            <a:off x="-94828" y="5686506"/>
            <a:ext cx="2910930" cy="1107283"/>
          </a:xfrm>
          <a:prstGeom prst="wedgeEllipseCallout">
            <a:avLst>
              <a:gd name="adj1" fmla="val -26056"/>
              <a:gd name="adj2" fmla="val -33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Baixo custo, manter as pessoas empregadas</a:t>
            </a:r>
          </a:p>
        </p:txBody>
      </p:sp>
      <p:sp>
        <p:nvSpPr>
          <p:cNvPr id="23" name="Texto explicativo em elipse 22"/>
          <p:cNvSpPr/>
          <p:nvPr/>
        </p:nvSpPr>
        <p:spPr>
          <a:xfrm>
            <a:off x="7027350" y="3772012"/>
            <a:ext cx="2297178" cy="1529196"/>
          </a:xfrm>
          <a:prstGeom prst="wedgeEllipseCallout">
            <a:avLst>
              <a:gd name="adj1" fmla="val 7375"/>
              <a:gd name="adj2" fmla="val -15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Baixo custo, entrega no prazo, mudanças não frequentes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527301" y="1484784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 Cliente</a:t>
            </a:r>
          </a:p>
        </p:txBody>
      </p:sp>
      <p:sp>
        <p:nvSpPr>
          <p:cNvPr id="15" name="Texto explicativo em elipse 14"/>
          <p:cNvSpPr/>
          <p:nvPr/>
        </p:nvSpPr>
        <p:spPr>
          <a:xfrm>
            <a:off x="7027350" y="6240148"/>
            <a:ext cx="1383769" cy="429212"/>
          </a:xfrm>
          <a:prstGeom prst="wedgeEllipseCallout">
            <a:avLst>
              <a:gd name="adj1" fmla="val -197235"/>
              <a:gd name="adj2" fmla="val -11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Ohh</a:t>
            </a:r>
            <a:r>
              <a:rPr lang="pt-BR" dirty="0"/>
              <a:t>...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843838" y="6488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Arquiteto</a:t>
            </a:r>
          </a:p>
        </p:txBody>
      </p:sp>
    </p:spTree>
    <p:extLst>
      <p:ext uri="{BB962C8B-B14F-4D97-AF65-F5344CB8AC3E}">
        <p14:creationId xmlns:p14="http://schemas.microsoft.com/office/powerpoint/2010/main" val="169730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São requisitos que não expressam funcionalidades do sistema, mas sim características que garantem a boa execução das funcionalidades do sistema.</a:t>
            </a:r>
          </a:p>
          <a:p>
            <a:r>
              <a:rPr lang="pt-BR" sz="2800" dirty="0"/>
              <a:t>Os requisitos não funcionais norteiam as escolhas arquiteturais.</a:t>
            </a:r>
          </a:p>
          <a:p>
            <a:r>
              <a:rPr lang="pt-BR" sz="2800" dirty="0"/>
              <a:t>Os principais:</a:t>
            </a:r>
          </a:p>
          <a:p>
            <a:pPr lvl="1"/>
            <a:r>
              <a:rPr lang="pt-BR" sz="2400" dirty="0"/>
              <a:t>Disponibilidade</a:t>
            </a:r>
          </a:p>
          <a:p>
            <a:pPr lvl="1"/>
            <a:r>
              <a:rPr lang="pt-BR" sz="2400" dirty="0" err="1"/>
              <a:t>Modificabilidade</a:t>
            </a:r>
            <a:endParaRPr lang="pt-BR" sz="2400" dirty="0"/>
          </a:p>
          <a:p>
            <a:pPr lvl="1"/>
            <a:r>
              <a:rPr lang="pt-BR" sz="2400" dirty="0"/>
              <a:t>Performance</a:t>
            </a:r>
          </a:p>
          <a:p>
            <a:pPr lvl="1"/>
            <a:r>
              <a:rPr lang="pt-BR" sz="2400" dirty="0"/>
              <a:t>Segurança</a:t>
            </a:r>
          </a:p>
          <a:p>
            <a:pPr lvl="1"/>
            <a:r>
              <a:rPr lang="pt-BR" sz="2400" dirty="0" err="1"/>
              <a:t>Testabilidade</a:t>
            </a:r>
            <a:endParaRPr lang="pt-BR" sz="2400" dirty="0"/>
          </a:p>
          <a:p>
            <a:pPr lvl="1"/>
            <a:r>
              <a:rPr lang="pt-BR" sz="2400" dirty="0"/>
              <a:t>Usabilidade</a:t>
            </a:r>
          </a:p>
        </p:txBody>
      </p:sp>
    </p:spTree>
    <p:extLst>
      <p:ext uri="{BB962C8B-B14F-4D97-AF65-F5344CB8AC3E}">
        <p14:creationId xmlns:p14="http://schemas.microsoft.com/office/powerpoint/2010/main" val="68938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RNF de Disponibilidade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800" dirty="0"/>
              <a:t>Centrada nas falhas do sistema e em suas consequências.</a:t>
            </a:r>
          </a:p>
          <a:p>
            <a:pPr>
              <a:defRPr/>
            </a:pPr>
            <a:r>
              <a:rPr lang="pt-BR" sz="2800" dirty="0"/>
              <a:t>Perguntas relacionadas:</a:t>
            </a:r>
          </a:p>
          <a:p>
            <a:pPr lvl="1">
              <a:defRPr/>
            </a:pPr>
            <a:r>
              <a:rPr lang="pt-BR" sz="2400" dirty="0"/>
              <a:t>Qual é a frequência da falha?</a:t>
            </a:r>
          </a:p>
          <a:p>
            <a:pPr lvl="1">
              <a:defRPr/>
            </a:pPr>
            <a:r>
              <a:rPr lang="pt-BR" sz="2400" dirty="0"/>
              <a:t>O que ocorre quando uma falha acontece?</a:t>
            </a:r>
          </a:p>
          <a:p>
            <a:pPr lvl="1">
              <a:defRPr/>
            </a:pPr>
            <a:r>
              <a:rPr lang="pt-BR" sz="2400" dirty="0"/>
              <a:t>Como e com que frequência uma falha é detectada?</a:t>
            </a:r>
          </a:p>
          <a:p>
            <a:pPr lvl="1">
              <a:defRPr/>
            </a:pPr>
            <a:r>
              <a:rPr lang="pt-BR" sz="2400" dirty="0"/>
              <a:t>Quanto tempo o sistema fica fora de operação quando uma falha ocorre?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35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RNF de Performance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Sobre tempo de resposta com o complicador das diferentes fontes de eventos e sua periodicidade.</a:t>
            </a:r>
          </a:p>
          <a:p>
            <a:r>
              <a:rPr lang="pt-BR" sz="2800" dirty="0"/>
              <a:t>Ex.:</a:t>
            </a:r>
          </a:p>
          <a:p>
            <a:pPr lvl="1"/>
            <a:r>
              <a:rPr lang="pt-BR" sz="2400" dirty="0"/>
              <a:t>O sistema possui algum pico de acesso?</a:t>
            </a:r>
          </a:p>
          <a:p>
            <a:pPr lvl="1"/>
            <a:r>
              <a:rPr lang="pt-BR" sz="2400" dirty="0"/>
              <a:t>Qual o tempo de resposta no pico de acesso?</a:t>
            </a:r>
          </a:p>
          <a:p>
            <a:pPr lvl="1"/>
            <a:r>
              <a:rPr lang="pt-BR" sz="2400" dirty="0"/>
              <a:t>Se tivermos 10 de usuários qual o tempo de resposta?</a:t>
            </a:r>
          </a:p>
          <a:p>
            <a:pPr lvl="1"/>
            <a:r>
              <a:rPr lang="pt-BR" sz="2400" dirty="0"/>
              <a:t>E se tivermos 1k de usuários qual o tempo de resposta?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02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RNF de Segurança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Habilidade do sistema para resistir a tentativas não autorizadas de uso.</a:t>
            </a:r>
          </a:p>
          <a:p>
            <a:r>
              <a:rPr lang="pt-BR" sz="2800" dirty="0"/>
              <a:t>Relacionado a:</a:t>
            </a:r>
          </a:p>
          <a:p>
            <a:pPr lvl="1"/>
            <a:r>
              <a:rPr lang="pt-BR" sz="2400" dirty="0"/>
              <a:t>Foi você que fez isto? (Não repudio)</a:t>
            </a:r>
          </a:p>
          <a:p>
            <a:pPr lvl="1"/>
            <a:r>
              <a:rPr lang="pt-BR" sz="2400" dirty="0"/>
              <a:t>Somente pessoas autorizadas acessam está informação? (Confidencialidade)</a:t>
            </a:r>
          </a:p>
          <a:p>
            <a:pPr lvl="1"/>
            <a:r>
              <a:rPr lang="pt-BR" sz="2400" dirty="0"/>
              <a:t>Alguém alterou esta informação? (Integridade) </a:t>
            </a:r>
          </a:p>
          <a:p>
            <a:pPr lvl="1"/>
            <a:r>
              <a:rPr lang="pt-BR" sz="2400" dirty="0"/>
              <a:t>Eu tenho direito a acessar sempre? (Disponibilidade)</a:t>
            </a:r>
          </a:p>
          <a:p>
            <a:pPr lvl="1"/>
            <a:r>
              <a:rPr lang="pt-BR" sz="2400" dirty="0"/>
              <a:t>É possível descobrir que fez isso? (</a:t>
            </a:r>
            <a:r>
              <a:rPr lang="pt-BR" sz="2400" dirty="0" err="1"/>
              <a:t>Auditabilidade</a:t>
            </a:r>
            <a:r>
              <a:rPr lang="pt-BR" sz="2400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5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RNF de </a:t>
            </a:r>
            <a:r>
              <a:rPr lang="pt-BR" dirty="0" err="1"/>
              <a:t>Modificabilidade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Custo e facilidade para fazer uma mudança no sistema</a:t>
            </a:r>
          </a:p>
          <a:p>
            <a:r>
              <a:rPr lang="pt-BR" sz="2800" dirty="0"/>
              <a:t>Perguntas relacionadas:</a:t>
            </a:r>
          </a:p>
          <a:p>
            <a:pPr lvl="1"/>
            <a:r>
              <a:rPr lang="pt-BR" sz="2400" dirty="0"/>
              <a:t>Como o sistema vai mudar?</a:t>
            </a:r>
          </a:p>
          <a:p>
            <a:pPr lvl="1"/>
            <a:r>
              <a:rPr lang="pt-BR" sz="2400" dirty="0"/>
              <a:t>Quando o sistema vai mudar?</a:t>
            </a:r>
          </a:p>
          <a:p>
            <a:pPr lvl="1"/>
            <a:r>
              <a:rPr lang="pt-BR" sz="2400" dirty="0"/>
              <a:t>Quem vai fazer a alteração no sistema?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13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RNF de </a:t>
            </a:r>
            <a:r>
              <a:rPr lang="pt-BR" dirty="0" err="1"/>
              <a:t>Testabilidade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Facilidade de mostrar erros ao testar</a:t>
            </a:r>
          </a:p>
          <a:p>
            <a:r>
              <a:rPr lang="pt-BR" sz="2800" dirty="0"/>
              <a:t>Perguntas relacionadas:</a:t>
            </a:r>
          </a:p>
          <a:p>
            <a:pPr lvl="1"/>
            <a:r>
              <a:rPr lang="pt-BR" sz="2400" dirty="0"/>
              <a:t>Quanto tempo precisamos para testar todo o software?</a:t>
            </a:r>
          </a:p>
          <a:p>
            <a:pPr lvl="1"/>
            <a:r>
              <a:rPr lang="pt-BR" sz="2400" dirty="0"/>
              <a:t>Qual a efetividade do teste que executamos?</a:t>
            </a:r>
          </a:p>
          <a:p>
            <a:pPr lvl="1"/>
            <a:r>
              <a:rPr lang="pt-BR" sz="2400" dirty="0"/>
              <a:t>Qual o tempo para teste do meu software?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77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>
            <a:noAutofit/>
          </a:bodyPr>
          <a:lstStyle/>
          <a:p>
            <a:r>
              <a:rPr lang="pt-BR" sz="1800" dirty="0"/>
              <a:t>Sistema de reserva de viagem</a:t>
            </a:r>
          </a:p>
          <a:p>
            <a:pPr lvl="1"/>
            <a:r>
              <a:rPr lang="pt-BR" sz="1600" dirty="0"/>
              <a:t>Processa diferentes tipos de transações</a:t>
            </a:r>
          </a:p>
          <a:p>
            <a:pPr lvl="2"/>
            <a:r>
              <a:rPr lang="pt-BR" sz="1600" dirty="0" err="1"/>
              <a:t>Check</a:t>
            </a:r>
            <a:r>
              <a:rPr lang="pt-BR" sz="1600" dirty="0"/>
              <a:t> in, </a:t>
            </a:r>
            <a:r>
              <a:rPr lang="pt-BR" sz="1600" dirty="0" err="1"/>
              <a:t>update</a:t>
            </a:r>
            <a:r>
              <a:rPr lang="pt-BR" sz="1600" dirty="0"/>
              <a:t> e </a:t>
            </a:r>
            <a:r>
              <a:rPr lang="pt-BR" sz="1600" dirty="0" err="1"/>
              <a:t>cancel</a:t>
            </a:r>
            <a:endParaRPr lang="pt-BR" sz="1600" dirty="0"/>
          </a:p>
          <a:p>
            <a:pPr lvl="1"/>
            <a:r>
              <a:rPr lang="pt-BR" sz="1600" dirty="0"/>
              <a:t>Comportamento externo e visível</a:t>
            </a:r>
          </a:p>
          <a:p>
            <a:pPr lvl="3"/>
            <a:r>
              <a:rPr lang="pt-BR" sz="1600" dirty="0"/>
              <a:t>Resposta a transações que são submetidas pelos usuários</a:t>
            </a:r>
          </a:p>
          <a:p>
            <a:pPr lvl="1"/>
            <a:r>
              <a:rPr lang="pt-BR" sz="1600" dirty="0"/>
              <a:t>Propriedades de qualidade</a:t>
            </a:r>
          </a:p>
          <a:p>
            <a:pPr lvl="2"/>
            <a:r>
              <a:rPr lang="pt-BR" sz="1600" dirty="0"/>
              <a:t>Tempo médio de resposta para certas transações</a:t>
            </a:r>
          </a:p>
          <a:p>
            <a:pPr lvl="2"/>
            <a:r>
              <a:rPr lang="pt-BR" sz="1600" dirty="0"/>
              <a:t>Número máximo de processamento de transações </a:t>
            </a:r>
          </a:p>
          <a:p>
            <a:pPr lvl="2"/>
            <a:r>
              <a:rPr lang="pt-BR" sz="1600" dirty="0"/>
              <a:t>Disponibilidade</a:t>
            </a:r>
          </a:p>
          <a:p>
            <a:pPr lvl="2"/>
            <a:r>
              <a:rPr lang="pt-BR" sz="1600" dirty="0"/>
              <a:t>Tempo de recuperação </a:t>
            </a:r>
          </a:p>
          <a:p>
            <a:pPr lvl="1"/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35433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610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RNF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Quão fácil é para o usuário executar uma tarefa e o suporte provido</a:t>
            </a:r>
          </a:p>
          <a:p>
            <a:r>
              <a:rPr lang="pt-BR" sz="2800" dirty="0"/>
              <a:t>Perguntas relacionadas:</a:t>
            </a:r>
          </a:p>
          <a:p>
            <a:pPr lvl="1"/>
            <a:r>
              <a:rPr lang="pt-BR" sz="2400" dirty="0"/>
              <a:t>Qual o tempo de aprendizado do software?</a:t>
            </a:r>
          </a:p>
          <a:p>
            <a:pPr lvl="1"/>
            <a:r>
              <a:rPr lang="pt-BR" sz="2400" dirty="0"/>
              <a:t>Um expert vai ser mais produtivo?</a:t>
            </a:r>
          </a:p>
          <a:p>
            <a:pPr lvl="1"/>
            <a:r>
              <a:rPr lang="pt-BR" sz="2400" dirty="0"/>
              <a:t>O usuário percebe um erro? </a:t>
            </a:r>
          </a:p>
          <a:p>
            <a:pPr lvl="1"/>
            <a:r>
              <a:rPr lang="pt-BR" sz="2400" dirty="0"/>
              <a:t>O sistema se adapta as necessidades do usuário?</a:t>
            </a:r>
          </a:p>
          <a:p>
            <a:pPr lvl="1"/>
            <a:r>
              <a:rPr lang="pt-BR" sz="2400" dirty="0"/>
              <a:t>O usuário gosta de usar o sistema?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45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Relação entre </a:t>
            </a:r>
            <a:r>
              <a:rPr lang="pt-BR" dirty="0" err="1"/>
              <a:t>RNFs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As decisões em relação ao cumprimento de um atributo de qualidade reverbera nos outros.</a:t>
            </a:r>
          </a:p>
          <a:p>
            <a:r>
              <a:rPr lang="pt-BR" sz="2800" dirty="0"/>
              <a:t>Efeito positivo ou negativo ?</a:t>
            </a:r>
          </a:p>
          <a:p>
            <a:pPr lvl="1"/>
            <a:r>
              <a:rPr lang="pt-BR" sz="2400" dirty="0"/>
              <a:t>Performance / Disponibilidade</a:t>
            </a:r>
          </a:p>
          <a:p>
            <a:pPr lvl="1"/>
            <a:r>
              <a:rPr lang="pt-BR" sz="2400" dirty="0"/>
              <a:t>Performance / Segurança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30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RNF e a Arquitetura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arquitetura por si só não é suficiente para atingir um ou mais atributos de qualidade, mas é o alicerce.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18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RNF e seu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Quais atributos de qualidade são identificáveis no seu projeto?</a:t>
            </a:r>
          </a:p>
          <a:p>
            <a:pPr lvl="1"/>
            <a:r>
              <a:rPr lang="pt-BR" sz="2400" dirty="0"/>
              <a:t>Disponibilidade</a:t>
            </a:r>
          </a:p>
          <a:p>
            <a:pPr lvl="1"/>
            <a:r>
              <a:rPr lang="pt-BR" sz="2400" dirty="0" err="1"/>
              <a:t>Modificabilidade</a:t>
            </a:r>
            <a:endParaRPr lang="pt-BR" sz="2400" dirty="0"/>
          </a:p>
          <a:p>
            <a:pPr lvl="1"/>
            <a:r>
              <a:rPr lang="pt-BR" sz="2400" dirty="0"/>
              <a:t>Performance</a:t>
            </a:r>
          </a:p>
          <a:p>
            <a:pPr lvl="1"/>
            <a:r>
              <a:rPr lang="pt-BR" sz="2400" dirty="0"/>
              <a:t>Segurança</a:t>
            </a:r>
          </a:p>
          <a:p>
            <a:pPr lvl="1"/>
            <a:r>
              <a:rPr lang="pt-BR" sz="2400" dirty="0" err="1"/>
              <a:t>Testabilidade</a:t>
            </a:r>
            <a:endParaRPr lang="pt-BR" sz="2400" dirty="0"/>
          </a:p>
          <a:p>
            <a:pPr lvl="1"/>
            <a:r>
              <a:rPr lang="pt-BR" sz="2400" dirty="0"/>
              <a:t>Usabilidade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596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1762962"/>
            <a:ext cx="795275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79311"/>
            <a:ext cx="7525748" cy="764704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Contexto– Processo de Definição da Arquitetura</a:t>
            </a:r>
          </a:p>
        </p:txBody>
      </p:sp>
      <p:sp>
        <p:nvSpPr>
          <p:cNvPr id="3" name="Texto Explicativo 2 (Ênfase) 2"/>
          <p:cNvSpPr/>
          <p:nvPr/>
        </p:nvSpPr>
        <p:spPr>
          <a:xfrm flipH="1">
            <a:off x="-180528" y="978857"/>
            <a:ext cx="2592288" cy="7920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8881"/>
              <a:gd name="adj6" fmla="val 117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</a:rPr>
              <a:t>Definição do Escopo Funcionalidades desejadas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</a:rPr>
              <a:t>Propriedades de Qualidade</a:t>
            </a:r>
          </a:p>
        </p:txBody>
      </p:sp>
      <p:sp>
        <p:nvSpPr>
          <p:cNvPr id="7" name="Texto Explicativo 2 (Ênfase) 6"/>
          <p:cNvSpPr/>
          <p:nvPr/>
        </p:nvSpPr>
        <p:spPr>
          <a:xfrm>
            <a:off x="4853483" y="1265250"/>
            <a:ext cx="4032448" cy="92887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7568"/>
              <a:gd name="adj6" fmla="val -77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</a:rPr>
              <a:t>Revela requisitos inconsistentes ou ausentes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</a:rPr>
              <a:t>Melhor compreensão dos custos e da complexidade de satisfazer os interesses dos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Stakeholders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o Explicativo 2 (Ênfase) 8"/>
          <p:cNvSpPr/>
          <p:nvPr/>
        </p:nvSpPr>
        <p:spPr>
          <a:xfrm>
            <a:off x="4716015" y="5581973"/>
            <a:ext cx="4348472" cy="92887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567"/>
              <a:gd name="adj6" fmla="val 41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</a:rPr>
              <a:t>Organizada em entregas incrementais 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</a:rPr>
              <a:t>Cada incremento fornece feedback para a arquitetura</a:t>
            </a:r>
          </a:p>
        </p:txBody>
      </p:sp>
    </p:spTree>
    <p:extLst>
      <p:ext uri="{BB962C8B-B14F-4D97-AF65-F5344CB8AC3E}">
        <p14:creationId xmlns:p14="http://schemas.microsoft.com/office/powerpoint/2010/main" val="34631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ABCs</a:t>
            </a:r>
            <a:r>
              <a:rPr lang="pt-BR" dirty="0"/>
              <a:t> - </a:t>
            </a:r>
            <a:r>
              <a:rPr lang="pt-BR" dirty="0" err="1"/>
              <a:t>Architecture</a:t>
            </a:r>
            <a:r>
              <a:rPr lang="pt-BR" dirty="0"/>
              <a:t> Business </a:t>
            </a:r>
            <a:br>
              <a:rPr lang="pt-BR" dirty="0"/>
            </a:br>
            <a:r>
              <a:rPr lang="pt-BR" dirty="0" err="1"/>
              <a:t>Cycles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Business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Sellability</a:t>
            </a:r>
            <a:endParaRPr lang="pt-BR" sz="2000" dirty="0"/>
          </a:p>
          <a:p>
            <a:r>
              <a:rPr lang="pt-BR" sz="2000" dirty="0" err="1"/>
              <a:t>Time-to-market</a:t>
            </a:r>
            <a:endParaRPr lang="pt-BR" sz="2000" dirty="0"/>
          </a:p>
          <a:p>
            <a:r>
              <a:rPr lang="pt-BR" sz="2000" dirty="0" err="1"/>
              <a:t>Costs</a:t>
            </a:r>
            <a:endParaRPr lang="pt-BR" sz="2000" dirty="0"/>
          </a:p>
          <a:p>
            <a:r>
              <a:rPr lang="pt-BR" sz="2000" dirty="0" err="1"/>
              <a:t>Device</a:t>
            </a:r>
            <a:r>
              <a:rPr lang="pt-BR" sz="2000" dirty="0"/>
              <a:t> </a:t>
            </a:r>
            <a:r>
              <a:rPr lang="pt-BR" sz="2000" dirty="0" err="1"/>
              <a:t>Lifetime</a:t>
            </a:r>
            <a:endParaRPr lang="pt-BR" sz="2000" dirty="0"/>
          </a:p>
          <a:p>
            <a:r>
              <a:rPr lang="pt-BR" sz="2000" dirty="0" err="1"/>
              <a:t>Target</a:t>
            </a:r>
            <a:r>
              <a:rPr lang="pt-BR" sz="2000" dirty="0"/>
              <a:t> </a:t>
            </a:r>
            <a:r>
              <a:rPr lang="pt-BR" sz="2000" dirty="0" err="1"/>
              <a:t>Market</a:t>
            </a:r>
            <a:endParaRPr lang="pt-BR" sz="2000" dirty="0"/>
          </a:p>
          <a:p>
            <a:r>
              <a:rPr lang="pt-BR" sz="2000" dirty="0"/>
              <a:t>Schedule</a:t>
            </a:r>
          </a:p>
          <a:p>
            <a:r>
              <a:rPr lang="pt-BR" sz="2000" dirty="0" err="1"/>
              <a:t>Capability</a:t>
            </a:r>
            <a:endParaRPr lang="pt-BR" sz="2000" dirty="0"/>
          </a:p>
          <a:p>
            <a:r>
              <a:rPr lang="pt-BR" sz="2000" dirty="0" err="1"/>
              <a:t>Risks</a:t>
            </a:r>
            <a:endParaRPr lang="pt-BR" sz="2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Technicals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Performance</a:t>
            </a:r>
          </a:p>
          <a:p>
            <a:r>
              <a:rPr lang="pt-BR" sz="2000" dirty="0" err="1"/>
              <a:t>User</a:t>
            </a:r>
            <a:r>
              <a:rPr lang="pt-BR" sz="2000" dirty="0"/>
              <a:t> </a:t>
            </a:r>
            <a:r>
              <a:rPr lang="pt-BR" sz="2000" dirty="0" err="1"/>
              <a:t>Friendliness</a:t>
            </a:r>
            <a:endParaRPr lang="pt-BR" sz="2000" dirty="0"/>
          </a:p>
          <a:p>
            <a:r>
              <a:rPr lang="pt-BR" sz="2000" dirty="0" err="1"/>
              <a:t>Modifiability</a:t>
            </a:r>
            <a:endParaRPr lang="pt-BR" sz="2000" dirty="0"/>
          </a:p>
          <a:p>
            <a:r>
              <a:rPr lang="pt-BR" sz="2000" dirty="0" err="1"/>
              <a:t>Security</a:t>
            </a:r>
            <a:endParaRPr lang="pt-BR" sz="2000" dirty="0"/>
          </a:p>
          <a:p>
            <a:r>
              <a:rPr lang="pt-BR" sz="2000" dirty="0" err="1"/>
              <a:t>Realibility</a:t>
            </a:r>
            <a:endParaRPr lang="pt-BR" sz="2000" dirty="0"/>
          </a:p>
          <a:p>
            <a:r>
              <a:rPr lang="pt-BR" sz="2000" dirty="0" err="1"/>
              <a:t>Portability</a:t>
            </a:r>
            <a:endParaRPr lang="pt-BR" sz="2000" dirty="0"/>
          </a:p>
          <a:p>
            <a:r>
              <a:rPr lang="pt-BR" sz="2000" dirty="0" err="1"/>
              <a:t>Testability</a:t>
            </a:r>
            <a:endParaRPr lang="pt-BR" sz="2000" dirty="0"/>
          </a:p>
          <a:p>
            <a:r>
              <a:rPr lang="pt-BR" sz="2000" dirty="0" err="1"/>
              <a:t>Availability</a:t>
            </a:r>
            <a:endParaRPr lang="pt-BR" sz="2000" dirty="0"/>
          </a:p>
          <a:p>
            <a:r>
              <a:rPr lang="pt-BR" sz="2000" dirty="0"/>
              <a:t>Standards</a:t>
            </a:r>
          </a:p>
          <a:p>
            <a:r>
              <a:rPr lang="pt-BR" sz="2000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18293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de Requisitos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Industrials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Standards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336333"/>
            <a:ext cx="4041775" cy="639762"/>
          </a:xfrm>
        </p:spPr>
        <p:txBody>
          <a:bodyPr/>
          <a:lstStyle/>
          <a:p>
            <a:r>
              <a:rPr lang="pt-BR" dirty="0" err="1"/>
              <a:t>Quality</a:t>
            </a:r>
            <a:r>
              <a:rPr lang="pt-BR" dirty="0"/>
              <a:t> </a:t>
            </a:r>
            <a:r>
              <a:rPr lang="pt-BR" dirty="0" err="1"/>
              <a:t>Assurrance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3951288"/>
          </a:xfrm>
        </p:spPr>
        <p:txBody>
          <a:bodyPr>
            <a:normAutofit/>
          </a:bodyPr>
          <a:lstStyle/>
          <a:p>
            <a:r>
              <a:rPr lang="pt-BR" sz="2000" dirty="0" err="1"/>
              <a:t>Testability</a:t>
            </a:r>
            <a:endParaRPr lang="pt-BR" sz="2000" dirty="0"/>
          </a:p>
          <a:p>
            <a:r>
              <a:rPr lang="pt-BR" sz="2000" dirty="0" err="1"/>
              <a:t>Availability</a:t>
            </a:r>
            <a:endParaRPr lang="pt-BR" sz="2000" dirty="0"/>
          </a:p>
          <a:p>
            <a:r>
              <a:rPr lang="pt-BR" sz="2000" dirty="0"/>
              <a:t>Schedule</a:t>
            </a:r>
          </a:p>
          <a:p>
            <a:r>
              <a:rPr lang="pt-BR" sz="2000" dirty="0"/>
              <a:t>QA Standards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 err="1"/>
              <a:t>Costs</a:t>
            </a:r>
            <a:endParaRPr lang="pt-BR" sz="2000" dirty="0"/>
          </a:p>
          <a:p>
            <a:r>
              <a:rPr lang="pt-BR" sz="2000" dirty="0" err="1"/>
              <a:t>User</a:t>
            </a:r>
            <a:r>
              <a:rPr lang="pt-BR" sz="2000" dirty="0"/>
              <a:t> </a:t>
            </a:r>
            <a:r>
              <a:rPr lang="pt-BR" sz="2000" dirty="0" err="1"/>
              <a:t>Friendless</a:t>
            </a:r>
            <a:endParaRPr lang="pt-BR" sz="2000" dirty="0"/>
          </a:p>
          <a:p>
            <a:r>
              <a:rPr lang="pt-BR" sz="2000" dirty="0"/>
              <a:t>Performance</a:t>
            </a:r>
          </a:p>
          <a:p>
            <a:endParaRPr lang="pt-BR" sz="2000" dirty="0"/>
          </a:p>
        </p:txBody>
      </p:sp>
      <p:sp>
        <p:nvSpPr>
          <p:cNvPr id="7" name="Espaço Reservado para Texto 4"/>
          <p:cNvSpPr txBox="1">
            <a:spLocks/>
          </p:cNvSpPr>
          <p:nvPr/>
        </p:nvSpPr>
        <p:spPr>
          <a:xfrm>
            <a:off x="4650059" y="3276050"/>
            <a:ext cx="4036741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41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pt-BR" altLang="pt-BR" dirty="0"/>
              <a:t>O que faz um bom arquiteto?</a:t>
            </a:r>
            <a:endParaRPr lang="en-US" altLang="pt-BR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7889875" cy="4456112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pt-BR" altLang="pt-BR" sz="1800" dirty="0"/>
              <a:t>Habilidades Pessoais: </a:t>
            </a:r>
          </a:p>
          <a:p>
            <a:pPr lvl="1"/>
            <a:r>
              <a:rPr lang="pt-BR" altLang="pt-BR" sz="1800" dirty="0"/>
              <a:t>Deve ser capaz de negociar interesses concorrentes de vários </a:t>
            </a:r>
            <a:r>
              <a:rPr lang="pt-BR" altLang="pt-BR" sz="1800" dirty="0" err="1"/>
              <a:t>Stakeholders</a:t>
            </a:r>
            <a:r>
              <a:rPr lang="pt-BR" altLang="pt-BR" sz="1800" dirty="0"/>
              <a:t> </a:t>
            </a:r>
          </a:p>
          <a:p>
            <a:pPr lvl="1" eaLnBrk="1" hangingPunct="1"/>
            <a:r>
              <a:rPr lang="pt-BR" altLang="pt-BR" sz="1800" dirty="0"/>
              <a:t>Promover a colaboração Inter equipes</a:t>
            </a:r>
          </a:p>
          <a:p>
            <a:pPr eaLnBrk="1" hangingPunct="1"/>
            <a:endParaRPr lang="pt-BR" altLang="pt-BR" sz="1800" dirty="0"/>
          </a:p>
          <a:p>
            <a:pPr eaLnBrk="1" hangingPunct="1"/>
            <a:r>
              <a:rPr lang="pt-BR" altLang="pt-BR" sz="1800" dirty="0"/>
              <a:t>Conhecimentos Técnicos</a:t>
            </a:r>
          </a:p>
          <a:p>
            <a:pPr lvl="1" eaLnBrk="1" hangingPunct="1"/>
            <a:r>
              <a:rPr lang="pt-BR" altLang="pt-BR" sz="1800" dirty="0"/>
              <a:t>Deve entender os relacionamentos entre qualidade e estruturas </a:t>
            </a:r>
          </a:p>
          <a:p>
            <a:pPr lvl="1" eaLnBrk="1" hangingPunct="1"/>
            <a:r>
              <a:rPr lang="pt-BR" altLang="pt-BR" sz="1800" dirty="0"/>
              <a:t>Deve possuir uma compreensão atual da tecnologia </a:t>
            </a:r>
          </a:p>
          <a:p>
            <a:pPr lvl="1"/>
            <a:r>
              <a:rPr lang="pt-BR" altLang="pt-BR" sz="1800" dirty="0"/>
              <a:t>Deve entender que a maioria dos requisitos para uma arquitetura não são anotados em qualquer documento de requisitos</a:t>
            </a:r>
          </a:p>
          <a:p>
            <a:pPr lvl="1"/>
            <a:endParaRPr lang="pt-BR" altLang="pt-BR" sz="1800" dirty="0"/>
          </a:p>
          <a:p>
            <a:r>
              <a:rPr lang="pt-BR" altLang="pt-BR" sz="1800" dirty="0"/>
              <a:t>Conhecimentos de comunicação </a:t>
            </a:r>
          </a:p>
          <a:p>
            <a:pPr lvl="1"/>
            <a:r>
              <a:rPr lang="pt-BR" altLang="pt-BR" sz="1800" dirty="0"/>
              <a:t>Deve ser capaz de transmitir claramente a arquitetura para as equipes (tanto verbalmente como por escrito) </a:t>
            </a:r>
          </a:p>
          <a:p>
            <a:pPr lvl="1"/>
            <a:r>
              <a:rPr lang="pt-BR" altLang="pt-BR" sz="1800" dirty="0"/>
              <a:t>Deve ser capaz de ouvir e compreender múltiplos pontos de vista</a:t>
            </a:r>
          </a:p>
          <a:p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59201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err="1"/>
              <a:t>Client</a:t>
            </a:r>
            <a:r>
              <a:rPr lang="pt-BR" sz="1800" dirty="0"/>
              <a:t>-Server</a:t>
            </a:r>
          </a:p>
          <a:p>
            <a:pPr lvl="1"/>
            <a:r>
              <a:rPr lang="pt-BR" sz="1600" dirty="0"/>
              <a:t>Clientes comunicam-se com o servidor central  de BD via rede </a:t>
            </a:r>
            <a:r>
              <a:rPr lang="pt-BR" sz="1600" dirty="0" err="1"/>
              <a:t>Wan</a:t>
            </a:r>
            <a:endParaRPr lang="pt-BR" sz="1600" dirty="0"/>
          </a:p>
          <a:p>
            <a:pPr lvl="1"/>
            <a:r>
              <a:rPr lang="pt-BR" sz="1600" dirty="0"/>
              <a:t>Estrutura estática: Programa do cliente , servidor de BD, e a conexão entre eles</a:t>
            </a:r>
          </a:p>
          <a:p>
            <a:pPr lvl="1"/>
            <a:r>
              <a:rPr lang="pt-BR" sz="1600" dirty="0"/>
              <a:t>Estrutura dinâmica: Baseada no modelo de requisição/resposta</a:t>
            </a:r>
          </a:p>
          <a:p>
            <a:pPr lvl="2"/>
            <a:r>
              <a:rPr lang="pt-BR" sz="1600" dirty="0"/>
              <a:t>A requisição do cliente é enviada através da rede para o servidor. </a:t>
            </a:r>
          </a:p>
          <a:p>
            <a:pPr lvl="2"/>
            <a:r>
              <a:rPr lang="pt-BR" sz="1600" dirty="0"/>
              <a:t>A resposta do servidor vai pela rede para o cliente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7909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94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80528" y="1340768"/>
            <a:ext cx="5122912" cy="4525963"/>
          </a:xfrm>
        </p:spPr>
        <p:txBody>
          <a:bodyPr>
            <a:normAutofit/>
          </a:bodyPr>
          <a:lstStyle/>
          <a:p>
            <a:r>
              <a:rPr lang="pt-BR" sz="1800" dirty="0" err="1"/>
              <a:t>Thin</a:t>
            </a:r>
            <a:r>
              <a:rPr lang="pt-BR" sz="1800" dirty="0"/>
              <a:t>- </a:t>
            </a:r>
            <a:r>
              <a:rPr lang="pt-BR" sz="1800" dirty="0" err="1"/>
              <a:t>Client</a:t>
            </a:r>
            <a:r>
              <a:rPr lang="pt-BR" sz="1800" dirty="0"/>
              <a:t>  ou </a:t>
            </a:r>
            <a:r>
              <a:rPr lang="pt-BR" sz="1800" dirty="0" err="1"/>
              <a:t>three</a:t>
            </a:r>
            <a:r>
              <a:rPr lang="pt-BR" sz="1800" dirty="0"/>
              <a:t> - </a:t>
            </a:r>
            <a:r>
              <a:rPr lang="pt-BR" sz="1800" dirty="0" err="1"/>
              <a:t>tier</a:t>
            </a:r>
            <a:endParaRPr lang="pt-BR" sz="1800" dirty="0"/>
          </a:p>
          <a:p>
            <a:pPr lvl="1"/>
            <a:r>
              <a:rPr lang="pt-BR" sz="1600" dirty="0"/>
              <a:t>A apresentação é processada no cliente e a logica de negócios e a base de dados roda no  servidor de aplicação </a:t>
            </a:r>
          </a:p>
          <a:p>
            <a:r>
              <a:rPr lang="pt-BR" sz="1800" dirty="0"/>
              <a:t>Estrutura estática</a:t>
            </a:r>
          </a:p>
          <a:p>
            <a:pPr lvl="1"/>
            <a:r>
              <a:rPr lang="pt-BR" sz="1600" dirty="0"/>
              <a:t>Programa do cliente: Dividido em camada de apresentação e rede</a:t>
            </a:r>
          </a:p>
          <a:p>
            <a:pPr lvl="1"/>
            <a:r>
              <a:rPr lang="pt-BR" sz="1600" dirty="0"/>
              <a:t>Servidor de aplicação: Dividido em camada de lógica de negócios, banco de dados e rede</a:t>
            </a:r>
          </a:p>
          <a:p>
            <a:pPr lvl="1"/>
            <a:r>
              <a:rPr lang="pt-BR" sz="1600" dirty="0"/>
              <a:t>Servidor de banco e conexões</a:t>
            </a:r>
          </a:p>
          <a:p>
            <a:r>
              <a:rPr lang="pt-BR" sz="1800" dirty="0"/>
              <a:t>Estrutura dinâmica</a:t>
            </a:r>
          </a:p>
          <a:p>
            <a:pPr lvl="1"/>
            <a:r>
              <a:rPr lang="pt-BR" sz="1600" dirty="0"/>
              <a:t>Modelo deve ter camadas de requisição e resposta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2"/>
            <a:endParaRPr lang="pt-B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67" y="1772816"/>
            <a:ext cx="42862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candidata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arquitetura candidata de um sistema é um conjunto de estruturas estáticas e dinâmicas que tem o potencial de mostrar o comportamento externo e visível e propriedades de qualidade  </a:t>
            </a:r>
          </a:p>
          <a:p>
            <a:endParaRPr lang="pt-BR" sz="2000" dirty="0"/>
          </a:p>
          <a:p>
            <a:r>
              <a:rPr lang="pt-BR" sz="2000" dirty="0"/>
              <a:t>A propriedades externas e visíveis do sistemas são determinadas pela combinação de comportamentos funcionais dos elementos internos</a:t>
            </a:r>
          </a:p>
          <a:p>
            <a:endParaRPr lang="pt-BR" sz="2000" dirty="0"/>
          </a:p>
          <a:p>
            <a:r>
              <a:rPr lang="pt-BR" sz="2000" dirty="0"/>
              <a:t>As propriedades de qualidade do sistema se originam das propriedades de qualidade de seus elementos internos </a:t>
            </a:r>
          </a:p>
        </p:txBody>
      </p:sp>
    </p:spTree>
    <p:extLst>
      <p:ext uri="{BB962C8B-B14F-4D97-AF65-F5344CB8AC3E}">
        <p14:creationId xmlns:p14="http://schemas.microsoft.com/office/powerpoint/2010/main" val="28287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Sistema</a:t>
            </a:r>
          </a:p>
          <a:p>
            <a:pPr lvl="1"/>
            <a:r>
              <a:rPr lang="pt-BR" sz="2000" dirty="0"/>
              <a:t>Usado, construído, testado, operado, mantido, melhorado, pago</a:t>
            </a:r>
          </a:p>
          <a:p>
            <a:r>
              <a:rPr lang="pt-BR" sz="2400" dirty="0"/>
              <a:t>Pessoa, grupo, ou instituição com interesses ou “</a:t>
            </a:r>
            <a:r>
              <a:rPr lang="pt-BR" sz="2400" dirty="0" err="1"/>
              <a:t>Concern</a:t>
            </a:r>
            <a:r>
              <a:rPr lang="pt-BR" sz="2400" dirty="0"/>
              <a:t>” com a realização da arquitetura </a:t>
            </a:r>
          </a:p>
          <a:p>
            <a:r>
              <a:rPr lang="pt-BR" sz="2400" dirty="0" err="1"/>
              <a:t>Concern</a:t>
            </a:r>
            <a:endParaRPr lang="pt-BR" sz="2400" dirty="0"/>
          </a:p>
          <a:p>
            <a:pPr lvl="1"/>
            <a:r>
              <a:rPr lang="pt-BR" sz="2400" dirty="0"/>
              <a:t>É um requisito, um objetivo, uma intenção ou aspiração que o </a:t>
            </a:r>
            <a:r>
              <a:rPr lang="pt-BR" sz="2400" dirty="0" err="1"/>
              <a:t>stakeholder</a:t>
            </a:r>
            <a:r>
              <a:rPr lang="pt-BR" sz="2400" dirty="0"/>
              <a:t> tem com sua arquitetura</a:t>
            </a:r>
          </a:p>
          <a:p>
            <a:r>
              <a:rPr lang="pt-BR" sz="2400" dirty="0"/>
              <a:t>Uma boa arquitetura é aquela que atinge os objetivos, metas e necessidades dos </a:t>
            </a:r>
            <a:r>
              <a:rPr lang="pt-BR" sz="2400" dirty="0" err="1"/>
              <a:t>stakeholders</a:t>
            </a:r>
            <a:r>
              <a:rPr lang="pt-BR" sz="2400" dirty="0"/>
              <a:t>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Stakeholders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1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pt-BR" dirty="0"/>
              <a:t>O que influência a Arquitetura?</a:t>
            </a:r>
          </a:p>
        </p:txBody>
      </p:sp>
      <p:sp>
        <p:nvSpPr>
          <p:cNvPr id="4" name="AutoShape 2" descr="graphics/01fig03.gif"/>
          <p:cNvSpPr>
            <a:spLocks noChangeAspect="1" noChangeArrowheads="1"/>
          </p:cNvSpPr>
          <p:nvPr/>
        </p:nvSpPr>
        <p:spPr bwMode="auto">
          <a:xfrm>
            <a:off x="155575" y="-1287463"/>
            <a:ext cx="4762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Seta entalhada para a direita 5"/>
          <p:cNvSpPr/>
          <p:nvPr/>
        </p:nvSpPr>
        <p:spPr>
          <a:xfrm>
            <a:off x="977763" y="3387002"/>
            <a:ext cx="8474517" cy="3189229"/>
          </a:xfrm>
          <a:prstGeom prst="notched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http://cdns2.freepik.com/fotos-gratis/pessoas-biz-masculino-clip-art-sad_4251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86" y="2403159"/>
            <a:ext cx="1006135" cy="13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488" y="2629963"/>
            <a:ext cx="608734" cy="88801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 flipH="1">
            <a:off x="6662878" y="3552711"/>
            <a:ext cx="18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Arquitetura</a:t>
            </a:r>
          </a:p>
        </p:txBody>
      </p:sp>
      <p:pic>
        <p:nvPicPr>
          <p:cNvPr id="10" name="Picture 2" descr="http://lencitec.com.br/imagem/slid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384" y="4174567"/>
            <a:ext cx="1633312" cy="12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 flipH="1">
            <a:off x="6320052" y="5224665"/>
            <a:ext cx="18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Sistema</a:t>
            </a:r>
          </a:p>
        </p:txBody>
      </p:sp>
      <p:sp>
        <p:nvSpPr>
          <p:cNvPr id="12" name="Seta para baixo 11"/>
          <p:cNvSpPr/>
          <p:nvPr/>
        </p:nvSpPr>
        <p:spPr>
          <a:xfrm>
            <a:off x="7599855" y="3948035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201977" y="3851013"/>
            <a:ext cx="123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Arquiteto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06177" y="2204864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Influências do Arquiteto</a:t>
            </a:r>
          </a:p>
        </p:txBody>
      </p:sp>
      <p:sp>
        <p:nvSpPr>
          <p:cNvPr id="15" name="Chave direita 14"/>
          <p:cNvSpPr/>
          <p:nvPr/>
        </p:nvSpPr>
        <p:spPr>
          <a:xfrm>
            <a:off x="2538721" y="2774692"/>
            <a:ext cx="556407" cy="1311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884312" y="2786477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solidFill>
                  <a:srgbClr val="002060"/>
                </a:solidFill>
              </a:rPr>
              <a:t>Stakeholders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40119" y="3385264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Organização</a:t>
            </a:r>
          </a:p>
          <a:p>
            <a:pPr algn="ctr"/>
            <a:r>
              <a:rPr lang="pt-BR" b="1" dirty="0">
                <a:solidFill>
                  <a:srgbClr val="002060"/>
                </a:solidFill>
              </a:rPr>
              <a:t>Desenvolvedora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073842" y="3199255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Requisitos</a:t>
            </a:r>
          </a:p>
          <a:p>
            <a:pPr algn="ctr"/>
            <a:r>
              <a:rPr lang="pt-BR" b="1" dirty="0">
                <a:solidFill>
                  <a:srgbClr val="002060"/>
                </a:solidFill>
              </a:rPr>
              <a:t>(Qualidade)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99586" y="4405717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Ambiente Técnico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15859" y="4868680"/>
            <a:ext cx="29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Experiência do Arquiteto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37656" y="2564646"/>
            <a:ext cx="4515436" cy="303952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90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cdns2.freepik.com/fotos-gratis/pessoas-biz-masculino-clip-art-sad_4251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49" y="5227782"/>
            <a:ext cx="940810" cy="122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dns2.freepik.com/fotos-gratis/pessoas-biz-masculino-clip-art-sorriso_42506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0582"/>
            <a:ext cx="781300" cy="103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://cdn.freebievectors.com/illustrations/7/y/yyycatch-people-biz-male-blue-clip-art/thumbn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9" y="186552"/>
            <a:ext cx="784115" cy="104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 descr="http://cdns2.freepik.com/fotos-gratis/pessoas-de-negocios-clip-art-masculino_43418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13" y="204961"/>
            <a:ext cx="857487" cy="10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cdns2.freepik.com/fotos-gratis/pessoas-clip-art_4312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78" y="212068"/>
            <a:ext cx="639996" cy="110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ttp://cdns2.freepik.com/fotos-gratis/pessoas-clip-art_43124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31" y="240582"/>
            <a:ext cx="679450" cy="117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://www.picideas.net/wp-content/uploads/human-vector-smiling-business-woman-clip-art-420768-phot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01" y="419603"/>
            <a:ext cx="818918" cy="10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http://static.freepik.com/free-photo/man-with-headphones-clip-art_43162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81" y="183341"/>
            <a:ext cx="620438" cy="10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cdns2.freepik.com/bild-fritt/manniskor-clipart_43115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74" y="456285"/>
            <a:ext cx="640894" cy="106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cdns2.freepik.com/foto-gratuito/persone-l&amp;-39;uomo-simbolo-di-clip-art_43126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44" y="263732"/>
            <a:ext cx="671869" cy="116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83" y="240582"/>
            <a:ext cx="685096" cy="111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o explicativo em elipse 11"/>
          <p:cNvSpPr/>
          <p:nvPr/>
        </p:nvSpPr>
        <p:spPr>
          <a:xfrm>
            <a:off x="4942923" y="5052768"/>
            <a:ext cx="2584378" cy="680488"/>
          </a:xfrm>
          <a:prstGeom prst="wedgeEllipseCallout">
            <a:avLst>
              <a:gd name="adj1" fmla="val 25460"/>
              <a:gd name="adj2" fmla="val -442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Modificabilidade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80112" y="1484784"/>
            <a:ext cx="201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Organização de</a:t>
            </a:r>
          </a:p>
          <a:p>
            <a:pPr algn="ctr"/>
            <a:r>
              <a:rPr lang="pt-BR" dirty="0"/>
              <a:t>Manutenção</a:t>
            </a:r>
          </a:p>
        </p:txBody>
      </p:sp>
      <p:sp>
        <p:nvSpPr>
          <p:cNvPr id="17" name="Texto explicativo em elipse 16"/>
          <p:cNvSpPr/>
          <p:nvPr/>
        </p:nvSpPr>
        <p:spPr>
          <a:xfrm>
            <a:off x="3224978" y="2493065"/>
            <a:ext cx="3309471" cy="1625407"/>
          </a:xfrm>
          <a:prstGeom prst="wedgeEllipseCallout">
            <a:avLst>
              <a:gd name="adj1" fmla="val -11117"/>
              <a:gd name="adj2" fmla="val -83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Comportamento, Desempenho, segurança, Confiabilidade, Usabilidade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653147" y="1352247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Usuário final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839639" y="1362170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Marketing</a:t>
            </a:r>
          </a:p>
        </p:txBody>
      </p:sp>
      <p:sp>
        <p:nvSpPr>
          <p:cNvPr id="20" name="Texto explicativo em elipse 19"/>
          <p:cNvSpPr/>
          <p:nvPr/>
        </p:nvSpPr>
        <p:spPr>
          <a:xfrm>
            <a:off x="1286419" y="4074709"/>
            <a:ext cx="3515262" cy="1298980"/>
          </a:xfrm>
          <a:prstGeom prst="wedgeEllipseCallout">
            <a:avLst>
              <a:gd name="adj1" fmla="val -14498"/>
              <a:gd name="adj2" fmla="val -198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Novidades nas características, tempo curso – mercado, Baixo custo, competitivo com os concorrentes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0" y="1362170"/>
            <a:ext cx="2103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Gerência da </a:t>
            </a:r>
          </a:p>
          <a:p>
            <a:pPr algn="ctr"/>
            <a:r>
              <a:rPr lang="pt-BR" dirty="0"/>
              <a:t>Organização</a:t>
            </a:r>
          </a:p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22" name="Texto explicativo em elipse 21"/>
          <p:cNvSpPr/>
          <p:nvPr/>
        </p:nvSpPr>
        <p:spPr>
          <a:xfrm>
            <a:off x="-94828" y="5686506"/>
            <a:ext cx="2910930" cy="1107283"/>
          </a:xfrm>
          <a:prstGeom prst="wedgeEllipseCallout">
            <a:avLst>
              <a:gd name="adj1" fmla="val -26056"/>
              <a:gd name="adj2" fmla="val -33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Baixo custo, manter as pessoas empregadas</a:t>
            </a:r>
          </a:p>
        </p:txBody>
      </p:sp>
      <p:sp>
        <p:nvSpPr>
          <p:cNvPr id="23" name="Texto explicativo em elipse 22"/>
          <p:cNvSpPr/>
          <p:nvPr/>
        </p:nvSpPr>
        <p:spPr>
          <a:xfrm>
            <a:off x="7027350" y="3772012"/>
            <a:ext cx="2297178" cy="1529196"/>
          </a:xfrm>
          <a:prstGeom prst="wedgeEllipseCallout">
            <a:avLst>
              <a:gd name="adj1" fmla="val 7375"/>
              <a:gd name="adj2" fmla="val -15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Baixo custo, entrega no prazo, mudanças não frequentes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527301" y="1484784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Stakeholders</a:t>
            </a:r>
            <a:endParaRPr lang="pt-BR" dirty="0"/>
          </a:p>
          <a:p>
            <a:pPr algn="ctr"/>
            <a:r>
              <a:rPr lang="pt-BR" dirty="0"/>
              <a:t> Cliente</a:t>
            </a:r>
          </a:p>
        </p:txBody>
      </p:sp>
      <p:sp>
        <p:nvSpPr>
          <p:cNvPr id="15" name="Texto explicativo em elipse 14"/>
          <p:cNvSpPr/>
          <p:nvPr/>
        </p:nvSpPr>
        <p:spPr>
          <a:xfrm>
            <a:off x="7027350" y="6240148"/>
            <a:ext cx="1383769" cy="429212"/>
          </a:xfrm>
          <a:prstGeom prst="wedgeEllipseCallout">
            <a:avLst>
              <a:gd name="adj1" fmla="val -197235"/>
              <a:gd name="adj2" fmla="val -11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Ohh</a:t>
            </a:r>
            <a:r>
              <a:rPr lang="pt-BR" dirty="0"/>
              <a:t>...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843838" y="648866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Arquiteto</a:t>
            </a:r>
          </a:p>
        </p:txBody>
      </p:sp>
    </p:spTree>
    <p:extLst>
      <p:ext uri="{BB962C8B-B14F-4D97-AF65-F5344CB8AC3E}">
        <p14:creationId xmlns:p14="http://schemas.microsoft.com/office/powerpoint/2010/main" val="68955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pt-BR" dirty="0"/>
              <a:t>Conceitos Envolvidos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525963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Arquitetura de Software</a:t>
            </a:r>
          </a:p>
          <a:p>
            <a:pPr lvl="1"/>
            <a:r>
              <a:rPr lang="pt-BR" sz="2000" dirty="0"/>
              <a:t>Perry e Wolf (1992)</a:t>
            </a:r>
          </a:p>
          <a:p>
            <a:pPr lvl="2"/>
            <a:r>
              <a:rPr lang="pt-BR" sz="1600" dirty="0"/>
              <a:t>Arquitetura = {Elementos, Forma, Fundamentação}</a:t>
            </a:r>
          </a:p>
          <a:p>
            <a:pPr lvl="1"/>
            <a:r>
              <a:rPr lang="pt-BR" sz="2000" dirty="0"/>
              <a:t>IEEE </a:t>
            </a:r>
            <a:r>
              <a:rPr lang="pt-BR" sz="2000" dirty="0" err="1"/>
              <a:t>std</a:t>
            </a:r>
            <a:r>
              <a:rPr lang="pt-BR" sz="2000" dirty="0"/>
              <a:t>. 1471 (2000)</a:t>
            </a:r>
          </a:p>
          <a:p>
            <a:pPr lvl="2"/>
            <a:r>
              <a:rPr lang="pt-BR" sz="1600" dirty="0"/>
              <a:t>A arquitetura é definida como a organização fundamental de um sistema incorporada em seus componentes, seus relacionamentos uns com os outros e com seu ambiente, e bem como os princípios que guiam a sua concepção e evolução. </a:t>
            </a:r>
          </a:p>
          <a:p>
            <a:pPr lvl="1"/>
            <a:r>
              <a:rPr lang="pt-BR" sz="2000" dirty="0"/>
              <a:t>Taylor, </a:t>
            </a:r>
            <a:r>
              <a:rPr lang="pt-BR" sz="2000" dirty="0" err="1"/>
              <a:t>Medvidovic</a:t>
            </a:r>
            <a:r>
              <a:rPr lang="pt-BR" sz="2000" dirty="0"/>
              <a:t> e </a:t>
            </a:r>
            <a:r>
              <a:rPr lang="pt-BR" sz="2000" dirty="0" err="1"/>
              <a:t>Dashofy</a:t>
            </a:r>
            <a:r>
              <a:rPr lang="pt-BR" sz="2000" dirty="0"/>
              <a:t> (2009) </a:t>
            </a:r>
          </a:p>
          <a:p>
            <a:pPr lvl="2"/>
            <a:r>
              <a:rPr lang="pt-BR" sz="1600" dirty="0"/>
              <a:t>A arquitetura de software é o conjunto das principais decisões de projeto tomadas a respeito de um sistema, e que </a:t>
            </a:r>
            <a:r>
              <a:rPr lang="pt-PT" sz="1600" dirty="0"/>
              <a:t>fornecem um plano detalhado para construção e evolução de um sistema de software. </a:t>
            </a:r>
          </a:p>
          <a:p>
            <a:pPr lvl="3"/>
            <a:r>
              <a:rPr lang="pt-PT" sz="1400" dirty="0"/>
              <a:t>decisões de projeto relacionadas à estrutura do sistema, </a:t>
            </a:r>
          </a:p>
          <a:p>
            <a:pPr lvl="3"/>
            <a:r>
              <a:rPr lang="pt-PT" sz="1400" dirty="0"/>
              <a:t>decisões de projeto relacionadas ao comportamento funcional, </a:t>
            </a:r>
          </a:p>
          <a:p>
            <a:pPr lvl="3"/>
            <a:r>
              <a:rPr lang="pt-PT" sz="1400" dirty="0"/>
              <a:t>decisões de projeto relacionadas à interação, </a:t>
            </a:r>
          </a:p>
          <a:p>
            <a:pPr lvl="3"/>
            <a:r>
              <a:rPr lang="pt-PT" sz="1400" dirty="0"/>
              <a:t>decisões de projeto relacionadas às propriedades não funcionais do sistema</a:t>
            </a:r>
          </a:p>
          <a:p>
            <a:pPr lvl="3"/>
            <a:r>
              <a:rPr lang="pt-PT" sz="1400" dirty="0"/>
              <a:t>decisões de projeto relacionadas à implementação do sistema </a:t>
            </a:r>
            <a:endParaRPr lang="pt-BR" sz="1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3246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1720</Words>
  <Application>Microsoft Office PowerPoint</Application>
  <PresentationFormat>Apresentação na tela (4:3)</PresentationFormat>
  <Paragraphs>277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Tahoma</vt:lpstr>
      <vt:lpstr>Office Theme</vt:lpstr>
      <vt:lpstr> Universidade Presbiteriana Mackenzie</vt:lpstr>
      <vt:lpstr>Exemplo</vt:lpstr>
      <vt:lpstr>Solução 1</vt:lpstr>
      <vt:lpstr>Solução 2</vt:lpstr>
      <vt:lpstr>Arquitetura candidata </vt:lpstr>
      <vt:lpstr>Stakeholders</vt:lpstr>
      <vt:lpstr>O que influência a Arquitetura?</vt:lpstr>
      <vt:lpstr>Apresentação do PowerPoint</vt:lpstr>
      <vt:lpstr>Conceitos Envolvidos</vt:lpstr>
      <vt:lpstr>Conceitos Envolvidos</vt:lpstr>
      <vt:lpstr>Conceitos Envolvidos</vt:lpstr>
      <vt:lpstr>Ciclo de Negócio da Arquitetura</vt:lpstr>
      <vt:lpstr>Apresentação do PowerPoint</vt:lpstr>
      <vt:lpstr>Requisitos não funcionais</vt:lpstr>
      <vt:lpstr>RNF de Disponibilidade</vt:lpstr>
      <vt:lpstr>RNF de Performance</vt:lpstr>
      <vt:lpstr>RNF de Segurança</vt:lpstr>
      <vt:lpstr>RNF de Modificabilidade</vt:lpstr>
      <vt:lpstr>RNF de Testabilidade</vt:lpstr>
      <vt:lpstr>RNF de Usabilidade</vt:lpstr>
      <vt:lpstr>Relação entre RNFs</vt:lpstr>
      <vt:lpstr>RNF e a Arquitetura</vt:lpstr>
      <vt:lpstr>RNF e seu projeto</vt:lpstr>
      <vt:lpstr>Contexto– Processo de Definição da Arquitetura</vt:lpstr>
      <vt:lpstr>ABCs - Architecture Business  Cycles</vt:lpstr>
      <vt:lpstr>Coleta de Requisitos</vt:lpstr>
      <vt:lpstr>O que faz um bom arquiteto?</vt:lpstr>
    </vt:vector>
  </TitlesOfParts>
  <Company>Universidade Presbiteriana Mackenzie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Daniel Arndt Alves</dc:creator>
  <cp:lastModifiedBy>Ana rossi</cp:lastModifiedBy>
  <cp:revision>100</cp:revision>
  <dcterms:created xsi:type="dcterms:W3CDTF">2009-11-10T10:17:41Z</dcterms:created>
  <dcterms:modified xsi:type="dcterms:W3CDTF">2016-08-29T00:53:34Z</dcterms:modified>
</cp:coreProperties>
</file>