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6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48" r:id="rId32"/>
    <p:sldId id="302" r:id="rId33"/>
    <p:sldId id="304" r:id="rId34"/>
    <p:sldId id="305" r:id="rId35"/>
    <p:sldId id="306" r:id="rId36"/>
    <p:sldId id="307" r:id="rId37"/>
    <p:sldId id="308" r:id="rId38"/>
    <p:sldId id="349" r:id="rId39"/>
    <p:sldId id="310" r:id="rId40"/>
    <p:sldId id="312" r:id="rId41"/>
    <p:sldId id="313" r:id="rId42"/>
    <p:sldId id="314" r:id="rId43"/>
    <p:sldId id="315" r:id="rId44"/>
    <p:sldId id="346" r:id="rId45"/>
    <p:sldId id="347" r:id="rId46"/>
    <p:sldId id="287" r:id="rId4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773" autoAdjust="0"/>
  </p:normalViewPr>
  <p:slideViewPr>
    <p:cSldViewPr snapToGrid="0" snapToObjects="1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Entender como a criação e deleção de objetos é diferente em aplicações locais e em aplicações distribuídas</a:t>
            </a: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E5079-9773-483A-87E5-284A7C67D25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0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A operação find_factories retorna a fábrica de acordo com as políticas estabelecidas 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Evita que o cliente tenha que especificar a localização física da fábrica de um novo objeto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Uso de factories é independente do middleware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 modo como as fábricas são implementadas são independentes do middleware</a:t>
            </a:r>
            <a:endParaRPr lang="pt-BR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17A27A-76BF-49BB-8C46-86D9F94D694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É o projetista do programa servidor  que precisa projetar as fábricas que criam os objetos</a:t>
            </a:r>
          </a:p>
          <a:p>
            <a:pPr>
              <a:defRPr/>
            </a:pPr>
            <a:r>
              <a:rPr lang="pt-BR" dirty="0"/>
              <a:t>Tarefas para criar um objeto distribuído</a:t>
            </a:r>
          </a:p>
          <a:p>
            <a:pPr marL="228580" indent="-228580">
              <a:buFontTx/>
              <a:buAutoNum type="arabicPeriod"/>
              <a:defRPr/>
            </a:pPr>
            <a:r>
              <a:rPr lang="pt-BR" dirty="0"/>
              <a:t>Criar um novo objeto na memória</a:t>
            </a:r>
          </a:p>
          <a:p>
            <a:pPr marL="228580" indent="-228580">
              <a:buFontTx/>
              <a:buAutoNum type="arabicPeriod"/>
              <a:defRPr/>
            </a:pPr>
            <a:r>
              <a:rPr lang="pt-BR" dirty="0"/>
              <a:t>Deveria inicializar as variáveis de instância do objeto, provavelmente usando parâmetros de tipos-específicos na passados como parâmetros para operação de criação do objeto</a:t>
            </a:r>
          </a:p>
          <a:p>
            <a:pPr marL="228580" indent="-228580">
              <a:buFontTx/>
              <a:buAutoNum type="arabicPeriod"/>
              <a:defRPr/>
            </a:pPr>
            <a:r>
              <a:rPr lang="pt-BR" dirty="0"/>
              <a:t>A fábrica registra o objeto como objeto servidor através do </a:t>
            </a:r>
            <a:r>
              <a:rPr lang="pt-BR" dirty="0" err="1"/>
              <a:t>middleware</a:t>
            </a:r>
            <a:r>
              <a:rPr lang="pt-BR" dirty="0"/>
              <a:t> ( o </a:t>
            </a:r>
            <a:r>
              <a:rPr lang="pt-BR" dirty="0" err="1"/>
              <a:t>middleware</a:t>
            </a:r>
            <a:r>
              <a:rPr lang="pt-BR" dirty="0"/>
              <a:t> sabe onde o novo objeto servidor está localizado)</a:t>
            </a:r>
          </a:p>
          <a:p>
            <a:pPr marL="228580" indent="-228580">
              <a:buFontTx/>
              <a:buAutoNum type="arabicPeriod"/>
              <a:defRPr/>
            </a:pPr>
            <a:r>
              <a:rPr lang="pt-BR" dirty="0"/>
              <a:t>É obtido a referência do objeto a partir do </a:t>
            </a:r>
            <a:r>
              <a:rPr lang="pt-BR" dirty="0" err="1"/>
              <a:t>middleware</a:t>
            </a:r>
            <a:r>
              <a:rPr lang="pt-BR" dirty="0"/>
              <a:t>, o qual retorna para o cliente que requisitou a criação do objeto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E1A1A-A437-4C49-8E8D-569870C387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68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A genericfactory assume ser capaz de criar um objeto de um tipo particular e retornar um referência de objeto para ele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A fábrica de tipo-específico então executa a inicialização e  retorna a referência de objeto para o cliente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O cliente não interage com a genericfactory </a:t>
            </a:r>
            <a:r>
              <a:rPr lang="pt-BR">
                <a:sym typeface="Wingdings" pitchFamily="2" charset="2"/>
              </a:rPr>
              <a:t> sua existência é totalmente transparente para o cliente</a:t>
            </a:r>
            <a:endParaRPr lang="pt-BR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3C62D8-E79D-4223-A1E7-B42CC5925B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43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Como qualque outro objeto distribuído, factory  e factoryfinder precisam ser registrados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Host particulares, registros de referência de objetos da factoryfinders e factories com a serviço de localização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Serviço de localização – usado para implementar o mecanismo de políticas de decisão a respeito onde novos objetos deverão se criados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pt-BR"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Mudar as políticas de localização os administradores devem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Trocar os objetos factoryfinder no serviço de nomes e traders</a:t>
            </a:r>
            <a:endParaRPr lang="pt-BR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AC81C3-92FC-46AF-A86C-A8947EC5806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5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Mostra os estados de um objeto no ciclo de vida e os disparadores de transação que realizam a transição entre estes estados.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C07F1-743D-46EA-8438-845C8F97079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0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Movimentação ou cópia de um objeto a partir de seu servidor corrente para um outro servidor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lvl="1" eaLnBrk="1" hangingPunct="1">
              <a:spcBef>
                <a:spcPct val="0"/>
              </a:spcBef>
            </a:pPr>
            <a:r>
              <a:rPr lang="pt-BR"/>
              <a:t>Movimentação </a:t>
            </a:r>
            <a:r>
              <a:rPr lang="pt-BR">
                <a:sym typeface="Wingdings" pitchFamily="2" charset="2"/>
              </a:rPr>
              <a:t> preserva sua referência mas muda o servidor (hospedeiro) sobre o qual as operações do objeto podem ser executadas</a:t>
            </a:r>
          </a:p>
          <a:p>
            <a:pPr lvl="2" eaLnBrk="1" hangingPunct="1">
              <a:spcBef>
                <a:spcPct val="0"/>
              </a:spcBef>
            </a:pPr>
            <a:endParaRPr lang="pt-BR"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Cópia   cria um novo objeto com uma nova referência do objeto em servidor destino</a:t>
            </a:r>
          </a:p>
          <a:p>
            <a:pPr lvl="2"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Cópia de um objeto é frequentemente usada com objetos ociosos que compartilham leitura sobre hosts adicionais</a:t>
            </a:r>
          </a:p>
          <a:p>
            <a:pPr lvl="2" eaLnBrk="1" hangingPunct="1">
              <a:spcBef>
                <a:spcPct val="0"/>
              </a:spcBef>
            </a:pPr>
            <a:endParaRPr lang="pt-BR">
              <a:sym typeface="Wingdings" pitchFamily="2" charset="2"/>
            </a:endParaRPr>
          </a:p>
          <a:p>
            <a:pPr lvl="2" eaLnBrk="1" hangingPunct="1">
              <a:spcBef>
                <a:spcPct val="0"/>
              </a:spcBef>
            </a:pPr>
            <a:endParaRPr lang="pt-BR">
              <a:sym typeface="Wingdings" pitchFamily="2" charset="2"/>
            </a:endParaRPr>
          </a:p>
          <a:p>
            <a:pPr lvl="2"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Pode ser que o Middleware pode não implementar a migração com total transparência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O middleware pode não ser capaz de identificar o localização alvo se esta localização é aplicação específica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 O middleware pode nem sempre conhecer totalmente a estrutura de dados privada que a implementação do objeto pode ter definido  - para um objeto ser operacional sobre um servidor remote, se, estas estruturas de dados tem que ser transferidas para o objeto ou sua cópia sobre o servidor remoto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Persistência do Objeto capítulo 10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Em corba e COM, o servidor origem e destino podem ser heterogeneo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Diferentes em termos de arquitetura do processador,  sistema operacional e linguagem de programação disponível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 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Portanto, nestes sistemas não é possível ler o código de máquina de uma implementação de objeto a partir  de diferentes servidores e então executá-los localmente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pt-BR"/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Transparência de Migração – significa que o programa cliente  e usuários não precisam ver quando um componente migrar de um servidor para outro</a:t>
            </a: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4027D2-703B-4B5B-9881-1DB171851F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37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Do ponto de vista do programa cliente</a:t>
            </a:r>
          </a:p>
          <a:p>
            <a:pPr lvl="1"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 A migração de objetos é independente do tipo particular do objeto, portanto, é viável definir uma interface comum para os clientes requisitarem uma migração. Duas operações:</a:t>
            </a:r>
          </a:p>
          <a:p>
            <a:pPr lvl="1"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- move()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pt-BR">
                <a:sym typeface="Wingdings" pitchFamily="2" charset="2"/>
              </a:rPr>
              <a:t>copy() é feita pelo </a:t>
            </a:r>
            <a:r>
              <a:rPr lang="pt-BR" i="1">
                <a:sym typeface="Wingdings" pitchFamily="2" charset="2"/>
              </a:rPr>
              <a:t>copy constructors </a:t>
            </a:r>
            <a:r>
              <a:rPr lang="pt-BR">
                <a:sym typeface="Wingdings" pitchFamily="2" charset="2"/>
              </a:rPr>
              <a:t>em linguagens de programação orientadas a objetos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pt-BR">
                <a:sym typeface="Wingdings" pitchFamily="2" charset="2"/>
              </a:rPr>
              <a:t>A localização do novo objeto a ser copiado ser á determinado pelos factoryfinders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pt-BR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pt-BR">
                <a:sym typeface="Wingdings" pitchFamily="2" charset="2"/>
              </a:rPr>
              <a:t>Se um jogador é comprado de um time por outro, o objeto jogador deveria ser movido a partir de seu host para o seu novo host. A liga deve aprovar a transação e consequentemente ela deveria implementar o movimento</a:t>
            </a:r>
            <a:endParaRPr lang="pt-BR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E0C344-E956-4108-A245-D90547AF0D6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Para possibilitar a migração de um objeto de host para outro, o projetista do objeto servidor implementa duas operações </a:t>
            </a:r>
            <a:r>
              <a:rPr lang="pt-BR" dirty="0" err="1"/>
              <a:t>copy</a:t>
            </a:r>
            <a:r>
              <a:rPr lang="pt-BR" dirty="0"/>
              <a:t> e move</a:t>
            </a:r>
          </a:p>
          <a:p>
            <a:pPr>
              <a:defRPr/>
            </a:pPr>
            <a:endParaRPr lang="pt-BR" dirty="0"/>
          </a:p>
          <a:p>
            <a:pPr marL="228580" indent="-228580">
              <a:defRPr/>
            </a:pPr>
            <a:endParaRPr lang="pt-BR" dirty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0BAB67-3916-45E2-A8F9-BA42AE4C1A0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3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Mostra os estados de um objeto no ciclo de vida e os disparadores de transação que realizam a transição entre estes estados.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C07F1-743D-46EA-8438-845C8F97079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Explicito</a:t>
            </a:r>
          </a:p>
          <a:p>
            <a:pPr lvl="1">
              <a:defRPr/>
            </a:pPr>
            <a:r>
              <a:rPr lang="pt-BR" dirty="0"/>
              <a:t>- O momento quando um objeto pode ser deletado pode ser determinado explicitamente pelo o cliente da objeto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Implícito</a:t>
            </a:r>
          </a:p>
          <a:p>
            <a:pPr lvl="1">
              <a:buFontTx/>
              <a:buChar char="-"/>
              <a:defRPr/>
            </a:pPr>
            <a:r>
              <a:rPr lang="pt-BR" dirty="0"/>
              <a:t>O momento pode ser determinado implicitamente por algum componente de execução que identifica que o objeto não será mais usado</a:t>
            </a:r>
          </a:p>
          <a:p>
            <a:pPr lvl="1">
              <a:buFontTx/>
              <a:buChar char="-"/>
              <a:defRPr/>
            </a:pPr>
            <a:r>
              <a:rPr lang="pt-BR" dirty="0"/>
              <a:t>Deleção implícita de objeto </a:t>
            </a:r>
            <a:r>
              <a:rPr lang="pt-BR" dirty="0">
                <a:sym typeface="Wingdings" pitchFamily="2" charset="2"/>
              </a:rPr>
              <a:t> algoritmo de coleta de lixo: visitam ocasionalmente  todos os objetos e deletam aqueles que nenhum objeto faz referência a ele. Solução mais elegante como deleta objetos não usado de um modo que é transparente para o cliente e garante a integridade referencial</a:t>
            </a:r>
          </a:p>
          <a:p>
            <a:pPr lvl="1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Problema com os algoritmos de coleta de lixo: em um configuração distribuída é que o </a:t>
            </a:r>
            <a:r>
              <a:rPr lang="pt-BR" dirty="0" err="1">
                <a:sym typeface="Wingdings" pitchFamily="2" charset="2"/>
              </a:rPr>
              <a:t>middleware</a:t>
            </a:r>
            <a:r>
              <a:rPr lang="pt-BR" dirty="0">
                <a:sym typeface="Wingdings" pitchFamily="2" charset="2"/>
              </a:rPr>
              <a:t>  não sabe necessariamente quantas referências de um objeto existem. A coleta de lixo em uma configuração distribuída é mais cara e trabalhosa</a:t>
            </a:r>
          </a:p>
          <a:p>
            <a:pPr lvl="2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Nesta abordagem, objetos distribuídos Java monitoram quantas referências existem para o objeto   isto implica em comunicação remota para o objetos  sempre que referência do objeto são duplicadas, neste momento eles são passados como argumento para o método </a:t>
            </a:r>
            <a:r>
              <a:rPr lang="pt-BR" dirty="0" err="1">
                <a:sym typeface="Wingdings" pitchFamily="2" charset="2"/>
              </a:rPr>
              <a:t>java</a:t>
            </a:r>
            <a:endParaRPr lang="pt-BR" dirty="0">
              <a:sym typeface="Wingdings" pitchFamily="2" charset="2"/>
            </a:endParaRPr>
          </a:p>
          <a:p>
            <a:pPr lvl="2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C++ não tem mecanismo de coleta de lixo  nestas linguagens a deleção de um objeto tem que ser requisitada pelo  cliente explicitamente  nesta caso a garantia da integridade referencial  é colocada sobre o cliente (possível em um sistema centralizado) </a:t>
            </a:r>
          </a:p>
          <a:p>
            <a:pPr lvl="2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 E como fica em um sistema distribuídos? Um cliente de uma aplicação distribuída não sabe  se outros objetos posse referência para aquele objeto</a:t>
            </a:r>
          </a:p>
          <a:p>
            <a:pPr lvl="3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Se um cliente tem sido registrado com um serviço de localização qualquer cliente poderia obter uma referência do objeto</a:t>
            </a:r>
          </a:p>
          <a:p>
            <a:pPr lvl="3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Com o serviço de federação da localização, qualquer cliente de um componente da federação pode ter uma referência</a:t>
            </a:r>
          </a:p>
          <a:p>
            <a:pPr lvl="2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Implementação do </a:t>
            </a:r>
            <a:r>
              <a:rPr lang="pt-BR" dirty="0" err="1">
                <a:sym typeface="Wingdings" pitchFamily="2" charset="2"/>
              </a:rPr>
              <a:t>Middleware</a:t>
            </a:r>
            <a:r>
              <a:rPr lang="pt-BR" dirty="0">
                <a:sym typeface="Wingdings" pitchFamily="2" charset="2"/>
              </a:rPr>
              <a:t> poderia ser capaz de manter uma contagem precisa de quantas referências existem para o objeto no servidor dentro do seu domínio. O </a:t>
            </a:r>
            <a:r>
              <a:rPr lang="pt-BR" dirty="0" err="1">
                <a:sym typeface="Wingdings" pitchFamily="2" charset="2"/>
              </a:rPr>
              <a:t>middleware</a:t>
            </a:r>
            <a:r>
              <a:rPr lang="pt-BR" dirty="0">
                <a:sym typeface="Wingdings" pitchFamily="2" charset="2"/>
              </a:rPr>
              <a:t> poderia então deletar implicitamente os objetos que tem contagem zero. Isto poderia assegurar a integridade referencial que o cliente espera   Entretanto não é sempre possível assegurar a integridade referencial seja totalmente transparente para os projetista do cliente </a:t>
            </a:r>
          </a:p>
          <a:p>
            <a:pPr lvl="3">
              <a:buFontTx/>
              <a:buChar char="-"/>
              <a:defRPr/>
            </a:pPr>
            <a:r>
              <a:rPr lang="pt-BR" dirty="0">
                <a:sym typeface="Wingdings" pitchFamily="2" charset="2"/>
              </a:rPr>
              <a:t>Não é </a:t>
            </a:r>
            <a:r>
              <a:rPr lang="pt-BR" dirty="0" err="1">
                <a:sym typeface="Wingdings" pitchFamily="2" charset="2"/>
              </a:rPr>
              <a:t>viavel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extender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algoritimos</a:t>
            </a:r>
            <a:r>
              <a:rPr lang="pt-BR" dirty="0">
                <a:sym typeface="Wingdings" pitchFamily="2" charset="2"/>
              </a:rPr>
              <a:t> de coleta de lixo sobre os limites do </a:t>
            </a:r>
            <a:r>
              <a:rPr lang="pt-BR" dirty="0" err="1">
                <a:sym typeface="Wingdings" pitchFamily="2" charset="2"/>
              </a:rPr>
              <a:t>middleware</a:t>
            </a:r>
            <a:r>
              <a:rPr lang="pt-BR" dirty="0">
                <a:sym typeface="Wingdings" pitchFamily="2" charset="2"/>
              </a:rPr>
              <a:t>   um cliente que </a:t>
            </a:r>
            <a:r>
              <a:rPr lang="pt-BR" dirty="0" err="1">
                <a:sym typeface="Wingdings" pitchFamily="2" charset="2"/>
              </a:rPr>
              <a:t>obtem</a:t>
            </a:r>
            <a:r>
              <a:rPr lang="pt-BR" dirty="0">
                <a:sym typeface="Wingdings" pitchFamily="2" charset="2"/>
              </a:rPr>
              <a:t> a referência de um objeto a </a:t>
            </a:r>
            <a:r>
              <a:rPr lang="pt-BR" dirty="0" err="1">
                <a:sym typeface="Wingdings" pitchFamily="2" charset="2"/>
              </a:rPr>
              <a:t>aprtir</a:t>
            </a:r>
            <a:r>
              <a:rPr lang="pt-BR" dirty="0">
                <a:sym typeface="Wingdings" pitchFamily="2" charset="2"/>
              </a:rPr>
              <a:t> de outro </a:t>
            </a:r>
            <a:r>
              <a:rPr lang="pt-BR" dirty="0" err="1">
                <a:sym typeface="Wingdings" pitchFamily="2" charset="2"/>
              </a:rPr>
              <a:t>middleware</a:t>
            </a:r>
            <a:r>
              <a:rPr lang="pt-BR" dirty="0">
                <a:sym typeface="Wingdings" pitchFamily="2" charset="2"/>
              </a:rPr>
              <a:t> usando primitivas de interoperabilidade e rede pode ter que conviver com o fato de que o objeto servidor que ele usa se torne indisponível a qualquer momento </a:t>
            </a:r>
          </a:p>
          <a:p>
            <a:pPr lvl="2">
              <a:buFontTx/>
              <a:buChar char="-"/>
              <a:defRPr/>
            </a:pPr>
            <a:endParaRPr lang="pt-BR" dirty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AB334-9589-4591-8260-C41EA5B5DED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Composição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Conhecer os diferentes relacionamentos que podem ser definidos entre objetos distribuídos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Ver como relacionamentos podem ser implementados sem objetos relacionados informados do relacionamento com seus participantes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Compreender as diferenças entre  referência e relacionamento de composição e entendimento do conceito de composição de objetos</a:t>
            </a: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53F7B-5947-4215-B327-7A10AD53F8B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Projetistas do Objeto servidor  são preocupados com as ações que são necessárias a serem tomadas quando objetos são deletados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pt-BR"/>
              <a:t>Algumas ações são independentes do tipo de objetos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pt-BR"/>
              <a:t>Deregistrar a referência do objeto a partir do POA, SCM (COM), ou interfaces de Ativação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pt-BR"/>
              <a:t>Algumas ações são de operações de tipo específico </a:t>
            </a:r>
            <a:r>
              <a:rPr lang="pt-BR">
                <a:sym typeface="Wingdings" pitchFamily="2" charset="2"/>
              </a:rPr>
              <a:t> envolvem ações  que são necessárias para reter a semântica de integridade com os objetos remanescentes. Exemplo, na aplicação de gerência de futebol, deleção de um objeto time requer a atualização de todas as referência de objetos jogadores (assumindo que os jogadores continuaram existindo)</a:t>
            </a:r>
            <a:endParaRPr lang="pt-BR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endParaRPr lang="pt-BR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7328B-6D95-458A-898A-50BEE1F0EE1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9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Exemplo, na aplicação de gerência de futebol, deleção de um objeto time requer a atualização de todas as referência de objetos jogadores (assumindo que os jogadores continuaram existindo)</a:t>
            </a:r>
            <a:endParaRPr lang="pt-BR"/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EAB9B4-9BA9-41D7-A778-AC35BC0CC03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Frequentemente é o Administrado do Sistema Distribuído que decide sobre a deleção final do objeto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No caso de remoção de instâncias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pt-BR"/>
              <a:t>Remove o objeto do serviço de localização – isto envolve deleção do name binding no serviço de nomes ou revogar um serviço a partir de um trader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pt-BR"/>
              <a:t>Mecanismos de coleta de lixo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pt-BR"/>
              <a:t>Se o objeto é utilizado por outros, eles possuíram referências para a referência do Objeto. O middleware deverá aguardar e deletá-los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pt-BR"/>
              <a:t>Novos usos, entretanto, não serão possíveis já que o objeto servidor não pode ser localizado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pt-BR"/>
              <a:t>Quando a última instancia de um tipo tiver sido deletada, o tipo objeto pode se tronar obsoleto.  Ele é obsoleto quando o administrador é convencido de que novas instâncias  não necessitarão ser criadas . Então o administrador pode resolver  remover o tipo objeto a partir do middleware, também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D3BADD-A2AE-44A5-B869-F3441C6D976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1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1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Ciclo de vida – operações que afetam a existência de um objeto</a:t>
            </a:r>
          </a:p>
          <a:p>
            <a:pPr lvl="1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um objeto tem a sua existência iniciada através de uma operação de criação. O objeto pode ser copiado ou movido para diferentes locais e seu ciclo de vida termina quando é deletado.</a:t>
            </a:r>
          </a:p>
          <a:p>
            <a:pPr lvl="1">
              <a:buFont typeface="Wingdings"/>
              <a:buChar char="à"/>
              <a:defRPr/>
            </a:pPr>
            <a:endParaRPr lang="pt-BR" dirty="0">
              <a:sym typeface="Wingdings" pitchFamily="2" charset="2"/>
            </a:endParaRPr>
          </a:p>
          <a:p>
            <a:pPr lvl="1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Ciclo de vida de um objeto distribuído é mais complicado do que de um objeto centralizado</a:t>
            </a:r>
          </a:p>
          <a:p>
            <a:pPr lvl="1">
              <a:buFont typeface="Wingdings"/>
              <a:buChar char="à"/>
              <a:defRPr/>
            </a:pPr>
            <a:endParaRPr lang="pt-BR" dirty="0">
              <a:sym typeface="Wingdings" pitchFamily="2" charset="2"/>
            </a:endParaRPr>
          </a:p>
          <a:p>
            <a:pPr lvl="2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Criação mais complicada – o objeto deve ser criado em servidor remoto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Os construtores de linguagem de programação não podem especificar não podem especificar estas localizações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Aplicação do princípio de  transparência de localização  para o problema da criação significa que a identificação física do servidor onde o objeto deve ser criado deve ser transparente tanto para o objeto cliente que quer criar o objeto e também para o próprio objeto</a:t>
            </a:r>
          </a:p>
          <a:p>
            <a:pPr lvl="3">
              <a:buFont typeface="Wingdings"/>
              <a:buChar char="à"/>
              <a:defRPr/>
            </a:pPr>
            <a:endParaRPr lang="pt-BR" dirty="0">
              <a:sym typeface="Wingdings" pitchFamily="2" charset="2"/>
            </a:endParaRPr>
          </a:p>
          <a:p>
            <a:pPr lvl="2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Cópia e a movimentação do objeto devido a potencial heterogeneidade do ambiente da plataforma fonte e destino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Cópia e movimentação não é complicada  pela heterogeneidade  da representação de dados do Objeto mas também pela heterogeneidade do código da máquina que executa a operação quando as plataformas origem e alvo tem diferentes processadores e sistemas operacionais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Movimentação de um objeto que está executando a requisição de outro objeto – a operação de </a:t>
            </a:r>
            <a:r>
              <a:rPr lang="pt-BR" dirty="0" err="1">
                <a:sym typeface="Wingdings" pitchFamily="2" charset="2"/>
              </a:rPr>
              <a:t>moviemntação</a:t>
            </a:r>
            <a:r>
              <a:rPr lang="pt-BR" dirty="0">
                <a:sym typeface="Wingdings" pitchFamily="2" charset="2"/>
              </a:rPr>
              <a:t> deve ser atrasada até ele completar a execução da operação em andamento?</a:t>
            </a:r>
          </a:p>
          <a:p>
            <a:pPr lvl="2">
              <a:buFont typeface="Wingdings"/>
              <a:buChar char="à"/>
              <a:defRPr/>
            </a:pPr>
            <a:endParaRPr lang="pt-BR" dirty="0">
              <a:sym typeface="Wingdings" pitchFamily="2" charset="2"/>
            </a:endParaRPr>
          </a:p>
          <a:p>
            <a:pPr lvl="2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Destruição de Objetos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È mais difícil em conjunto distribuído</a:t>
            </a:r>
          </a:p>
          <a:p>
            <a:pPr lvl="3">
              <a:buFont typeface="Wingdings"/>
              <a:buChar char="à"/>
              <a:defRPr/>
            </a:pPr>
            <a:r>
              <a:rPr lang="pt-BR" dirty="0">
                <a:sym typeface="Wingdings" pitchFamily="2" charset="2"/>
              </a:rPr>
              <a:t>Técnicas de coleta de lixo estão disponíveis em </a:t>
            </a:r>
            <a:r>
              <a:rPr lang="pt-BR" dirty="0" err="1">
                <a:sym typeface="Wingdings" pitchFamily="2" charset="2"/>
              </a:rPr>
              <a:t>smalltalk</a:t>
            </a:r>
            <a:r>
              <a:rPr lang="pt-BR" dirty="0">
                <a:sym typeface="Wingdings" pitchFamily="2" charset="2"/>
              </a:rPr>
              <a:t> e Java  assume que os objetos estão disponíveis em um mesmo espaço de endereços  Em sistemas distribuídos é mais complicado</a:t>
            </a:r>
            <a:endParaRPr lang="pt-BR" dirty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4972F-CC14-41FA-9E2D-046FC7266DB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Mostra os estados de um objeto no ciclo de vida e os disparadores de transação que realizam a transição entre estes estados.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C07F1-743D-46EA-8438-845C8F97079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1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Objetos são criados usando operadores de construção de objetos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C++ e java oferecem o operador new()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new(): aplicado para uma classe de modo a instanciar aquela classe e criar um novo objeto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Alocar a memória para o novo objeto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Operador executa o construtor de modo a inicializar os atributos do objeto</a:t>
            </a:r>
            <a:endParaRPr lang="pt-BR"/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O construtor também através de determinação do programador da classe executar a inicialização de tipos específicos que podem ser parametrizados pelo construtor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pt-BR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Características necessárias para construção de objetos distribuídos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pt-BR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Entretanto, construtores sempre alocam memória dentro do processo  que executam o operador new  desta forma, o construto sozinho não pode criar um objeto sob uma máquina remota servidora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Problemas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O componente que implementa a criação do objeto sob a máquina remota servidora precisa ser identificado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Existe problemas com as políticas para decidir a localização do novo objeto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Localizações fixas ou variáveis e podem diferir em diferentes tempos quando a localização é decidida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/>
              <a:t>Podem ser determinadas quando o cliente ou servidor é compilado ou instalado, ou quando o cliente é executado</a:t>
            </a:r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650F0-7F3B-4806-95AE-9F2E91E5494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6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Objeto Cliente que inicia a criação de um novo objeto distribuído não pode lidar somente  com o construtor da linguagem de programação </a:t>
            </a:r>
            <a:r>
              <a:rPr lang="pt-BR">
                <a:sym typeface="Wingdings" pitchFamily="2" charset="2"/>
              </a:rPr>
              <a:t> o novo objeto deveria ser criado na memória do cliente e ser executado no host cliente</a:t>
            </a:r>
          </a:p>
          <a:p>
            <a:pPr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Solução do Problema: Utilização de uma primitiva para o objeto requisitante solicitar a criação de um novo objeto  a partir de um objeto em outro máquina</a:t>
            </a:r>
          </a:p>
          <a:p>
            <a:pPr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Factories  objetos que são capazes de criar  outros objetos </a:t>
            </a:r>
          </a:p>
          <a:p>
            <a:pPr eaLnBrk="1" hangingPunct="1">
              <a:spcBef>
                <a:spcPct val="0"/>
              </a:spcBef>
            </a:pPr>
            <a:endParaRPr lang="pt-BR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Abstract Factories  são usadas se detalhes de  criação do objeto deve ser escondido dos clientes</a:t>
            </a:r>
          </a:p>
          <a:p>
            <a:pPr eaLnBrk="1" hangingPunct="1">
              <a:spcBef>
                <a:spcPct val="0"/>
              </a:spcBef>
            </a:pPr>
            <a:r>
              <a:rPr lang="pt-BR">
                <a:sym typeface="Wingdings" pitchFamily="2" charset="2"/>
              </a:rPr>
              <a:t>O uso de Factories não é restrito a aplicações distribuídas  esconder os detalhes podem incluir  tipos de objetos concretos ou a localização de um objeto</a:t>
            </a:r>
            <a:endParaRPr lang="pt-BR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8EB9DE-3513-46DB-A8AE-C3CB64F03B2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31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Um cliente da gerência da liga não deveria saber ser ele gerência liga de futebol ou de cricket, ou qualquer outra liga. Mas o cliente precisa ser capaz de decidir se que criar uma instância para liga de futebol ou de cricket </a:t>
            </a:r>
            <a:r>
              <a:rPr lang="pt-BR">
                <a:sym typeface="Wingdings" pitchFamily="2" charset="2"/>
              </a:rPr>
              <a:t> solução deste problema – uso do padrão de projeto de fábrica abstrata</a:t>
            </a: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Exemplo: Gerência de Futebol</a:t>
            </a:r>
          </a:p>
          <a:p>
            <a:pPr lvl="1" eaLnBrk="1" hangingPunct="1">
              <a:spcBef>
                <a:spcPct val="0"/>
              </a:spcBef>
            </a:pPr>
            <a:r>
              <a:rPr lang="pt-BR"/>
              <a:t>Times e Jogadores podem ter que ser criadas sobre diferentes host</a:t>
            </a:r>
          </a:p>
          <a:p>
            <a:pPr lvl="1" eaLnBrk="1" hangingPunct="1">
              <a:spcBef>
                <a:spcPct val="0"/>
              </a:spcBef>
            </a:pPr>
            <a:r>
              <a:rPr lang="pt-BR"/>
              <a:t>Instalar Fábricas de Futebol sobre cada tal host</a:t>
            </a:r>
          </a:p>
          <a:p>
            <a:pPr lvl="1" eaLnBrk="1" hangingPunct="1">
              <a:spcBef>
                <a:spcPct val="0"/>
              </a:spcBef>
            </a:pPr>
            <a:r>
              <a:rPr lang="pt-BR"/>
              <a:t>Requisitar a operação criação como um objeto normal </a:t>
            </a:r>
          </a:p>
          <a:p>
            <a:pPr lvl="1" eaLnBrk="1" hangingPunct="1">
              <a:spcBef>
                <a:spcPct val="0"/>
              </a:spcBef>
            </a:pPr>
            <a:r>
              <a:rPr lang="pt-BR"/>
              <a:t>Criar o ojjeto de um modo transparente da localização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5DC7BD-C76A-46D9-9429-126A628DA8C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6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Objeto AbstractFactory representa uma particular localização  e cria um novo objeto na localização no qual opera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Como a localização é transparente para o cliente? Exemplo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No sistema distribuído da gerência da liga, diferentes instâncias de  uma fábrica de times de futebol podem existir em diferentes localizações. Se a gerência da liga  requisita uma instância da fábrica para criar um novo objeto time  ou novo jogador, ele é criado sob a máquina que hospeda a fábrica. A localização do recente objeto criado é, portanto,  transparente para o usuário da aplicação, o projetista da aplicação de gerência da liga e ainda para projetista da fábrica</a:t>
            </a: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77B4BB-01FE-496B-B1B7-1AF2679A721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28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/>
              <a:t>Os administradores poderão querer garantir influencia sobre a localização de novos objetos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Criar políticas que fornecer novos objetivos para a localização de objetos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Exemplo: uma política na aplicação de gerência da liga que pode estabelecer que um objeto jogador é criado sob a máquina que hospeda o objeto time de futebol do jogador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Assumindo que múltiplas instâncias de fábricas de objetos tem sido distribuídas, a invenção de políticas para a localização de novos objetos podem ser implementadas através de  estratégias para localização de fábricas de objetos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pt-BR">
                <a:sym typeface="Wingdings" pitchFamily="2" charset="2"/>
              </a:rPr>
              <a:t>FactoryFinders são localizadas pelos clientes usando os serviços de nomeação e trading</a:t>
            </a:r>
            <a:endParaRPr lang="pt-BR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B07BE-A107-4686-86E5-9542BE88009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62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05/03/2017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do.professorana.rossi@mackenzie.b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dirty="0"/>
              <a:t>Ciclo de Vida de Objetos Distribuídos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47813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Ana Claudia Rossi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30664" y="6456251"/>
            <a:ext cx="6882671" cy="338554"/>
          </a:xfrm>
          <a:prstGeom prst="rect">
            <a:avLst/>
          </a:prstGeom>
          <a:solidFill>
            <a:srgbClr val="9E1D0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sz="1600" b="1" dirty="0">
                <a:solidFill>
                  <a:schemeClr val="bg1"/>
                </a:solidFill>
                <a:cs typeface="Arial" pitchFamily="34" charset="0"/>
              </a:rPr>
              <a:t>São Paulo, Abril  de 2011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2" name="AutoShape 4"/>
          <p:cNvSpPr>
            <a:spLocks noChangeArrowheads="1"/>
          </p:cNvSpPr>
          <p:nvPr/>
        </p:nvSpPr>
        <p:spPr bwMode="auto">
          <a:xfrm>
            <a:off x="5614988" y="4143375"/>
            <a:ext cx="3529012" cy="2714625"/>
          </a:xfrm>
          <a:prstGeom prst="wedgeRectCallout">
            <a:avLst>
              <a:gd name="adj1" fmla="val -131560"/>
              <a:gd name="adj2" fmla="val -17273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  <a:defRPr/>
            </a:pPr>
            <a:endParaRPr lang="it-IT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Mascara a diferença entre dois ou mais objetos se comunicando 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 diferenças podem ser na representação de dados ou nos mecanismos de  invoção entre os objetos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É fornecido pelo canal de </a:t>
            </a:r>
            <a:r>
              <a:rPr lang="it-IT" dirty="0">
                <a:solidFill>
                  <a:schemeClr val="bg1"/>
                </a:solidFill>
                <a:latin typeface="Arial" charset="0"/>
                <a:cs typeface="Arial" charset="0"/>
              </a:rPr>
              <a:t>engenharia ODP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389096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60803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4" name="AutoShape 4"/>
          <p:cNvSpPr>
            <a:spLocks noChangeArrowheads="1"/>
          </p:cNvSpPr>
          <p:nvPr/>
        </p:nvSpPr>
        <p:spPr bwMode="auto">
          <a:xfrm>
            <a:off x="5614988" y="3929063"/>
            <a:ext cx="3529012" cy="2928937"/>
          </a:xfrm>
          <a:prstGeom prst="wedgeRectCallout">
            <a:avLst>
              <a:gd name="adj1" fmla="val -63968"/>
              <a:gd name="adj2" fmla="val -16296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Mascara a localização de um objeto no espaço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Depende sobre a escolha de uma localização independente do esquema de nomeação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Permite que entidades nomeados serem movidas, sem notificação de todas as partes que tomam a referência remota </a:t>
            </a:r>
            <a:r>
              <a:rPr lang="it-IT" dirty="0">
                <a:solidFill>
                  <a:schemeClr val="bg1"/>
                </a:solidFill>
                <a:latin typeface="Arial" charset="0"/>
                <a:cs typeface="Arial" charset="0"/>
              </a:rPr>
              <a:t>para a entidade  da mudança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-52388" y="6492875"/>
            <a:ext cx="3889376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15006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2" name="AutoShape 4"/>
          <p:cNvSpPr>
            <a:spLocks noChangeArrowheads="1"/>
          </p:cNvSpPr>
          <p:nvPr/>
        </p:nvSpPr>
        <p:spPr bwMode="auto">
          <a:xfrm>
            <a:off x="5286375" y="3786188"/>
            <a:ext cx="3857625" cy="3071812"/>
          </a:xfrm>
          <a:prstGeom prst="wedgeRectCallout">
            <a:avLst>
              <a:gd name="adj1" fmla="val -135713"/>
              <a:gd name="adj2" fmla="val -51125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Mascara mudanças de localização de um objeto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Depende sobre a função de migração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Antes da migração, um objeto checará e apagará  sua localização original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Uma vez que o objeto é movido, outros objetos dependem da </a:t>
            </a:r>
            <a:r>
              <a:rPr lang="it-IT" dirty="0">
                <a:solidFill>
                  <a:schemeClr val="bg1"/>
                </a:solidFill>
                <a:latin typeface="Arial" charset="0"/>
                <a:cs typeface="Arial" charset="0"/>
              </a:rPr>
              <a:t>transparência de relocalização   para encontrar o objeto novamente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389096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46118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8" name="AutoShape 4"/>
          <p:cNvSpPr>
            <a:spLocks noChangeArrowheads="1"/>
          </p:cNvSpPr>
          <p:nvPr/>
        </p:nvSpPr>
        <p:spPr bwMode="auto">
          <a:xfrm>
            <a:off x="5286375" y="4143375"/>
            <a:ext cx="3857625" cy="2214563"/>
          </a:xfrm>
          <a:prstGeom prst="wedgeRectCallout">
            <a:avLst>
              <a:gd name="adj1" fmla="val -66370"/>
              <a:gd name="adj2" fmla="val -67148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t-IT" altLang="pt-BR">
                <a:solidFill>
                  <a:schemeClr val="accent2"/>
                </a:solidFill>
              </a:rPr>
              <a:t>Replica objetos em diferentes localizações  para fornecer tolerância a falhas  e possibilitar performance para melhor acesso a dados</a:t>
            </a:r>
          </a:p>
          <a:p>
            <a:pPr eaLnBrk="1" hangingPunct="1">
              <a:buFontTx/>
              <a:buChar char="•"/>
            </a:pPr>
            <a:r>
              <a:rPr lang="it-IT" altLang="pt-BR">
                <a:solidFill>
                  <a:schemeClr val="accent2"/>
                </a:solidFill>
              </a:rPr>
              <a:t>È fornecida pela função de replicação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55086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0" name="AutoShape 4"/>
          <p:cNvSpPr>
            <a:spLocks noChangeArrowheads="1"/>
          </p:cNvSpPr>
          <p:nvPr/>
        </p:nvSpPr>
        <p:spPr bwMode="auto">
          <a:xfrm>
            <a:off x="5286375" y="4143375"/>
            <a:ext cx="3857625" cy="1857375"/>
          </a:xfrm>
          <a:prstGeom prst="wedgeRectCallout">
            <a:avLst>
              <a:gd name="adj1" fmla="val -19671"/>
              <a:gd name="adj2" fmla="val -69611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it-IT" altLang="pt-BR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it-IT" altLang="pt-BR">
                <a:solidFill>
                  <a:schemeClr val="accent2"/>
                </a:solidFill>
              </a:rPr>
              <a:t>Mascara a coordenação entre um conjunto de objetos requerida para obter das propriedades dos objetos</a:t>
            </a:r>
          </a:p>
          <a:p>
            <a:pPr eaLnBrk="1" hangingPunct="1">
              <a:buFontTx/>
              <a:buChar char="•"/>
            </a:pPr>
            <a:r>
              <a:rPr lang="it-IT" altLang="pt-BR">
                <a:solidFill>
                  <a:schemeClr val="accent2"/>
                </a:solidFill>
              </a:rPr>
              <a:t>É fornecida pela função de transação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71841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0" name="AutoShape 4"/>
          <p:cNvSpPr>
            <a:spLocks noChangeArrowheads="1"/>
          </p:cNvSpPr>
          <p:nvPr/>
        </p:nvSpPr>
        <p:spPr bwMode="auto">
          <a:xfrm>
            <a:off x="5286375" y="4143375"/>
            <a:ext cx="3857625" cy="2500313"/>
          </a:xfrm>
          <a:prstGeom prst="wedgeRectCallout">
            <a:avLst>
              <a:gd name="adj1" fmla="val -120144"/>
              <a:gd name="adj2" fmla="val -132509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Mascara a relocalização de um objeto a partir de outros objetos que estão se referindo a ele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 os objetos são conectados via canal, e um objeto é relocado, o canal é reconfigurado para a nova localização do objeto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É fornecida pela função de </a:t>
            </a:r>
            <a:r>
              <a:rPr lang="it-IT" dirty="0">
                <a:solidFill>
                  <a:schemeClr val="bg1"/>
                </a:solidFill>
                <a:latin typeface="Arial" charset="0"/>
                <a:cs typeface="Arial" charset="0"/>
              </a:rPr>
              <a:t>relocalização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1395413" y="649287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2685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71487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1432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500188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071813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214813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464469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607469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8" name="AutoShape 4"/>
          <p:cNvSpPr>
            <a:spLocks noChangeArrowheads="1"/>
          </p:cNvSpPr>
          <p:nvPr/>
        </p:nvSpPr>
        <p:spPr bwMode="auto">
          <a:xfrm>
            <a:off x="5286375" y="4143375"/>
            <a:ext cx="3857625" cy="2500313"/>
          </a:xfrm>
          <a:prstGeom prst="wedgeRectCallout">
            <a:avLst>
              <a:gd name="adj1" fmla="val -71676"/>
              <a:gd name="adj2" fmla="val -130870"/>
            </a:avLst>
          </a:prstGeom>
          <a:solidFill>
            <a:srgbClr val="FF0000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Mascara  de um objeto a desativação e reativação de um objeto inclusive dele mesmo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Um objeto não precisa se preocupar com a leitura de  um objeto a partir do armazenamento persistente antes de usá-lo</a:t>
            </a:r>
          </a:p>
          <a:p>
            <a:pPr>
              <a:buFontTx/>
              <a:buChar char="•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Depende da função de ativação e </a:t>
            </a:r>
            <a:r>
              <a:rPr lang="it-IT" dirty="0">
                <a:solidFill>
                  <a:schemeClr val="bg1"/>
                </a:solidFill>
                <a:latin typeface="Arial" charset="0"/>
                <a:cs typeface="Arial" charset="0"/>
              </a:rPr>
              <a:t>reativação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841375" y="6461125"/>
            <a:ext cx="389096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131496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Ciclo de Vida de Objetos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Assuntos Abordados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Ciclo de Vida de Objetos Distribuídos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Criação de Objetos Distribuídos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Migração de Objetos Distribuídos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Deleção de Objetos Distribuídos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Composição de Objetos Distribuídos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Ciclo de Vida de Composição de Objetos Distribuídos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Visão de Projeto do Cliente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Visão de Projeto do Servidor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Ciclo de Vida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Objetos Distribuídos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Sistemas Distribuídos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pt-BR"/>
              <a:t>Caracterização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73232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Ciclo de Vida de Objeto Distribuído diferente do ciclo de vida do objeto local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Criação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Onde criar um objeto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Migração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Onde copiar/move um objeto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Como resolver a </a:t>
            </a:r>
            <a:r>
              <a:rPr lang="pt-BR" b="1" dirty="0" err="1"/>
              <a:t>heterogenidade</a:t>
            </a:r>
            <a:r>
              <a:rPr lang="pt-BR" b="1" dirty="0"/>
              <a:t> de dados e a representação do código objeto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Deleção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Coleta de lixo distribuída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Ciclo de Vida - Objeto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86125" y="2571750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Disponível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000750" y="4143375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Indisponível</a:t>
            </a:r>
          </a:p>
        </p:txBody>
      </p:sp>
      <p:cxnSp>
        <p:nvCxnSpPr>
          <p:cNvPr id="8" name="Conector de seta reta 7"/>
          <p:cNvCxnSpPr>
            <a:stCxn id="5" idx="2"/>
            <a:endCxn id="6" idx="1"/>
          </p:cNvCxnSpPr>
          <p:nvPr/>
        </p:nvCxnSpPr>
        <p:spPr>
          <a:xfrm rot="16200000" flipH="1">
            <a:off x="4535487" y="3143251"/>
            <a:ext cx="1108075" cy="18224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ixaDeTexto 8"/>
          <p:cNvSpPr txBox="1">
            <a:spLocks noChangeArrowheads="1"/>
          </p:cNvSpPr>
          <p:nvPr/>
        </p:nvSpPr>
        <p:spPr bwMode="auto">
          <a:xfrm>
            <a:off x="4071938" y="4357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Delete</a:t>
            </a:r>
          </a:p>
        </p:txBody>
      </p:sp>
      <p:sp>
        <p:nvSpPr>
          <p:cNvPr id="10" name="Elipse 9"/>
          <p:cNvSpPr/>
          <p:nvPr/>
        </p:nvSpPr>
        <p:spPr>
          <a:xfrm>
            <a:off x="1428750" y="4214813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2" name="Conector de seta reta 11"/>
          <p:cNvCxnSpPr>
            <a:stCxn id="10" idx="7"/>
          </p:cNvCxnSpPr>
          <p:nvPr/>
        </p:nvCxnSpPr>
        <p:spPr>
          <a:xfrm rot="5400000" flipH="1" flipV="1">
            <a:off x="2115343" y="3107532"/>
            <a:ext cx="849313" cy="14922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CaixaDeTexto 12"/>
          <p:cNvSpPr txBox="1">
            <a:spLocks noChangeArrowheads="1"/>
          </p:cNvSpPr>
          <p:nvPr/>
        </p:nvSpPr>
        <p:spPr bwMode="auto">
          <a:xfrm>
            <a:off x="1571625" y="3286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Criar</a:t>
            </a:r>
          </a:p>
        </p:txBody>
      </p:sp>
      <p:cxnSp>
        <p:nvCxnSpPr>
          <p:cNvPr id="15" name="Conector de seta reta 14"/>
          <p:cNvCxnSpPr>
            <a:stCxn id="5" idx="0"/>
            <a:endCxn id="5" idx="1"/>
          </p:cNvCxnSpPr>
          <p:nvPr/>
        </p:nvCxnSpPr>
        <p:spPr>
          <a:xfrm rot="16200000" flipH="1" flipV="1">
            <a:off x="3500438" y="2357437"/>
            <a:ext cx="463550" cy="892175"/>
          </a:xfrm>
          <a:prstGeom prst="curvedConnector4">
            <a:avLst>
              <a:gd name="adj1" fmla="val -79739"/>
              <a:gd name="adj2" fmla="val 1515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5" idx="3"/>
          </p:cNvCxnSpPr>
          <p:nvPr/>
        </p:nvCxnSpPr>
        <p:spPr>
          <a:xfrm rot="16200000" flipH="1">
            <a:off x="4393407" y="2356643"/>
            <a:ext cx="463550" cy="893763"/>
          </a:xfrm>
          <a:prstGeom prst="curvedConnector4">
            <a:avLst>
              <a:gd name="adj1" fmla="val -79739"/>
              <a:gd name="adj2" fmla="val 1472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1"/>
          <p:cNvSpPr txBox="1">
            <a:spLocks noChangeArrowheads="1"/>
          </p:cNvSpPr>
          <p:nvPr/>
        </p:nvSpPr>
        <p:spPr bwMode="auto">
          <a:xfrm>
            <a:off x="2214563" y="2000250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Copiar</a:t>
            </a:r>
          </a:p>
        </p:txBody>
      </p:sp>
      <p:sp>
        <p:nvSpPr>
          <p:cNvPr id="6157" name="CaixaDeTexto 22"/>
          <p:cNvSpPr txBox="1">
            <a:spLocks noChangeArrowheads="1"/>
          </p:cNvSpPr>
          <p:nvPr/>
        </p:nvSpPr>
        <p:spPr bwMode="auto">
          <a:xfrm>
            <a:off x="5357813" y="192881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Mover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Ciclo de Vida - Objeto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86125" y="2571750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Disponível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000750" y="4143375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Indisponível</a:t>
            </a:r>
          </a:p>
        </p:txBody>
      </p:sp>
      <p:cxnSp>
        <p:nvCxnSpPr>
          <p:cNvPr id="8" name="Conector de seta reta 7"/>
          <p:cNvCxnSpPr>
            <a:stCxn id="5" idx="2"/>
            <a:endCxn id="6" idx="1"/>
          </p:cNvCxnSpPr>
          <p:nvPr/>
        </p:nvCxnSpPr>
        <p:spPr>
          <a:xfrm rot="16200000" flipH="1">
            <a:off x="4535487" y="3143251"/>
            <a:ext cx="1108075" cy="18224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CaixaDeTexto 8"/>
          <p:cNvSpPr txBox="1">
            <a:spLocks noChangeArrowheads="1"/>
          </p:cNvSpPr>
          <p:nvPr/>
        </p:nvSpPr>
        <p:spPr bwMode="auto">
          <a:xfrm>
            <a:off x="4071938" y="4357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Delete</a:t>
            </a:r>
          </a:p>
        </p:txBody>
      </p:sp>
      <p:sp>
        <p:nvSpPr>
          <p:cNvPr id="10" name="Elipse 9"/>
          <p:cNvSpPr/>
          <p:nvPr/>
        </p:nvSpPr>
        <p:spPr>
          <a:xfrm>
            <a:off x="1357313" y="4214813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2" name="Conector de seta reta 11"/>
          <p:cNvCxnSpPr>
            <a:stCxn id="10" idx="7"/>
          </p:cNvCxnSpPr>
          <p:nvPr/>
        </p:nvCxnSpPr>
        <p:spPr>
          <a:xfrm rot="5400000" flipH="1" flipV="1">
            <a:off x="2043906" y="3107532"/>
            <a:ext cx="849313" cy="14922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CaixaDeTexto 12"/>
          <p:cNvSpPr txBox="1">
            <a:spLocks noChangeArrowheads="1"/>
          </p:cNvSpPr>
          <p:nvPr/>
        </p:nvSpPr>
        <p:spPr bwMode="auto">
          <a:xfrm>
            <a:off x="1571625" y="3286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Criar</a:t>
            </a:r>
          </a:p>
        </p:txBody>
      </p:sp>
      <p:cxnSp>
        <p:nvCxnSpPr>
          <p:cNvPr id="15" name="Conector de seta reta 14"/>
          <p:cNvCxnSpPr>
            <a:stCxn id="5" idx="0"/>
            <a:endCxn id="5" idx="1"/>
          </p:cNvCxnSpPr>
          <p:nvPr/>
        </p:nvCxnSpPr>
        <p:spPr>
          <a:xfrm rot="16200000" flipH="1" flipV="1">
            <a:off x="3500438" y="2357437"/>
            <a:ext cx="463550" cy="892175"/>
          </a:xfrm>
          <a:prstGeom prst="curvedConnector4">
            <a:avLst>
              <a:gd name="adj1" fmla="val -79739"/>
              <a:gd name="adj2" fmla="val 1515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5" idx="3"/>
          </p:cNvCxnSpPr>
          <p:nvPr/>
        </p:nvCxnSpPr>
        <p:spPr>
          <a:xfrm rot="16200000" flipH="1">
            <a:off x="4393407" y="2356643"/>
            <a:ext cx="463550" cy="893763"/>
          </a:xfrm>
          <a:prstGeom prst="curvedConnector4">
            <a:avLst>
              <a:gd name="adj1" fmla="val -79739"/>
              <a:gd name="adj2" fmla="val 1472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CaixaDeTexto 21"/>
          <p:cNvSpPr txBox="1">
            <a:spLocks noChangeArrowheads="1"/>
          </p:cNvSpPr>
          <p:nvPr/>
        </p:nvSpPr>
        <p:spPr bwMode="auto">
          <a:xfrm>
            <a:off x="2214563" y="2000250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Copiar</a:t>
            </a:r>
          </a:p>
        </p:txBody>
      </p:sp>
      <p:sp>
        <p:nvSpPr>
          <p:cNvPr id="7181" name="CaixaDeTexto 22"/>
          <p:cNvSpPr txBox="1">
            <a:spLocks noChangeArrowheads="1"/>
          </p:cNvSpPr>
          <p:nvPr/>
        </p:nvSpPr>
        <p:spPr bwMode="auto">
          <a:xfrm>
            <a:off x="5357813" y="192881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Mover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Criação: Visão do Programa Cliente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Cliente pode desejar criar um objeto remoto na máquina remota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Obtido através de Fábricas (</a:t>
            </a:r>
            <a:r>
              <a:rPr lang="pt-BR" dirty="0" err="1"/>
              <a:t>factory</a:t>
            </a:r>
            <a:r>
              <a:rPr lang="pt-BR" dirty="0"/>
              <a:t>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Fábrica é um objeto que cria outros objetos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Fábrica Abstrata (Abstract </a:t>
            </a:r>
            <a:r>
              <a:rPr lang="pt-BR" dirty="0" err="1"/>
              <a:t>Factory</a:t>
            </a:r>
            <a:r>
              <a:rPr lang="pt-BR" dirty="0"/>
              <a:t>) esconde detalhes de criação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Máquinas remotas tem que ser identificadas pelo mecanismo de localização transparente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Obtidos pelos </a:t>
            </a:r>
            <a:r>
              <a:rPr lang="pt-BR" dirty="0" err="1"/>
              <a:t>localizadores</a:t>
            </a:r>
            <a:r>
              <a:rPr lang="pt-BR" dirty="0"/>
              <a:t> de fábrica (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Finders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Fábricas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500188"/>
            <a:ext cx="87153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000125" y="1285875"/>
            <a:ext cx="3571875" cy="207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57188" y="1285875"/>
            <a:ext cx="971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Fábrica </a:t>
            </a:r>
          </a:p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Abstrata</a:t>
            </a:r>
          </a:p>
        </p:txBody>
      </p:sp>
      <p:sp>
        <p:nvSpPr>
          <p:cNvPr id="7" name="Elipse 6"/>
          <p:cNvSpPr/>
          <p:nvPr/>
        </p:nvSpPr>
        <p:spPr>
          <a:xfrm>
            <a:off x="0" y="3214688"/>
            <a:ext cx="2714625" cy="1714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0" y="5214938"/>
            <a:ext cx="102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Fábrica </a:t>
            </a:r>
          </a:p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Concreta</a:t>
            </a:r>
          </a:p>
        </p:txBody>
      </p:sp>
      <p:sp>
        <p:nvSpPr>
          <p:cNvPr id="9" name="Elipse 8"/>
          <p:cNvSpPr/>
          <p:nvPr/>
        </p:nvSpPr>
        <p:spPr>
          <a:xfrm>
            <a:off x="2571750" y="3357563"/>
            <a:ext cx="2714625" cy="1714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71750" y="5357813"/>
            <a:ext cx="102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Fábrica </a:t>
            </a:r>
          </a:p>
          <a:p>
            <a:r>
              <a:rPr lang="pt-BR">
                <a:solidFill>
                  <a:srgbClr val="FF0000"/>
                </a:solidFill>
                <a:latin typeface="Calibri" pitchFamily="34" charset="0"/>
              </a:rPr>
              <a:t>Concreta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Fábricas para Objetos Distribuídos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Exemplo: Gerência de Futebol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Times e Jogadores podem ter que ser criadas sobre diferentes host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Instalar </a:t>
            </a:r>
            <a:r>
              <a:rPr lang="pt-BR" dirty="0" err="1"/>
              <a:t>SoccerFactories</a:t>
            </a:r>
            <a:r>
              <a:rPr lang="pt-BR" dirty="0"/>
              <a:t> sobre cada e em cada máquina servidora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Requisitar a operação criação como um objeto normal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Criar o objeto de um modo transparente da localização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Problema: Como encontrar as Fábricas?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/>
              <a:t>Localizador</a:t>
            </a:r>
            <a:r>
              <a:rPr lang="pt-BR" dirty="0"/>
              <a:t> de Fábricas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Finder</a:t>
            </a:r>
            <a:r>
              <a:rPr lang="pt-BR" dirty="0"/>
              <a:t>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Localização não poderia ser transparente para todo mundo</a:t>
            </a:r>
          </a:p>
          <a:p>
            <a:pPr lvl="1" eaLnBrk="1" hangingPunct="1"/>
            <a:r>
              <a:rPr lang="pt-BR"/>
              <a:t>Administradores deveriam ser capazes de decidir onde criar um novo objeto</a:t>
            </a:r>
          </a:p>
          <a:p>
            <a:pPr lvl="1" eaLnBrk="1" hangingPunct="1"/>
            <a:r>
              <a:rPr lang="pt-BR"/>
              <a:t>Políticas são implementadas usando objetos FactoryFinder</a:t>
            </a:r>
          </a:p>
          <a:p>
            <a:pPr lvl="1" eaLnBrk="1" hangingPunct="1"/>
            <a:r>
              <a:rPr lang="pt-BR"/>
              <a:t>Factory Finder exportam uma operação </a:t>
            </a:r>
            <a:r>
              <a:rPr lang="pt-BR" i="1"/>
              <a:t>find_factories</a:t>
            </a:r>
            <a:r>
              <a:rPr lang="pt-BR"/>
              <a:t> que retorna uma fábrica adequada e assim implementa a política de localização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Criação de Objetos Distribuídos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714500"/>
            <a:ext cx="894238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CaixaDeTexto 5"/>
          <p:cNvSpPr txBox="1">
            <a:spLocks noChangeArrowheads="1"/>
          </p:cNvSpPr>
          <p:nvPr/>
        </p:nvSpPr>
        <p:spPr bwMode="auto">
          <a:xfrm>
            <a:off x="1143000" y="5715000"/>
            <a:ext cx="6715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Calibri" pitchFamily="34" charset="0"/>
              </a:rPr>
              <a:t>Novo objeto team (time) deverá ser criado sob a máquina que hospeda TeamFactory f</a:t>
            </a:r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Criação: Visão do Programa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Programa servidor implementa as fábricas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Fábricas precisam registrar o objeto com </a:t>
            </a:r>
            <a:r>
              <a:rPr lang="pt-BR" b="1" dirty="0" err="1"/>
              <a:t>middleware</a:t>
            </a:r>
            <a:r>
              <a:rPr lang="pt-BR" b="1" dirty="0"/>
              <a:t> orientado a objetos através da Interface do </a:t>
            </a:r>
            <a:r>
              <a:rPr lang="pt-BR" b="1" dirty="0" err="1"/>
              <a:t>Middleware</a:t>
            </a:r>
            <a:endParaRPr lang="pt-BR" b="1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Interface ORB </a:t>
            </a:r>
            <a:r>
              <a:rPr lang="pt-BR" b="1" dirty="0" err="1"/>
              <a:t>Corba</a:t>
            </a:r>
            <a:endParaRPr lang="pt-BR" b="1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SCM (</a:t>
            </a:r>
            <a:r>
              <a:rPr lang="pt-BR" b="1" dirty="0" err="1"/>
              <a:t>service</a:t>
            </a:r>
            <a:r>
              <a:rPr lang="pt-BR" b="1" dirty="0"/>
              <a:t> </a:t>
            </a:r>
            <a:r>
              <a:rPr lang="pt-BR" b="1" dirty="0" err="1"/>
              <a:t>control</a:t>
            </a:r>
            <a:r>
              <a:rPr lang="pt-BR" b="1" dirty="0"/>
              <a:t> module) de COM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Java RMI/Registry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Fábricas de Tipo- específico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Determina da política de ativação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Pode envolver fábrica genérica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Uso de Fábricas Genéricas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643063"/>
            <a:ext cx="874553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CaixaDeTexto 5"/>
          <p:cNvSpPr txBox="1">
            <a:spLocks noChangeArrowheads="1"/>
          </p:cNvSpPr>
          <p:nvPr/>
        </p:nvSpPr>
        <p:spPr bwMode="auto">
          <a:xfrm>
            <a:off x="642938" y="5429250"/>
            <a:ext cx="7572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Fábrica genérica cria o objeto (novo – cru) e então a fábrica tipo-específico executa iniciações necessárias</a:t>
            </a:r>
          </a:p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75"/>
          <p:cNvSpPr>
            <a:spLocks noChangeArrowheads="1"/>
          </p:cNvSpPr>
          <p:nvPr/>
        </p:nvSpPr>
        <p:spPr bwMode="auto">
          <a:xfrm>
            <a:off x="142875" y="4325938"/>
            <a:ext cx="1692275" cy="126365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21507" name="Oval 50"/>
          <p:cNvSpPr>
            <a:spLocks noChangeArrowheads="1"/>
          </p:cNvSpPr>
          <p:nvPr/>
        </p:nvSpPr>
        <p:spPr bwMode="auto">
          <a:xfrm>
            <a:off x="3419475" y="3716338"/>
            <a:ext cx="5040313" cy="3141662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8" name="Oval 25"/>
          <p:cNvSpPr>
            <a:spLocks noChangeArrowheads="1"/>
          </p:cNvSpPr>
          <p:nvPr/>
        </p:nvSpPr>
        <p:spPr bwMode="auto">
          <a:xfrm>
            <a:off x="6443663" y="1773238"/>
            <a:ext cx="2232025" cy="12954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21509" name="Oval 24"/>
          <p:cNvSpPr>
            <a:spLocks noChangeArrowheads="1"/>
          </p:cNvSpPr>
          <p:nvPr/>
        </p:nvSpPr>
        <p:spPr bwMode="auto">
          <a:xfrm>
            <a:off x="3059113" y="1557338"/>
            <a:ext cx="2928937" cy="1655762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Objetos Distribuídos</a:t>
            </a:r>
          </a:p>
        </p:txBody>
      </p:sp>
      <p:sp>
        <p:nvSpPr>
          <p:cNvPr id="21511" name="Oval 5"/>
          <p:cNvSpPr>
            <a:spLocks noChangeArrowheads="1"/>
          </p:cNvSpPr>
          <p:nvPr/>
        </p:nvSpPr>
        <p:spPr bwMode="auto">
          <a:xfrm>
            <a:off x="468313" y="1835150"/>
            <a:ext cx="2125662" cy="116205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1333500" y="2133600"/>
            <a:ext cx="360363" cy="433388"/>
            <a:chOff x="1066" y="2251"/>
            <a:chExt cx="227" cy="273"/>
          </a:xfrm>
        </p:grpSpPr>
        <p:sp>
          <p:nvSpPr>
            <p:cNvPr id="21584" name="AutoShape 6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85" name="AutoShape 7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7451725" y="2205038"/>
            <a:ext cx="360363" cy="433387"/>
            <a:chOff x="1066" y="2251"/>
            <a:chExt cx="227" cy="273"/>
          </a:xfrm>
        </p:grpSpPr>
        <p:sp>
          <p:nvSpPr>
            <p:cNvPr id="21582" name="AutoShape 10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83" name="AutoShape 11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21514" name="Group 12"/>
          <p:cNvGrpSpPr>
            <a:grpSpLocks/>
          </p:cNvGrpSpPr>
          <p:nvPr/>
        </p:nvGrpSpPr>
        <p:grpSpPr bwMode="auto">
          <a:xfrm>
            <a:off x="5148263" y="2060575"/>
            <a:ext cx="360362" cy="433388"/>
            <a:chOff x="1066" y="2251"/>
            <a:chExt cx="227" cy="273"/>
          </a:xfrm>
        </p:grpSpPr>
        <p:sp>
          <p:nvSpPr>
            <p:cNvPr id="21580" name="AutoShape 13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81" name="AutoShape 14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21515" name="Group 15"/>
          <p:cNvGrpSpPr>
            <a:grpSpLocks/>
          </p:cNvGrpSpPr>
          <p:nvPr/>
        </p:nvGrpSpPr>
        <p:grpSpPr bwMode="auto">
          <a:xfrm>
            <a:off x="4357688" y="1701800"/>
            <a:ext cx="360362" cy="433388"/>
            <a:chOff x="1066" y="2251"/>
            <a:chExt cx="227" cy="273"/>
          </a:xfrm>
        </p:grpSpPr>
        <p:sp>
          <p:nvSpPr>
            <p:cNvPr id="21578" name="AutoShape 16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79" name="AutoShape 17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21516" name="Group 18"/>
          <p:cNvGrpSpPr>
            <a:grpSpLocks/>
          </p:cNvGrpSpPr>
          <p:nvPr/>
        </p:nvGrpSpPr>
        <p:grpSpPr bwMode="auto">
          <a:xfrm>
            <a:off x="4500563" y="2636838"/>
            <a:ext cx="360362" cy="433387"/>
            <a:chOff x="1066" y="2251"/>
            <a:chExt cx="227" cy="273"/>
          </a:xfrm>
        </p:grpSpPr>
        <p:sp>
          <p:nvSpPr>
            <p:cNvPr id="21576" name="AutoShape 19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77" name="AutoShape 20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21517" name="Group 21"/>
          <p:cNvGrpSpPr>
            <a:grpSpLocks/>
          </p:cNvGrpSpPr>
          <p:nvPr/>
        </p:nvGrpSpPr>
        <p:grpSpPr bwMode="auto">
          <a:xfrm>
            <a:off x="3276600" y="2132013"/>
            <a:ext cx="360363" cy="433387"/>
            <a:chOff x="1066" y="2251"/>
            <a:chExt cx="227" cy="273"/>
          </a:xfrm>
        </p:grpSpPr>
        <p:sp>
          <p:nvSpPr>
            <p:cNvPr id="21574" name="AutoShape 22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75" name="AutoShape 23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21518" name="Text Box 27"/>
          <p:cNvSpPr txBox="1">
            <a:spLocks noChangeArrowheads="1"/>
          </p:cNvSpPr>
          <p:nvPr/>
        </p:nvSpPr>
        <p:spPr bwMode="auto">
          <a:xfrm>
            <a:off x="1403350" y="2636838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1519" name="Text Box 28"/>
          <p:cNvSpPr txBox="1">
            <a:spLocks noChangeArrowheads="1"/>
          </p:cNvSpPr>
          <p:nvPr/>
        </p:nvSpPr>
        <p:spPr bwMode="auto">
          <a:xfrm>
            <a:off x="5508625" y="191770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1520" name="Text Box 29"/>
          <p:cNvSpPr txBox="1">
            <a:spLocks noChangeArrowheads="1"/>
          </p:cNvSpPr>
          <p:nvPr/>
        </p:nvSpPr>
        <p:spPr bwMode="auto">
          <a:xfrm>
            <a:off x="4933950" y="2709863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1521" name="Text Box 30"/>
          <p:cNvSpPr txBox="1">
            <a:spLocks noChangeArrowheads="1"/>
          </p:cNvSpPr>
          <p:nvPr/>
        </p:nvSpPr>
        <p:spPr bwMode="auto">
          <a:xfrm>
            <a:off x="4140200" y="2060575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1522" name="Text Box 31"/>
          <p:cNvSpPr txBox="1">
            <a:spLocks noChangeArrowheads="1"/>
          </p:cNvSpPr>
          <p:nvPr/>
        </p:nvSpPr>
        <p:spPr bwMode="auto">
          <a:xfrm>
            <a:off x="3348038" y="2528888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1523" name="Rectangle 32"/>
          <p:cNvSpPr>
            <a:spLocks noChangeArrowheads="1"/>
          </p:cNvSpPr>
          <p:nvPr/>
        </p:nvSpPr>
        <p:spPr bwMode="auto">
          <a:xfrm>
            <a:off x="7596188" y="2636838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21524" name="Line 33"/>
          <p:cNvSpPr>
            <a:spLocks noChangeShapeType="1"/>
          </p:cNvSpPr>
          <p:nvPr/>
        </p:nvSpPr>
        <p:spPr bwMode="auto">
          <a:xfrm>
            <a:off x="2627313" y="2349500"/>
            <a:ext cx="649287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25" name="Freeform 34"/>
          <p:cNvSpPr>
            <a:spLocks/>
          </p:cNvSpPr>
          <p:nvPr/>
        </p:nvSpPr>
        <p:spPr bwMode="auto">
          <a:xfrm>
            <a:off x="3563938" y="1846263"/>
            <a:ext cx="863600" cy="287337"/>
          </a:xfrm>
          <a:custGeom>
            <a:avLst/>
            <a:gdLst>
              <a:gd name="T0" fmla="*/ 0 w 544"/>
              <a:gd name="T1" fmla="*/ 2147483647 h 181"/>
              <a:gd name="T2" fmla="*/ 2147483647 w 544"/>
              <a:gd name="T3" fmla="*/ 2147483647 h 181"/>
              <a:gd name="T4" fmla="*/ 2147483647 w 544"/>
              <a:gd name="T5" fmla="*/ 0 h 181"/>
              <a:gd name="T6" fmla="*/ 0 60000 65536"/>
              <a:gd name="T7" fmla="*/ 0 60000 65536"/>
              <a:gd name="T8" fmla="*/ 0 60000 65536"/>
              <a:gd name="T9" fmla="*/ 0 w 544"/>
              <a:gd name="T10" fmla="*/ 0 h 181"/>
              <a:gd name="T11" fmla="*/ 544 w 544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81">
                <a:moveTo>
                  <a:pt x="0" y="181"/>
                </a:moveTo>
                <a:lnTo>
                  <a:pt x="224" y="16"/>
                </a:lnTo>
                <a:lnTo>
                  <a:pt x="544" y="0"/>
                </a:lnTo>
              </a:path>
            </a:pathLst>
          </a:cu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26" name="Freeform 35"/>
          <p:cNvSpPr>
            <a:spLocks/>
          </p:cNvSpPr>
          <p:nvPr/>
        </p:nvSpPr>
        <p:spPr bwMode="auto">
          <a:xfrm>
            <a:off x="4570413" y="2133600"/>
            <a:ext cx="576262" cy="142875"/>
          </a:xfrm>
          <a:custGeom>
            <a:avLst/>
            <a:gdLst>
              <a:gd name="T0" fmla="*/ 0 w 363"/>
              <a:gd name="T1" fmla="*/ 0 h 90"/>
              <a:gd name="T2" fmla="*/ 2147483647 w 363"/>
              <a:gd name="T3" fmla="*/ 2147483647 h 90"/>
              <a:gd name="T4" fmla="*/ 2147483647 w 363"/>
              <a:gd name="T5" fmla="*/ 2147483647 h 90"/>
              <a:gd name="T6" fmla="*/ 0 60000 65536"/>
              <a:gd name="T7" fmla="*/ 0 60000 65536"/>
              <a:gd name="T8" fmla="*/ 0 60000 65536"/>
              <a:gd name="T9" fmla="*/ 0 w 363"/>
              <a:gd name="T10" fmla="*/ 0 h 90"/>
              <a:gd name="T11" fmla="*/ 363 w 363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90">
                <a:moveTo>
                  <a:pt x="0" y="0"/>
                </a:moveTo>
                <a:lnTo>
                  <a:pt x="149" y="86"/>
                </a:lnTo>
                <a:lnTo>
                  <a:pt x="363" y="9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27" name="Freeform 36"/>
          <p:cNvSpPr>
            <a:spLocks/>
          </p:cNvSpPr>
          <p:nvPr/>
        </p:nvSpPr>
        <p:spPr bwMode="auto">
          <a:xfrm>
            <a:off x="3563938" y="2493963"/>
            <a:ext cx="936625" cy="358775"/>
          </a:xfrm>
          <a:custGeom>
            <a:avLst/>
            <a:gdLst>
              <a:gd name="T0" fmla="*/ 2147483647 w 590"/>
              <a:gd name="T1" fmla="*/ 2147483647 h 226"/>
              <a:gd name="T2" fmla="*/ 2147483647 w 590"/>
              <a:gd name="T3" fmla="*/ 2147483647 h 226"/>
              <a:gd name="T4" fmla="*/ 0 w 590"/>
              <a:gd name="T5" fmla="*/ 0 h 226"/>
              <a:gd name="T6" fmla="*/ 0 60000 65536"/>
              <a:gd name="T7" fmla="*/ 0 60000 65536"/>
              <a:gd name="T8" fmla="*/ 0 60000 65536"/>
              <a:gd name="T9" fmla="*/ 0 w 590"/>
              <a:gd name="T10" fmla="*/ 0 h 226"/>
              <a:gd name="T11" fmla="*/ 590 w 590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226">
                <a:moveTo>
                  <a:pt x="590" y="226"/>
                </a:moveTo>
                <a:lnTo>
                  <a:pt x="289" y="17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28" name="Line 38"/>
          <p:cNvSpPr>
            <a:spLocks noChangeShapeType="1"/>
          </p:cNvSpPr>
          <p:nvPr/>
        </p:nvSpPr>
        <p:spPr bwMode="auto">
          <a:xfrm>
            <a:off x="5508625" y="2349500"/>
            <a:ext cx="9350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29" name="Text Box 40"/>
          <p:cNvSpPr txBox="1">
            <a:spLocks noChangeArrowheads="1"/>
          </p:cNvSpPr>
          <p:nvPr/>
        </p:nvSpPr>
        <p:spPr bwMode="auto">
          <a:xfrm>
            <a:off x="6011863" y="1628775"/>
            <a:ext cx="1385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Invocação Remota</a:t>
            </a:r>
          </a:p>
        </p:txBody>
      </p:sp>
      <p:sp>
        <p:nvSpPr>
          <p:cNvPr id="21530" name="Text Box 42"/>
          <p:cNvSpPr txBox="1">
            <a:spLocks noChangeArrowheads="1"/>
          </p:cNvSpPr>
          <p:nvPr/>
        </p:nvSpPr>
        <p:spPr bwMode="auto">
          <a:xfrm>
            <a:off x="2195513" y="1557338"/>
            <a:ext cx="1385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Invocação Remota</a:t>
            </a:r>
          </a:p>
        </p:txBody>
      </p:sp>
      <p:sp>
        <p:nvSpPr>
          <p:cNvPr id="21531" name="Text Box 43"/>
          <p:cNvSpPr txBox="1">
            <a:spLocks noChangeArrowheads="1"/>
          </p:cNvSpPr>
          <p:nvPr/>
        </p:nvSpPr>
        <p:spPr bwMode="auto">
          <a:xfrm>
            <a:off x="3059113" y="2925763"/>
            <a:ext cx="1385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>
                <a:solidFill>
                  <a:schemeClr val="accent2"/>
                </a:solidFill>
              </a:rPr>
              <a:t>Invocação Local</a:t>
            </a:r>
          </a:p>
        </p:txBody>
      </p:sp>
      <p:sp>
        <p:nvSpPr>
          <p:cNvPr id="21532" name="Text Box 44"/>
          <p:cNvSpPr txBox="1">
            <a:spLocks noChangeArrowheads="1"/>
          </p:cNvSpPr>
          <p:nvPr/>
        </p:nvSpPr>
        <p:spPr bwMode="auto">
          <a:xfrm>
            <a:off x="3563938" y="1196975"/>
            <a:ext cx="1385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>
                <a:solidFill>
                  <a:schemeClr val="accent2"/>
                </a:solidFill>
              </a:rPr>
              <a:t>Invocação Local</a:t>
            </a:r>
          </a:p>
        </p:txBody>
      </p:sp>
      <p:sp>
        <p:nvSpPr>
          <p:cNvPr id="21533" name="Text Box 45"/>
          <p:cNvSpPr txBox="1">
            <a:spLocks noChangeArrowheads="1"/>
          </p:cNvSpPr>
          <p:nvPr/>
        </p:nvSpPr>
        <p:spPr bwMode="auto">
          <a:xfrm>
            <a:off x="4787900" y="1412875"/>
            <a:ext cx="1385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>
                <a:solidFill>
                  <a:schemeClr val="accent2"/>
                </a:solidFill>
              </a:rPr>
              <a:t>Invocação Local</a:t>
            </a:r>
          </a:p>
        </p:txBody>
      </p:sp>
      <p:sp>
        <p:nvSpPr>
          <p:cNvPr id="21534" name="AutoShape 47"/>
          <p:cNvSpPr>
            <a:spLocks noChangeArrowheads="1"/>
          </p:cNvSpPr>
          <p:nvPr/>
        </p:nvSpPr>
        <p:spPr bwMode="auto">
          <a:xfrm>
            <a:off x="4716463" y="4292600"/>
            <a:ext cx="1943100" cy="104775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chemeClr val="accent2"/>
                </a:solidFill>
              </a:rPr>
              <a:t>Dados</a:t>
            </a:r>
          </a:p>
        </p:txBody>
      </p:sp>
      <p:sp>
        <p:nvSpPr>
          <p:cNvPr id="21535" name="AutoShape 48"/>
          <p:cNvSpPr>
            <a:spLocks noChangeArrowheads="1"/>
          </p:cNvSpPr>
          <p:nvPr/>
        </p:nvSpPr>
        <p:spPr bwMode="auto">
          <a:xfrm>
            <a:off x="4716463" y="5334000"/>
            <a:ext cx="1943100" cy="104775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chemeClr val="accent2"/>
                </a:solidFill>
              </a:rPr>
              <a:t>Implementação de Métodos</a:t>
            </a:r>
          </a:p>
        </p:txBody>
      </p:sp>
      <p:sp>
        <p:nvSpPr>
          <p:cNvPr id="21536" name="Text Box 49"/>
          <p:cNvSpPr txBox="1">
            <a:spLocks noChangeArrowheads="1"/>
          </p:cNvSpPr>
          <p:nvPr/>
        </p:nvSpPr>
        <p:spPr bwMode="auto">
          <a:xfrm>
            <a:off x="4859338" y="3789363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Objeto Remoto</a:t>
            </a:r>
          </a:p>
        </p:txBody>
      </p:sp>
      <p:sp>
        <p:nvSpPr>
          <p:cNvPr id="21537" name="Line 51"/>
          <p:cNvSpPr>
            <a:spLocks noChangeShapeType="1"/>
          </p:cNvSpPr>
          <p:nvPr/>
        </p:nvSpPr>
        <p:spPr bwMode="auto">
          <a:xfrm>
            <a:off x="6659563" y="5516563"/>
            <a:ext cx="3603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38" name="Line 52"/>
          <p:cNvSpPr>
            <a:spLocks noChangeShapeType="1"/>
          </p:cNvSpPr>
          <p:nvPr/>
        </p:nvSpPr>
        <p:spPr bwMode="auto">
          <a:xfrm>
            <a:off x="6659563" y="5805488"/>
            <a:ext cx="3603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39" name="Line 53"/>
          <p:cNvSpPr>
            <a:spLocks noChangeShapeType="1"/>
          </p:cNvSpPr>
          <p:nvPr/>
        </p:nvSpPr>
        <p:spPr bwMode="auto">
          <a:xfrm>
            <a:off x="6659563" y="6092825"/>
            <a:ext cx="3603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40" name="Line 57"/>
          <p:cNvSpPr>
            <a:spLocks noChangeShapeType="1"/>
          </p:cNvSpPr>
          <p:nvPr/>
        </p:nvSpPr>
        <p:spPr bwMode="auto">
          <a:xfrm flipH="1">
            <a:off x="3203575" y="5589588"/>
            <a:ext cx="151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41" name="Line 58"/>
          <p:cNvSpPr>
            <a:spLocks noChangeShapeType="1"/>
          </p:cNvSpPr>
          <p:nvPr/>
        </p:nvSpPr>
        <p:spPr bwMode="auto">
          <a:xfrm flipH="1">
            <a:off x="3203575" y="5876925"/>
            <a:ext cx="151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42" name="Line 59"/>
          <p:cNvSpPr>
            <a:spLocks noChangeShapeType="1"/>
          </p:cNvSpPr>
          <p:nvPr/>
        </p:nvSpPr>
        <p:spPr bwMode="auto">
          <a:xfrm flipH="1">
            <a:off x="3203575" y="6165850"/>
            <a:ext cx="151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grpSp>
        <p:nvGrpSpPr>
          <p:cNvPr id="21543" name="Group 60"/>
          <p:cNvGrpSpPr>
            <a:grpSpLocks/>
          </p:cNvGrpSpPr>
          <p:nvPr/>
        </p:nvGrpSpPr>
        <p:grpSpPr bwMode="auto">
          <a:xfrm>
            <a:off x="7667625" y="4941888"/>
            <a:ext cx="360363" cy="433387"/>
            <a:chOff x="1066" y="2251"/>
            <a:chExt cx="227" cy="273"/>
          </a:xfrm>
        </p:grpSpPr>
        <p:sp>
          <p:nvSpPr>
            <p:cNvPr id="21572" name="AutoShape 61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73" name="AutoShape 62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21544" name="Freeform 63"/>
          <p:cNvSpPr>
            <a:spLocks/>
          </p:cNvSpPr>
          <p:nvPr/>
        </p:nvSpPr>
        <p:spPr bwMode="auto">
          <a:xfrm>
            <a:off x="7451725" y="5373688"/>
            <a:ext cx="431800" cy="360362"/>
          </a:xfrm>
          <a:custGeom>
            <a:avLst/>
            <a:gdLst>
              <a:gd name="T0" fmla="*/ 2147483647 w 272"/>
              <a:gd name="T1" fmla="*/ 0 h 227"/>
              <a:gd name="T2" fmla="*/ 2147483647 w 272"/>
              <a:gd name="T3" fmla="*/ 2147483647 h 227"/>
              <a:gd name="T4" fmla="*/ 0 w 272"/>
              <a:gd name="T5" fmla="*/ 2147483647 h 227"/>
              <a:gd name="T6" fmla="*/ 0 60000 65536"/>
              <a:gd name="T7" fmla="*/ 0 60000 65536"/>
              <a:gd name="T8" fmla="*/ 0 60000 65536"/>
              <a:gd name="T9" fmla="*/ 0 w 272"/>
              <a:gd name="T10" fmla="*/ 0 h 227"/>
              <a:gd name="T11" fmla="*/ 272 w 272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227">
                <a:moveTo>
                  <a:pt x="272" y="0"/>
                </a:moveTo>
                <a:lnTo>
                  <a:pt x="215" y="191"/>
                </a:lnTo>
                <a:lnTo>
                  <a:pt x="0" y="227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45" name="Text Box 64"/>
          <p:cNvSpPr txBox="1">
            <a:spLocks noChangeArrowheads="1"/>
          </p:cNvSpPr>
          <p:nvPr/>
        </p:nvSpPr>
        <p:spPr bwMode="auto">
          <a:xfrm>
            <a:off x="7019925" y="5300663"/>
            <a:ext cx="52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m4</a:t>
            </a:r>
          </a:p>
        </p:txBody>
      </p:sp>
      <p:sp>
        <p:nvSpPr>
          <p:cNvPr id="21546" name="Text Box 65"/>
          <p:cNvSpPr txBox="1">
            <a:spLocks noChangeArrowheads="1"/>
          </p:cNvSpPr>
          <p:nvPr/>
        </p:nvSpPr>
        <p:spPr bwMode="auto">
          <a:xfrm>
            <a:off x="7019925" y="5589588"/>
            <a:ext cx="52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m5</a:t>
            </a:r>
          </a:p>
        </p:txBody>
      </p:sp>
      <p:sp>
        <p:nvSpPr>
          <p:cNvPr id="21547" name="Text Box 66"/>
          <p:cNvSpPr txBox="1">
            <a:spLocks noChangeArrowheads="1"/>
          </p:cNvSpPr>
          <p:nvPr/>
        </p:nvSpPr>
        <p:spPr bwMode="auto">
          <a:xfrm>
            <a:off x="7019925" y="5876925"/>
            <a:ext cx="52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m6</a:t>
            </a:r>
          </a:p>
        </p:txBody>
      </p:sp>
      <p:sp>
        <p:nvSpPr>
          <p:cNvPr id="21548" name="Text Box 67"/>
          <p:cNvSpPr txBox="1">
            <a:spLocks noChangeArrowheads="1"/>
          </p:cNvSpPr>
          <p:nvPr/>
        </p:nvSpPr>
        <p:spPr bwMode="auto">
          <a:xfrm>
            <a:off x="2627313" y="5229225"/>
            <a:ext cx="52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m1</a:t>
            </a:r>
          </a:p>
        </p:txBody>
      </p:sp>
      <p:sp>
        <p:nvSpPr>
          <p:cNvPr id="21549" name="Text Box 68"/>
          <p:cNvSpPr txBox="1">
            <a:spLocks noChangeArrowheads="1"/>
          </p:cNvSpPr>
          <p:nvPr/>
        </p:nvSpPr>
        <p:spPr bwMode="auto">
          <a:xfrm>
            <a:off x="2627313" y="5589588"/>
            <a:ext cx="52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m2</a:t>
            </a:r>
          </a:p>
        </p:txBody>
      </p:sp>
      <p:sp>
        <p:nvSpPr>
          <p:cNvPr id="21550" name="Text Box 69"/>
          <p:cNvSpPr txBox="1">
            <a:spLocks noChangeArrowheads="1"/>
          </p:cNvSpPr>
          <p:nvPr/>
        </p:nvSpPr>
        <p:spPr bwMode="auto">
          <a:xfrm>
            <a:off x="2627313" y="5949950"/>
            <a:ext cx="52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m3</a:t>
            </a:r>
          </a:p>
        </p:txBody>
      </p:sp>
      <p:sp>
        <p:nvSpPr>
          <p:cNvPr id="21551" name="AutoShape 70"/>
          <p:cNvSpPr>
            <a:spLocks/>
          </p:cNvSpPr>
          <p:nvPr/>
        </p:nvSpPr>
        <p:spPr bwMode="auto">
          <a:xfrm>
            <a:off x="2484438" y="5157788"/>
            <a:ext cx="71437" cy="1223962"/>
          </a:xfrm>
          <a:prstGeom prst="leftBrace">
            <a:avLst>
              <a:gd name="adj1" fmla="val 142779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52" name="Text Box 71"/>
          <p:cNvSpPr txBox="1">
            <a:spLocks noChangeArrowheads="1"/>
          </p:cNvSpPr>
          <p:nvPr/>
        </p:nvSpPr>
        <p:spPr bwMode="auto">
          <a:xfrm>
            <a:off x="1403350" y="4868863"/>
            <a:ext cx="1385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accent2"/>
                </a:solidFill>
              </a:rPr>
              <a:t>Interface Remota</a:t>
            </a:r>
          </a:p>
        </p:txBody>
      </p:sp>
      <p:grpSp>
        <p:nvGrpSpPr>
          <p:cNvPr id="21553" name="Group 76"/>
          <p:cNvGrpSpPr>
            <a:grpSpLocks/>
          </p:cNvGrpSpPr>
          <p:nvPr/>
        </p:nvGrpSpPr>
        <p:grpSpPr bwMode="auto">
          <a:xfrm>
            <a:off x="865188" y="4735513"/>
            <a:ext cx="360362" cy="433387"/>
            <a:chOff x="1066" y="2251"/>
            <a:chExt cx="227" cy="273"/>
          </a:xfrm>
        </p:grpSpPr>
        <p:sp>
          <p:nvSpPr>
            <p:cNvPr id="21570" name="AutoShape 77"/>
            <p:cNvSpPr>
              <a:spLocks noChangeArrowheads="1"/>
            </p:cNvSpPr>
            <p:nvPr/>
          </p:nvSpPr>
          <p:spPr bwMode="auto">
            <a:xfrm>
              <a:off x="1066" y="2251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571" name="AutoShape 78"/>
            <p:cNvSpPr>
              <a:spLocks noChangeArrowheads="1"/>
            </p:cNvSpPr>
            <p:nvPr/>
          </p:nvSpPr>
          <p:spPr bwMode="auto">
            <a:xfrm>
              <a:off x="1066" y="2387"/>
              <a:ext cx="227" cy="13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21554" name="Freeform 83"/>
          <p:cNvSpPr>
            <a:spLocks/>
          </p:cNvSpPr>
          <p:nvPr/>
        </p:nvSpPr>
        <p:spPr bwMode="auto">
          <a:xfrm>
            <a:off x="1042988" y="5084763"/>
            <a:ext cx="1368425" cy="720725"/>
          </a:xfrm>
          <a:custGeom>
            <a:avLst/>
            <a:gdLst>
              <a:gd name="T0" fmla="*/ 0 w 817"/>
              <a:gd name="T1" fmla="*/ 0 h 499"/>
              <a:gd name="T2" fmla="*/ 2147483647 w 817"/>
              <a:gd name="T3" fmla="*/ 2147483647 h 499"/>
              <a:gd name="T4" fmla="*/ 2147483647 w 817"/>
              <a:gd name="T5" fmla="*/ 2147483647 h 499"/>
              <a:gd name="T6" fmla="*/ 0 60000 65536"/>
              <a:gd name="T7" fmla="*/ 0 60000 65536"/>
              <a:gd name="T8" fmla="*/ 0 60000 65536"/>
              <a:gd name="T9" fmla="*/ 0 w 817"/>
              <a:gd name="T10" fmla="*/ 0 h 499"/>
              <a:gd name="T11" fmla="*/ 817 w 817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499">
                <a:moveTo>
                  <a:pt x="0" y="0"/>
                </a:moveTo>
                <a:lnTo>
                  <a:pt x="182" y="352"/>
                </a:lnTo>
                <a:lnTo>
                  <a:pt x="817" y="499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55" name="Text Box 84"/>
          <p:cNvSpPr txBox="1">
            <a:spLocks noChangeArrowheads="1"/>
          </p:cNvSpPr>
          <p:nvPr/>
        </p:nvSpPr>
        <p:spPr bwMode="auto">
          <a:xfrm>
            <a:off x="7410450" y="3763963"/>
            <a:ext cx="173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>
                <a:solidFill>
                  <a:schemeClr val="accent2"/>
                </a:solidFill>
              </a:rPr>
              <a:t>Encapsulamento</a:t>
            </a:r>
          </a:p>
        </p:txBody>
      </p:sp>
      <p:sp>
        <p:nvSpPr>
          <p:cNvPr id="21556" name="Text Box 85"/>
          <p:cNvSpPr txBox="1">
            <a:spLocks noChangeArrowheads="1"/>
          </p:cNvSpPr>
          <p:nvPr/>
        </p:nvSpPr>
        <p:spPr bwMode="auto">
          <a:xfrm>
            <a:off x="7740650" y="4076700"/>
            <a:ext cx="966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>
                <a:solidFill>
                  <a:schemeClr val="accent2"/>
                </a:solidFill>
              </a:rPr>
              <a:t>Herança</a:t>
            </a:r>
          </a:p>
        </p:txBody>
      </p:sp>
      <p:sp>
        <p:nvSpPr>
          <p:cNvPr id="21557" name="Text Box 86"/>
          <p:cNvSpPr txBox="1">
            <a:spLocks noChangeArrowheads="1"/>
          </p:cNvSpPr>
          <p:nvPr/>
        </p:nvSpPr>
        <p:spPr bwMode="auto">
          <a:xfrm>
            <a:off x="7721600" y="4437063"/>
            <a:ext cx="142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>
                <a:solidFill>
                  <a:schemeClr val="accent2"/>
                </a:solidFill>
              </a:rPr>
              <a:t>Polimorfismo</a:t>
            </a:r>
          </a:p>
        </p:txBody>
      </p:sp>
      <p:sp>
        <p:nvSpPr>
          <p:cNvPr id="21558" name="Text Box 87"/>
          <p:cNvSpPr txBox="1">
            <a:spLocks noChangeArrowheads="1"/>
          </p:cNvSpPr>
          <p:nvPr/>
        </p:nvSpPr>
        <p:spPr bwMode="auto">
          <a:xfrm>
            <a:off x="539750" y="5949950"/>
            <a:ext cx="1301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Mensagens Remotas</a:t>
            </a:r>
          </a:p>
        </p:txBody>
      </p:sp>
      <p:sp>
        <p:nvSpPr>
          <p:cNvPr id="21559" name="Text Box 88"/>
          <p:cNvSpPr txBox="1">
            <a:spLocks noChangeArrowheads="1"/>
          </p:cNvSpPr>
          <p:nvPr/>
        </p:nvSpPr>
        <p:spPr bwMode="auto">
          <a:xfrm>
            <a:off x="8058150" y="6021388"/>
            <a:ext cx="1301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Mensagens Locais</a:t>
            </a:r>
          </a:p>
        </p:txBody>
      </p:sp>
      <p:sp>
        <p:nvSpPr>
          <p:cNvPr id="21560" name="Text Box 89"/>
          <p:cNvSpPr txBox="1">
            <a:spLocks noChangeArrowheads="1"/>
          </p:cNvSpPr>
          <p:nvPr/>
        </p:nvSpPr>
        <p:spPr bwMode="auto">
          <a:xfrm>
            <a:off x="1908175" y="836613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Ambiente heterogêneo</a:t>
            </a:r>
          </a:p>
        </p:txBody>
      </p:sp>
      <p:sp>
        <p:nvSpPr>
          <p:cNvPr id="21561" name="Text Box 90"/>
          <p:cNvSpPr txBox="1">
            <a:spLocks noChangeArrowheads="1"/>
          </p:cNvSpPr>
          <p:nvPr/>
        </p:nvSpPr>
        <p:spPr bwMode="auto">
          <a:xfrm>
            <a:off x="0" y="908050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Ciclo de Vida - Gerenciado</a:t>
            </a:r>
          </a:p>
        </p:txBody>
      </p:sp>
      <p:sp>
        <p:nvSpPr>
          <p:cNvPr id="21562" name="Text Box 91"/>
          <p:cNvSpPr txBox="1">
            <a:spLocks noChangeArrowheads="1"/>
          </p:cNvSpPr>
          <p:nvPr/>
        </p:nvSpPr>
        <p:spPr bwMode="auto">
          <a:xfrm>
            <a:off x="0" y="3141663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Acesso concorrente</a:t>
            </a:r>
          </a:p>
        </p:txBody>
      </p:sp>
      <p:sp>
        <p:nvSpPr>
          <p:cNvPr id="21563" name="Text Box 92"/>
          <p:cNvSpPr txBox="1">
            <a:spLocks noChangeArrowheads="1"/>
          </p:cNvSpPr>
          <p:nvPr/>
        </p:nvSpPr>
        <p:spPr bwMode="auto">
          <a:xfrm>
            <a:off x="7632700" y="3068638"/>
            <a:ext cx="151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Relógio</a:t>
            </a:r>
          </a:p>
        </p:txBody>
      </p:sp>
      <p:sp>
        <p:nvSpPr>
          <p:cNvPr id="21564" name="Text Box 93"/>
          <p:cNvSpPr txBox="1">
            <a:spLocks noChangeArrowheads="1"/>
          </p:cNvSpPr>
          <p:nvPr/>
        </p:nvSpPr>
        <p:spPr bwMode="auto">
          <a:xfrm>
            <a:off x="1835150" y="3357563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Protocolo de</a:t>
            </a:r>
          </a:p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Comunicação</a:t>
            </a:r>
          </a:p>
        </p:txBody>
      </p:sp>
      <p:sp>
        <p:nvSpPr>
          <p:cNvPr id="21565" name="Text Box 94"/>
          <p:cNvSpPr txBox="1">
            <a:spLocks noChangeArrowheads="1"/>
          </p:cNvSpPr>
          <p:nvPr/>
        </p:nvSpPr>
        <p:spPr bwMode="auto">
          <a:xfrm>
            <a:off x="2051050" y="4221163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Notificação de Eventos</a:t>
            </a:r>
          </a:p>
        </p:txBody>
      </p:sp>
      <p:sp>
        <p:nvSpPr>
          <p:cNvPr id="21566" name="Text Box 95"/>
          <p:cNvSpPr txBox="1">
            <a:spLocks noChangeArrowheads="1"/>
          </p:cNvSpPr>
          <p:nvPr/>
        </p:nvSpPr>
        <p:spPr bwMode="auto">
          <a:xfrm>
            <a:off x="5580063" y="2997200"/>
            <a:ext cx="151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RPC</a:t>
            </a:r>
          </a:p>
        </p:txBody>
      </p:sp>
      <p:sp>
        <p:nvSpPr>
          <p:cNvPr id="21567" name="Text Box 96"/>
          <p:cNvSpPr txBox="1">
            <a:spLocks noChangeArrowheads="1"/>
          </p:cNvSpPr>
          <p:nvPr/>
        </p:nvSpPr>
        <p:spPr bwMode="auto">
          <a:xfrm>
            <a:off x="5508625" y="981075"/>
            <a:ext cx="151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Middleware</a:t>
            </a:r>
          </a:p>
        </p:txBody>
      </p:sp>
      <p:sp>
        <p:nvSpPr>
          <p:cNvPr id="21568" name="Text Box 97"/>
          <p:cNvSpPr txBox="1">
            <a:spLocks noChangeArrowheads="1"/>
          </p:cNvSpPr>
          <p:nvPr/>
        </p:nvSpPr>
        <p:spPr bwMode="auto">
          <a:xfrm>
            <a:off x="7019925" y="765175"/>
            <a:ext cx="1511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Java RMI</a:t>
            </a:r>
          </a:p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COM</a:t>
            </a:r>
          </a:p>
          <a:p>
            <a:pPr algn="ctr" eaLnBrk="1" hangingPunct="1"/>
            <a:r>
              <a:rPr lang="pt-BR" altLang="pt-BR" sz="1600" b="1">
                <a:solidFill>
                  <a:schemeClr val="accent2"/>
                </a:solidFill>
              </a:rPr>
              <a:t>Corba</a:t>
            </a:r>
          </a:p>
        </p:txBody>
      </p:sp>
      <p:sp>
        <p:nvSpPr>
          <p:cNvPr id="8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413000" y="6492875"/>
            <a:ext cx="3890963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625239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Criação: Visão do Administrador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Administrador precisa fornecer </a:t>
            </a:r>
            <a:r>
              <a:rPr lang="pt-BR" b="1" dirty="0" err="1"/>
              <a:t>localizador</a:t>
            </a:r>
            <a:r>
              <a:rPr lang="pt-BR" b="1" dirty="0"/>
              <a:t> fábricas (</a:t>
            </a:r>
            <a:r>
              <a:rPr lang="pt-BR" b="1" dirty="0" err="1"/>
              <a:t>factory</a:t>
            </a:r>
            <a:r>
              <a:rPr lang="pt-BR" b="1" dirty="0"/>
              <a:t> </a:t>
            </a:r>
            <a:r>
              <a:rPr lang="pt-BR" b="1" dirty="0" err="1"/>
              <a:t>finders</a:t>
            </a:r>
            <a:r>
              <a:rPr lang="pt-BR" b="1" dirty="0"/>
              <a:t>) que implementa a política de criação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err="1"/>
              <a:t>Localizador</a:t>
            </a:r>
            <a:r>
              <a:rPr lang="pt-BR" b="1" dirty="0"/>
              <a:t> fábricas (</a:t>
            </a:r>
            <a:r>
              <a:rPr lang="pt-BR" b="1" dirty="0" err="1"/>
              <a:t>factory</a:t>
            </a:r>
            <a:r>
              <a:rPr lang="pt-BR" b="1" dirty="0"/>
              <a:t> </a:t>
            </a:r>
            <a:r>
              <a:rPr lang="pt-BR" b="1" dirty="0" err="1"/>
              <a:t>finders</a:t>
            </a:r>
            <a:r>
              <a:rPr lang="pt-BR" b="1" dirty="0"/>
              <a:t>) precisa ser localizada por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 err="1"/>
              <a:t>Naming</a:t>
            </a:r>
            <a:r>
              <a:rPr lang="pt-BR" b="1" dirty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b="1" dirty="0"/>
              <a:t>Trading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/>
              <a:t>Registro da Implementação(código executável ) de Fábrica ou localizador de fábrica (</a:t>
            </a:r>
            <a:r>
              <a:rPr lang="pt-BR" b="1" dirty="0" err="1"/>
              <a:t>Factory</a:t>
            </a:r>
            <a:r>
              <a:rPr lang="pt-BR" b="1" dirty="0"/>
              <a:t> </a:t>
            </a:r>
            <a:r>
              <a:rPr lang="pt-BR" b="1" dirty="0" err="1"/>
              <a:t>Finders</a:t>
            </a:r>
            <a:r>
              <a:rPr lang="pt-BR" b="1" dirty="0"/>
              <a:t>),  exemplo: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Ciclo de Vida - Objeto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86125" y="2571750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Disponível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000750" y="4143375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Indisponível</a:t>
            </a:r>
          </a:p>
        </p:txBody>
      </p:sp>
      <p:cxnSp>
        <p:nvCxnSpPr>
          <p:cNvPr id="8" name="Conector de seta reta 7"/>
          <p:cNvCxnSpPr>
            <a:stCxn id="5" idx="2"/>
            <a:endCxn id="6" idx="1"/>
          </p:cNvCxnSpPr>
          <p:nvPr/>
        </p:nvCxnSpPr>
        <p:spPr>
          <a:xfrm rot="16200000" flipH="1">
            <a:off x="4535487" y="3143251"/>
            <a:ext cx="1108075" cy="18224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ixaDeTexto 8"/>
          <p:cNvSpPr txBox="1">
            <a:spLocks noChangeArrowheads="1"/>
          </p:cNvSpPr>
          <p:nvPr/>
        </p:nvSpPr>
        <p:spPr bwMode="auto">
          <a:xfrm>
            <a:off x="4071938" y="4357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Delete</a:t>
            </a:r>
          </a:p>
        </p:txBody>
      </p:sp>
      <p:sp>
        <p:nvSpPr>
          <p:cNvPr id="10" name="Elipse 9"/>
          <p:cNvSpPr/>
          <p:nvPr/>
        </p:nvSpPr>
        <p:spPr>
          <a:xfrm>
            <a:off x="1428750" y="4214813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2" name="Conector de seta reta 11"/>
          <p:cNvCxnSpPr>
            <a:stCxn id="10" idx="7"/>
          </p:cNvCxnSpPr>
          <p:nvPr/>
        </p:nvCxnSpPr>
        <p:spPr>
          <a:xfrm rot="5400000" flipH="1" flipV="1">
            <a:off x="2115343" y="3107532"/>
            <a:ext cx="849313" cy="14922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CaixaDeTexto 12"/>
          <p:cNvSpPr txBox="1">
            <a:spLocks noChangeArrowheads="1"/>
          </p:cNvSpPr>
          <p:nvPr/>
        </p:nvSpPr>
        <p:spPr bwMode="auto">
          <a:xfrm>
            <a:off x="1571625" y="3286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Criar</a:t>
            </a:r>
          </a:p>
        </p:txBody>
      </p:sp>
      <p:cxnSp>
        <p:nvCxnSpPr>
          <p:cNvPr id="15" name="Conector de seta reta 14"/>
          <p:cNvCxnSpPr>
            <a:stCxn id="5" idx="0"/>
            <a:endCxn id="5" idx="1"/>
          </p:cNvCxnSpPr>
          <p:nvPr/>
        </p:nvCxnSpPr>
        <p:spPr>
          <a:xfrm rot="16200000" flipH="1" flipV="1">
            <a:off x="3500438" y="2357437"/>
            <a:ext cx="463550" cy="892175"/>
          </a:xfrm>
          <a:prstGeom prst="curvedConnector4">
            <a:avLst>
              <a:gd name="adj1" fmla="val -79739"/>
              <a:gd name="adj2" fmla="val 15156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5" idx="3"/>
          </p:cNvCxnSpPr>
          <p:nvPr/>
        </p:nvCxnSpPr>
        <p:spPr>
          <a:xfrm rot="16200000" flipH="1">
            <a:off x="4393407" y="2356643"/>
            <a:ext cx="463550" cy="893763"/>
          </a:xfrm>
          <a:prstGeom prst="curvedConnector4">
            <a:avLst>
              <a:gd name="adj1" fmla="val -79739"/>
              <a:gd name="adj2" fmla="val 1472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1"/>
          <p:cNvSpPr txBox="1">
            <a:spLocks noChangeArrowheads="1"/>
          </p:cNvSpPr>
          <p:nvPr/>
        </p:nvSpPr>
        <p:spPr bwMode="auto">
          <a:xfrm>
            <a:off x="2214563" y="2000250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Copiar</a:t>
            </a:r>
          </a:p>
        </p:txBody>
      </p:sp>
      <p:sp>
        <p:nvSpPr>
          <p:cNvPr id="6157" name="CaixaDeTexto 22"/>
          <p:cNvSpPr txBox="1">
            <a:spLocks noChangeArrowheads="1"/>
          </p:cNvSpPr>
          <p:nvPr/>
        </p:nvSpPr>
        <p:spPr bwMode="auto">
          <a:xfrm>
            <a:off x="5357813" y="192881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Mover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Migração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Objetos podem ter que ser movidos e copiados para outros servidores devido 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Discontinuação do Servidor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Balanço de Carga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Copiar e Mover são operações de migração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Outra vez diferentes perspectivas sob migração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Programa Cliente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Programa Servidor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Administrador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Migração: Visão do Programa Cliente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643063"/>
            <a:ext cx="85613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CaixaDeTexto 5"/>
          <p:cNvSpPr txBox="1">
            <a:spLocks noChangeArrowheads="1"/>
          </p:cNvSpPr>
          <p:nvPr/>
        </p:nvSpPr>
        <p:spPr bwMode="auto">
          <a:xfrm>
            <a:off x="571500" y="5786438"/>
            <a:ext cx="7134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Calibri" pitchFamily="34" charset="0"/>
              </a:rPr>
              <a:t>Mover um objeto player para a localização que deverá ser decidida por ff</a:t>
            </a:r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605724"/>
            <a:ext cx="8229600" cy="7254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Cópia: Visão do Programa Servidor</a:t>
            </a:r>
          </a:p>
        </p:txBody>
      </p:sp>
      <p:sp>
        <p:nvSpPr>
          <p:cNvPr id="19459" name="CaixaDeTexto 5"/>
          <p:cNvSpPr txBox="1">
            <a:spLocks noChangeArrowheads="1"/>
          </p:cNvSpPr>
          <p:nvPr/>
        </p:nvSpPr>
        <p:spPr bwMode="auto">
          <a:xfrm>
            <a:off x="0" y="57864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Calibri" pitchFamily="34" charset="0"/>
              </a:rPr>
              <a:t>Um simplificação da operação de movimentação</a:t>
            </a:r>
            <a:endParaRPr lang="pt-BR" sz="2400">
              <a:latin typeface="Calibri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331211"/>
            <a:ext cx="8412163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41908" y="274638"/>
            <a:ext cx="8229600" cy="7254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Movimentação: Visão do Programa Servidor</a:t>
            </a:r>
          </a:p>
        </p:txBody>
      </p:sp>
      <p:sp>
        <p:nvSpPr>
          <p:cNvPr id="20483" name="CaixaDeTexto 5"/>
          <p:cNvSpPr txBox="1">
            <a:spLocks noChangeArrowheads="1"/>
          </p:cNvSpPr>
          <p:nvPr/>
        </p:nvSpPr>
        <p:spPr bwMode="auto">
          <a:xfrm>
            <a:off x="0" y="5786438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Calibri" pitchFamily="34" charset="0"/>
              </a:rPr>
              <a:t>Heterogenidade de Dados é resolvida durante a transferência de valores de atributos</a:t>
            </a:r>
            <a:endParaRPr lang="pt-BR" sz="2400">
              <a:latin typeface="Calibri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143000"/>
            <a:ext cx="882173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Migração: Visão do Administrador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Operações de Migração são freqüentemente iniciadas pelo administradores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Requisição de operação de cópia/movimento através de alguma ferramenta de administração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Administrador precisa tomar as mesmas responsabilidades como para criação de objetos, ou seja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Fornecer </a:t>
            </a:r>
            <a:r>
              <a:rPr lang="pt-BR" dirty="0" err="1"/>
              <a:t>FactoryFinder</a:t>
            </a:r>
            <a:endParaRPr lang="pt-BR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Fazer a </a:t>
            </a:r>
            <a:r>
              <a:rPr lang="pt-BR" dirty="0" err="1"/>
              <a:t>FactoryFinder</a:t>
            </a:r>
            <a:r>
              <a:rPr lang="pt-BR" dirty="0"/>
              <a:t> localizável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Registrar a </a:t>
            </a:r>
            <a:r>
              <a:rPr lang="pt-BR" dirty="0" err="1"/>
              <a:t>factory</a:t>
            </a:r>
            <a:r>
              <a:rPr lang="pt-BR" dirty="0"/>
              <a:t> e </a:t>
            </a:r>
            <a:r>
              <a:rPr lang="pt-BR" dirty="0" err="1"/>
              <a:t>factoryfinder</a:t>
            </a:r>
            <a:r>
              <a:rPr lang="pt-BR" dirty="0"/>
              <a:t> com o </a:t>
            </a:r>
            <a:r>
              <a:rPr lang="pt-BR" dirty="0" err="1"/>
              <a:t>Middleware</a:t>
            </a:r>
            <a:r>
              <a:rPr lang="pt-BR" dirty="0"/>
              <a:t>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Migração: Avaliação da Transparência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Criação da transparência de localização de objetos obtidos por factoryfinders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Migração é transparente para o programa cliente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Migração não é transparente para o programa servidor  devido a necessidade para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Herda a partir Ciclo de vida objeto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/>
              <a:t>Implementar operações de cópia/movimento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Transparência de localização não é obtida pelo ciclo de vida do serviço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Ciclo de Vida - Objeto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86125" y="2571750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Disponível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000750" y="4143375"/>
            <a:ext cx="1785938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/>
              <a:t>Indisponível</a:t>
            </a:r>
          </a:p>
        </p:txBody>
      </p:sp>
      <p:cxnSp>
        <p:nvCxnSpPr>
          <p:cNvPr id="8" name="Conector de seta reta 7"/>
          <p:cNvCxnSpPr>
            <a:stCxn id="5" idx="2"/>
            <a:endCxn id="6" idx="1"/>
          </p:cNvCxnSpPr>
          <p:nvPr/>
        </p:nvCxnSpPr>
        <p:spPr>
          <a:xfrm rot="16200000" flipH="1">
            <a:off x="4535487" y="3143251"/>
            <a:ext cx="1108075" cy="18224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ixaDeTexto 8"/>
          <p:cNvSpPr txBox="1">
            <a:spLocks noChangeArrowheads="1"/>
          </p:cNvSpPr>
          <p:nvPr/>
        </p:nvSpPr>
        <p:spPr bwMode="auto">
          <a:xfrm>
            <a:off x="4071938" y="4357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Delete</a:t>
            </a:r>
          </a:p>
        </p:txBody>
      </p:sp>
      <p:sp>
        <p:nvSpPr>
          <p:cNvPr id="10" name="Elipse 9"/>
          <p:cNvSpPr/>
          <p:nvPr/>
        </p:nvSpPr>
        <p:spPr>
          <a:xfrm>
            <a:off x="1428750" y="4214813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2" name="Conector de seta reta 11"/>
          <p:cNvCxnSpPr>
            <a:stCxn id="10" idx="7"/>
          </p:cNvCxnSpPr>
          <p:nvPr/>
        </p:nvCxnSpPr>
        <p:spPr>
          <a:xfrm rot="5400000" flipH="1" flipV="1">
            <a:off x="2115343" y="3107532"/>
            <a:ext cx="849313" cy="14922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CaixaDeTexto 12"/>
          <p:cNvSpPr txBox="1">
            <a:spLocks noChangeArrowheads="1"/>
          </p:cNvSpPr>
          <p:nvPr/>
        </p:nvSpPr>
        <p:spPr bwMode="auto">
          <a:xfrm>
            <a:off x="1571625" y="3286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Criar</a:t>
            </a:r>
          </a:p>
        </p:txBody>
      </p:sp>
      <p:cxnSp>
        <p:nvCxnSpPr>
          <p:cNvPr id="15" name="Conector de seta reta 14"/>
          <p:cNvCxnSpPr>
            <a:stCxn id="5" idx="0"/>
            <a:endCxn id="5" idx="1"/>
          </p:cNvCxnSpPr>
          <p:nvPr/>
        </p:nvCxnSpPr>
        <p:spPr>
          <a:xfrm rot="16200000" flipH="1" flipV="1">
            <a:off x="3500438" y="2357437"/>
            <a:ext cx="463550" cy="892175"/>
          </a:xfrm>
          <a:prstGeom prst="curvedConnector4">
            <a:avLst>
              <a:gd name="adj1" fmla="val -79739"/>
              <a:gd name="adj2" fmla="val 1515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5" idx="3"/>
          </p:cNvCxnSpPr>
          <p:nvPr/>
        </p:nvCxnSpPr>
        <p:spPr>
          <a:xfrm rot="16200000" flipH="1">
            <a:off x="4393407" y="2356643"/>
            <a:ext cx="463550" cy="893763"/>
          </a:xfrm>
          <a:prstGeom prst="curvedConnector4">
            <a:avLst>
              <a:gd name="adj1" fmla="val -79739"/>
              <a:gd name="adj2" fmla="val 1472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1"/>
          <p:cNvSpPr txBox="1">
            <a:spLocks noChangeArrowheads="1"/>
          </p:cNvSpPr>
          <p:nvPr/>
        </p:nvSpPr>
        <p:spPr bwMode="auto">
          <a:xfrm>
            <a:off x="2214563" y="2000250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Copiar</a:t>
            </a:r>
          </a:p>
        </p:txBody>
      </p:sp>
      <p:sp>
        <p:nvSpPr>
          <p:cNvPr id="6157" name="CaixaDeTexto 22"/>
          <p:cNvSpPr txBox="1">
            <a:spLocks noChangeArrowheads="1"/>
          </p:cNvSpPr>
          <p:nvPr/>
        </p:nvSpPr>
        <p:spPr bwMode="auto">
          <a:xfrm>
            <a:off x="5357813" y="192881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Mover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Deleção: Visão do Programa Cliente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Deleção Implícita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Deleção é executada pelo coletor de lixo quando o objeto não é referenciado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Mais caro devido contagem de referência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Não pode ser usado se a contagem de referência não é possível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Pode assegurar a integridade referencial para alguma extensão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Deleção Explícita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Deleção é requisitada por algum objeto cliente quando o cliente assume o objeto é obsoleto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Sem sobrecarga para a gerência referencial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Pode ser usado quando contagem de referência não pode ser executada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Não há garantias a respeito da integridade referencial pode ser feito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r>
              <a:rPr lang="pt-BR"/>
              <a:t>PCS -5007</a:t>
            </a:r>
          </a:p>
        </p:txBody>
      </p:sp>
      <p:sp>
        <p:nvSpPr>
          <p:cNvPr id="22531" name="AutoShape 6" descr="graphics/01fig02.gif"/>
          <p:cNvSpPr>
            <a:spLocks noChangeAspect="1" noChangeArrowheads="1"/>
          </p:cNvSpPr>
          <p:nvPr/>
        </p:nvSpPr>
        <p:spPr bwMode="auto">
          <a:xfrm>
            <a:off x="2627313" y="2420938"/>
            <a:ext cx="40957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0"/>
            <a:ext cx="7632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68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Deleção: Interface Corba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785938"/>
            <a:ext cx="862965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CaixaDeTexto 4"/>
          <p:cNvSpPr txBox="1">
            <a:spLocks noChangeArrowheads="1"/>
          </p:cNvSpPr>
          <p:nvPr/>
        </p:nvSpPr>
        <p:spPr bwMode="auto">
          <a:xfrm>
            <a:off x="571500" y="1357313"/>
            <a:ext cx="2290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latin typeface="Calibri" pitchFamily="34" charset="0"/>
              </a:rPr>
              <a:t>Deleção Explícita</a:t>
            </a:r>
          </a:p>
        </p:txBody>
      </p:sp>
      <p:sp>
        <p:nvSpPr>
          <p:cNvPr id="26629" name="CaixaDeTexto 5"/>
          <p:cNvSpPr txBox="1">
            <a:spLocks noChangeArrowheads="1"/>
          </p:cNvSpPr>
          <p:nvPr/>
        </p:nvSpPr>
        <p:spPr bwMode="auto">
          <a:xfrm>
            <a:off x="5214938" y="1357313"/>
            <a:ext cx="2328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latin typeface="Calibri" pitchFamily="34" charset="0"/>
              </a:rPr>
              <a:t>Deleção Implícita</a:t>
            </a:r>
          </a:p>
        </p:txBody>
      </p:sp>
      <p:sp>
        <p:nvSpPr>
          <p:cNvPr id="26630" name="CaixaDeTexto 7"/>
          <p:cNvSpPr txBox="1">
            <a:spLocks noChangeArrowheads="1"/>
          </p:cNvSpPr>
          <p:nvPr/>
        </p:nvSpPr>
        <p:spPr bwMode="auto">
          <a:xfrm>
            <a:off x="1071563" y="6000750"/>
            <a:ext cx="6219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Calibri" pitchFamily="34" charset="0"/>
              </a:rPr>
              <a:t>Deleção Explícita não é transparente para o programa cliente!!!</a:t>
            </a:r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Deleção: Visão do Programa Servidor</a:t>
            </a:r>
          </a:p>
        </p:txBody>
      </p:sp>
      <p:sp>
        <p:nvSpPr>
          <p:cNvPr id="27651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Programa servidor precisa determinar como deletar um objeto</a:t>
            </a:r>
          </a:p>
          <a:p>
            <a:pPr lvl="1" eaLnBrk="1" hangingPunct="1"/>
            <a:r>
              <a:rPr lang="pt-BR"/>
              <a:t>Liberar os recursos utilizados pelo objeto</a:t>
            </a:r>
          </a:p>
          <a:p>
            <a:pPr lvl="1" eaLnBrk="1" hangingPunct="1"/>
            <a:r>
              <a:rPr lang="pt-BR"/>
              <a:t>Manter  integridade dos objetos relacionados</a:t>
            </a:r>
          </a:p>
          <a:p>
            <a:pPr eaLnBrk="1" hangingPunct="1"/>
            <a:r>
              <a:rPr lang="pt-BR"/>
              <a:t>Implementar um destrutor</a:t>
            </a:r>
          </a:p>
          <a:p>
            <a:pPr eaLnBrk="1" hangingPunct="1"/>
            <a:r>
              <a:rPr lang="pt-BR"/>
              <a:t>Em Corba: implementar remove() Operação do LifeCycleObject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Deleção: Visão do Programa Servidor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500188"/>
            <a:ext cx="7500938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Deleção: Visão do Administrador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Deleção de instâncias versus deleção de tipos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Instâncias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Remove referências a partir do serviço de localização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Pode  disparar o coletor de lixo se o serviço de localização ajuda a recuperar a última referência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Tipos: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Remove </a:t>
            </a:r>
            <a:r>
              <a:rPr lang="pt-BR" dirty="0" err="1"/>
              <a:t>factoryfinders</a:t>
            </a:r>
            <a:r>
              <a:rPr lang="pt-BR" dirty="0"/>
              <a:t> a partir do serviço de localização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Remove objeto, </a:t>
            </a:r>
            <a:r>
              <a:rPr lang="pt-BR" dirty="0" err="1"/>
              <a:t>factory</a:t>
            </a:r>
            <a:r>
              <a:rPr lang="pt-BR" dirty="0"/>
              <a:t> e 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finder</a:t>
            </a:r>
            <a:r>
              <a:rPr lang="pt-BR" dirty="0"/>
              <a:t> a partir do repositório de implementação/registries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Remove objeto e </a:t>
            </a:r>
            <a:r>
              <a:rPr lang="pt-BR" dirty="0" err="1"/>
              <a:t>factory</a:t>
            </a:r>
            <a:r>
              <a:rPr lang="pt-BR" dirty="0"/>
              <a:t> de definição de tipos a partir do repositório de  interface/biblioteca de tipos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Pontos Chaves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Ciclo de vida de objetos distribuídos é mais complexo de objetos locais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Criação de objetos remotos obtida através de fábricas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Transparência de localização é obtidas pelos </a:t>
            </a:r>
            <a:r>
              <a:rPr lang="pt-BR" dirty="0" err="1"/>
              <a:t>localizadores</a:t>
            </a:r>
            <a:r>
              <a:rPr lang="pt-BR" dirty="0"/>
              <a:t> de fábricas que são </a:t>
            </a:r>
            <a:r>
              <a:rPr lang="pt-BR" dirty="0" err="1"/>
              <a:t>proxies</a:t>
            </a:r>
            <a:r>
              <a:rPr lang="pt-BR" dirty="0"/>
              <a:t> para os servidores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Deleção de objetos pode ser implícita ou explicita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Integridade referencial não pode ser garantida em geral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Pontos Chaves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Freqüentemente muitos objetos distribuídos tem o mesmo ciclo de vida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Composição de objetos pode ser utilizada por grupo destes objetos por diferentes tipos de relacionamentos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Implementação de composição de objetos pode ser suportada por um serviço de relacionamento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/>
              <a:t>Integração do Relacionamento e serviços de ciclo de vida é obtida pela implementação do ciclo de vida de composição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dirty="0"/>
              <a:t>Ana Claudia Rossi</a:t>
            </a:r>
          </a:p>
          <a:p>
            <a:pPr algn="ctr">
              <a:buNone/>
            </a:pPr>
            <a:r>
              <a:rPr lang="pt-BR" dirty="0">
                <a:hlinkClick r:id="rId3"/>
              </a:rPr>
              <a:t>ana.rossi@mackenzie.br</a:t>
            </a:r>
            <a:r>
              <a:rPr lang="pt-B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pt-BR" altLang="pt-BR"/>
              <a:t>Desafios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Heterogeneidade de seus componentes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Middleware e Migração de código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Sistema aberto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componentes sejam adicionados ou substituídos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Segurança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Confidencialidade, integridade e disponibilidade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Escalabilidade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funcionar bem quando o número de usuários aumenta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Tratamento de falhas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Resultados incorretos ou interrupção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Concorrência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Serviços e aplicativos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Transparência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Ocultação da separação dos componentes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0835802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14339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pt-BR"/>
              <a:t>ODP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/>
              <a:t>Open Distributed Processing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27674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0" y="122238"/>
            <a:ext cx="8229600" cy="247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/>
              <a:t>Framework de Engenharia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500063" y="5289550"/>
            <a:ext cx="2786062" cy="928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Redes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0063" y="4289425"/>
            <a:ext cx="2786062" cy="928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Protocolos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00063" y="3289300"/>
            <a:ext cx="2786062" cy="928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Distribuição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0063" y="2289175"/>
            <a:ext cx="2786062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Transparência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0063" y="1289050"/>
            <a:ext cx="2786062" cy="928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Serviços Distribuídos</a:t>
            </a:r>
          </a:p>
        </p:txBody>
      </p:sp>
      <p:sp>
        <p:nvSpPr>
          <p:cNvPr id="8" name="Trapezóide 7"/>
          <p:cNvSpPr/>
          <p:nvPr/>
        </p:nvSpPr>
        <p:spPr>
          <a:xfrm rot="16200000">
            <a:off x="2678906" y="2182019"/>
            <a:ext cx="2786063" cy="1285875"/>
          </a:xfrm>
          <a:prstGeom prst="trapezoid">
            <a:avLst>
              <a:gd name="adj" fmla="val 6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6633" name="Grupo 16"/>
          <p:cNvGrpSpPr>
            <a:grpSpLocks/>
          </p:cNvGrpSpPr>
          <p:nvPr/>
        </p:nvGrpSpPr>
        <p:grpSpPr bwMode="auto">
          <a:xfrm>
            <a:off x="5000625" y="1217613"/>
            <a:ext cx="3571875" cy="428625"/>
            <a:chOff x="4786314" y="1928802"/>
            <a:chExt cx="3571900" cy="428628"/>
          </a:xfrm>
        </p:grpSpPr>
        <p:cxnSp>
          <p:nvCxnSpPr>
            <p:cNvPr id="11" name="Conector reto 10"/>
            <p:cNvCxnSpPr/>
            <p:nvPr/>
          </p:nvCxnSpPr>
          <p:spPr>
            <a:xfrm rot="16200000" flipH="1">
              <a:off x="4750595" y="1964521"/>
              <a:ext cx="428628" cy="3571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8036743" y="2035960"/>
              <a:ext cx="428628" cy="2143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143505" y="2357430"/>
              <a:ext cx="30003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34" name="Grupo 17"/>
          <p:cNvGrpSpPr>
            <a:grpSpLocks/>
          </p:cNvGrpSpPr>
          <p:nvPr/>
        </p:nvGrpSpPr>
        <p:grpSpPr bwMode="auto">
          <a:xfrm flipV="1">
            <a:off x="5000625" y="4075113"/>
            <a:ext cx="3571875" cy="428625"/>
            <a:chOff x="4786314" y="1928802"/>
            <a:chExt cx="3571900" cy="428628"/>
          </a:xfrm>
        </p:grpSpPr>
        <p:cxnSp>
          <p:nvCxnSpPr>
            <p:cNvPr id="19" name="Conector reto 18"/>
            <p:cNvCxnSpPr/>
            <p:nvPr/>
          </p:nvCxnSpPr>
          <p:spPr>
            <a:xfrm rot="16200000" flipH="1">
              <a:off x="4750595" y="1964520"/>
              <a:ext cx="428628" cy="3571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5400000">
              <a:off x="8036743" y="2035959"/>
              <a:ext cx="428628" cy="2143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5143505" y="2357430"/>
              <a:ext cx="30003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35" name="CaixaDeTexto 21"/>
          <p:cNvSpPr txBox="1">
            <a:spLocks noChangeArrowheads="1"/>
          </p:cNvSpPr>
          <p:nvPr/>
        </p:nvSpPr>
        <p:spPr bwMode="auto">
          <a:xfrm>
            <a:off x="5572125" y="1217613"/>
            <a:ext cx="2773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  <a:latin typeface="Calibri" panose="020F0502020204030204" pitchFamily="34" charset="0"/>
              </a:rPr>
              <a:t>Serviços Distribuídos</a:t>
            </a:r>
          </a:p>
        </p:txBody>
      </p:sp>
      <p:sp>
        <p:nvSpPr>
          <p:cNvPr id="26636" name="CaixaDeTexto 22"/>
          <p:cNvSpPr txBox="1">
            <a:spLocks noChangeArrowheads="1"/>
          </p:cNvSpPr>
          <p:nvPr/>
        </p:nvSpPr>
        <p:spPr bwMode="auto">
          <a:xfrm>
            <a:off x="5286375" y="4146550"/>
            <a:ext cx="334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  <a:latin typeface="Calibri" panose="020F0502020204030204" pitchFamily="34" charset="0"/>
              </a:rPr>
              <a:t>Distribuição de Serviços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8000" y="1860550"/>
            <a:ext cx="227012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Replicação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Transação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Migração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Acesso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Localização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  Falhas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     Persistência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solidFill>
                <a:schemeClr val="tx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43313" y="4789488"/>
            <a:ext cx="5500687" cy="150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Transparência 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itchFamily="2" charset="2"/>
              </a:rPr>
              <a:t> Mascarar a partir da aplicação os detalhes e diferenças em mecanismos usados para superar os problemas causados pela distribuição</a:t>
            </a:r>
            <a:r>
              <a:rPr lang="it-I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3835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0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/>
              <a:t>Framework de Engenharia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500063" y="5195888"/>
            <a:ext cx="2786062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Redes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0063" y="4195763"/>
            <a:ext cx="2786062" cy="928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Protocolos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00063" y="3195638"/>
            <a:ext cx="2786062" cy="928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Distribuição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0063" y="2195513"/>
            <a:ext cx="2786062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Transparência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0063" y="1195388"/>
            <a:ext cx="2786062" cy="928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1"/>
                </a:solidFill>
              </a:rPr>
              <a:t>Serviços Distribuídos</a:t>
            </a:r>
          </a:p>
        </p:txBody>
      </p:sp>
      <p:sp>
        <p:nvSpPr>
          <p:cNvPr id="8" name="Trapezóide 7"/>
          <p:cNvSpPr/>
          <p:nvPr/>
        </p:nvSpPr>
        <p:spPr>
          <a:xfrm rot="16200000">
            <a:off x="2678907" y="2088356"/>
            <a:ext cx="2786062" cy="1285875"/>
          </a:xfrm>
          <a:prstGeom prst="trapezoid">
            <a:avLst>
              <a:gd name="adj" fmla="val 6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7657" name="Grupo 16"/>
          <p:cNvGrpSpPr>
            <a:grpSpLocks/>
          </p:cNvGrpSpPr>
          <p:nvPr/>
        </p:nvGrpSpPr>
        <p:grpSpPr bwMode="auto">
          <a:xfrm>
            <a:off x="5000625" y="1123950"/>
            <a:ext cx="3571875" cy="428625"/>
            <a:chOff x="4786314" y="1928802"/>
            <a:chExt cx="3571900" cy="428628"/>
          </a:xfrm>
        </p:grpSpPr>
        <p:cxnSp>
          <p:nvCxnSpPr>
            <p:cNvPr id="11" name="Conector reto 10"/>
            <p:cNvCxnSpPr/>
            <p:nvPr/>
          </p:nvCxnSpPr>
          <p:spPr>
            <a:xfrm rot="16200000" flipH="1">
              <a:off x="4750595" y="1964521"/>
              <a:ext cx="428628" cy="3571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8036743" y="2035960"/>
              <a:ext cx="428628" cy="2143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143505" y="2357430"/>
              <a:ext cx="30003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8" name="Grupo 17"/>
          <p:cNvGrpSpPr>
            <a:grpSpLocks/>
          </p:cNvGrpSpPr>
          <p:nvPr/>
        </p:nvGrpSpPr>
        <p:grpSpPr bwMode="auto">
          <a:xfrm flipV="1">
            <a:off x="5000625" y="3981450"/>
            <a:ext cx="3571875" cy="428625"/>
            <a:chOff x="4786314" y="1928802"/>
            <a:chExt cx="3571900" cy="428628"/>
          </a:xfrm>
        </p:grpSpPr>
        <p:cxnSp>
          <p:nvCxnSpPr>
            <p:cNvPr id="19" name="Conector reto 18"/>
            <p:cNvCxnSpPr/>
            <p:nvPr/>
          </p:nvCxnSpPr>
          <p:spPr>
            <a:xfrm rot="16200000" flipH="1">
              <a:off x="4750595" y="1964520"/>
              <a:ext cx="428628" cy="3571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5400000">
              <a:off x="8036743" y="2035959"/>
              <a:ext cx="428628" cy="2143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5143505" y="2357430"/>
              <a:ext cx="30003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9" name="CaixaDeTexto 21"/>
          <p:cNvSpPr txBox="1">
            <a:spLocks noChangeArrowheads="1"/>
          </p:cNvSpPr>
          <p:nvPr/>
        </p:nvSpPr>
        <p:spPr bwMode="auto">
          <a:xfrm>
            <a:off x="5572125" y="1123950"/>
            <a:ext cx="277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  <a:latin typeface="Calibri" panose="020F0502020204030204" pitchFamily="34" charset="0"/>
              </a:rPr>
              <a:t>Serviços Distribuídos</a:t>
            </a:r>
          </a:p>
        </p:txBody>
      </p:sp>
      <p:sp>
        <p:nvSpPr>
          <p:cNvPr id="27660" name="CaixaDeTexto 22"/>
          <p:cNvSpPr txBox="1">
            <a:spLocks noChangeArrowheads="1"/>
          </p:cNvSpPr>
          <p:nvPr/>
        </p:nvSpPr>
        <p:spPr bwMode="auto">
          <a:xfrm>
            <a:off x="5286375" y="4052888"/>
            <a:ext cx="334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  <a:latin typeface="Calibri" panose="020F0502020204030204" pitchFamily="34" charset="0"/>
              </a:rPr>
              <a:t>Distribuição de Serviços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8000" y="1766888"/>
            <a:ext cx="227012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Replicação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Transação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Migração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Acesso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Localização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  Falhas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charset="0"/>
              </a:rPr>
              <a:t>                  Persistência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solidFill>
                <a:schemeClr val="tx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43313" y="4695825"/>
            <a:ext cx="5500687" cy="150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Transparência </a:t>
            </a: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itchFamily="2" charset="2"/>
              </a:rPr>
              <a:t>Requisito central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itchFamily="2" charset="2"/>
              </a:rPr>
              <a:t>Necessidade de facilitar a construção de aplicações distribuídas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663" name="CaixaDeTexto 22"/>
          <p:cNvSpPr txBox="1">
            <a:spLocks noChangeArrowheads="1"/>
          </p:cNvSpPr>
          <p:nvPr/>
        </p:nvSpPr>
        <p:spPr bwMode="auto">
          <a:xfrm>
            <a:off x="7564438" y="0"/>
            <a:ext cx="1579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000"/>
              <a:t>Profa. Ana Claudia Rossi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4357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42253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Transparência de Distribuição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000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Acesso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86125" y="4857750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Localização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0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Migração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6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Replicação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72125" y="3286125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Transação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0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</a:t>
            </a:r>
            <a:r>
              <a:rPr lang="pt-BR" sz="1600" dirty="0" err="1">
                <a:solidFill>
                  <a:schemeClr val="tx1"/>
                </a:solidFill>
              </a:rPr>
              <a:t>Relocalização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86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Persistência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72125" y="1643063"/>
            <a:ext cx="1785938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solidFill>
                  <a:schemeClr val="tx1"/>
                </a:solidFill>
              </a:rPr>
              <a:t>Transparência de Falhas</a:t>
            </a:r>
          </a:p>
        </p:txBody>
      </p:sp>
      <p:cxnSp>
        <p:nvCxnSpPr>
          <p:cNvPr id="13" name="Conector de seta reta 12"/>
          <p:cNvCxnSpPr>
            <a:stCxn id="4" idx="0"/>
            <a:endCxn id="7" idx="2"/>
          </p:cNvCxnSpPr>
          <p:nvPr/>
        </p:nvCxnSpPr>
        <p:spPr>
          <a:xfrm rot="5400000" flipH="1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0"/>
            <a:endCxn id="6" idx="2"/>
          </p:cNvCxnSpPr>
          <p:nvPr/>
        </p:nvCxnSpPr>
        <p:spPr>
          <a:xfrm rot="5400000" flipH="1" flipV="1">
            <a:off x="1392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0"/>
            <a:endCxn id="6" idx="2"/>
          </p:cNvCxnSpPr>
          <p:nvPr/>
        </p:nvCxnSpPr>
        <p:spPr>
          <a:xfrm rot="16200000" flipV="1">
            <a:off x="2535237" y="3214688"/>
            <a:ext cx="1000125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0"/>
            <a:endCxn id="7" idx="2"/>
          </p:cNvCxnSpPr>
          <p:nvPr/>
        </p:nvCxnSpPr>
        <p:spPr>
          <a:xfrm rot="5400000" flipH="1" flipV="1">
            <a:off x="3678237" y="4357688"/>
            <a:ext cx="100012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0"/>
            <a:endCxn id="10" idx="2"/>
          </p:cNvCxnSpPr>
          <p:nvPr/>
        </p:nvCxnSpPr>
        <p:spPr>
          <a:xfrm rot="5400000" flipH="1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9" idx="2"/>
          </p:cNvCxnSpPr>
          <p:nvPr/>
        </p:nvCxnSpPr>
        <p:spPr>
          <a:xfrm rot="16200000" flipV="1">
            <a:off x="2499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0"/>
            <a:endCxn id="9" idx="2"/>
          </p:cNvCxnSpPr>
          <p:nvPr/>
        </p:nvCxnSpPr>
        <p:spPr>
          <a:xfrm rot="5400000" flipH="1" flipV="1">
            <a:off x="1356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10" idx="2"/>
          </p:cNvCxnSpPr>
          <p:nvPr/>
        </p:nvCxnSpPr>
        <p:spPr>
          <a:xfrm rot="5400000" flipH="1" flipV="1">
            <a:off x="3642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0"/>
            <a:endCxn id="11" idx="2"/>
          </p:cNvCxnSpPr>
          <p:nvPr/>
        </p:nvCxnSpPr>
        <p:spPr>
          <a:xfrm rot="5400000" flipH="1" flipV="1">
            <a:off x="4785519" y="1607344"/>
            <a:ext cx="1071562" cy="2286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0"/>
            <a:endCxn id="11" idx="2"/>
          </p:cNvCxnSpPr>
          <p:nvPr/>
        </p:nvCxnSpPr>
        <p:spPr>
          <a:xfrm rot="5400000" flipH="1" flipV="1">
            <a:off x="5928519" y="2750344"/>
            <a:ext cx="107156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71788" y="6372225"/>
            <a:ext cx="3890962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Introdução OD – </a:t>
            </a:r>
            <a:r>
              <a:rPr lang="pt-BR" dirty="0" err="1"/>
              <a:t>Profa</a:t>
            </a:r>
            <a:r>
              <a:rPr lang="pt-BR" dirty="0"/>
              <a:t>. Ana Claudia Rossi</a:t>
            </a:r>
          </a:p>
        </p:txBody>
      </p:sp>
    </p:spTree>
    <p:extLst>
      <p:ext uri="{BB962C8B-B14F-4D97-AF65-F5344CB8AC3E}">
        <p14:creationId xmlns:p14="http://schemas.microsoft.com/office/powerpoint/2010/main" val="34864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4126</Words>
  <Application>Microsoft Office PowerPoint</Application>
  <PresentationFormat>Apresentação na tela (4:3)</PresentationFormat>
  <Paragraphs>550</Paragraphs>
  <Slides>46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Tahoma</vt:lpstr>
      <vt:lpstr>Verdana</vt:lpstr>
      <vt:lpstr>Wingdings</vt:lpstr>
      <vt:lpstr>Office Theme</vt:lpstr>
      <vt:lpstr> Universidade Presbiteriana Mackenzie</vt:lpstr>
      <vt:lpstr>Sistemas Distribuídos</vt:lpstr>
      <vt:lpstr>Objetos Distribuídos</vt:lpstr>
      <vt:lpstr>Apresentação do PowerPoint</vt:lpstr>
      <vt:lpstr>Desafios</vt:lpstr>
      <vt:lpstr>Transparência de Distribuição</vt:lpstr>
      <vt:lpstr>Framework de Engenharia</vt:lpstr>
      <vt:lpstr>Framework de Engenharia</vt:lpstr>
      <vt:lpstr>Transparência de Distribuição</vt:lpstr>
      <vt:lpstr>Transparência de Distribuição</vt:lpstr>
      <vt:lpstr>Transparência de Distribuição</vt:lpstr>
      <vt:lpstr>Transparência de Distribuição</vt:lpstr>
      <vt:lpstr>Transparência de Distribuição</vt:lpstr>
      <vt:lpstr>Transparência de Distribuição</vt:lpstr>
      <vt:lpstr>Transparência de Distribuição</vt:lpstr>
      <vt:lpstr>Transparência de Distribuição</vt:lpstr>
      <vt:lpstr>Ciclo de Vida de Objetos Distribuídos</vt:lpstr>
      <vt:lpstr>Assuntos Abordados</vt:lpstr>
      <vt:lpstr>Ciclo de Vida</vt:lpstr>
      <vt:lpstr>Motivação</vt:lpstr>
      <vt:lpstr>Ciclo de Vida - Objeto</vt:lpstr>
      <vt:lpstr>Ciclo de Vida - Objeto</vt:lpstr>
      <vt:lpstr>Criação: Visão do Programa Cliente</vt:lpstr>
      <vt:lpstr>Fábricas</vt:lpstr>
      <vt:lpstr>Fábricas para Objetos Distribuídos</vt:lpstr>
      <vt:lpstr>Localizador de Fábricas (Factory Finder)</vt:lpstr>
      <vt:lpstr>Criação de Objetos Distribuídos</vt:lpstr>
      <vt:lpstr>Criação: Visão do Programa Servidor</vt:lpstr>
      <vt:lpstr>Uso de Fábricas Genéricas</vt:lpstr>
      <vt:lpstr>Criação: Visão do Administrador</vt:lpstr>
      <vt:lpstr>Ciclo de Vida - Objeto</vt:lpstr>
      <vt:lpstr>Migração</vt:lpstr>
      <vt:lpstr>Migração: Visão do Programa Cliente</vt:lpstr>
      <vt:lpstr>Cópia: Visão do Programa Servidor</vt:lpstr>
      <vt:lpstr>Movimentação: Visão do Programa Servidor</vt:lpstr>
      <vt:lpstr>Migração: Visão do Administrador</vt:lpstr>
      <vt:lpstr>Migração: Avaliação da Transparência</vt:lpstr>
      <vt:lpstr>Ciclo de Vida - Objeto</vt:lpstr>
      <vt:lpstr>Deleção: Visão do Programa Cliente</vt:lpstr>
      <vt:lpstr>Deleção: Interface Corba</vt:lpstr>
      <vt:lpstr>Deleção: Visão do Programa Servidor</vt:lpstr>
      <vt:lpstr>Deleção: Visão do Programa Servidor</vt:lpstr>
      <vt:lpstr>Deleção: Visão do Administrador</vt:lpstr>
      <vt:lpstr>Pontos Chaves</vt:lpstr>
      <vt:lpstr>Pontos Chaves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rossi</cp:lastModifiedBy>
  <cp:revision>47</cp:revision>
  <dcterms:created xsi:type="dcterms:W3CDTF">2009-11-10T10:17:41Z</dcterms:created>
  <dcterms:modified xsi:type="dcterms:W3CDTF">2017-03-05T21:38:00Z</dcterms:modified>
</cp:coreProperties>
</file>