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63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5" r:id="rId77"/>
    <p:sldId id="406" r:id="rId78"/>
    <p:sldId id="407" r:id="rId79"/>
    <p:sldId id="408" r:id="rId80"/>
    <p:sldId id="343" r:id="rId81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773" autoAdjust="0"/>
  </p:normalViewPr>
  <p:slideViewPr>
    <p:cSldViewPr snapToGrid="0" snapToObjects="1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11C8C-370C-496E-AF5F-B6BF7A4B325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6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BAFEE7-8CBA-4F84-BF9B-564426BA87A6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1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3DF88B-1C49-403E-896A-1E656B49D8F8}" type="slidenum">
              <a:rPr lang="en-US" sz="1200">
                <a:latin typeface="Calibri" pitchFamily="34" charset="0"/>
              </a:rPr>
              <a:pPr algn="r"/>
              <a:t>34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1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8B84D3-D4C0-4617-BC9E-C16CAFE3432F}" type="slidenum">
              <a:rPr lang="en-US" sz="1200">
                <a:latin typeface="Calibri" pitchFamily="34" charset="0"/>
              </a:rPr>
              <a:pPr algn="r"/>
              <a:t>35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6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392AF6-3F64-41C7-9B21-92796CCC8FF1}" type="slidenum">
              <a:rPr lang="en-US" sz="1200">
                <a:latin typeface="Calibri" pitchFamily="34" charset="0"/>
              </a:rPr>
              <a:pPr algn="r"/>
              <a:t>36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90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8D7C7E-018F-48BD-B420-1233BA08E755}" type="slidenum">
              <a:rPr lang="en-US" sz="1200">
                <a:latin typeface="Calibri" pitchFamily="34" charset="0"/>
              </a:rPr>
              <a:pPr algn="r"/>
              <a:t>37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96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8B9696-C165-4F7F-875C-A78391242AF1}" type="slidenum">
              <a:rPr lang="en-US" sz="1200">
                <a:latin typeface="Calibri" pitchFamily="34" charset="0"/>
              </a:rPr>
              <a:pPr algn="r"/>
              <a:t>38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9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7B3A0-A9FD-4A95-AF52-A34947A10195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38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D4C37F-ADE2-4219-A561-80337CB1E364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b="1">
                <a:latin typeface="Arial" charset="0"/>
              </a:rPr>
              <a:t>O suporte a novos tipos de produtos é dificultado, já que a interface da Fábrica Abstrata fixa o conjunto de produtos que podem ser criados</a:t>
            </a:r>
            <a:r>
              <a:rPr lang="pt-BR">
                <a:latin typeface="Arial" charset="0"/>
              </a:rPr>
              <a:t>. Para dar suporte a novos tipos de produtos, é necessário alterar a interface da fábrica, o que envolve alterações na Fábrica Abstrata e em todas as suas subclasses.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b="1">
                <a:latin typeface="Arial" charset="0"/>
              </a:rPr>
              <a:t>Promove consistência entre produtos</a:t>
            </a:r>
            <a:r>
              <a:rPr lang="pt-BR">
                <a:latin typeface="Arial" charset="0"/>
              </a:rPr>
              <a:t>. Quando objetos-produto em uma família são projetados para trabalhar juntos, é importante que uma aplicação utilize apenas objetos desta família.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7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44BF2B-17BD-4192-965E-7312A62D0EC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83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FE0162-B2E7-4A09-9CD3-6F514F709097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2BDAA0-A3D0-4BCF-A75B-112ECC3AB839}" type="slidenum">
              <a:rPr lang="pt-BR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>
              <a:latin typeface="Arial" charset="0"/>
            </a:endParaRPr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7308634-74AB-47EE-BA61-41F53B778460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95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ECFD6F-6090-40A3-82FC-8C92DAA81554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>
                <a:latin typeface="Arial" charset="0"/>
              </a:rPr>
              <a:t>Obstáculo: a definição de uma variável global deixa a instância (objeto) acessível mas não inibe a instanciação múltipla e proíbe o polimorfismo.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9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1987D4-D235-4AB8-A8DA-E77D7513247E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>
                <a:latin typeface="Arial" charset="0"/>
              </a:rPr>
              <a:t>O uso deste padrão garante que para uma classe específica só possa existir uma única instância, a qual é acessível de forma global e uniforme.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77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054C3C-D944-4E84-843A-3D369BDDF122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94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92FEC-9D2B-4AF5-8224-D0CF4C99A7E5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2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6F52A4-4482-4B6F-8C77-010C4DE48319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85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EAA412-3299-4631-B465-F2484EEC81C8}" type="slidenum">
              <a:rPr lang="en-US" sz="1200">
                <a:latin typeface="Calibri" pitchFamily="34" charset="0"/>
              </a:rPr>
              <a:pPr algn="r"/>
              <a:t>50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13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12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5F02A-A46C-4E8F-A45B-9C19D9A34DD3}" type="slidenum">
              <a:rPr lang="pt-BR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>
              <a:latin typeface="Arial" charset="0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BB761D-B655-405C-A09C-27C47B49ACA1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8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9A0DC-BAC4-49BD-8459-0C8DEB9EA8AC}" type="slidenum">
              <a:rPr lang="pt-BR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>
              <a:latin typeface="Arial" charset="0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C05FE7-748F-415A-9E7C-550B9011FFDA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8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4E3001-5727-48C9-A3AD-4C0800419FBE}" type="slidenum">
              <a:rPr lang="pt-BR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>
              <a:latin typeface="Arial" charset="0"/>
            </a:endParaRPr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8CE7E2-355F-4BCC-AAA4-05B0634650BB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44818E-C08D-4222-94B3-7CAEEC432F4E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4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FE19C-F378-4FB2-976C-760C04947EA9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5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A418DE-1168-4822-8AD0-DAF1F4F07BA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7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A367DE-E5CF-4D18-B680-84C14A55F6ED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05/03/2017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pizzafm/ChicagoPizzaStore.java" TargetMode="External"/><Relationship Id="rId13" Type="http://schemas.openxmlformats.org/officeDocument/2006/relationships/hyperlink" Target="pizzafm/NYStyleVeggiePizza.java" TargetMode="External"/><Relationship Id="rId3" Type="http://schemas.openxmlformats.org/officeDocument/2006/relationships/image" Target="../media/image13.png"/><Relationship Id="rId7" Type="http://schemas.openxmlformats.org/officeDocument/2006/relationships/hyperlink" Target="pizzafm/NYPizzaStore.java" TargetMode="External"/><Relationship Id="rId12" Type="http://schemas.openxmlformats.org/officeDocument/2006/relationships/hyperlink" Target="pizzafm/NYStyleClamPizza.java" TargetMode="External"/><Relationship Id="rId2" Type="http://schemas.openxmlformats.org/officeDocument/2006/relationships/image" Target="../media/image12.png"/><Relationship Id="rId16" Type="http://schemas.openxmlformats.org/officeDocument/2006/relationships/hyperlink" Target="pizzafm/ChicagoStyleVeggiePizza.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izzafm/Pizza.java" TargetMode="External"/><Relationship Id="rId11" Type="http://schemas.openxmlformats.org/officeDocument/2006/relationships/hyperlink" Target="pizzafm/NYStylePepperoniPizza.java" TargetMode="External"/><Relationship Id="rId5" Type="http://schemas.openxmlformats.org/officeDocument/2006/relationships/hyperlink" Target="pizzafm/PizzaStore.java" TargetMode="External"/><Relationship Id="rId15" Type="http://schemas.openxmlformats.org/officeDocument/2006/relationships/hyperlink" Target="pizzafm/ChicagoStyleClamPizza.java" TargetMode="External"/><Relationship Id="rId10" Type="http://schemas.openxmlformats.org/officeDocument/2006/relationships/hyperlink" Target="pizzafm/NYStyleCheesePizza.java" TargetMode="External"/><Relationship Id="rId4" Type="http://schemas.openxmlformats.org/officeDocument/2006/relationships/image" Target="../media/image9.png"/><Relationship Id="rId9" Type="http://schemas.openxmlformats.org/officeDocument/2006/relationships/hyperlink" Target="pizzafm/ChicagoStyleCheesePizza.java" TargetMode="External"/><Relationship Id="rId14" Type="http://schemas.openxmlformats.org/officeDocument/2006/relationships/hyperlink" Target="pizzafm/ChicagoStylePepperoniPizza.jav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do.professorana.rossi@mackenzie.b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Análise, Projeto e Desenvolvimento III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27537" y="5327821"/>
            <a:ext cx="6769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Profa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Ana Claudia Rossi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pt-BR"/>
              <a:t>O Formato dos padrões no GoF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pt-BR" sz="1800"/>
              <a:t>Conseqüências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vantagens e desvantagens, </a:t>
            </a:r>
            <a:r>
              <a:rPr lang="pt-BR" sz="2000" i="1"/>
              <a:t>trade-offs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Implementação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com quais detalhes devemos nos preocupar quando implementamos o padrão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aspectos específicos de cada linguagem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Exemplo de Código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no caso do GoF, em C++ (a maioria) ou Smalltalk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Usos Conhecidos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exemplos de sistemas reais de domínios diferentes onde o padrão é utilizado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Padrões Relacionados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quais outros padrões devem ser usados em conjunto com esse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quais padrões são similares a este, quais são as dierenças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05871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Tipos de Padrões de Projeto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600"/>
          </a:p>
          <a:p>
            <a:pPr eaLnBrk="1" hangingPunct="1">
              <a:lnSpc>
                <a:spcPct val="90000"/>
              </a:lnSpc>
            </a:pPr>
            <a:r>
              <a:rPr lang="pt-BR" sz="2600"/>
              <a:t>Categorias de Padrões do GoF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Padrões de Criação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Padrões Estruturais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Padrões Comportamentais</a:t>
            </a:r>
          </a:p>
          <a:p>
            <a:pPr eaLnBrk="1" hangingPunct="1">
              <a:lnSpc>
                <a:spcPct val="90000"/>
              </a:lnSpc>
            </a:pPr>
            <a:endParaRPr lang="pt-BR" sz="2600"/>
          </a:p>
          <a:p>
            <a:pPr eaLnBrk="1" hangingPunct="1">
              <a:lnSpc>
                <a:spcPct val="90000"/>
              </a:lnSpc>
            </a:pPr>
            <a:r>
              <a:rPr lang="pt-BR" sz="2600"/>
              <a:t>Vamos ver um exemplo de cada um deles.</a:t>
            </a:r>
          </a:p>
          <a:p>
            <a:pPr eaLnBrk="1" hangingPunct="1">
              <a:lnSpc>
                <a:spcPct val="90000"/>
              </a:lnSpc>
            </a:pPr>
            <a:endParaRPr lang="pt-BR" sz="2600"/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60760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0"/>
            <a:ext cx="8229600" cy="536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Categorias de padrões </a:t>
            </a:r>
            <a:r>
              <a:rPr lang="pt-BR" dirty="0" err="1"/>
              <a:t>GoF</a:t>
            </a:r>
            <a:endParaRPr 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714500"/>
            <a:ext cx="8001000" cy="3873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/>
              <a:t>Padrões de projeto estão relacionados 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/>
              <a:t>questões de comportamento de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/>
              <a:t>ciclo de vida de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/>
              <a:t>a interface dos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/>
              <a:t>relacionamentos estruturais entre objetos.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71847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Categorias de padrões GoF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/>
              <a:t>Padrões GoF foram divididos em três categorias:</a:t>
            </a:r>
          </a:p>
          <a:p>
            <a:pPr lvl="1" eaLnBrk="1" hangingPunct="1">
              <a:lnSpc>
                <a:spcPct val="90000"/>
              </a:lnSpc>
            </a:pPr>
            <a:endParaRPr lang="pt-BR" sz="2400" b="1" i="1"/>
          </a:p>
          <a:p>
            <a:pPr lvl="1" eaLnBrk="1" hangingPunct="1">
              <a:lnSpc>
                <a:spcPct val="90000"/>
              </a:lnSpc>
            </a:pPr>
            <a:r>
              <a:rPr lang="pt-BR" sz="2400" b="1" i="1"/>
              <a:t>Criacionais</a:t>
            </a:r>
            <a:r>
              <a:rPr lang="pt-BR" sz="2400"/>
              <a:t>: têm a ver com inicialização e configuração de objetos.</a:t>
            </a:r>
          </a:p>
          <a:p>
            <a:pPr lvl="1" eaLnBrk="1" hangingPunct="1">
              <a:lnSpc>
                <a:spcPct val="90000"/>
              </a:lnSpc>
            </a:pPr>
            <a:endParaRPr lang="pt-BR" sz="2400" b="1" i="1"/>
          </a:p>
          <a:p>
            <a:pPr lvl="1" eaLnBrk="1" hangingPunct="1">
              <a:lnSpc>
                <a:spcPct val="90000"/>
              </a:lnSpc>
            </a:pPr>
            <a:r>
              <a:rPr lang="pt-BR" sz="2400" b="1" i="1"/>
              <a:t>Estruturais</a:t>
            </a:r>
            <a:r>
              <a:rPr lang="pt-BR" sz="2400"/>
              <a:t>: têm a ver com o desacoplamento entre a interface e a implementação de objetos.</a:t>
            </a:r>
          </a:p>
          <a:p>
            <a:pPr lvl="1" eaLnBrk="1" hangingPunct="1">
              <a:lnSpc>
                <a:spcPct val="90000"/>
              </a:lnSpc>
            </a:pPr>
            <a:endParaRPr lang="pt-BR" sz="2400" b="1" i="1"/>
          </a:p>
          <a:p>
            <a:pPr lvl="1" eaLnBrk="1" hangingPunct="1">
              <a:lnSpc>
                <a:spcPct val="90000"/>
              </a:lnSpc>
            </a:pPr>
            <a:r>
              <a:rPr lang="pt-BR" sz="2400" b="1" i="1"/>
              <a:t>Comportamentais</a:t>
            </a:r>
            <a:r>
              <a:rPr lang="pt-BR" sz="2400"/>
              <a:t>: têm a ver com interações (colaborações) entre sociedades de objetos.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34865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Categorias de padrões GoF</a:t>
            </a:r>
          </a:p>
        </p:txBody>
      </p:sp>
      <p:graphicFrame>
        <p:nvGraphicFramePr>
          <p:cNvPr id="10262" name="Group 22"/>
          <p:cNvGraphicFramePr>
            <a:graphicFrameLocks noGrp="1"/>
          </p:cNvGraphicFramePr>
          <p:nvPr>
            <p:ph idx="4294967295"/>
          </p:nvPr>
        </p:nvGraphicFramePr>
        <p:xfrm>
          <a:off x="685800" y="1676400"/>
          <a:ext cx="8231188" cy="4530725"/>
        </p:xfrm>
        <a:graphic>
          <a:graphicData uri="http://schemas.openxmlformats.org/drawingml/2006/table">
            <a:tbl>
              <a:tblPr/>
              <a:tblGrid>
                <a:gridCol w="26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Criacionais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Estruturais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Comportamentais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Abstract Factory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Builder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Factory Method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Prototype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Singleton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Adapter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Bridge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Composite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Decorator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Façade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Flyweight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Proxy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Chain of Responsibility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Command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Interpreter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Iterator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Mediator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Memento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Observer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Strategy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Template Method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Visitor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8160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Padrões </a:t>
            </a:r>
            <a:r>
              <a:rPr lang="pt-B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Criacionais</a:t>
            </a: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Design </a:t>
            </a:r>
            <a:r>
              <a:rPr lang="pt-B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Patterns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47813" y="5327821"/>
            <a:ext cx="6769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Ana Claudia Rossi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11575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0"/>
            <a:ext cx="6072187" cy="688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4"/>
          <p:cNvSpPr txBox="1">
            <a:spLocks noChangeArrowheads="1"/>
          </p:cNvSpPr>
          <p:nvPr/>
        </p:nvSpPr>
        <p:spPr bwMode="auto">
          <a:xfrm>
            <a:off x="214313" y="857250"/>
            <a:ext cx="2428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dirty="0">
                <a:latin typeface="Calibri" pitchFamily="34" charset="0"/>
              </a:rPr>
              <a:t>Padrões GOF</a:t>
            </a:r>
          </a:p>
        </p:txBody>
      </p:sp>
      <p:sp>
        <p:nvSpPr>
          <p:cNvPr id="6" name="Elipse 5"/>
          <p:cNvSpPr/>
          <p:nvPr/>
        </p:nvSpPr>
        <p:spPr>
          <a:xfrm>
            <a:off x="7143750" y="5143500"/>
            <a:ext cx="1143000" cy="571500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14688" y="5000625"/>
            <a:ext cx="1143000" cy="571500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928938" y="6429375"/>
            <a:ext cx="1143000" cy="571500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928938" y="285750"/>
            <a:ext cx="1143000" cy="571500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14813" y="5643563"/>
            <a:ext cx="1143000" cy="571500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0" y="6429375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51364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Factory Method</a:t>
            </a:r>
          </a:p>
        </p:txBody>
      </p:sp>
      <p:sp>
        <p:nvSpPr>
          <p:cNvPr id="7171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i="1" dirty="0"/>
              <a:t>Definir uma interface para criar um objeto mas deixar que subclasses decidam que classe instanciar.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i="1" dirty="0" err="1"/>
              <a:t>FactoryMethod</a:t>
            </a:r>
            <a:r>
              <a:rPr lang="pt-BR" i="1" dirty="0"/>
              <a:t> permite que uma classe delegue a responsabilidade de </a:t>
            </a:r>
            <a:r>
              <a:rPr lang="pt-BR" i="1" dirty="0" err="1"/>
              <a:t>instanciamento</a:t>
            </a:r>
            <a:r>
              <a:rPr lang="pt-BR" i="1" dirty="0"/>
              <a:t> às subclasses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261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Factory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Intenção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definir uma interface para criação de um objeto, permitindo que as suas subclasses decidam qual classe instanciar. </a:t>
            </a:r>
          </a:p>
          <a:p>
            <a:pPr eaLnBrk="1" hangingPunct="1"/>
            <a:endParaRPr lang="pt-BR" sz="2400"/>
          </a:p>
          <a:p>
            <a:pPr eaLnBrk="1" hangingPunct="1"/>
            <a:r>
              <a:rPr lang="pt-BR" sz="2400"/>
              <a:t>Factory Method deixa a responsabilidade de instanciação para as subclasses.</a:t>
            </a:r>
          </a:p>
          <a:p>
            <a:pPr eaLnBrk="1" hangingPunct="1"/>
            <a:endParaRPr lang="pt-BR" sz="240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24556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1175"/>
          </a:xfrm>
        </p:spPr>
        <p:txBody>
          <a:bodyPr>
            <a:normAutofit fontScale="90000"/>
          </a:bodyPr>
          <a:lstStyle/>
          <a:p>
            <a:pPr algn="r"/>
            <a:r>
              <a:rPr lang="pt-BR"/>
              <a:t>Problema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6575"/>
            <a:ext cx="79057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7975" y="1000125"/>
            <a:ext cx="51530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214313"/>
            <a:ext cx="42100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743200" y="657874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5824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pt-BR"/>
              <a:t>Padrões de Projeto de Software OO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763000" cy="3886200"/>
          </a:xfrm>
        </p:spPr>
        <p:txBody>
          <a:bodyPr/>
          <a:lstStyle/>
          <a:p>
            <a:pPr eaLnBrk="1" hangingPunct="1"/>
            <a:endParaRPr lang="pt-BR"/>
          </a:p>
          <a:p>
            <a:pPr eaLnBrk="1" hangingPunct="1"/>
            <a:r>
              <a:rPr lang="pt-BR"/>
              <a:t>Também conhecidos como </a:t>
            </a:r>
          </a:p>
          <a:p>
            <a:pPr lvl="1" eaLnBrk="1" hangingPunct="1"/>
            <a:r>
              <a:rPr lang="pt-BR" i="1"/>
              <a:t>Padrões de Desenho de Software OO</a:t>
            </a:r>
            <a:endParaRPr lang="pt-BR"/>
          </a:p>
          <a:p>
            <a:pPr lvl="1" eaLnBrk="1" hangingPunct="1"/>
            <a:r>
              <a:rPr lang="pt-BR"/>
              <a:t>ou simplesmente como </a:t>
            </a:r>
            <a:r>
              <a:rPr lang="pt-BR" i="1"/>
              <a:t>Padrões</a:t>
            </a:r>
            <a:r>
              <a:rPr lang="pt-BR"/>
              <a:t>.</a:t>
            </a:r>
          </a:p>
          <a:p>
            <a:pPr eaLnBrk="1" hangingPunct="1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2793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Fábrica Simples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42015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i="1"/>
              <a:t>Épossível criar um objeto sem ter conhecimento algum de sua classe concreta?</a:t>
            </a:r>
          </a:p>
          <a:p>
            <a:pPr lvl="1"/>
            <a:r>
              <a:rPr lang="pt-BR" sz="2000" i="1"/>
              <a:t>Esse conhecimento deve estar em alguma parte do sistema, mas não precisa estar no cliente</a:t>
            </a:r>
          </a:p>
          <a:p>
            <a:pPr lvl="1"/>
            <a:r>
              <a:rPr lang="pt-BR" sz="2000" i="1"/>
              <a:t>FactoryMethoddefine uma interface comum para criar objetos</a:t>
            </a:r>
          </a:p>
          <a:p>
            <a:pPr lvl="1"/>
            <a:r>
              <a:rPr lang="pt-BR" sz="2000" i="1"/>
              <a:t>O objeto específico é determinado nas diferentes implementações dessa interface</a:t>
            </a:r>
          </a:p>
          <a:p>
            <a:pPr lvl="1"/>
            <a:r>
              <a:rPr lang="pt-BR" sz="2000" i="1"/>
              <a:t>O cliente do FactoryMethod precisa saber sobre implementações concretas do objeto criador do produto desejado </a:t>
            </a:r>
            <a:endParaRPr lang="pt-BR" sz="200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12684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Factory Method (estrutura)</a:t>
            </a:r>
          </a:p>
        </p:txBody>
      </p:sp>
      <p:pic>
        <p:nvPicPr>
          <p:cNvPr id="8195" name="Picture 3" descr="factory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133600"/>
            <a:ext cx="7913688" cy="3265488"/>
          </a:xfrm>
          <a:noFill/>
        </p:spPr>
      </p:pic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45539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pt-BR"/>
              <a:t>Solução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047750"/>
            <a:ext cx="84296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262009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84644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Aplicabilidade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Use o Padrão FactoryMethod quando:</a:t>
            </a:r>
          </a:p>
          <a:p>
            <a:pPr lvl="1"/>
            <a:r>
              <a:rPr lang="pt-BR" sz="2400"/>
              <a:t>Uma classe não pode antecipar qual a classe do objeto que ela </a:t>
            </a:r>
            <a:r>
              <a:rPr lang="pt-BR"/>
              <a:t>deve criar.</a:t>
            </a:r>
          </a:p>
          <a:p>
            <a:pPr lvl="1"/>
            <a:r>
              <a:rPr lang="pt-BR" sz="2400"/>
              <a:t>Uma classe quer que suas subclasses definam o objeto que elas criam</a:t>
            </a:r>
          </a:p>
          <a:p>
            <a:pPr lvl="1"/>
            <a:r>
              <a:rPr lang="pt-BR" sz="2400"/>
              <a:t>Classes delegam responsabilidades para uma entre muitas subclasses auxiliares, e você quer limitar o conhecimento de qual subclasse auxiliar recebeu a delegação</a:t>
            </a:r>
          </a:p>
          <a:p>
            <a:r>
              <a:rPr lang="pt-BR" sz="2800"/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409923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Consequências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800"/>
          </a:p>
          <a:p>
            <a:r>
              <a:rPr lang="pt-BR"/>
              <a:t>Eliminam a necessidade de ligar classes específicas ao código</a:t>
            </a:r>
          </a:p>
          <a:p>
            <a:r>
              <a:rPr lang="pt-BR"/>
              <a:t>Clientes necessitam criar subclasses sempre que precisam criar produtos</a:t>
            </a:r>
          </a:p>
          <a:p>
            <a:r>
              <a:rPr lang="pt-BR"/>
              <a:t>Fornecem ganchos para subclasses</a:t>
            </a:r>
          </a:p>
          <a:p>
            <a:r>
              <a:rPr lang="pt-BR" sz="2800"/>
              <a:t>Conectam hierarquias de classes paralelas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400925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5143500" y="1714500"/>
            <a:ext cx="1571625" cy="1571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279400" dist="38100" dir="8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91" name="Título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857250"/>
          </a:xfrm>
        </p:spPr>
        <p:txBody>
          <a:bodyPr/>
          <a:lstStyle/>
          <a:p>
            <a:r>
              <a:rPr lang="pt-BR"/>
              <a:t>Franchinsing de Pizza Store</a:t>
            </a:r>
          </a:p>
        </p:txBody>
      </p:sp>
      <p:sp>
        <p:nvSpPr>
          <p:cNvPr id="3" name="Elipse 2"/>
          <p:cNvSpPr/>
          <p:nvPr/>
        </p:nvSpPr>
        <p:spPr>
          <a:xfrm>
            <a:off x="1143000" y="2643188"/>
            <a:ext cx="1571625" cy="1571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279400" dist="38100" dir="8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93" name="CaixaDeTexto 3"/>
          <p:cNvSpPr txBox="1">
            <a:spLocks noChangeArrowheads="1"/>
          </p:cNvSpPr>
          <p:nvPr/>
        </p:nvSpPr>
        <p:spPr bwMode="auto">
          <a:xfrm>
            <a:off x="1271588" y="4273550"/>
            <a:ext cx="1300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PizzaStore</a:t>
            </a:r>
          </a:p>
        </p:txBody>
      </p:sp>
      <p:sp>
        <p:nvSpPr>
          <p:cNvPr id="7" name="Elipse 6"/>
          <p:cNvSpPr/>
          <p:nvPr/>
        </p:nvSpPr>
        <p:spPr>
          <a:xfrm>
            <a:off x="5072063" y="4643438"/>
            <a:ext cx="1571625" cy="1571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279400" dist="38100" dir="8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2071688"/>
            <a:ext cx="1006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5000625"/>
            <a:ext cx="1006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em curva 10"/>
          <p:cNvCxnSpPr>
            <a:stCxn id="3" idx="6"/>
            <a:endCxn id="6" idx="2"/>
          </p:cNvCxnSpPr>
          <p:nvPr/>
        </p:nvCxnSpPr>
        <p:spPr>
          <a:xfrm flipV="1">
            <a:off x="2714625" y="2500313"/>
            <a:ext cx="2428875" cy="9286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3" idx="6"/>
            <a:endCxn id="7" idx="2"/>
          </p:cNvCxnSpPr>
          <p:nvPr/>
        </p:nvCxnSpPr>
        <p:spPr>
          <a:xfrm>
            <a:off x="2714625" y="3429000"/>
            <a:ext cx="2357438" cy="2000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072063" y="3357563"/>
            <a:ext cx="183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NYPizzaFactory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4572000" y="6286500"/>
            <a:ext cx="236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ChicagoPizzaFactory</a:t>
            </a:r>
          </a:p>
        </p:txBody>
      </p:sp>
      <p:cxnSp>
        <p:nvCxnSpPr>
          <p:cNvPr id="18" name="Conector em curva 17"/>
          <p:cNvCxnSpPr/>
          <p:nvPr/>
        </p:nvCxnSpPr>
        <p:spPr>
          <a:xfrm rot="5400000" flipH="1" flipV="1">
            <a:off x="1465263" y="4894263"/>
            <a:ext cx="784225" cy="142875"/>
          </a:xfrm>
          <a:prstGeom prst="curvedConnector3">
            <a:avLst>
              <a:gd name="adj1" fmla="val 5820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0" y="5357813"/>
            <a:ext cx="38576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Todas as franquias produzam pizzas através do código PizzaStore, tal que a preparação das pizzas continue  do mesmo modo</a:t>
            </a:r>
          </a:p>
        </p:txBody>
      </p:sp>
      <p:cxnSp>
        <p:nvCxnSpPr>
          <p:cNvPr id="23" name="Conector em curva 22"/>
          <p:cNvCxnSpPr>
            <a:stCxn id="24" idx="0"/>
            <a:endCxn id="6" idx="6"/>
          </p:cNvCxnSpPr>
          <p:nvPr/>
        </p:nvCxnSpPr>
        <p:spPr>
          <a:xfrm rot="16200000" flipV="1">
            <a:off x="7304881" y="1910557"/>
            <a:ext cx="142875" cy="1322388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6929438" y="2643188"/>
            <a:ext cx="22145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Franchinsing NY quer fabricar pizzas no estilo NY </a:t>
            </a:r>
            <a:r>
              <a:rPr lang="pt-BR" sz="1400">
                <a:sym typeface="Wingdings" pitchFamily="2" charset="2"/>
              </a:rPr>
              <a:t> massa fina, molho saboroso e menos queijo</a:t>
            </a:r>
            <a:endParaRPr lang="pt-BR" sz="1400"/>
          </a:p>
        </p:txBody>
      </p:sp>
      <p:cxnSp>
        <p:nvCxnSpPr>
          <p:cNvPr id="28" name="Conector em curva 22"/>
          <p:cNvCxnSpPr>
            <a:stCxn id="29" idx="0"/>
          </p:cNvCxnSpPr>
          <p:nvPr/>
        </p:nvCxnSpPr>
        <p:spPr>
          <a:xfrm rot="16200000" flipV="1">
            <a:off x="7233444" y="4625182"/>
            <a:ext cx="142875" cy="1322387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6858000" y="5357813"/>
            <a:ext cx="221456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Franchinsing Chicago quer fabricar pizzas no estilo ChicagoNY </a:t>
            </a:r>
            <a:r>
              <a:rPr lang="pt-BR" sz="1400">
                <a:sym typeface="Wingdings" pitchFamily="2" charset="2"/>
              </a:rPr>
              <a:t> massa grossa, muito molho e muito queijo</a:t>
            </a:r>
            <a:endParaRPr lang="pt-BR" sz="1400"/>
          </a:p>
        </p:txBody>
      </p:sp>
      <p:sp>
        <p:nvSpPr>
          <p:cNvPr id="19" name="CaixaDeTexto 18"/>
          <p:cNvSpPr txBox="1"/>
          <p:nvPr/>
        </p:nvSpPr>
        <p:spPr>
          <a:xfrm>
            <a:off x="500063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4853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6" grpId="0"/>
      <p:bldP spid="22" grpId="0"/>
      <p:bldP spid="24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857625" cy="1285875"/>
          </a:xfrm>
        </p:spPr>
        <p:txBody>
          <a:bodyPr>
            <a:normAutofit fontScale="90000"/>
          </a:bodyPr>
          <a:lstStyle/>
          <a:p>
            <a:r>
              <a:rPr lang="pt-BR"/>
              <a:t>Franchinsing de Pizza Store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141538"/>
            <a:ext cx="46196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675" y="2141538"/>
            <a:ext cx="33623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1643063" y="1355725"/>
            <a:ext cx="15716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Classe Produto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10300" y="1355725"/>
            <a:ext cx="2571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Classe Criadora - Fábrica</a:t>
            </a:r>
          </a:p>
        </p:txBody>
      </p:sp>
      <p:sp>
        <p:nvSpPr>
          <p:cNvPr id="13319" name="CaixaDeTexto 7"/>
          <p:cNvSpPr txBox="1">
            <a:spLocks noChangeArrowheads="1"/>
          </p:cNvSpPr>
          <p:nvPr/>
        </p:nvSpPr>
        <p:spPr bwMode="auto">
          <a:xfrm>
            <a:off x="3357563" y="1427163"/>
            <a:ext cx="26431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Note como as hierarquias são paralelas:</a:t>
            </a:r>
          </a:p>
          <a:p>
            <a:r>
              <a:rPr lang="pt-BR" sz="1400"/>
              <a:t>- Ambas tem classes abstratas que são estendidas por classes concretas, as quais conhecem as implementações específicas de cada estilo NY e Chicago</a:t>
            </a:r>
          </a:p>
        </p:txBody>
      </p:sp>
      <p:sp>
        <p:nvSpPr>
          <p:cNvPr id="13320" name="CaixaDeTexto 8"/>
          <p:cNvSpPr txBox="1">
            <a:spLocks noChangeArrowheads="1"/>
          </p:cNvSpPr>
          <p:nvPr/>
        </p:nvSpPr>
        <p:spPr bwMode="auto">
          <a:xfrm>
            <a:off x="5715000" y="4927600"/>
            <a:ext cx="1714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Encapsula o conhecimento de como fazer pizza no estilo de NY</a:t>
            </a:r>
          </a:p>
        </p:txBody>
      </p:sp>
      <p:sp>
        <p:nvSpPr>
          <p:cNvPr id="13321" name="CaixaDeTexto 9"/>
          <p:cNvSpPr txBox="1">
            <a:spLocks noChangeArrowheads="1"/>
          </p:cNvSpPr>
          <p:nvPr/>
        </p:nvSpPr>
        <p:spPr bwMode="auto">
          <a:xfrm>
            <a:off x="7500938" y="4927600"/>
            <a:ext cx="17145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Encapsula o conhecimento de como fazer pizza no estilo de Chicago</a:t>
            </a:r>
          </a:p>
        </p:txBody>
      </p:sp>
      <p:cxnSp>
        <p:nvCxnSpPr>
          <p:cNvPr id="17" name="Conector reto 16"/>
          <p:cNvCxnSpPr>
            <a:stCxn id="13320" idx="2"/>
          </p:cNvCxnSpPr>
          <p:nvPr/>
        </p:nvCxnSpPr>
        <p:spPr>
          <a:xfrm rot="5400000">
            <a:off x="6407150" y="6048375"/>
            <a:ext cx="3317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rot="10800000">
            <a:off x="1214438" y="6213475"/>
            <a:ext cx="5357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5400000" flipH="1" flipV="1">
            <a:off x="963612" y="5964238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3321" idx="2"/>
          </p:cNvCxnSpPr>
          <p:nvPr/>
        </p:nvCxnSpPr>
        <p:spPr>
          <a:xfrm rot="16200000" flipH="1">
            <a:off x="8121650" y="6334126"/>
            <a:ext cx="47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0800000">
            <a:off x="3786188" y="6570663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rot="5400000" flipH="1" flipV="1">
            <a:off x="3463925" y="624998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CaixaDeTexto 31"/>
          <p:cNvSpPr txBox="1">
            <a:spLocks noChangeArrowheads="1"/>
          </p:cNvSpPr>
          <p:nvPr/>
        </p:nvSpPr>
        <p:spPr bwMode="auto">
          <a:xfrm>
            <a:off x="357188" y="6500813"/>
            <a:ext cx="8215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 FactoryMethod é chave para o encapsulamento deste conhecimento</a:t>
            </a:r>
          </a:p>
        </p:txBody>
      </p:sp>
      <p:pic>
        <p:nvPicPr>
          <p:cNvPr id="13329" name="Picture 3" descr="factor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63" y="0"/>
            <a:ext cx="32877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>
            <a:hlinkClick r:id="rId5" action="ppaction://hlinkfile"/>
          </p:cNvPr>
          <p:cNvSpPr/>
          <p:nvPr/>
        </p:nvSpPr>
        <p:spPr>
          <a:xfrm>
            <a:off x="6500813" y="2214563"/>
            <a:ext cx="1643062" cy="785812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Retângulo 18">
            <a:hlinkClick r:id="rId6" action="ppaction://hlinkfile"/>
          </p:cNvPr>
          <p:cNvSpPr/>
          <p:nvPr/>
        </p:nvSpPr>
        <p:spPr>
          <a:xfrm>
            <a:off x="1643063" y="2071688"/>
            <a:ext cx="1428750" cy="71437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Retângulo 20">
            <a:hlinkClick r:id="rId7" action="ppaction://hlinkfile"/>
          </p:cNvPr>
          <p:cNvSpPr/>
          <p:nvPr/>
        </p:nvSpPr>
        <p:spPr>
          <a:xfrm>
            <a:off x="5715000" y="4071938"/>
            <a:ext cx="1571625" cy="785812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>
            <a:hlinkClick r:id="rId8" action="ppaction://hlinkfile"/>
          </p:cNvPr>
          <p:cNvSpPr/>
          <p:nvPr/>
        </p:nvSpPr>
        <p:spPr>
          <a:xfrm>
            <a:off x="7715250" y="4071938"/>
            <a:ext cx="1428750" cy="785812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>
            <a:hlinkClick r:id="rId9" action="ppaction://hlinkfile"/>
          </p:cNvPr>
          <p:cNvSpPr/>
          <p:nvPr/>
        </p:nvSpPr>
        <p:spPr>
          <a:xfrm>
            <a:off x="2214563" y="4500563"/>
            <a:ext cx="1857375" cy="500062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Retângulo 29">
            <a:hlinkClick r:id="rId10" action="ppaction://hlinkfile"/>
          </p:cNvPr>
          <p:cNvSpPr/>
          <p:nvPr/>
        </p:nvSpPr>
        <p:spPr>
          <a:xfrm>
            <a:off x="214313" y="4572000"/>
            <a:ext cx="1357312" cy="42862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8" name="Retângulo 27">
            <a:hlinkClick r:id="rId11" action="ppaction://hlinkfile"/>
          </p:cNvPr>
          <p:cNvSpPr/>
          <p:nvPr/>
        </p:nvSpPr>
        <p:spPr>
          <a:xfrm>
            <a:off x="214313" y="4786313"/>
            <a:ext cx="1214437" cy="42862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6" name="Retângulo 25">
            <a:hlinkClick r:id="rId12" action="ppaction://hlinkfile"/>
          </p:cNvPr>
          <p:cNvSpPr/>
          <p:nvPr/>
        </p:nvSpPr>
        <p:spPr>
          <a:xfrm>
            <a:off x="428625" y="5072063"/>
            <a:ext cx="1214438" cy="42862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>
            <a:hlinkClick r:id="rId13" action="ppaction://hlinkfile"/>
          </p:cNvPr>
          <p:cNvSpPr/>
          <p:nvPr/>
        </p:nvSpPr>
        <p:spPr>
          <a:xfrm>
            <a:off x="714375" y="5286375"/>
            <a:ext cx="1214438" cy="42862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Retângulo 31">
            <a:hlinkClick r:id="rId14" action="ppaction://hlinkfile"/>
          </p:cNvPr>
          <p:cNvSpPr/>
          <p:nvPr/>
        </p:nvSpPr>
        <p:spPr>
          <a:xfrm>
            <a:off x="2357438" y="4857750"/>
            <a:ext cx="1857375" cy="500063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Retângulo 32">
            <a:hlinkClick r:id="rId15" action="ppaction://hlinkfile"/>
          </p:cNvPr>
          <p:cNvSpPr/>
          <p:nvPr/>
        </p:nvSpPr>
        <p:spPr>
          <a:xfrm>
            <a:off x="2643188" y="5143500"/>
            <a:ext cx="1857375" cy="500063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Retângulo 33">
            <a:hlinkClick r:id="rId16" action="ppaction://hlinkfile"/>
          </p:cNvPr>
          <p:cNvSpPr/>
          <p:nvPr/>
        </p:nvSpPr>
        <p:spPr>
          <a:xfrm>
            <a:off x="3214688" y="5429250"/>
            <a:ext cx="1500187" cy="500063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38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511175"/>
          </a:xfrm>
        </p:spPr>
        <p:txBody>
          <a:bodyPr>
            <a:normAutofit fontScale="90000"/>
          </a:bodyPr>
          <a:lstStyle/>
          <a:p>
            <a:r>
              <a:rPr lang="pt-BR"/>
              <a:t>Exercício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928688"/>
            <a:ext cx="7215188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 descr="fact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4929188"/>
            <a:ext cx="4095750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452581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3850" y="1700213"/>
            <a:ext cx="965993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508444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GOF – Abstract Factory</a:t>
            </a:r>
          </a:p>
        </p:txBody>
      </p:sp>
      <p:sp>
        <p:nvSpPr>
          <p:cNvPr id="37891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/>
              <a:t>Objetivo: Prover uma interface para criar famílias de objetos relacionados ou dependentes sem especificar suas classes concretas."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421407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pPr eaLnBrk="1" hangingPunct="1"/>
            <a:r>
              <a:rPr lang="pt-BR"/>
              <a:t>A Inspiração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62063"/>
            <a:ext cx="8229600" cy="4953000"/>
          </a:xfrm>
        </p:spPr>
        <p:txBody>
          <a:bodyPr/>
          <a:lstStyle/>
          <a:p>
            <a:pPr eaLnBrk="1" hangingPunct="1"/>
            <a:r>
              <a:rPr lang="pt-BR" sz="2200"/>
              <a:t>A idéia de padrões foi apresentada por Christopher Alexander em 1977 no contexto de Arquitetura (de prédios e cidades):</a:t>
            </a:r>
          </a:p>
          <a:p>
            <a:pPr eaLnBrk="1" hangingPunct="1">
              <a:lnSpc>
                <a:spcPct val="70000"/>
              </a:lnSpc>
            </a:pPr>
            <a:endParaRPr lang="pt-BR" sz="2200"/>
          </a:p>
          <a:p>
            <a:pPr algn="just" eaLnBrk="1" hangingPunct="1">
              <a:buFont typeface="Wingdings" pitchFamily="2" charset="2"/>
              <a:buNone/>
            </a:pPr>
            <a:r>
              <a:rPr lang="pt-BR" sz="2200" i="1"/>
              <a:t>  Cada padrão descreve um problema que ocorre repetidamente de novo e de novo em nosso ambiente, e então descreve a parte central da solução para aquele problema de uma forma que você pode usar esta solução um milhão de vezes, sem nunca implementa-la duas vezes da mesma forma.</a:t>
            </a:r>
          </a:p>
          <a:p>
            <a:pPr eaLnBrk="1" hangingPunct="1"/>
            <a:endParaRPr lang="pt-BR" sz="2200"/>
          </a:p>
          <a:p>
            <a:pPr eaLnBrk="1" hangingPunct="1"/>
            <a:r>
              <a:rPr lang="pt-BR" sz="2200"/>
              <a:t>Livros</a:t>
            </a:r>
          </a:p>
          <a:p>
            <a:pPr lvl="1" eaLnBrk="1" hangingPunct="1"/>
            <a:r>
              <a:rPr lang="pt-BR" sz="1600" i="1"/>
              <a:t>The Timeless Way of Building</a:t>
            </a:r>
            <a:endParaRPr lang="pt-BR" sz="1600"/>
          </a:p>
          <a:p>
            <a:pPr lvl="1" eaLnBrk="1" hangingPunct="1"/>
            <a:r>
              <a:rPr lang="pt-BR" sz="1600" i="1"/>
              <a:t>A Pattern Language: Towns, Buildings, and Construction</a:t>
            </a:r>
            <a:r>
              <a:rPr lang="pt-BR" sz="1600"/>
              <a:t> </a:t>
            </a:r>
          </a:p>
          <a:p>
            <a:pPr lvl="1" eaLnBrk="1" hangingPunct="1"/>
            <a:r>
              <a:rPr lang="pt-BR" sz="1600"/>
              <a:t>serviram de inspiração para os desenvolvedores de software.</a:t>
            </a:r>
            <a:endParaRPr lang="pt-BR" sz="1800" i="1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13519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398791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530725"/>
          </a:xfrm>
        </p:spPr>
        <p:txBody>
          <a:bodyPr/>
          <a:lstStyle/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Intenção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fornecer uma interface comum para a criação de </a:t>
            </a:r>
            <a:r>
              <a:rPr lang="pt-BR" sz="2400">
                <a:solidFill>
                  <a:srgbClr val="FF3300"/>
                </a:solidFill>
              </a:rPr>
              <a:t>famílias de objetos</a:t>
            </a:r>
            <a:r>
              <a:rPr lang="pt-BR" sz="2400"/>
              <a:t> relacionados ou dependentes sem especificar suas classes concretas.</a:t>
            </a:r>
          </a:p>
          <a:p>
            <a:pPr eaLnBrk="1" hangingPunct="1"/>
            <a:endParaRPr lang="pt-BR" sz="2400"/>
          </a:p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Solução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crie uma interface para representar uma fábrica para cada família de objetos. As subclasses concretas instanciam cada família específica.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78706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(estrutura)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412875"/>
            <a:ext cx="8353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5547759" y="6581001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686573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(estrutura)</a:t>
            </a:r>
          </a:p>
        </p:txBody>
      </p:sp>
      <p:sp>
        <p:nvSpPr>
          <p:cNvPr id="20483" name="CaixaDeTexto 3"/>
          <p:cNvSpPr txBox="1">
            <a:spLocks noChangeArrowheads="1"/>
          </p:cNvSpPr>
          <p:nvPr/>
        </p:nvSpPr>
        <p:spPr bwMode="auto">
          <a:xfrm>
            <a:off x="0" y="5929313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Fábrica Abstrata</a:t>
            </a:r>
            <a:r>
              <a:rPr lang="pt-BR">
                <a:solidFill>
                  <a:schemeClr val="accent2"/>
                </a:solidFill>
              </a:rPr>
              <a:t>:</a:t>
            </a:r>
            <a:r>
              <a:rPr lang="pt-BR"/>
              <a:t> declara uma interface para operações criam objetos-produto abstratos</a:t>
            </a:r>
          </a:p>
          <a:p>
            <a:endParaRPr lang="pt-BR"/>
          </a:p>
        </p:txBody>
      </p:sp>
      <p:pic>
        <p:nvPicPr>
          <p:cNvPr id="20484" name="Picture 3" descr="abstra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763" y="11430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253224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(estrutura)</a:t>
            </a:r>
          </a:p>
        </p:txBody>
      </p:sp>
      <p:pic>
        <p:nvPicPr>
          <p:cNvPr id="21507" name="Picture 3" descr="abstra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CaixaDeTexto 3"/>
          <p:cNvSpPr txBox="1">
            <a:spLocks noChangeArrowheads="1"/>
          </p:cNvSpPr>
          <p:nvPr/>
        </p:nvSpPr>
        <p:spPr bwMode="auto">
          <a:xfrm>
            <a:off x="0" y="5929313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Fábrica Concreta</a:t>
            </a:r>
            <a:r>
              <a:rPr lang="pt-BR"/>
              <a:t>: implementa as operações para criar objetos-produto concretos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915524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(estrutura)</a:t>
            </a:r>
          </a:p>
        </p:txBody>
      </p:sp>
      <p:pic>
        <p:nvPicPr>
          <p:cNvPr id="22531" name="Picture 3" descr="abstra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CaixaDeTexto 3"/>
          <p:cNvSpPr txBox="1">
            <a:spLocks noChangeArrowheads="1"/>
          </p:cNvSpPr>
          <p:nvPr/>
        </p:nvSpPr>
        <p:spPr bwMode="auto">
          <a:xfrm>
            <a:off x="0" y="6059488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>
                <a:solidFill>
                  <a:schemeClr val="accent2"/>
                </a:solidFill>
              </a:rPr>
              <a:t>Produto Abstrato</a:t>
            </a:r>
            <a:r>
              <a:rPr lang="pt-BR">
                <a:solidFill>
                  <a:schemeClr val="accent2"/>
                </a:solidFill>
              </a:rPr>
              <a:t>:</a:t>
            </a:r>
            <a:r>
              <a:rPr lang="pt-BR"/>
              <a:t> declara uma interface para um tipo de objeto produto.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581387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2998"/>
            <a:ext cx="8229600" cy="4032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Abstract </a:t>
            </a:r>
            <a:r>
              <a:rPr lang="pt-BR" dirty="0" err="1"/>
              <a:t>Factory</a:t>
            </a:r>
            <a:r>
              <a:rPr lang="pt-BR" dirty="0"/>
              <a:t> (estrutura)</a:t>
            </a:r>
          </a:p>
        </p:txBody>
      </p:sp>
      <p:pic>
        <p:nvPicPr>
          <p:cNvPr id="23555" name="Picture 3" descr="abstra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90651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0" y="582299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>
                <a:solidFill>
                  <a:schemeClr val="accent2"/>
                </a:solidFill>
              </a:rPr>
              <a:t>Produto Concreto</a:t>
            </a:r>
            <a:r>
              <a:rPr lang="pt-BR">
                <a:solidFill>
                  <a:schemeClr val="accent2"/>
                </a:solidFill>
              </a:rPr>
              <a:t>:</a:t>
            </a:r>
            <a:r>
              <a:rPr lang="pt-BR"/>
              <a:t> implementa a interface abstrata de Produto Abstrato e define um objeto-produto a ser criado pela Fábrica Concreta correspondente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547759" y="6568688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15918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(estrutura)</a:t>
            </a:r>
          </a:p>
        </p:txBody>
      </p:sp>
      <p:pic>
        <p:nvPicPr>
          <p:cNvPr id="24579" name="Picture 3" descr="abstra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CaixaDeTexto 3"/>
          <p:cNvSpPr txBox="1">
            <a:spLocks noChangeArrowheads="1"/>
          </p:cNvSpPr>
          <p:nvPr/>
        </p:nvSpPr>
        <p:spPr bwMode="auto">
          <a:xfrm>
            <a:off x="0" y="605948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>
                <a:solidFill>
                  <a:schemeClr val="accent2"/>
                </a:solidFill>
              </a:rPr>
              <a:t>Cliente</a:t>
            </a:r>
            <a:r>
              <a:rPr lang="pt-BR">
                <a:solidFill>
                  <a:schemeClr val="accent2"/>
                </a:solidFill>
              </a:rPr>
              <a:t>:</a:t>
            </a:r>
            <a:r>
              <a:rPr lang="pt-BR"/>
              <a:t> utiliza apenas as interfaces declaradas por Fábrica Abstrata e Produto Abstrato.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856060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(Exemplo)</a:t>
            </a:r>
          </a:p>
        </p:txBody>
      </p:sp>
      <p:pic>
        <p:nvPicPr>
          <p:cNvPr id="25603" name="Picture 4" descr="AbstractFactory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285875"/>
            <a:ext cx="7056437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743200" y="657874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28609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</a:t>
            </a:r>
            <a:r>
              <a:rPr lang="en-US"/>
              <a:t>(participantes)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Fábrica Abstrata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declara uma interface para operações criam objetos-produto abstratos;</a:t>
            </a:r>
          </a:p>
          <a:p>
            <a:pPr eaLnBrk="1" hangingPunct="1"/>
            <a:r>
              <a:rPr lang="pt-BR" sz="2400" b="1"/>
              <a:t>Fábrica Concreta</a:t>
            </a:r>
            <a:r>
              <a:rPr lang="pt-BR" sz="2400"/>
              <a:t>: implementa as operações para criar objetos-produto concretos;</a:t>
            </a:r>
          </a:p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Produto Abstrato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declara uma interface para um tipo de objeto produto.</a:t>
            </a:r>
          </a:p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Produto Concreto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implementa a interface abstrata de Produto Abstrato e define um objeto-produto a ser criado pela Fábrica Concreta correspondente.</a:t>
            </a:r>
          </a:p>
          <a:p>
            <a:pPr eaLnBrk="1" hangingPunct="1"/>
            <a:r>
              <a:rPr lang="pt-BR" sz="2400" b="1">
                <a:solidFill>
                  <a:schemeClr val="accent2"/>
                </a:solidFill>
              </a:rPr>
              <a:t>Cliente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utiliza apenas as interfaces declaradas por Fábrica Abstrata e Produto Abstrato.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11177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Catálogo de soluções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9950"/>
            <a:ext cx="8763000" cy="3952875"/>
          </a:xfrm>
        </p:spPr>
        <p:txBody>
          <a:bodyPr/>
          <a:lstStyle/>
          <a:p>
            <a:pPr eaLnBrk="1" hangingPunct="1"/>
            <a:r>
              <a:rPr lang="pt-BR" sz="2600"/>
              <a:t> Um padrão encerra o conhecimento de uma pessoa muito experiente em um determinado assunto de uma forma que este conhecimento pode ser transmitido para outras pessoas menos experientes.</a:t>
            </a:r>
          </a:p>
          <a:p>
            <a:pPr eaLnBrk="1" hangingPunct="1"/>
            <a:r>
              <a:rPr lang="pt-BR" sz="2600"/>
              <a:t>Outras ciências (p.ex. química) e engenharias possuem catálogos de soluções.</a:t>
            </a:r>
          </a:p>
          <a:p>
            <a:pPr eaLnBrk="1" hangingPunct="1"/>
            <a:r>
              <a:rPr lang="pt-BR" sz="2600"/>
              <a:t>Desde 1995, o desenvolvimento de software passou a ter o seu primeiro catálogo de soluções para projeto de software: o livro GoF.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64089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Abstract Factory (conseqüências)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C"/>
            </a:pPr>
            <a:r>
              <a:rPr lang="pt-BR" sz="2400">
                <a:solidFill>
                  <a:schemeClr val="hlink"/>
                </a:solidFill>
              </a:rPr>
              <a:t>Isola classes concretas</a:t>
            </a:r>
            <a:r>
              <a:rPr lang="pt-BR" sz="2400"/>
              <a:t>: uma vez que uma fábrica encapsula a responsabilidade e o processo de criação de objetos-produto, ela isola clientes das classes de implementação.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C"/>
            </a:pPr>
            <a:r>
              <a:rPr lang="pt-BR" sz="2400"/>
              <a:t>Fica </a:t>
            </a:r>
            <a:r>
              <a:rPr lang="pt-BR" sz="2400">
                <a:solidFill>
                  <a:schemeClr val="hlink"/>
                </a:solidFill>
              </a:rPr>
              <a:t>mais fácil a troca de uma família de produtos</a:t>
            </a:r>
            <a:r>
              <a:rPr lang="pt-BR" sz="2400"/>
              <a:t>, bastando trocar a fábrica concreta usada pela aplicação.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C"/>
            </a:pPr>
            <a:r>
              <a:rPr lang="pt-BR" sz="2400">
                <a:solidFill>
                  <a:schemeClr val="hlink"/>
                </a:solidFill>
              </a:rPr>
              <a:t>Promove consistência</a:t>
            </a:r>
            <a:r>
              <a:rPr lang="pt-BR" sz="2400"/>
              <a:t> entre produtos.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D"/>
            </a:pPr>
            <a:r>
              <a:rPr lang="pt-BR" sz="2400">
                <a:solidFill>
                  <a:schemeClr val="accent2"/>
                </a:solidFill>
              </a:rPr>
              <a:t>O suporte a novos tipos de produtos é dificultado,</a:t>
            </a:r>
            <a:r>
              <a:rPr lang="pt-BR" sz="2400"/>
              <a:t> já que a interface definida em </a:t>
            </a:r>
            <a:r>
              <a:rPr lang="en-US" sz="2400"/>
              <a:t>AbstractFactory</a:t>
            </a:r>
            <a:r>
              <a:rPr lang="pt-BR" sz="2400"/>
              <a:t> fixa o conjunto de produtos que podem ser criados.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245514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Factory (aplicabilidade)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/>
            <a:r>
              <a:rPr lang="pt-BR" sz="2400"/>
              <a:t>Quando o sistema deve ser independente de como seus produtos são criados, compostos e representados.</a:t>
            </a:r>
          </a:p>
          <a:p>
            <a:pPr eaLnBrk="1" hangingPunct="1"/>
            <a:r>
              <a:rPr lang="pt-BR" sz="2400"/>
              <a:t>Quando o sistema deve ser configurado com uma dentre várias famílias de produtos.</a:t>
            </a:r>
          </a:p>
          <a:p>
            <a:pPr lvl="1" eaLnBrk="1" hangingPunct="1"/>
            <a:r>
              <a:rPr lang="pt-BR" sz="2200"/>
              <a:t>É necessário fornecer uma biblioteca de classes, mas não é desejável revelar que produto particular está sendo usado.  </a:t>
            </a:r>
          </a:p>
          <a:p>
            <a:pPr eaLnBrk="1" hangingPunct="1"/>
            <a:r>
              <a:rPr lang="pt-BR" sz="2400"/>
              <a:t>Quando uma família de produtos relacionados foi projetada para ser usada em conjunto, e esta restrição tem de ser garantida.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449071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Factory (exemplo)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15240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400">
                <a:solidFill>
                  <a:srgbClr val="00009C"/>
                </a:solidFill>
                <a:latin typeface="Calibri" pitchFamily="34" charset="0"/>
              </a:rPr>
              <a:t>Exemplo: portabilidade entre bibliotecas GUI (Gnome,KDE)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2133600"/>
            <a:ext cx="8229600" cy="4191000"/>
          </a:xfrm>
          <a:noFill/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512902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pt-BR"/>
              <a:t>Exercicio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000125"/>
            <a:ext cx="8229600" cy="4525963"/>
          </a:xfrm>
        </p:spPr>
        <p:txBody>
          <a:bodyPr/>
          <a:lstStyle/>
          <a:p>
            <a:r>
              <a:rPr lang="pt-BR" sz="2400"/>
              <a:t>Aplicação Financeira: Um sistema de cálculo de financeiros multimoeda (que deve suportar cálculos de tipos de taxa para diferentes países (EUA, Canada, México, Brasil)</a:t>
            </a:r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1428750" y="2500313"/>
            <a:ext cx="7423150" cy="4071937"/>
            <a:chOff x="1428750" y="2500313"/>
            <a:chExt cx="7423150" cy="4071937"/>
          </a:xfrm>
        </p:grpSpPr>
        <p:pic>
          <p:nvPicPr>
            <p:cNvPr id="3072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50" y="2500313"/>
              <a:ext cx="7423150" cy="407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Losango 4"/>
            <p:cNvSpPr/>
            <p:nvPr/>
          </p:nvSpPr>
          <p:spPr>
            <a:xfrm>
              <a:off x="5429250" y="4000500"/>
              <a:ext cx="500063" cy="42862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" name="Losango 5"/>
            <p:cNvSpPr/>
            <p:nvPr/>
          </p:nvSpPr>
          <p:spPr>
            <a:xfrm>
              <a:off x="6429375" y="4000500"/>
              <a:ext cx="500063" cy="42862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743200" y="6562980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87959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GOF - Singleton</a:t>
            </a:r>
          </a:p>
        </p:txBody>
      </p:sp>
      <p:sp>
        <p:nvSpPr>
          <p:cNvPr id="48131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/>
              <a:t>Objetivo: Garantir que uma classe só tenha uma única instância, e prover um ponto de acesso global a ela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86533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Singleton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>
                <a:solidFill>
                  <a:schemeClr val="accent2"/>
                </a:solidFill>
              </a:rPr>
              <a:t>Motivação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algumas classes devem ser instanciadas uma única vez: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/>
              <a:t>Um spooler de impressão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/>
              <a:t>Um sistema de arquivos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/>
              <a:t>Um Window manager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/>
              <a:t>Um objeto que contém a configuração do programa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/>
              <a:t>Um ponto de acesso ao banco de dados</a:t>
            </a:r>
          </a:p>
          <a:p>
            <a:pPr eaLnBrk="1" hangingPunct="1">
              <a:lnSpc>
                <a:spcPct val="90000"/>
              </a:lnSpc>
            </a:pPr>
            <a:r>
              <a:rPr lang="pt-BR" sz="2400"/>
              <a:t>Obstáculo: a definição de uma variável global deixa a instância (objeto) acessível mas não inibe a instanciação múltipla.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/>
              <a:t>Como assegurar que </a:t>
            </a:r>
            <a:r>
              <a:rPr lang="pt-BR" sz="2400" u="sng"/>
              <a:t>somente uma</a:t>
            </a:r>
            <a:r>
              <a:rPr lang="pt-BR" sz="2400"/>
              <a:t> instância de uma classe seja criada para toda a aplicação?</a:t>
            </a:r>
            <a:endParaRPr lang="en-US" sz="240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754804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Singleton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ko-KR" sz="2400" b="1">
                <a:solidFill>
                  <a:schemeClr val="accent2"/>
                </a:solidFill>
                <a:ea typeface="Batang" pitchFamily="18" charset="-127"/>
              </a:rPr>
              <a:t>Inten</a:t>
            </a:r>
            <a:r>
              <a:rPr lang="pt-BR" altLang="ko-KR" sz="2400" b="1">
                <a:solidFill>
                  <a:schemeClr val="accent2"/>
                </a:solidFill>
                <a:latin typeface="Times New Roman" pitchFamily="18" charset="0"/>
                <a:ea typeface="Batang" pitchFamily="18" charset="-127"/>
              </a:rPr>
              <a:t>ç</a:t>
            </a:r>
            <a:r>
              <a:rPr lang="pt-BR" altLang="ko-KR" sz="2400" b="1">
                <a:solidFill>
                  <a:schemeClr val="accent2"/>
                </a:solidFill>
                <a:ea typeface="Batang" pitchFamily="18" charset="-127"/>
              </a:rPr>
              <a:t>ão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garantir que uma classe tem apenas uma instância, e prover um ponto de acesso global a ela;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Solução</a:t>
            </a:r>
            <a:r>
              <a:rPr lang="pt-BR" sz="2400">
                <a:solidFill>
                  <a:schemeClr val="accent2"/>
                </a:solidFill>
              </a:rPr>
              <a:t>:</a:t>
            </a:r>
            <a:r>
              <a:rPr lang="pt-BR" sz="2400"/>
              <a:t> fazer com que a própria classe seja responsável pela manutenção da instância única, de tal forma que: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2200"/>
              <a:t>Quando a instância for requisitada pela primeira vez, essa instância deve ser criada;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2200"/>
              <a:t>Em requisições subseqüentes, a instância criada na primeira vez é retornada.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sz="2200"/>
              <a:t>A classe </a:t>
            </a:r>
            <a:r>
              <a:rPr lang="pt-BR" sz="2200" b="1"/>
              <a:t>Singleton</a:t>
            </a:r>
            <a:r>
              <a:rPr lang="pt-BR" sz="2200"/>
              <a:t> deve: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100"/>
              <a:t>armazenar a única instância existente;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100"/>
              <a:t>garantir que apenas uma instância será criada;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100"/>
              <a:t>prover acesso a tal instância.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330886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Singleton (estrutura)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81288" y="2268538"/>
            <a:ext cx="3775075" cy="2408237"/>
          </a:xfrm>
          <a:noFill/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790335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Singleton (implementação)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public final class </a:t>
            </a:r>
            <a:r>
              <a:rPr lang="pt-BR" sz="2000" b="1">
                <a:solidFill>
                  <a:schemeClr val="accent2"/>
                </a:solidFill>
                <a:latin typeface="Courier New" pitchFamily="49" charset="0"/>
              </a:rPr>
              <a:t>Singleton</a:t>
            </a:r>
            <a:r>
              <a:rPr lang="pt-BR" sz="2000" b="1">
                <a:latin typeface="Courier New" pitchFamily="49" charset="0"/>
              </a:rPr>
              <a:t>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private static Singleton instance = null;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000" b="1"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</a:t>
            </a:r>
            <a:r>
              <a:rPr lang="pt-BR" sz="2000" b="1">
                <a:solidFill>
                  <a:srgbClr val="990000"/>
                </a:solidFill>
                <a:latin typeface="Courier New" pitchFamily="49" charset="0"/>
              </a:rPr>
              <a:t>private Singleton</a:t>
            </a:r>
            <a:r>
              <a:rPr lang="pt-BR" sz="2000" b="1">
                <a:latin typeface="Courier New" pitchFamily="49" charset="0"/>
              </a:rPr>
              <a:t> ()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 ...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000" b="1"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</a:t>
            </a:r>
            <a:r>
              <a:rPr lang="pt-BR" sz="2000" b="1">
                <a:solidFill>
                  <a:srgbClr val="990000"/>
                </a:solidFill>
                <a:latin typeface="Courier New" pitchFamily="49" charset="0"/>
              </a:rPr>
              <a:t>public static Singleton getInstance()</a:t>
            </a:r>
            <a:r>
              <a:rPr lang="pt-BR" sz="2000" b="1">
                <a:latin typeface="Courier New" pitchFamily="49" charset="0"/>
              </a:rPr>
              <a:t>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	 if (instance == null)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   instance = new Singleton ();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	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	 return instance;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  ...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b="1">
                <a:latin typeface="Courier New" pitchFamily="49" charset="0"/>
              </a:rPr>
              <a:t>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531554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Singleton (uso)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public class UsoDoSingleton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   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  Singleton obj;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   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  </a:t>
            </a:r>
            <a:r>
              <a:rPr lang="pt-BR" sz="2000" b="1">
                <a:solidFill>
                  <a:srgbClr val="990000"/>
                </a:solidFill>
                <a:latin typeface="Courier New" pitchFamily="49" charset="0"/>
              </a:rPr>
              <a:t>obj = Singleton.getInstance();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   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}</a:t>
            </a:r>
            <a:endParaRPr lang="pt-BR" sz="2000" b="1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91113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Gang of Four (GoF)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5943600" cy="4495800"/>
          </a:xfrm>
        </p:spPr>
        <p:txBody>
          <a:bodyPr/>
          <a:lstStyle/>
          <a:p>
            <a:pPr eaLnBrk="1" hangingPunct="1"/>
            <a:endParaRPr lang="pt-BR"/>
          </a:p>
          <a:p>
            <a:pPr eaLnBrk="1" hangingPunct="1"/>
            <a:r>
              <a:rPr lang="pt-BR"/>
              <a:t>E. Gamma and R. Helm and R. Johnson and J. Vlissides. </a:t>
            </a:r>
            <a:r>
              <a:rPr lang="pt-BR" i="1"/>
              <a:t>Design Patterns - Elements of Reusable Object-Oriented Software</a:t>
            </a:r>
            <a:r>
              <a:rPr lang="pt-BR"/>
              <a:t>. Addison-Wesley, 1995.</a:t>
            </a:r>
          </a:p>
          <a:p>
            <a:pPr eaLnBrk="1" hangingPunct="1"/>
            <a:endParaRPr lang="pt-BR"/>
          </a:p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648200"/>
            <a:ext cx="127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0550" y="1295400"/>
            <a:ext cx="34734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980579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Singleton (estrutura)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196975"/>
            <a:ext cx="8964612" cy="552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670964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825310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51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/>
              <a:t>Singleton</a:t>
            </a:r>
            <a:r>
              <a:rPr lang="pt-BR" dirty="0"/>
              <a:t> (exemplo)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903288"/>
            <a:ext cx="8786812" cy="595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366768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51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/>
              <a:t>Singleton</a:t>
            </a:r>
            <a:r>
              <a:rPr lang="pt-BR" dirty="0"/>
              <a:t> (exemplo)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928813"/>
            <a:ext cx="8786812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967093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Fábrica de Chocolate</a:t>
            </a:r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Todo a fábrica de chocolate tem um computador central que controla a caldeira de chocolate. O trabalho da caldeira é manter o chocolate e o leite fervendo, para passar para o próximo estágio que é fazer as barras de chocolate.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077018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 </a:t>
            </a:r>
            <a:r>
              <a:rPr lang="pt-BR" sz="1400" dirty="0" err="1"/>
              <a:t>ChocolateBoiler</a:t>
            </a:r>
            <a:r>
              <a:rPr lang="pt-BR" sz="1400" dirty="0"/>
              <a:t>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private</a:t>
            </a:r>
            <a:r>
              <a:rPr lang="pt-BR" sz="1400" dirty="0"/>
              <a:t> </a:t>
            </a: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empty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private</a:t>
            </a:r>
            <a:r>
              <a:rPr lang="pt-BR" sz="1400" dirty="0"/>
              <a:t> </a:t>
            </a: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boiled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private</a:t>
            </a:r>
            <a:r>
              <a:rPr lang="pt-BR" sz="1400" dirty="0"/>
              <a:t> </a:t>
            </a:r>
            <a:r>
              <a:rPr lang="pt-BR" sz="1400" dirty="0" err="1"/>
              <a:t>ChocolateBoiler</a:t>
            </a:r>
            <a:r>
              <a:rPr lang="pt-BR" sz="1400" dirty="0"/>
              <a:t>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empty</a:t>
            </a:r>
            <a:r>
              <a:rPr lang="pt-BR" sz="1400" dirty="0"/>
              <a:t> = </a:t>
            </a:r>
            <a:r>
              <a:rPr lang="pt-BR" sz="1400" dirty="0" err="1"/>
              <a:t>true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boiled</a:t>
            </a:r>
            <a:r>
              <a:rPr lang="pt-BR" sz="1400" dirty="0"/>
              <a:t> = </a:t>
            </a:r>
            <a:r>
              <a:rPr lang="pt-BR" sz="1400" dirty="0" err="1"/>
              <a:t>false</a:t>
            </a:r>
            <a:r>
              <a:rPr lang="pt-BR" sz="1400" dirty="0"/>
              <a:t>;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pt-BR" sz="1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fill</a:t>
            </a:r>
            <a:r>
              <a:rPr lang="pt-BR" sz="1400" dirty="0"/>
              <a:t>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isEmpty</a:t>
            </a:r>
            <a:r>
              <a:rPr lang="pt-BR" sz="1400" dirty="0"/>
              <a:t>())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	</a:t>
            </a:r>
            <a:r>
              <a:rPr lang="pt-BR" sz="1400" dirty="0" err="1"/>
              <a:t>empty</a:t>
            </a:r>
            <a:r>
              <a:rPr lang="pt-BR" sz="1400" dirty="0"/>
              <a:t> = </a:t>
            </a:r>
            <a:r>
              <a:rPr lang="pt-BR" sz="1400" dirty="0" err="1"/>
              <a:t>false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	</a:t>
            </a:r>
            <a:r>
              <a:rPr lang="pt-BR" sz="1400" dirty="0" err="1"/>
              <a:t>boiled</a:t>
            </a:r>
            <a:r>
              <a:rPr lang="pt-BR" sz="1400" dirty="0"/>
              <a:t> = </a:t>
            </a:r>
            <a:r>
              <a:rPr lang="pt-BR" sz="1400" dirty="0" err="1"/>
              <a:t>false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400" dirty="0"/>
              <a:t>			// fill the boiler with a milk/chocolate mixture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drain</a:t>
            </a:r>
            <a:r>
              <a:rPr lang="pt-BR" sz="1400" dirty="0"/>
              <a:t>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 (!</a:t>
            </a:r>
            <a:r>
              <a:rPr lang="pt-BR" sz="1400" dirty="0" err="1"/>
              <a:t>isEmpty</a:t>
            </a:r>
            <a:r>
              <a:rPr lang="pt-BR" sz="1400" dirty="0"/>
              <a:t>() &amp;&amp; </a:t>
            </a:r>
            <a:r>
              <a:rPr lang="pt-BR" sz="1400" dirty="0" err="1"/>
              <a:t>isBoiled</a:t>
            </a:r>
            <a:r>
              <a:rPr lang="pt-BR" sz="1400" dirty="0"/>
              <a:t>())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400" dirty="0"/>
              <a:t>			// drain the boiled milk and chocolate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	</a:t>
            </a:r>
            <a:r>
              <a:rPr lang="pt-BR" sz="1400" dirty="0" err="1"/>
              <a:t>empty</a:t>
            </a:r>
            <a:r>
              <a:rPr lang="pt-BR" sz="1400" dirty="0"/>
              <a:t> = </a:t>
            </a:r>
            <a:r>
              <a:rPr lang="pt-BR" sz="1400" dirty="0" err="1"/>
              <a:t>true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boil</a:t>
            </a:r>
            <a:r>
              <a:rPr lang="pt-BR" sz="1400" dirty="0"/>
              <a:t>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 (!</a:t>
            </a:r>
            <a:r>
              <a:rPr lang="pt-BR" sz="1400" dirty="0" err="1"/>
              <a:t>isEmpty</a:t>
            </a:r>
            <a:r>
              <a:rPr lang="pt-BR" sz="1400" dirty="0"/>
              <a:t>() &amp;&amp; !</a:t>
            </a:r>
            <a:r>
              <a:rPr lang="pt-BR" sz="1400" dirty="0" err="1"/>
              <a:t>isBoiled</a:t>
            </a:r>
            <a:r>
              <a:rPr lang="pt-BR" sz="1400" dirty="0"/>
              <a:t>())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400" dirty="0"/>
              <a:t>			// bring the contents to a boil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	</a:t>
            </a:r>
            <a:r>
              <a:rPr lang="pt-BR" sz="1400" dirty="0" err="1"/>
              <a:t>boiled</a:t>
            </a:r>
            <a:r>
              <a:rPr lang="pt-BR" sz="1400" dirty="0"/>
              <a:t> = </a:t>
            </a:r>
            <a:r>
              <a:rPr lang="pt-BR" sz="1400" dirty="0" err="1"/>
              <a:t>true</a:t>
            </a:r>
            <a:r>
              <a:rPr lang="pt-BR" sz="1400" dirty="0"/>
              <a:t>;	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isEmpty</a:t>
            </a:r>
            <a:r>
              <a:rPr lang="pt-BR" sz="1400" dirty="0"/>
              <a:t>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return</a:t>
            </a:r>
            <a:r>
              <a:rPr lang="pt-BR" sz="1400" dirty="0"/>
              <a:t> </a:t>
            </a:r>
            <a:r>
              <a:rPr lang="pt-BR" sz="1400" dirty="0" err="1"/>
              <a:t>empty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isBoiled</a:t>
            </a:r>
            <a:r>
              <a:rPr lang="pt-BR" sz="1400" dirty="0"/>
              <a:t>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	</a:t>
            </a:r>
            <a:r>
              <a:rPr lang="pt-BR" sz="1400" dirty="0" err="1"/>
              <a:t>return</a:t>
            </a:r>
            <a:r>
              <a:rPr lang="pt-BR" sz="1400" dirty="0"/>
              <a:t> </a:t>
            </a:r>
            <a:r>
              <a:rPr lang="pt-BR" sz="1400" dirty="0" err="1"/>
              <a:t>boiled</a:t>
            </a:r>
            <a:r>
              <a:rPr lang="pt-BR" sz="14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pt-BR" sz="1400" dirty="0"/>
              <a:t>}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627147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 ChocolateBoiler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Como melhorar a classe chocolate Boiler através da aplicação do padrão Singleton?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689723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7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42938" y="928688"/>
            <a:ext cx="448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private static ChocolateBoiler uniqueInstance;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71500" y="1500188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private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71500" y="2857500"/>
            <a:ext cx="594518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public static synchronized ChocolateBoiler getInstance () {</a:t>
            </a:r>
          </a:p>
          <a:p>
            <a:r>
              <a:rPr lang="pt-BR">
                <a:latin typeface="Calibri" pitchFamily="34" charset="0"/>
              </a:rPr>
              <a:t>    if (uniqueInstance == null)  {</a:t>
            </a:r>
          </a:p>
          <a:p>
            <a:r>
              <a:rPr lang="pt-BR">
                <a:latin typeface="Calibri" pitchFamily="34" charset="0"/>
              </a:rPr>
              <a:t>        uniqueInstance = new ChocolateBoiler();</a:t>
            </a:r>
          </a:p>
          <a:p>
            <a:r>
              <a:rPr lang="pt-BR">
                <a:latin typeface="Calibri" pitchFamily="34" charset="0"/>
              </a:rPr>
              <a:t>    }</a:t>
            </a:r>
          </a:p>
          <a:p>
            <a:r>
              <a:rPr lang="pt-BR">
                <a:latin typeface="Calibri" pitchFamily="34" charset="0"/>
              </a:rPr>
              <a:t>    return uniqueInstance;</a:t>
            </a:r>
          </a:p>
          <a:p>
            <a:r>
              <a:rPr lang="pt-BR">
                <a:latin typeface="Calibri" pitchFamily="34" charset="0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47759" y="6500039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78277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Pró e Contras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400"/>
          </a:p>
          <a:p>
            <a:pPr eaLnBrk="1" hangingPunct="1">
              <a:lnSpc>
                <a:spcPct val="90000"/>
              </a:lnSpc>
            </a:pPr>
            <a:r>
              <a:rPr lang="pt-BR" sz="2400"/>
              <a:t>Vantagens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/>
              <a:t>Acesso central e extensível a recursos e objetos</a:t>
            </a:r>
          </a:p>
          <a:p>
            <a:pPr eaLnBrk="1" hangingPunct="1">
              <a:lnSpc>
                <a:spcPct val="90000"/>
              </a:lnSpc>
            </a:pPr>
            <a:r>
              <a:rPr lang="pt-BR" sz="2400"/>
              <a:t>Desvantagens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/>
              <a:t>Qualidade da implementação depende da linguagem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/>
              <a:t>Difícil de testar (simulações dependem de instância extra)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/>
              <a:t>Uso (abuso) como substituto para variáveis globais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/>
              <a:t>Inicialização lazy"preguiçosa" écomplicada em ambiente multithreaded (é um anti-pattern–veja a seguir)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/>
              <a:t>Difícil ou impossível de implementar em ambiente distribuído (é preciso garantir que cópias serializadas refiram-se ao mesmo objeto)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702510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Builder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/>
              <a:t>Separar a construção de um objeto complexo de sua representação para que o mesmo processo de construção possa criar representações diferentes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52306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/>
              <a:t>Padrões GoF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839200" cy="4530725"/>
          </a:xfrm>
        </p:spPr>
        <p:txBody>
          <a:bodyPr/>
          <a:lstStyle/>
          <a:p>
            <a:pPr eaLnBrk="1" hangingPunct="1"/>
            <a:r>
              <a:rPr lang="pt-BR" sz="2800"/>
              <a:t>Erich Gamma et al descreveram 23 padrões que podem ser aplicados ao desenvolvimento de sistemas de software orientados a objetos.</a:t>
            </a:r>
          </a:p>
          <a:p>
            <a:pPr lvl="1" eaLnBrk="1" hangingPunct="1"/>
            <a:r>
              <a:rPr lang="pt-BR" sz="2400"/>
              <a:t>Gamma e seus colaboradores são conhecidos como a </a:t>
            </a:r>
            <a:r>
              <a:rPr lang="pt-BR" sz="2400" i="1"/>
              <a:t>Gangue dos Quatro</a:t>
            </a:r>
            <a:r>
              <a:rPr lang="pt-BR" sz="2400"/>
              <a:t> (Gand of Four, GoF)</a:t>
            </a:r>
          </a:p>
          <a:p>
            <a:pPr eaLnBrk="1" hangingPunct="1"/>
            <a:r>
              <a:rPr lang="pt-BR" sz="2800"/>
              <a:t>Os padrões catalogados pela equipe GoF possuem diversos nomes alternativos:</a:t>
            </a:r>
          </a:p>
          <a:p>
            <a:pPr lvl="1" eaLnBrk="1" hangingPunct="1"/>
            <a:r>
              <a:rPr lang="pt-BR" sz="2400"/>
              <a:t>Padrões de projeto</a:t>
            </a:r>
          </a:p>
          <a:p>
            <a:pPr lvl="1" eaLnBrk="1" hangingPunct="1"/>
            <a:r>
              <a:rPr lang="pt-BR" sz="2400"/>
              <a:t>Padrões GoF</a:t>
            </a:r>
          </a:p>
          <a:p>
            <a:pPr lvl="1" eaLnBrk="1" hangingPunct="1"/>
            <a:r>
              <a:rPr lang="pt-BR" sz="2400"/>
              <a:t>Design patterns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628359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Builder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Intenção</a:t>
            </a:r>
          </a:p>
          <a:p>
            <a:pPr lvl="1" eaLnBrk="1" hangingPunct="1"/>
            <a:r>
              <a:rPr lang="pt-BR"/>
              <a:t>Separar a construção de um objeto complexo da sua representação de modo que o mesmo processo de construção possa cria diferentes representações</a:t>
            </a:r>
          </a:p>
          <a:p>
            <a:pPr eaLnBrk="1" hangingPunct="1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889736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57188"/>
            <a:ext cx="5181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071563"/>
            <a:ext cx="75819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1857375"/>
            <a:ext cx="8029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5" y="4071938"/>
            <a:ext cx="77628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00" y="4876800"/>
            <a:ext cx="62388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22082" y="-5556"/>
            <a:ext cx="2614612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40524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Builder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714500"/>
            <a:ext cx="72104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365753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Diagrama de Interação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1428750"/>
            <a:ext cx="5154613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288229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000250"/>
            <a:ext cx="641985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CaixaDeTexto 6"/>
          <p:cNvSpPr txBox="1">
            <a:spLocks noChangeArrowheads="1"/>
          </p:cNvSpPr>
          <p:nvPr/>
        </p:nvSpPr>
        <p:spPr bwMode="auto">
          <a:xfrm>
            <a:off x="4786313" y="3571875"/>
            <a:ext cx="4071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Para todos objetos na estrutura{</a:t>
            </a:r>
          </a:p>
          <a:p>
            <a:r>
              <a:rPr lang="pt-BR">
                <a:latin typeface="Calibri" pitchFamily="34" charset="0"/>
              </a:rPr>
              <a:t>	builder.createComponet_X()</a:t>
            </a:r>
          </a:p>
          <a:p>
            <a:r>
              <a:rPr lang="pt-BR">
                <a:latin typeface="Calibri" pitchFamily="34" charset="0"/>
              </a:rPr>
              <a:t>}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5430044" y="3356769"/>
            <a:ext cx="428625" cy="1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645034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89311" y="0"/>
            <a:ext cx="5429250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Diagrama de Seqüência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928688"/>
            <a:ext cx="8215312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894198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12985" y="-85725"/>
            <a:ext cx="5429250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Diagrama de Seqüência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639763"/>
            <a:ext cx="8429625" cy="62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831412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966381" y="0"/>
            <a:ext cx="2614612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928688"/>
            <a:ext cx="79295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364417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3200" y="0"/>
            <a:ext cx="3429000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Outro Exemplo</a:t>
            </a:r>
          </a:p>
        </p:txBody>
      </p:sp>
      <p:sp>
        <p:nvSpPr>
          <p:cNvPr id="56323" name="AutoShape 5" descr="mk:@MSITStore:C:\Users\Ana\Documents\Meus%20eBooks\Patterns\Design%20Patterns%20Elements%20of%20Reusable%20Object-Oriented%20Software%20-%20Erich%20Gamma,%20Richard%20Helm,%20Ralph%20Johnson,%20John%20Vlissides.chm::/Pictures/build0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324" name="AutoShape 7" descr="mk:@MSITStore:C:\Users\Ana\Documents\Meus%20eBooks\Patterns\Design%20Patterns%20Elements%20of%20Reusable%20Object-Oriented%20Software%20-%20Erich%20Gamma,%20Richard%20Helm,%20Ralph%20Johnson,%20John%20Vlissides.chm::/Pictures/build0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325" name="AutoShape 9" descr="mk:@MSITStore:C:\Users\Ana\Documents\Meus%20eBooks\Patterns\Design%20Patterns%20Elements%20of%20Reusable%20Object-Oriented%20Software%20-%20Erich%20Gamma,%20Richard%20Helm,%20Ralph%20Johnson,%20John%20Vlissides.chm::/Pictures/build0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563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196975"/>
            <a:ext cx="92138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237242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3200" y="-144463"/>
            <a:ext cx="3429000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Outro Exemplo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676275"/>
            <a:ext cx="8639175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AutoShape 5" descr="mk:@MSITStore:C:\Users\Ana\Documents\Meus%20eBooks\Patterns\Design%20Patterns%20Elements%20of%20Reusable%20Object-Oriented%20Software%20-%20Erich%20Gamma,%20Richard%20Helm,%20Ralph%20Johnson,%20John%20Vlissides.chm::/Pictures/build0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349" name="AutoShape 7" descr="mk:@MSITStore:C:\Users\Ana\Documents\Meus%20eBooks\Patterns\Design%20Patterns%20Elements%20of%20Reusable%20Object-Oriented%20Software%20-%20Erich%20Gamma,%20Richard%20Helm,%20Ralph%20Johnson,%20John%20Vlissides.chm::/Pictures/build0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350" name="AutoShape 9" descr="mk:@MSITStore:C:\Users\Ana\Documents\Meus%20eBooks\Patterns\Design%20Patterns%20Elements%20of%20Reusable%20Object-Oriented%20Software%20-%20Erich%20Gamma,%20Richard%20Helm,%20Ralph%20Johnson,%20John%20Vlissides.chm::/Pictures/build0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Design </a:t>
            </a:r>
            <a:r>
              <a:rPr lang="pt-BR" sz="1200" dirty="0" err="1"/>
              <a:t>Patterns</a:t>
            </a:r>
            <a:r>
              <a:rPr lang="pt-BR" sz="1200" dirty="0"/>
              <a:t> – </a:t>
            </a:r>
            <a:r>
              <a:rPr lang="pt-BR" sz="1200" dirty="0" err="1"/>
              <a:t>Criacionais</a:t>
            </a:r>
            <a:r>
              <a:rPr lang="pt-BR" sz="1200" dirty="0"/>
              <a:t> – </a:t>
            </a:r>
            <a:r>
              <a:rPr lang="pt-BR" sz="1200" dirty="0" err="1"/>
              <a:t>Profa</a:t>
            </a:r>
            <a:r>
              <a:rPr lang="pt-BR" sz="1200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59423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Gang of Four (GoF)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600"/>
              <a:t>Passamos a ter um vocabulário comum para conversar sobre projetos de software. </a:t>
            </a:r>
          </a:p>
          <a:p>
            <a:pPr eaLnBrk="1" hangingPunct="1">
              <a:lnSpc>
                <a:spcPct val="90000"/>
              </a:lnSpc>
            </a:pPr>
            <a:r>
              <a:rPr lang="pt-BR" sz="2600"/>
              <a:t>Soluções que não tinham nome passam a ter nome.</a:t>
            </a:r>
          </a:p>
          <a:p>
            <a:pPr eaLnBrk="1" hangingPunct="1">
              <a:lnSpc>
                <a:spcPct val="90000"/>
              </a:lnSpc>
            </a:pPr>
            <a:r>
              <a:rPr lang="pt-BR" sz="2600"/>
              <a:t>Ao invés de discutirmos um sistema em termos de pilhas, filas, árvores e listas ligadas, passamos a falar de coisas de muito mais alto nível como Fábricas, Fachadas, Observador, Estratégia, etc.</a:t>
            </a:r>
          </a:p>
          <a:p>
            <a:pPr eaLnBrk="1" hangingPunct="1">
              <a:lnSpc>
                <a:spcPct val="90000"/>
              </a:lnSpc>
            </a:pPr>
            <a:r>
              <a:rPr lang="pt-BR" sz="2600">
                <a:solidFill>
                  <a:srgbClr val="000000"/>
                </a:solidFill>
              </a:rPr>
              <a:t>A maioria dos autores eram entusiastas de Smalltalk, principalmente o Ralph Johnson.</a:t>
            </a:r>
          </a:p>
          <a:p>
            <a:pPr eaLnBrk="1" hangingPunct="1">
              <a:lnSpc>
                <a:spcPct val="90000"/>
              </a:lnSpc>
            </a:pPr>
            <a:r>
              <a:rPr lang="pt-BR" sz="2600">
                <a:solidFill>
                  <a:srgbClr val="000000"/>
                </a:solidFill>
              </a:rPr>
              <a:t>Mas acabaram baseando o livro em C++ para que o impacto junto à comunidade de CC fosse maior. E o impacto foi enorme, o livro vendeu centenas de milhares de cópias.</a:t>
            </a:r>
            <a:endParaRPr lang="pt-BR" sz="110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934000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i="1" dirty="0" err="1"/>
              <a:t>Builder</a:t>
            </a:r>
            <a:r>
              <a:rPr lang="pt-BR" i="1" dirty="0"/>
              <a:t> permite que uma classe se preocupe com apenas uma parte da construção de um objeto. É útil em algoritmos de construção complexos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i="1" dirty="0"/>
              <a:t>Use-o quando o algoritmo para criar um objeto complexo precisar ser independente das partes que compõem o objeto e da forma como o objeto é construído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i="1" dirty="0" err="1"/>
              <a:t>Builder</a:t>
            </a:r>
            <a:r>
              <a:rPr lang="pt-BR" i="1" dirty="0"/>
              <a:t> também suporta substituição dos construtores, permitindo que a mesma interface seja usada para construir representações diferentes dos mesmos dados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i="1" dirty="0"/>
              <a:t>Use quando o processo de construção precisar suportar representações diferentes do objeto que está sendo construído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363975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/>
              <a:t>Exercicio – Builder – Kits Promocionais </a:t>
            </a:r>
          </a:p>
        </p:txBody>
      </p:sp>
      <p:sp>
        <p:nvSpPr>
          <p:cNvPr id="593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Um supermercado deseja  realizar uma promoção para seus clientes diferenciando a premiação entre os clientes do sexo masculino e feminino, estabelecendo regras para composição dos kits.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0262" y="3785291"/>
            <a:ext cx="41370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6965217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Prototype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i="1" dirty="0"/>
              <a:t>Especificar os tipos de objetos a serem criados usando uma instância como protótipo e criar novos objetos ao copiar este protótipo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672810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243138" y="0"/>
            <a:ext cx="2257425" cy="51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Problema</a:t>
            </a:r>
          </a:p>
        </p:txBody>
      </p:sp>
      <p:sp>
        <p:nvSpPr>
          <p:cNvPr id="61443" name="Espaço Reservado para Conteúdo 7"/>
          <p:cNvSpPr>
            <a:spLocks noGrp="1"/>
          </p:cNvSpPr>
          <p:nvPr>
            <p:ph idx="1"/>
          </p:nvPr>
        </p:nvSpPr>
        <p:spPr>
          <a:xfrm>
            <a:off x="285750" y="571500"/>
            <a:ext cx="8229600" cy="1143000"/>
          </a:xfrm>
        </p:spPr>
        <p:txBody>
          <a:bodyPr/>
          <a:lstStyle/>
          <a:p>
            <a:pPr eaLnBrk="1" hangingPunct="1"/>
            <a:r>
              <a:rPr lang="pt-BR"/>
              <a:t>Cria um objeto novo, mas aproveitar o estado previamente existente em outro objeto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714500"/>
            <a:ext cx="19335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3" y="2143125"/>
            <a:ext cx="2171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1785938"/>
            <a:ext cx="2057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688" y="1785938"/>
            <a:ext cx="16954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88" y="4214813"/>
            <a:ext cx="1809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63" y="2928938"/>
            <a:ext cx="54673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500" y="4929188"/>
            <a:ext cx="5067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88" y="4714875"/>
            <a:ext cx="809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7606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Prototype</a:t>
            </a:r>
          </a:p>
        </p:txBody>
      </p:sp>
      <p:sp>
        <p:nvSpPr>
          <p:cNvPr id="624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Intenção</a:t>
            </a:r>
          </a:p>
          <a:p>
            <a:pPr lvl="1" eaLnBrk="1" hangingPunct="1"/>
            <a:r>
              <a:rPr lang="pt-BR"/>
              <a:t>Especificar os tipos de objetos a serem criados usando instância protótipo e criar novos objetos pela cópia deste protótipo</a:t>
            </a:r>
          </a:p>
          <a:p>
            <a:pPr eaLnBrk="1" hangingPunct="1"/>
            <a:r>
              <a:rPr lang="pt-BR"/>
              <a:t>Motivação</a:t>
            </a:r>
          </a:p>
          <a:p>
            <a:pPr lvl="1" eaLnBrk="1" hangingPunct="1"/>
            <a:r>
              <a:rPr lang="pt-BR"/>
              <a:t>Você deseja parametrizar o funcionamento de uma parte da aplicação (ToolBar, por exemplo) mas não quer usar herança, pois a quantidade de subclasses diferentes seria muito grande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83993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857375"/>
            <a:ext cx="86344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4828614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3200" y="0"/>
            <a:ext cx="2614612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688" y="1643063"/>
            <a:ext cx="1285875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Tool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8688" y="2000250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Manipulate</a:t>
            </a:r>
            <a:r>
              <a:rPr lang="pt-B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71438" y="3143250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RotateTool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438" y="3500438"/>
            <a:ext cx="1285875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Manipulate</a:t>
            </a:r>
            <a:r>
              <a:rPr lang="pt-B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85938" y="3143250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GraphicTool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85938" y="3500438"/>
            <a:ext cx="1285875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Manipulate</a:t>
            </a:r>
            <a:r>
              <a:rPr lang="pt-B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Triângulo isósceles 10"/>
          <p:cNvSpPr/>
          <p:nvPr/>
        </p:nvSpPr>
        <p:spPr>
          <a:xfrm>
            <a:off x="1428750" y="2643188"/>
            <a:ext cx="285750" cy="21431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3" name="Conector reto 12"/>
          <p:cNvCxnSpPr>
            <a:stCxn id="6" idx="2"/>
            <a:endCxn id="11" idx="0"/>
          </p:cNvCxnSpPr>
          <p:nvPr/>
        </p:nvCxnSpPr>
        <p:spPr>
          <a:xfrm rot="5400000">
            <a:off x="1427957" y="2499519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2"/>
          </p:cNvCxnSpPr>
          <p:nvPr/>
        </p:nvCxnSpPr>
        <p:spPr>
          <a:xfrm rot="5400000">
            <a:off x="1070769" y="2499519"/>
            <a:ext cx="15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1" idx="4"/>
          </p:cNvCxnSpPr>
          <p:nvPr/>
        </p:nvCxnSpPr>
        <p:spPr>
          <a:xfrm rot="16200000" flipH="1">
            <a:off x="2070894" y="2499519"/>
            <a:ext cx="15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7" idx="0"/>
          </p:cNvCxnSpPr>
          <p:nvPr/>
        </p:nvCxnSpPr>
        <p:spPr>
          <a:xfrm rot="5400000">
            <a:off x="570707" y="2999581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9" idx="0"/>
          </p:cNvCxnSpPr>
          <p:nvPr/>
        </p:nvCxnSpPr>
        <p:spPr>
          <a:xfrm rot="5400000">
            <a:off x="2285207" y="2999581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357438" y="2857500"/>
            <a:ext cx="714375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85750" y="2857500"/>
            <a:ext cx="714375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Decisão 28"/>
          <p:cNvSpPr/>
          <p:nvPr/>
        </p:nvSpPr>
        <p:spPr>
          <a:xfrm>
            <a:off x="3071813" y="3214688"/>
            <a:ext cx="357187" cy="21431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00750" y="928688"/>
            <a:ext cx="1285875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Tool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00750" y="1285875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Manipulate</a:t>
            </a:r>
            <a:r>
              <a:rPr lang="pt-B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143500" y="2428875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143500" y="2786063"/>
            <a:ext cx="1285875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</a:rPr>
              <a:t>Draw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Position</a:t>
            </a:r>
            <a:r>
              <a:rPr lang="pt-BR" sz="1400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/>
                </a:solidFill>
              </a:rPr>
              <a:t>Clone()</a:t>
            </a:r>
          </a:p>
        </p:txBody>
      </p:sp>
      <p:sp>
        <p:nvSpPr>
          <p:cNvPr id="36" name="Triângulo isósceles 35"/>
          <p:cNvSpPr/>
          <p:nvPr/>
        </p:nvSpPr>
        <p:spPr>
          <a:xfrm>
            <a:off x="6500813" y="1928813"/>
            <a:ext cx="285750" cy="21431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37" name="Conector reto 36"/>
          <p:cNvCxnSpPr>
            <a:stCxn id="31" idx="2"/>
            <a:endCxn id="36" idx="0"/>
          </p:cNvCxnSpPr>
          <p:nvPr/>
        </p:nvCxnSpPr>
        <p:spPr>
          <a:xfrm rot="5400000">
            <a:off x="6501607" y="1785144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6" idx="2"/>
          </p:cNvCxnSpPr>
          <p:nvPr/>
        </p:nvCxnSpPr>
        <p:spPr>
          <a:xfrm rot="5400000">
            <a:off x="6144419" y="1785144"/>
            <a:ext cx="15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6" idx="4"/>
          </p:cNvCxnSpPr>
          <p:nvPr/>
        </p:nvCxnSpPr>
        <p:spPr>
          <a:xfrm rot="16200000" flipH="1">
            <a:off x="7144544" y="1785144"/>
            <a:ext cx="15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endCxn id="32" idx="0"/>
          </p:cNvCxnSpPr>
          <p:nvPr/>
        </p:nvCxnSpPr>
        <p:spPr>
          <a:xfrm rot="5400000">
            <a:off x="5644357" y="2285206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5400000">
            <a:off x="7358857" y="2285206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6858000" y="2428875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MusicalNote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6858000" y="2786063"/>
            <a:ext cx="1285875" cy="28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6000750" y="3857625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WholeNote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6000750" y="4214813"/>
            <a:ext cx="1285875" cy="78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</a:rPr>
              <a:t>Draw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Position</a:t>
            </a:r>
            <a:r>
              <a:rPr lang="pt-BR" sz="1400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/>
                </a:solidFill>
              </a:rPr>
              <a:t>Clone()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7715250" y="3857625"/>
            <a:ext cx="1285875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>
                <a:solidFill>
                  <a:schemeClr val="tx1"/>
                </a:solidFill>
              </a:rPr>
              <a:t>HalfNote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7715250" y="4214813"/>
            <a:ext cx="1285875" cy="78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</a:rPr>
              <a:t>Draw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Position</a:t>
            </a:r>
            <a:r>
              <a:rPr lang="pt-BR" sz="1400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/>
                </a:solidFill>
              </a:rPr>
              <a:t>Clone()</a:t>
            </a:r>
          </a:p>
        </p:txBody>
      </p:sp>
      <p:sp>
        <p:nvSpPr>
          <p:cNvPr id="62" name="Triângulo isósceles 61"/>
          <p:cNvSpPr/>
          <p:nvPr/>
        </p:nvSpPr>
        <p:spPr>
          <a:xfrm>
            <a:off x="7358063" y="3355975"/>
            <a:ext cx="285750" cy="2159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63" name="Conector reto 62"/>
          <p:cNvCxnSpPr>
            <a:endCxn id="62" idx="0"/>
          </p:cNvCxnSpPr>
          <p:nvPr/>
        </p:nvCxnSpPr>
        <p:spPr>
          <a:xfrm rot="5400000">
            <a:off x="7358857" y="3213894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62" idx="2"/>
          </p:cNvCxnSpPr>
          <p:nvPr/>
        </p:nvCxnSpPr>
        <p:spPr>
          <a:xfrm rot="5400000">
            <a:off x="7001669" y="3213894"/>
            <a:ext cx="15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62" idx="4"/>
          </p:cNvCxnSpPr>
          <p:nvPr/>
        </p:nvCxnSpPr>
        <p:spPr>
          <a:xfrm rot="16200000" flipH="1">
            <a:off x="8001794" y="3213894"/>
            <a:ext cx="15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endCxn id="58" idx="0"/>
          </p:cNvCxnSpPr>
          <p:nvPr/>
        </p:nvCxnSpPr>
        <p:spPr>
          <a:xfrm rot="5400000">
            <a:off x="6501607" y="3713956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60" idx="0"/>
          </p:cNvCxnSpPr>
          <p:nvPr/>
        </p:nvCxnSpPr>
        <p:spPr>
          <a:xfrm rot="5400000">
            <a:off x="8216107" y="3713956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29" idx="3"/>
            <a:endCxn id="30" idx="1"/>
          </p:cNvCxnSpPr>
          <p:nvPr/>
        </p:nvCxnSpPr>
        <p:spPr>
          <a:xfrm flipV="1">
            <a:off x="3429000" y="1106488"/>
            <a:ext cx="2571750" cy="22145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3000375" y="3679825"/>
            <a:ext cx="1588" cy="82073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xograma: Cartão 74"/>
          <p:cNvSpPr/>
          <p:nvPr/>
        </p:nvSpPr>
        <p:spPr>
          <a:xfrm>
            <a:off x="1857375" y="4500563"/>
            <a:ext cx="2500313" cy="1285875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/>
                </a:solidFill>
              </a:rPr>
              <a:t>p = </a:t>
            </a:r>
            <a:r>
              <a:rPr lang="pt-BR" sz="1400" dirty="0" err="1">
                <a:solidFill>
                  <a:schemeClr val="tx1"/>
                </a:solidFill>
              </a:rPr>
              <a:t>prototype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 Clone()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while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(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user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drags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mouse){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  p  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Draw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new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position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insert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p 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into</a:t>
            </a:r>
            <a:r>
              <a:rPr lang="pt-BR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pt-BR" sz="1400" dirty="0" err="1">
                <a:solidFill>
                  <a:schemeClr val="tx1"/>
                </a:solidFill>
                <a:sym typeface="Wingdings" pitchFamily="2" charset="2"/>
              </a:rPr>
              <a:t>drawing</a:t>
            </a:r>
            <a:endParaRPr lang="pt-BR" sz="1400" dirty="0">
              <a:solidFill>
                <a:schemeClr val="tx1"/>
              </a:solidFill>
              <a:sym typeface="Wingdings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77" name="Conector reto 76"/>
          <p:cNvCxnSpPr/>
          <p:nvPr/>
        </p:nvCxnSpPr>
        <p:spPr>
          <a:xfrm>
            <a:off x="7072313" y="4749800"/>
            <a:ext cx="1587" cy="82232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xograma: Cartão 77"/>
          <p:cNvSpPr/>
          <p:nvPr/>
        </p:nvSpPr>
        <p:spPr>
          <a:xfrm>
            <a:off x="5572125" y="5572125"/>
            <a:ext cx="1928813" cy="428625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</a:rPr>
              <a:t>Return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copy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of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shelf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79" name="Conector reto 78"/>
          <p:cNvCxnSpPr/>
          <p:nvPr/>
        </p:nvCxnSpPr>
        <p:spPr>
          <a:xfrm rot="16200000" flipH="1">
            <a:off x="8054975" y="5446713"/>
            <a:ext cx="1465263" cy="158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uxograma: Cartão 79"/>
          <p:cNvSpPr/>
          <p:nvPr/>
        </p:nvSpPr>
        <p:spPr>
          <a:xfrm>
            <a:off x="7072313" y="6215063"/>
            <a:ext cx="1928812" cy="428625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solidFill>
                  <a:schemeClr val="tx1"/>
                </a:solidFill>
              </a:rPr>
              <a:t>Return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copy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of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shelf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538412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88" y="571500"/>
            <a:ext cx="8229600" cy="51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Aplicabilidade</a:t>
            </a:r>
          </a:p>
        </p:txBody>
      </p:sp>
      <p:sp>
        <p:nvSpPr>
          <p:cNvPr id="65539" name="Espaço Reservado para Conteúdo 2"/>
          <p:cNvSpPr>
            <a:spLocks noGrp="1"/>
          </p:cNvSpPr>
          <p:nvPr>
            <p:ph idx="1"/>
          </p:nvPr>
        </p:nvSpPr>
        <p:spPr>
          <a:xfrm>
            <a:off x="500063" y="1428750"/>
            <a:ext cx="7643812" cy="4911725"/>
          </a:xfrm>
        </p:spPr>
        <p:txBody>
          <a:bodyPr/>
          <a:lstStyle/>
          <a:p>
            <a:pPr eaLnBrk="1" hangingPunct="1"/>
            <a:r>
              <a:rPr lang="pt-BR" sz="2400"/>
              <a:t>Um sistema deve ser independente de como seus  produtos são criados, compostos e representados, e</a:t>
            </a:r>
          </a:p>
          <a:p>
            <a:pPr lvl="1" eaLnBrk="1" hangingPunct="1"/>
            <a:r>
              <a:rPr lang="pt-BR" sz="2000"/>
              <a:t>Quando as classes a instanciar são especificadas em runtime, por exemplo, através de carga dinâmica, ou;</a:t>
            </a:r>
          </a:p>
          <a:p>
            <a:pPr lvl="1" eaLnBrk="1" hangingPunct="1"/>
            <a:r>
              <a:rPr lang="pt-BR" sz="2000"/>
              <a:t>para evitar construir uma hierarquia de fábricas que é paralela à hierarquia de produtos, ou;</a:t>
            </a:r>
          </a:p>
          <a:p>
            <a:pPr lvl="1" eaLnBrk="1" hangingPunct="1"/>
            <a:r>
              <a:rPr lang="pt-BR" sz="2000"/>
              <a:t>Quando instâncias de uma classe podem ter apenas poucas combinações de estados. Fica então mais conveniente clonar objetos em vez de construir novos objetos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7237278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88" y="571500"/>
            <a:ext cx="8229600" cy="51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Conseqüências</a:t>
            </a:r>
          </a:p>
        </p:txBody>
      </p:sp>
      <p:sp>
        <p:nvSpPr>
          <p:cNvPr id="66563" name="Espaço Reservado para Conteúdo 2"/>
          <p:cNvSpPr>
            <a:spLocks noGrp="1"/>
          </p:cNvSpPr>
          <p:nvPr>
            <p:ph idx="1"/>
          </p:nvPr>
        </p:nvSpPr>
        <p:spPr>
          <a:xfrm>
            <a:off x="500063" y="1428750"/>
            <a:ext cx="7643812" cy="4911725"/>
          </a:xfrm>
        </p:spPr>
        <p:txBody>
          <a:bodyPr/>
          <a:lstStyle/>
          <a:p>
            <a:pPr eaLnBrk="1" hangingPunct="1"/>
            <a:r>
              <a:rPr lang="pt-BR" sz="2400"/>
              <a:t>Reduz o número de classes que os clientes conhecem </a:t>
            </a:r>
          </a:p>
          <a:p>
            <a:pPr eaLnBrk="1" hangingPunct="1"/>
            <a:r>
              <a:rPr lang="pt-BR" sz="2400"/>
              <a:t>Permitem</a:t>
            </a:r>
          </a:p>
          <a:p>
            <a:pPr lvl="1" eaLnBrk="1" hangingPunct="1"/>
            <a:r>
              <a:rPr lang="pt-BR" sz="2000"/>
              <a:t>Que o cliente trabalhe com classes específicas de uma aplicação, sem necessidade de recompilação</a:t>
            </a:r>
          </a:p>
          <a:p>
            <a:pPr lvl="1" eaLnBrk="1" hangingPunct="1"/>
            <a:r>
              <a:rPr lang="pt-BR" sz="2000"/>
              <a:t>Adicionar e remover produtos em run-time</a:t>
            </a:r>
          </a:p>
          <a:p>
            <a:pPr lvl="1" eaLnBrk="1" hangingPunct="1"/>
            <a:r>
              <a:rPr lang="pt-BR" sz="2000"/>
              <a:t>Especificar novos objetos através da variação de valores</a:t>
            </a:r>
          </a:p>
          <a:p>
            <a:pPr lvl="1" eaLnBrk="1" hangingPunct="1"/>
            <a:r>
              <a:rPr lang="pt-BR" sz="2000"/>
              <a:t>Especificar novos objetos através de variação na estrutura</a:t>
            </a:r>
          </a:p>
          <a:p>
            <a:pPr lvl="1" eaLnBrk="1" hangingPunct="1"/>
            <a:r>
              <a:rPr lang="pt-BR" sz="2000"/>
              <a:t>Reduzir o número de subclasses</a:t>
            </a:r>
          </a:p>
          <a:p>
            <a:pPr lvl="1" eaLnBrk="1" hangingPunct="1"/>
            <a:r>
              <a:rPr lang="pt-BR" sz="2000"/>
              <a:t>Configuração dinâmica de aplicações</a:t>
            </a:r>
          </a:p>
          <a:p>
            <a:pPr eaLnBrk="1" hangingPunct="1"/>
            <a:r>
              <a:rPr lang="pt-BR" sz="2400"/>
              <a:t>Cada subclasse deve implementar o método clone()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4063690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Exercício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/>
              <a:t>Considere uma empresa Web hosting que oferece serviços de hospedagem na plataforma Windows e UNIX. Suponha que a empresa de Web hosting ofereça três diferentes tipos de pacotes de hospedagem (Hosting) — Basic, Premium e Premium Plus — para ambas as plataformas </a:t>
            </a:r>
          </a:p>
          <a:p>
            <a:pPr lvl="1" eaLnBrk="1" hangingPunct="1"/>
            <a:r>
              <a:rPr lang="pt-BR" sz="2000"/>
              <a:t>Projete uma aplicação usando o padrão Abstract Factory  para consultar as características   dos diferentes tipos de pacotes de hospedagem  oferecidos pela empresa de Web hosting</a:t>
            </a:r>
          </a:p>
          <a:p>
            <a:pPr lvl="1" eaLnBrk="1" hangingPunct="1"/>
            <a:r>
              <a:rPr lang="pt-BR" sz="2000"/>
              <a:t>E com padrão Prototype?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43200" y="6499916"/>
            <a:ext cx="359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Criacionais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50361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 Formato de um padrão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>
                <a:solidFill>
                  <a:srgbClr val="000000"/>
                </a:solidFill>
              </a:rPr>
              <a:t>Todo padrão inclui </a:t>
            </a:r>
          </a:p>
          <a:p>
            <a:pPr lvl="1" eaLnBrk="1" hangingPunct="1"/>
            <a:r>
              <a:rPr lang="pt-BR">
                <a:solidFill>
                  <a:srgbClr val="000000"/>
                </a:solidFill>
              </a:rPr>
              <a:t>Nome</a:t>
            </a:r>
          </a:p>
          <a:p>
            <a:pPr lvl="1" eaLnBrk="1" hangingPunct="1"/>
            <a:r>
              <a:rPr lang="pt-BR">
                <a:solidFill>
                  <a:srgbClr val="000000"/>
                </a:solidFill>
              </a:rPr>
              <a:t>Problema</a:t>
            </a:r>
          </a:p>
          <a:p>
            <a:pPr lvl="1" eaLnBrk="1" hangingPunct="1"/>
            <a:r>
              <a:rPr lang="pt-BR">
                <a:solidFill>
                  <a:srgbClr val="000000"/>
                </a:solidFill>
              </a:rPr>
              <a:t>Solução</a:t>
            </a:r>
          </a:p>
          <a:p>
            <a:pPr lvl="1" eaLnBrk="1" hangingPunct="1"/>
            <a:r>
              <a:rPr lang="pt-BR">
                <a:solidFill>
                  <a:srgbClr val="000000"/>
                </a:solidFill>
              </a:rPr>
              <a:t>Conseqüências / Forças</a:t>
            </a:r>
          </a:p>
          <a:p>
            <a:pPr lvl="1" eaLnBrk="1" hangingPunct="1"/>
            <a:endParaRPr lang="pt-BR">
              <a:solidFill>
                <a:srgbClr val="000000"/>
              </a:solidFill>
            </a:endParaRPr>
          </a:p>
          <a:p>
            <a:pPr lvl="1" eaLnBrk="1" hangingPunct="1"/>
            <a:endParaRPr lang="pt-BR">
              <a:solidFill>
                <a:srgbClr val="000000"/>
              </a:solidFill>
            </a:endParaRPr>
          </a:p>
          <a:p>
            <a:pPr eaLnBrk="1" hangingPunct="1"/>
            <a:r>
              <a:rPr lang="pt-BR"/>
              <a:t>Existem outros tipos de padrões mas vamos nos concentrar no GoF.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5001736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dirty="0"/>
              <a:t>Ana Claudia Rossi</a:t>
            </a:r>
          </a:p>
          <a:p>
            <a:pPr algn="ctr">
              <a:buNone/>
            </a:pPr>
            <a:r>
              <a:rPr lang="pt-BR" dirty="0">
                <a:hlinkClick r:id="rId3"/>
              </a:rPr>
              <a:t>ana.rossi@mackenzie.br</a:t>
            </a:r>
            <a:r>
              <a:rPr lang="pt-B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pt-BR"/>
              <a:t>O Formato dos padrões no GoF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006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pt-BR" sz="1800"/>
              <a:t>Nome (inclui número da página)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um bom nome é essencial para que o padrão caia na boca do povo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Objetivo / Intenção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Também Conhecido Como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Motivação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um cenário mostrando o problema e a necessidade da solução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Aplicabilidade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como reconhecer as situações nas quais o padrão é aplicável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Estrutura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uma representação gráfica da estrutura de classes do padrão </a:t>
            </a:r>
            <a:br>
              <a:rPr lang="pt-BR" sz="2000"/>
            </a:br>
            <a:r>
              <a:rPr lang="pt-BR" sz="2000"/>
              <a:t>(usando OMT91) em, às vezes, diagramas de interação (Booch 94)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Participantes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as classes e objetos que participam e quais são suas responsabilidades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Colaborações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000"/>
              <a:t>como os participantes colaboram para exercer as suas responsabilidades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3200" y="6499916"/>
            <a:ext cx="280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Design </a:t>
            </a:r>
            <a:r>
              <a:rPr lang="pt-BR" sz="1200" dirty="0" err="1">
                <a:solidFill>
                  <a:schemeClr val="bg1"/>
                </a:solidFill>
              </a:rPr>
              <a:t>Patterns</a:t>
            </a:r>
            <a:r>
              <a:rPr lang="pt-BR" sz="1200" dirty="0">
                <a:solidFill>
                  <a:schemeClr val="bg1"/>
                </a:solidFill>
              </a:rPr>
              <a:t> – </a:t>
            </a:r>
            <a:r>
              <a:rPr lang="pt-BR" sz="1200" dirty="0" err="1">
                <a:solidFill>
                  <a:schemeClr val="bg1"/>
                </a:solidFill>
              </a:rPr>
              <a:t>Profa</a:t>
            </a:r>
            <a:r>
              <a:rPr lang="pt-BR" sz="1200" dirty="0">
                <a:solidFill>
                  <a:schemeClr val="bg1"/>
                </a:solidFill>
              </a:rPr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4535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3486</Words>
  <Application>Microsoft Office PowerPoint</Application>
  <PresentationFormat>Apresentação na tela (4:3)</PresentationFormat>
  <Paragraphs>514</Paragraphs>
  <Slides>80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90" baseType="lpstr">
      <vt:lpstr>Arial</vt:lpstr>
      <vt:lpstr>Batang</vt:lpstr>
      <vt:lpstr>Calibri</vt:lpstr>
      <vt:lpstr>Courier New</vt:lpstr>
      <vt:lpstr>Lucida Grande</vt:lpstr>
      <vt:lpstr>Tahoma</vt:lpstr>
      <vt:lpstr>Times New Roman</vt:lpstr>
      <vt:lpstr>Verdana</vt:lpstr>
      <vt:lpstr>Wingdings</vt:lpstr>
      <vt:lpstr>Office Theme</vt:lpstr>
      <vt:lpstr> Universidade Presbiteriana Mackenzie</vt:lpstr>
      <vt:lpstr>Padrões de Projeto de Software OO</vt:lpstr>
      <vt:lpstr>A Inspiração</vt:lpstr>
      <vt:lpstr>Catálogo de soluções</vt:lpstr>
      <vt:lpstr>Gang of Four (GoF)</vt:lpstr>
      <vt:lpstr>Padrões GoF</vt:lpstr>
      <vt:lpstr>Gang of Four (GoF)</vt:lpstr>
      <vt:lpstr>O Formato de um padrão</vt:lpstr>
      <vt:lpstr>O Formato dos padrões no GoF</vt:lpstr>
      <vt:lpstr>O Formato dos padrões no GoF</vt:lpstr>
      <vt:lpstr>Tipos de Padrões de Projeto</vt:lpstr>
      <vt:lpstr>Categorias de padrões GoF</vt:lpstr>
      <vt:lpstr>Categorias de padrões GoF</vt:lpstr>
      <vt:lpstr>Categorias de padrões GoF</vt:lpstr>
      <vt:lpstr> Universidade Presbiteriana Mackenzie</vt:lpstr>
      <vt:lpstr>Apresentação do PowerPoint</vt:lpstr>
      <vt:lpstr>Factory Method</vt:lpstr>
      <vt:lpstr>Factory Method</vt:lpstr>
      <vt:lpstr>Problema</vt:lpstr>
      <vt:lpstr>Solução</vt:lpstr>
      <vt:lpstr>Factory Method (estrutura)</vt:lpstr>
      <vt:lpstr>Solução</vt:lpstr>
      <vt:lpstr>Aplicabilidade</vt:lpstr>
      <vt:lpstr>Consequências</vt:lpstr>
      <vt:lpstr>Franchinsing de Pizza Store</vt:lpstr>
      <vt:lpstr>Franchinsing de Pizza Store</vt:lpstr>
      <vt:lpstr>Exercício</vt:lpstr>
      <vt:lpstr>Solução</vt:lpstr>
      <vt:lpstr>GOF – Abstract Factory</vt:lpstr>
      <vt:lpstr>Apresentação do PowerPoint</vt:lpstr>
      <vt:lpstr>Abstract Factory</vt:lpstr>
      <vt:lpstr>Abstract Factory (estrutura)</vt:lpstr>
      <vt:lpstr>Abstract Factory (estrutura)</vt:lpstr>
      <vt:lpstr>Abstract Factory (estrutura)</vt:lpstr>
      <vt:lpstr>Abstract Factory (estrutura)</vt:lpstr>
      <vt:lpstr>Abstract Factory (estrutura)</vt:lpstr>
      <vt:lpstr>Abstract Factory (estrutura)</vt:lpstr>
      <vt:lpstr>Abstract Factory (Exemplo)</vt:lpstr>
      <vt:lpstr>Abstract Factory (participantes)</vt:lpstr>
      <vt:lpstr>Abstract Factory (conseqüências)</vt:lpstr>
      <vt:lpstr>Abstract Factory (aplicabilidade)</vt:lpstr>
      <vt:lpstr>Abstract Factory (exemplo)</vt:lpstr>
      <vt:lpstr>Exercicio</vt:lpstr>
      <vt:lpstr>GOF - Singleton</vt:lpstr>
      <vt:lpstr>Singleton</vt:lpstr>
      <vt:lpstr>Singleton</vt:lpstr>
      <vt:lpstr>Singleton (estrutura)</vt:lpstr>
      <vt:lpstr>Singleton (implementação)</vt:lpstr>
      <vt:lpstr>Singleton (uso)</vt:lpstr>
      <vt:lpstr>Singleton (estrutura)</vt:lpstr>
      <vt:lpstr>Apresentação do PowerPoint</vt:lpstr>
      <vt:lpstr>Singleton (exemplo)</vt:lpstr>
      <vt:lpstr>Singleton (exemplo)</vt:lpstr>
      <vt:lpstr>Fábrica de Chocolate</vt:lpstr>
      <vt:lpstr>Apresentação do PowerPoint</vt:lpstr>
      <vt:lpstr>Classe ChocolateBoiler</vt:lpstr>
      <vt:lpstr>Apresentação do PowerPoint</vt:lpstr>
      <vt:lpstr>Pró e Contras</vt:lpstr>
      <vt:lpstr>Builder</vt:lpstr>
      <vt:lpstr>Builder</vt:lpstr>
      <vt:lpstr>Problema</vt:lpstr>
      <vt:lpstr>Builder</vt:lpstr>
      <vt:lpstr>Diagrama de Interação</vt:lpstr>
      <vt:lpstr>Estrutura</vt:lpstr>
      <vt:lpstr>Diagrama de Seqüência</vt:lpstr>
      <vt:lpstr>Diagrama de Seqüência</vt:lpstr>
      <vt:lpstr>Exemplo</vt:lpstr>
      <vt:lpstr>Outro Exemplo</vt:lpstr>
      <vt:lpstr>Outro Exemplo</vt:lpstr>
      <vt:lpstr>Aplicabilidade</vt:lpstr>
      <vt:lpstr>Exercicio – Builder – Kits Promocionais </vt:lpstr>
      <vt:lpstr>Prototype</vt:lpstr>
      <vt:lpstr>Problema</vt:lpstr>
      <vt:lpstr>Prototype</vt:lpstr>
      <vt:lpstr>Estrutura</vt:lpstr>
      <vt:lpstr>Exemplo</vt:lpstr>
      <vt:lpstr>Aplicabilidade</vt:lpstr>
      <vt:lpstr>Conseqüências</vt:lpstr>
      <vt:lpstr>Exercício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Ana rossi</cp:lastModifiedBy>
  <cp:revision>75</cp:revision>
  <dcterms:created xsi:type="dcterms:W3CDTF">2009-11-10T10:17:41Z</dcterms:created>
  <dcterms:modified xsi:type="dcterms:W3CDTF">2017-03-05T21:41:25Z</dcterms:modified>
</cp:coreProperties>
</file>