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2540" autoAdjust="0"/>
  </p:normalViewPr>
  <p:slideViewPr>
    <p:cSldViewPr>
      <p:cViewPr>
        <p:scale>
          <a:sx n="70" d="100"/>
          <a:sy n="70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641CF-26C1-442B-9B84-E3C5A93727EE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C6BD4-6364-455C-9B53-58D352051B2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8393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557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430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19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517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9222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8757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095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176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599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6647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844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BBB1-AB9B-418A-8CDB-DA59FE81D66F}" type="datetimeFigureOut">
              <a:rPr lang="es-PY" smtClean="0"/>
              <a:t>17/10/2013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C403-ADAB-4DF7-A930-DCD570B3472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317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36 CuadroTexto"/>
          <p:cNvSpPr txBox="1"/>
          <p:nvPr/>
        </p:nvSpPr>
        <p:spPr>
          <a:xfrm>
            <a:off x="5796136" y="31535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INICIAL </a:t>
            </a:r>
            <a:endParaRPr lang="es-PY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5364088" y="45900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dirty="0" smtClean="0"/>
              <a:t>SOLUCIONADO</a:t>
            </a:r>
            <a:endParaRPr lang="es-PY" dirty="0"/>
          </a:p>
        </p:txBody>
      </p:sp>
      <p:grpSp>
        <p:nvGrpSpPr>
          <p:cNvPr id="189" name="188 Grupo"/>
          <p:cNvGrpSpPr/>
          <p:nvPr/>
        </p:nvGrpSpPr>
        <p:grpSpPr>
          <a:xfrm>
            <a:off x="500071" y="121184"/>
            <a:ext cx="3906403" cy="2014160"/>
            <a:chOff x="500071" y="121184"/>
            <a:chExt cx="3906403" cy="2014160"/>
          </a:xfrm>
        </p:grpSpPr>
        <p:grpSp>
          <p:nvGrpSpPr>
            <p:cNvPr id="61" name="60 Grupo"/>
            <p:cNvGrpSpPr/>
            <p:nvPr/>
          </p:nvGrpSpPr>
          <p:grpSpPr>
            <a:xfrm>
              <a:off x="500071" y="176856"/>
              <a:ext cx="3906403" cy="1843192"/>
              <a:chOff x="500071" y="176856"/>
              <a:chExt cx="3906403" cy="1843192"/>
            </a:xfrm>
          </p:grpSpPr>
          <p:grpSp>
            <p:nvGrpSpPr>
              <p:cNvPr id="62" name="61 Grupo"/>
              <p:cNvGrpSpPr/>
              <p:nvPr/>
            </p:nvGrpSpPr>
            <p:grpSpPr>
              <a:xfrm>
                <a:off x="500071" y="176856"/>
                <a:ext cx="3906403" cy="1843192"/>
                <a:chOff x="500071" y="176856"/>
                <a:chExt cx="3906403" cy="1843192"/>
              </a:xfrm>
            </p:grpSpPr>
            <p:cxnSp>
              <p:nvCxnSpPr>
                <p:cNvPr id="67" name="66 Conector recto"/>
                <p:cNvCxnSpPr>
                  <a:stCxn id="77" idx="6"/>
                </p:cNvCxnSpPr>
                <p:nvPr/>
              </p:nvCxnSpPr>
              <p:spPr>
                <a:xfrm flipV="1">
                  <a:off x="747585" y="1145682"/>
                  <a:ext cx="1222520" cy="7159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67 Conector recto"/>
                <p:cNvCxnSpPr>
                  <a:endCxn id="87" idx="3"/>
                </p:cNvCxnSpPr>
                <p:nvPr/>
              </p:nvCxnSpPr>
              <p:spPr>
                <a:xfrm flipV="1">
                  <a:off x="1976628" y="398183"/>
                  <a:ext cx="1457005" cy="74484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68 Conector recto"/>
                <p:cNvCxnSpPr/>
                <p:nvPr/>
              </p:nvCxnSpPr>
              <p:spPr>
                <a:xfrm>
                  <a:off x="1980717" y="1114835"/>
                  <a:ext cx="1551037" cy="60049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69 Conector recto"/>
                <p:cNvCxnSpPr>
                  <a:stCxn id="89" idx="3"/>
                </p:cNvCxnSpPr>
                <p:nvPr/>
              </p:nvCxnSpPr>
              <p:spPr>
                <a:xfrm flipH="1">
                  <a:off x="3557068" y="1059162"/>
                  <a:ext cx="616916" cy="6735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70 Conector recto"/>
                <p:cNvCxnSpPr>
                  <a:stCxn id="79" idx="7"/>
                  <a:endCxn id="87" idx="2"/>
                </p:cNvCxnSpPr>
                <p:nvPr/>
              </p:nvCxnSpPr>
              <p:spPr>
                <a:xfrm flipV="1">
                  <a:off x="1763866" y="316657"/>
                  <a:ext cx="1633520" cy="556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71 Conector recto" descr="1" title="1"/>
                <p:cNvCxnSpPr>
                  <a:endCxn id="79" idx="2"/>
                </p:cNvCxnSpPr>
                <p:nvPr/>
              </p:nvCxnSpPr>
              <p:spPr>
                <a:xfrm flipV="1">
                  <a:off x="768808" y="453856"/>
                  <a:ext cx="783792" cy="7592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72 Conector recto"/>
                <p:cNvCxnSpPr>
                  <a:stCxn id="79" idx="5"/>
                  <a:endCxn id="81" idx="7"/>
                </p:cNvCxnSpPr>
                <p:nvPr/>
              </p:nvCxnSpPr>
              <p:spPr>
                <a:xfrm>
                  <a:off x="1763866" y="535382"/>
                  <a:ext cx="293748" cy="480852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73 Conector recto"/>
                <p:cNvCxnSpPr>
                  <a:stCxn id="87" idx="5"/>
                  <a:endCxn id="89" idx="0"/>
                </p:cNvCxnSpPr>
                <p:nvPr/>
              </p:nvCxnSpPr>
              <p:spPr>
                <a:xfrm>
                  <a:off x="3608652" y="398183"/>
                  <a:ext cx="652842" cy="4641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74 Conector recto"/>
                <p:cNvCxnSpPr>
                  <a:stCxn id="83" idx="6"/>
                  <a:endCxn id="85" idx="2"/>
                </p:cNvCxnSpPr>
                <p:nvPr/>
              </p:nvCxnSpPr>
              <p:spPr>
                <a:xfrm flipV="1">
                  <a:off x="1778890" y="1715334"/>
                  <a:ext cx="1643809" cy="1662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75 Conector recto" descr="11" title="1"/>
                <p:cNvCxnSpPr>
                  <a:stCxn id="78" idx="3"/>
                  <a:endCxn id="83" idx="1"/>
                </p:cNvCxnSpPr>
                <p:nvPr/>
              </p:nvCxnSpPr>
              <p:spPr>
                <a:xfrm>
                  <a:off x="768808" y="1217272"/>
                  <a:ext cx="798816" cy="5827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76 Elipse"/>
                <p:cNvSpPr/>
                <p:nvPr/>
              </p:nvSpPr>
              <p:spPr>
                <a:xfrm>
                  <a:off x="500072" y="1101976"/>
                  <a:ext cx="247513" cy="230593"/>
                </a:xfrm>
                <a:prstGeom prst="ellipse">
                  <a:avLst/>
                </a:prstGeom>
                <a:solidFill>
                  <a:srgbClr val="92D050">
                    <a:alpha val="46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78" name="77 CuadroTexto"/>
                <p:cNvSpPr txBox="1"/>
                <p:nvPr/>
              </p:nvSpPr>
              <p:spPr>
                <a:xfrm>
                  <a:off x="500071" y="1078772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PY"/>
                  </a:defPPr>
                  <a:lvl1pPr>
                    <a:defRPr sz="1200"/>
                  </a:lvl1pPr>
                </a:lstStyle>
                <a:p>
                  <a:r>
                    <a:rPr lang="es-PY" dirty="0"/>
                    <a:t>1</a:t>
                  </a:r>
                </a:p>
              </p:txBody>
            </p:sp>
            <p:sp>
              <p:nvSpPr>
                <p:cNvPr id="79" name="78 Elipse"/>
                <p:cNvSpPr/>
                <p:nvPr/>
              </p:nvSpPr>
              <p:spPr>
                <a:xfrm>
                  <a:off x="1552600" y="338559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80" name="79 CuadroTexto"/>
                <p:cNvSpPr txBox="1"/>
                <p:nvPr/>
              </p:nvSpPr>
              <p:spPr>
                <a:xfrm>
                  <a:off x="1552600" y="330575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2</a:t>
                  </a:r>
                </a:p>
              </p:txBody>
            </p:sp>
            <p:sp>
              <p:nvSpPr>
                <p:cNvPr id="81" name="80 Elipse"/>
                <p:cNvSpPr/>
                <p:nvPr/>
              </p:nvSpPr>
              <p:spPr>
                <a:xfrm>
                  <a:off x="1846348" y="982464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82" name="81 CuadroTexto"/>
                <p:cNvSpPr txBox="1"/>
                <p:nvPr/>
              </p:nvSpPr>
              <p:spPr>
                <a:xfrm>
                  <a:off x="1851875" y="959260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3</a:t>
                  </a:r>
                  <a:endParaRPr lang="es-PY" sz="1200" dirty="0"/>
                </a:p>
              </p:txBody>
            </p:sp>
            <p:sp>
              <p:nvSpPr>
                <p:cNvPr id="83" name="82 Elipse"/>
                <p:cNvSpPr/>
                <p:nvPr/>
              </p:nvSpPr>
              <p:spPr>
                <a:xfrm>
                  <a:off x="1531377" y="1766252"/>
                  <a:ext cx="247513" cy="2305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84" name="83 CuadroTexto"/>
                <p:cNvSpPr txBox="1"/>
                <p:nvPr/>
              </p:nvSpPr>
              <p:spPr>
                <a:xfrm>
                  <a:off x="1531377" y="1743049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4</a:t>
                  </a:r>
                  <a:endParaRPr lang="es-PY" sz="1200" dirty="0"/>
                </a:p>
              </p:txBody>
            </p:sp>
            <p:sp>
              <p:nvSpPr>
                <p:cNvPr id="85" name="84 Elipse"/>
                <p:cNvSpPr/>
                <p:nvPr/>
              </p:nvSpPr>
              <p:spPr>
                <a:xfrm>
                  <a:off x="3422699" y="1600037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86" name="85 CuadroTexto"/>
                <p:cNvSpPr txBox="1"/>
                <p:nvPr/>
              </p:nvSpPr>
              <p:spPr>
                <a:xfrm>
                  <a:off x="3412086" y="1568495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6</a:t>
                  </a:r>
                </a:p>
              </p:txBody>
            </p:sp>
            <p:sp>
              <p:nvSpPr>
                <p:cNvPr id="87" name="86 Elipse"/>
                <p:cNvSpPr/>
                <p:nvPr/>
              </p:nvSpPr>
              <p:spPr>
                <a:xfrm>
                  <a:off x="3397386" y="201360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88" name="87 CuadroTexto"/>
                <p:cNvSpPr txBox="1"/>
                <p:nvPr/>
              </p:nvSpPr>
              <p:spPr>
                <a:xfrm>
                  <a:off x="3386773" y="176856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PY"/>
                  </a:defPPr>
                  <a:lvl1pPr>
                    <a:defRPr sz="1200"/>
                  </a:lvl1pPr>
                </a:lstStyle>
                <a:p>
                  <a:r>
                    <a:rPr lang="es-PY" dirty="0"/>
                    <a:t>5</a:t>
                  </a:r>
                </a:p>
              </p:txBody>
            </p:sp>
            <p:sp>
              <p:nvSpPr>
                <p:cNvPr id="89" name="88 Elipse"/>
                <p:cNvSpPr/>
                <p:nvPr/>
              </p:nvSpPr>
              <p:spPr>
                <a:xfrm>
                  <a:off x="4137737" y="862339"/>
                  <a:ext cx="247513" cy="2305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90" name="89 CuadroTexto"/>
                <p:cNvSpPr txBox="1"/>
                <p:nvPr/>
              </p:nvSpPr>
              <p:spPr>
                <a:xfrm>
                  <a:off x="4137737" y="837836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7</a:t>
                  </a:r>
                </a:p>
              </p:txBody>
            </p:sp>
          </p:grpSp>
          <p:sp>
            <p:nvSpPr>
              <p:cNvPr id="63" name="62 CuadroTexto"/>
              <p:cNvSpPr txBox="1"/>
              <p:nvPr/>
            </p:nvSpPr>
            <p:spPr>
              <a:xfrm>
                <a:off x="1168216" y="940272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50</a:t>
                </a:r>
                <a:endParaRPr lang="es-PY" sz="1200" dirty="0"/>
              </a:p>
            </p:txBody>
          </p:sp>
          <p:sp>
            <p:nvSpPr>
              <p:cNvPr id="64" name="63 CuadroTexto"/>
              <p:cNvSpPr txBox="1"/>
              <p:nvPr/>
            </p:nvSpPr>
            <p:spPr>
              <a:xfrm>
                <a:off x="2419060" y="563406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150</a:t>
                </a:r>
                <a:endParaRPr lang="es-PY" sz="1200" dirty="0"/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2705130" y="117423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75</a:t>
                </a:r>
                <a:endParaRPr lang="es-PY" sz="1200" dirty="0"/>
              </a:p>
            </p:txBody>
          </p:sp>
          <p:sp>
            <p:nvSpPr>
              <p:cNvPr id="66" name="65 CuadroTexto"/>
              <p:cNvSpPr txBox="1"/>
              <p:nvPr/>
            </p:nvSpPr>
            <p:spPr>
              <a:xfrm>
                <a:off x="1838224" y="53538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20</a:t>
                </a:r>
                <a:endParaRPr lang="es-PY" sz="1200" dirty="0"/>
              </a:p>
            </p:txBody>
          </p:sp>
        </p:grpSp>
        <p:sp>
          <p:nvSpPr>
            <p:cNvPr id="95" name="94 CuadroTexto"/>
            <p:cNvSpPr txBox="1"/>
            <p:nvPr/>
          </p:nvSpPr>
          <p:spPr>
            <a:xfrm>
              <a:off x="1568980" y="121184"/>
              <a:ext cx="4972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S=0,33</a:t>
              </a:r>
              <a:endParaRPr lang="es-PY" sz="900" dirty="0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3669729" y="199939"/>
              <a:ext cx="4972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S=0,33</a:t>
              </a:r>
              <a:endParaRPr lang="es-PY" sz="900" dirty="0"/>
            </a:p>
          </p:txBody>
        </p:sp>
        <p:sp>
          <p:nvSpPr>
            <p:cNvPr id="97" name="96 CuadroTexto"/>
            <p:cNvSpPr txBox="1"/>
            <p:nvPr/>
          </p:nvSpPr>
          <p:spPr>
            <a:xfrm>
              <a:off x="3360026" y="1362655"/>
              <a:ext cx="4972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S=0,33</a:t>
              </a:r>
              <a:endParaRPr lang="es-PY" sz="900" dirty="0"/>
            </a:p>
          </p:txBody>
        </p:sp>
        <p:sp>
          <p:nvSpPr>
            <p:cNvPr id="98" name="97 CuadroTexto"/>
            <p:cNvSpPr txBox="1"/>
            <p:nvPr/>
          </p:nvSpPr>
          <p:spPr>
            <a:xfrm>
              <a:off x="1669857" y="1184993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177" name="176 CuadroTexto"/>
            <p:cNvSpPr txBox="1"/>
            <p:nvPr/>
          </p:nvSpPr>
          <p:spPr>
            <a:xfrm>
              <a:off x="761792" y="560837"/>
              <a:ext cx="53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150</a:t>
              </a:r>
              <a:endParaRPr lang="es-PY" sz="1200" dirty="0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900068" y="1553631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95</a:t>
              </a:r>
              <a:endParaRPr lang="es-PY" sz="1200" dirty="0"/>
            </a:p>
          </p:txBody>
        </p:sp>
        <p:sp>
          <p:nvSpPr>
            <p:cNvPr id="179" name="178 CuadroTexto"/>
            <p:cNvSpPr txBox="1"/>
            <p:nvPr/>
          </p:nvSpPr>
          <p:spPr>
            <a:xfrm>
              <a:off x="2387025" y="1858345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55</a:t>
              </a:r>
              <a:endParaRPr lang="es-PY" sz="1200" dirty="0"/>
            </a:p>
          </p:txBody>
        </p:sp>
        <p:sp>
          <p:nvSpPr>
            <p:cNvPr id="180" name="179 CuadroTexto"/>
            <p:cNvSpPr txBox="1"/>
            <p:nvPr/>
          </p:nvSpPr>
          <p:spPr>
            <a:xfrm>
              <a:off x="3851381" y="1244853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85</a:t>
              </a:r>
              <a:endParaRPr lang="es-PY" sz="1200" dirty="0"/>
            </a:p>
          </p:txBody>
        </p:sp>
        <p:sp>
          <p:nvSpPr>
            <p:cNvPr id="181" name="180 CuadroTexto"/>
            <p:cNvSpPr txBox="1"/>
            <p:nvPr/>
          </p:nvSpPr>
          <p:spPr>
            <a:xfrm>
              <a:off x="3939986" y="469074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60</a:t>
              </a:r>
              <a:endParaRPr lang="es-PY" sz="1200" dirty="0"/>
            </a:p>
          </p:txBody>
        </p:sp>
        <p:sp>
          <p:nvSpPr>
            <p:cNvPr id="182" name="181 CuadroTexto"/>
            <p:cNvSpPr txBox="1"/>
            <p:nvPr/>
          </p:nvSpPr>
          <p:spPr>
            <a:xfrm>
              <a:off x="2436982" y="121184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50</a:t>
              </a:r>
              <a:endParaRPr lang="es-PY" sz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627424" y="3701569"/>
            <a:ext cx="3906403" cy="1976711"/>
            <a:chOff x="627424" y="3701569"/>
            <a:chExt cx="3906403" cy="1976711"/>
          </a:xfrm>
        </p:grpSpPr>
        <p:grpSp>
          <p:nvGrpSpPr>
            <p:cNvPr id="99" name="98 Grupo"/>
            <p:cNvGrpSpPr/>
            <p:nvPr/>
          </p:nvGrpSpPr>
          <p:grpSpPr>
            <a:xfrm>
              <a:off x="627424" y="3773577"/>
              <a:ext cx="3906403" cy="1843192"/>
              <a:chOff x="500071" y="176856"/>
              <a:chExt cx="3906403" cy="1843192"/>
            </a:xfrm>
          </p:grpSpPr>
          <p:grpSp>
            <p:nvGrpSpPr>
              <p:cNvPr id="100" name="99 Grupo"/>
              <p:cNvGrpSpPr/>
              <p:nvPr/>
            </p:nvGrpSpPr>
            <p:grpSpPr>
              <a:xfrm>
                <a:off x="500071" y="176856"/>
                <a:ext cx="3906403" cy="1843192"/>
                <a:chOff x="500071" y="176856"/>
                <a:chExt cx="3906403" cy="1843192"/>
              </a:xfrm>
            </p:grpSpPr>
            <p:cxnSp>
              <p:nvCxnSpPr>
                <p:cNvPr id="105" name="104 Conector recto"/>
                <p:cNvCxnSpPr>
                  <a:stCxn id="115" idx="6"/>
                </p:cNvCxnSpPr>
                <p:nvPr/>
              </p:nvCxnSpPr>
              <p:spPr>
                <a:xfrm flipV="1">
                  <a:off x="747585" y="1145682"/>
                  <a:ext cx="1222520" cy="7159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105 Conector recto"/>
                <p:cNvCxnSpPr>
                  <a:endCxn id="125" idx="3"/>
                </p:cNvCxnSpPr>
                <p:nvPr/>
              </p:nvCxnSpPr>
              <p:spPr>
                <a:xfrm flipV="1">
                  <a:off x="1976628" y="398183"/>
                  <a:ext cx="1457005" cy="74484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106 Conector recto"/>
                <p:cNvCxnSpPr/>
                <p:nvPr/>
              </p:nvCxnSpPr>
              <p:spPr>
                <a:xfrm>
                  <a:off x="1980717" y="1114835"/>
                  <a:ext cx="1551037" cy="60049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107 Conector recto"/>
                <p:cNvCxnSpPr>
                  <a:stCxn id="127" idx="3"/>
                </p:cNvCxnSpPr>
                <p:nvPr/>
              </p:nvCxnSpPr>
              <p:spPr>
                <a:xfrm flipH="1">
                  <a:off x="3557068" y="1059162"/>
                  <a:ext cx="616916" cy="6735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108 Conector recto"/>
                <p:cNvCxnSpPr>
                  <a:stCxn id="117" idx="7"/>
                  <a:endCxn id="125" idx="2"/>
                </p:cNvCxnSpPr>
                <p:nvPr/>
              </p:nvCxnSpPr>
              <p:spPr>
                <a:xfrm flipV="1">
                  <a:off x="1763866" y="316657"/>
                  <a:ext cx="1633520" cy="556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109 Conector recto" descr="1" title="1"/>
                <p:cNvCxnSpPr>
                  <a:endCxn id="117" idx="2"/>
                </p:cNvCxnSpPr>
                <p:nvPr/>
              </p:nvCxnSpPr>
              <p:spPr>
                <a:xfrm flipV="1">
                  <a:off x="768808" y="453856"/>
                  <a:ext cx="783792" cy="7592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110 Conector recto"/>
                <p:cNvCxnSpPr>
                  <a:stCxn id="117" idx="5"/>
                  <a:endCxn id="119" idx="7"/>
                </p:cNvCxnSpPr>
                <p:nvPr/>
              </p:nvCxnSpPr>
              <p:spPr>
                <a:xfrm>
                  <a:off x="1763866" y="535382"/>
                  <a:ext cx="293748" cy="480852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111 Conector recto"/>
                <p:cNvCxnSpPr>
                  <a:stCxn id="125" idx="5"/>
                  <a:endCxn id="127" idx="0"/>
                </p:cNvCxnSpPr>
                <p:nvPr/>
              </p:nvCxnSpPr>
              <p:spPr>
                <a:xfrm>
                  <a:off x="3608652" y="398183"/>
                  <a:ext cx="652842" cy="4641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112 Conector recto"/>
                <p:cNvCxnSpPr>
                  <a:stCxn id="121" idx="6"/>
                  <a:endCxn id="123" idx="2"/>
                </p:cNvCxnSpPr>
                <p:nvPr/>
              </p:nvCxnSpPr>
              <p:spPr>
                <a:xfrm flipV="1">
                  <a:off x="1778890" y="1715334"/>
                  <a:ext cx="1643809" cy="1662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113 Conector recto" descr="11" title="1"/>
                <p:cNvCxnSpPr>
                  <a:stCxn id="116" idx="3"/>
                  <a:endCxn id="121" idx="1"/>
                </p:cNvCxnSpPr>
                <p:nvPr/>
              </p:nvCxnSpPr>
              <p:spPr>
                <a:xfrm>
                  <a:off x="768808" y="1217272"/>
                  <a:ext cx="798816" cy="5827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114 Elipse"/>
                <p:cNvSpPr/>
                <p:nvPr/>
              </p:nvSpPr>
              <p:spPr>
                <a:xfrm>
                  <a:off x="500072" y="1101976"/>
                  <a:ext cx="247513" cy="230593"/>
                </a:xfrm>
                <a:prstGeom prst="ellipse">
                  <a:avLst/>
                </a:prstGeom>
                <a:solidFill>
                  <a:srgbClr val="92D050">
                    <a:alpha val="46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16" name="115 CuadroTexto"/>
                <p:cNvSpPr txBox="1"/>
                <p:nvPr/>
              </p:nvSpPr>
              <p:spPr>
                <a:xfrm>
                  <a:off x="500071" y="1078772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PY"/>
                  </a:defPPr>
                  <a:lvl1pPr>
                    <a:defRPr sz="1200"/>
                  </a:lvl1pPr>
                </a:lstStyle>
                <a:p>
                  <a:r>
                    <a:rPr lang="es-PY" dirty="0"/>
                    <a:t>1</a:t>
                  </a:r>
                </a:p>
              </p:txBody>
            </p:sp>
            <p:sp>
              <p:nvSpPr>
                <p:cNvPr id="117" name="116 Elipse"/>
                <p:cNvSpPr/>
                <p:nvPr/>
              </p:nvSpPr>
              <p:spPr>
                <a:xfrm>
                  <a:off x="1552600" y="338559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18" name="117 CuadroTexto"/>
                <p:cNvSpPr txBox="1"/>
                <p:nvPr/>
              </p:nvSpPr>
              <p:spPr>
                <a:xfrm>
                  <a:off x="1552600" y="330575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2</a:t>
                  </a:r>
                </a:p>
              </p:txBody>
            </p:sp>
            <p:sp>
              <p:nvSpPr>
                <p:cNvPr id="119" name="118 Elipse"/>
                <p:cNvSpPr/>
                <p:nvPr/>
              </p:nvSpPr>
              <p:spPr>
                <a:xfrm>
                  <a:off x="1846348" y="982464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0" name="119 CuadroTexto"/>
                <p:cNvSpPr txBox="1"/>
                <p:nvPr/>
              </p:nvSpPr>
              <p:spPr>
                <a:xfrm>
                  <a:off x="1851875" y="959260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3</a:t>
                  </a:r>
                  <a:endParaRPr lang="es-PY" sz="1200" dirty="0"/>
                </a:p>
              </p:txBody>
            </p:sp>
            <p:sp>
              <p:nvSpPr>
                <p:cNvPr id="121" name="120 Elipse"/>
                <p:cNvSpPr/>
                <p:nvPr/>
              </p:nvSpPr>
              <p:spPr>
                <a:xfrm>
                  <a:off x="1531377" y="1766252"/>
                  <a:ext cx="247513" cy="2305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2" name="121 CuadroTexto"/>
                <p:cNvSpPr txBox="1"/>
                <p:nvPr/>
              </p:nvSpPr>
              <p:spPr>
                <a:xfrm>
                  <a:off x="1531377" y="1743049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4</a:t>
                  </a:r>
                  <a:endParaRPr lang="es-PY" sz="1200" dirty="0"/>
                </a:p>
              </p:txBody>
            </p:sp>
            <p:sp>
              <p:nvSpPr>
                <p:cNvPr id="123" name="122 Elipse"/>
                <p:cNvSpPr/>
                <p:nvPr/>
              </p:nvSpPr>
              <p:spPr>
                <a:xfrm>
                  <a:off x="3422699" y="1600037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4" name="123 CuadroTexto"/>
                <p:cNvSpPr txBox="1"/>
                <p:nvPr/>
              </p:nvSpPr>
              <p:spPr>
                <a:xfrm>
                  <a:off x="3412086" y="1568495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6</a:t>
                  </a:r>
                </a:p>
              </p:txBody>
            </p:sp>
            <p:sp>
              <p:nvSpPr>
                <p:cNvPr id="125" name="124 Elipse"/>
                <p:cNvSpPr/>
                <p:nvPr/>
              </p:nvSpPr>
              <p:spPr>
                <a:xfrm>
                  <a:off x="3397386" y="201360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6" name="125 CuadroTexto"/>
                <p:cNvSpPr txBox="1"/>
                <p:nvPr/>
              </p:nvSpPr>
              <p:spPr>
                <a:xfrm>
                  <a:off x="3386773" y="176856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PY"/>
                  </a:defPPr>
                  <a:lvl1pPr>
                    <a:defRPr sz="1200"/>
                  </a:lvl1pPr>
                </a:lstStyle>
                <a:p>
                  <a:r>
                    <a:rPr lang="es-PY" dirty="0"/>
                    <a:t>5</a:t>
                  </a:r>
                </a:p>
              </p:txBody>
            </p:sp>
            <p:sp>
              <p:nvSpPr>
                <p:cNvPr id="127" name="126 Elipse"/>
                <p:cNvSpPr/>
                <p:nvPr/>
              </p:nvSpPr>
              <p:spPr>
                <a:xfrm>
                  <a:off x="4137737" y="862339"/>
                  <a:ext cx="247513" cy="2305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128" name="127 CuadroTexto"/>
                <p:cNvSpPr txBox="1"/>
                <p:nvPr/>
              </p:nvSpPr>
              <p:spPr>
                <a:xfrm>
                  <a:off x="4137737" y="837836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7</a:t>
                  </a:r>
                </a:p>
              </p:txBody>
            </p:sp>
          </p:grpSp>
          <p:sp>
            <p:nvSpPr>
              <p:cNvPr id="101" name="100 CuadroTexto"/>
              <p:cNvSpPr txBox="1"/>
              <p:nvPr/>
            </p:nvSpPr>
            <p:spPr>
              <a:xfrm>
                <a:off x="1168216" y="940272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50</a:t>
                </a:r>
                <a:endParaRPr lang="es-PY" sz="1200" dirty="0"/>
              </a:p>
            </p:txBody>
          </p:sp>
          <p:sp>
            <p:nvSpPr>
              <p:cNvPr id="102" name="101 CuadroTexto"/>
              <p:cNvSpPr txBox="1"/>
              <p:nvPr/>
            </p:nvSpPr>
            <p:spPr>
              <a:xfrm>
                <a:off x="2419060" y="563406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150</a:t>
                </a:r>
                <a:endParaRPr lang="es-PY" sz="1200" dirty="0"/>
              </a:p>
            </p:txBody>
          </p:sp>
          <p:sp>
            <p:nvSpPr>
              <p:cNvPr id="103" name="102 CuadroTexto"/>
              <p:cNvSpPr txBox="1"/>
              <p:nvPr/>
            </p:nvSpPr>
            <p:spPr>
              <a:xfrm>
                <a:off x="2705130" y="117423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75</a:t>
                </a:r>
                <a:endParaRPr lang="es-PY" sz="1200" dirty="0"/>
              </a:p>
            </p:txBody>
          </p:sp>
          <p:sp>
            <p:nvSpPr>
              <p:cNvPr id="104" name="103 CuadroTexto"/>
              <p:cNvSpPr txBox="1"/>
              <p:nvPr/>
            </p:nvSpPr>
            <p:spPr>
              <a:xfrm>
                <a:off x="1838224" y="53538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20</a:t>
                </a:r>
                <a:endParaRPr lang="es-PY" sz="1200" dirty="0"/>
              </a:p>
            </p:txBody>
          </p:sp>
        </p:grpSp>
        <p:sp>
          <p:nvSpPr>
            <p:cNvPr id="133" name="132 CuadroTexto"/>
            <p:cNvSpPr txBox="1"/>
            <p:nvPr/>
          </p:nvSpPr>
          <p:spPr>
            <a:xfrm>
              <a:off x="1696333" y="371790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134" name="133 CuadroTexto"/>
            <p:cNvSpPr txBox="1"/>
            <p:nvPr/>
          </p:nvSpPr>
          <p:spPr>
            <a:xfrm>
              <a:off x="3797082" y="3796660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3524739" y="4959376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1689898" y="4774710"/>
              <a:ext cx="365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183" name="182 CuadroTexto"/>
            <p:cNvSpPr txBox="1"/>
            <p:nvPr/>
          </p:nvSpPr>
          <p:spPr>
            <a:xfrm>
              <a:off x="967897" y="4129709"/>
              <a:ext cx="53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150</a:t>
              </a:r>
              <a:endParaRPr lang="es-PY" sz="1200" dirty="0"/>
            </a:p>
          </p:txBody>
        </p:sp>
        <p:sp>
          <p:nvSpPr>
            <p:cNvPr id="184" name="183 CuadroTexto"/>
            <p:cNvSpPr txBox="1"/>
            <p:nvPr/>
          </p:nvSpPr>
          <p:spPr>
            <a:xfrm>
              <a:off x="1024722" y="5085974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95</a:t>
              </a:r>
              <a:endParaRPr lang="es-PY" sz="1200" dirty="0"/>
            </a:p>
          </p:txBody>
        </p:sp>
        <p:sp>
          <p:nvSpPr>
            <p:cNvPr id="185" name="184 CuadroTexto"/>
            <p:cNvSpPr txBox="1"/>
            <p:nvPr/>
          </p:nvSpPr>
          <p:spPr>
            <a:xfrm>
              <a:off x="2539425" y="5401281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55</a:t>
              </a:r>
              <a:endParaRPr lang="es-PY" sz="1200" dirty="0"/>
            </a:p>
          </p:txBody>
        </p:sp>
        <p:sp>
          <p:nvSpPr>
            <p:cNvPr id="186" name="185 CuadroTexto"/>
            <p:cNvSpPr txBox="1"/>
            <p:nvPr/>
          </p:nvSpPr>
          <p:spPr>
            <a:xfrm>
              <a:off x="3985129" y="4910287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85</a:t>
              </a:r>
              <a:endParaRPr lang="es-PY" sz="1200" dirty="0"/>
            </a:p>
          </p:txBody>
        </p:sp>
        <p:sp>
          <p:nvSpPr>
            <p:cNvPr id="187" name="186 CuadroTexto"/>
            <p:cNvSpPr txBox="1"/>
            <p:nvPr/>
          </p:nvSpPr>
          <p:spPr>
            <a:xfrm>
              <a:off x="2510228" y="3701569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50</a:t>
              </a:r>
              <a:endParaRPr lang="es-PY" sz="1200" dirty="0"/>
            </a:p>
          </p:txBody>
        </p:sp>
        <p:sp>
          <p:nvSpPr>
            <p:cNvPr id="188" name="187 CuadroTexto"/>
            <p:cNvSpPr txBox="1"/>
            <p:nvPr/>
          </p:nvSpPr>
          <p:spPr>
            <a:xfrm>
              <a:off x="4036005" y="4021627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60</a:t>
              </a:r>
              <a:endParaRPr lang="es-PY" sz="1200" dirty="0"/>
            </a:p>
          </p:txBody>
        </p:sp>
        <p:sp>
          <p:nvSpPr>
            <p:cNvPr id="3" name="2 Triángulo isósceles"/>
            <p:cNvSpPr/>
            <p:nvPr/>
          </p:nvSpPr>
          <p:spPr>
            <a:xfrm rot="19550785">
              <a:off x="1944570" y="4294565"/>
              <a:ext cx="194920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2" name="91 Triángulo isósceles"/>
            <p:cNvSpPr/>
            <p:nvPr/>
          </p:nvSpPr>
          <p:spPr>
            <a:xfrm rot="3807787">
              <a:off x="2469538" y="4420383"/>
              <a:ext cx="181272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3" name="92 Triángulo isósceles"/>
            <p:cNvSpPr/>
            <p:nvPr/>
          </p:nvSpPr>
          <p:spPr>
            <a:xfrm rot="6562940">
              <a:off x="2540999" y="4819754"/>
              <a:ext cx="163502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2" name="141 Trapecio"/>
            <p:cNvSpPr/>
            <p:nvPr/>
          </p:nvSpPr>
          <p:spPr>
            <a:xfrm rot="5400000">
              <a:off x="2011584" y="4925377"/>
              <a:ext cx="299082" cy="114288"/>
            </a:xfrm>
            <a:prstGeom prst="trapezoid">
              <a:avLst>
                <a:gd name="adj" fmla="val 553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29232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188 CuadroTexto"/>
          <p:cNvSpPr txBox="1"/>
          <p:nvPr/>
        </p:nvSpPr>
        <p:spPr>
          <a:xfrm>
            <a:off x="6516216" y="469074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 smtClean="0"/>
              <a:t>FALLA NODO 1</a:t>
            </a:r>
            <a:endParaRPr lang="es-PY" dirty="0"/>
          </a:p>
        </p:txBody>
      </p:sp>
      <p:sp>
        <p:nvSpPr>
          <p:cNvPr id="227" name="226 CuadroTexto"/>
          <p:cNvSpPr txBox="1"/>
          <p:nvPr/>
        </p:nvSpPr>
        <p:spPr>
          <a:xfrm>
            <a:off x="6634403" y="2929130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 smtClean="0"/>
              <a:t>FALLA NODO 2</a:t>
            </a:r>
            <a:endParaRPr lang="es-PY" dirty="0"/>
          </a:p>
        </p:txBody>
      </p:sp>
      <p:grpSp>
        <p:nvGrpSpPr>
          <p:cNvPr id="3" name="2 Grupo"/>
          <p:cNvGrpSpPr/>
          <p:nvPr/>
        </p:nvGrpSpPr>
        <p:grpSpPr>
          <a:xfrm>
            <a:off x="518263" y="1284756"/>
            <a:ext cx="1832367" cy="936104"/>
            <a:chOff x="518263" y="1284756"/>
            <a:chExt cx="1832367" cy="936104"/>
          </a:xfrm>
        </p:grpSpPr>
        <p:sp>
          <p:nvSpPr>
            <p:cNvPr id="368" name="367 CuadroTexto"/>
            <p:cNvSpPr txBox="1"/>
            <p:nvPr/>
          </p:nvSpPr>
          <p:spPr>
            <a:xfrm>
              <a:off x="813716" y="1428772"/>
              <a:ext cx="1443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Amplificador óptico</a:t>
              </a:r>
              <a:endParaRPr lang="es-PY" sz="1200" dirty="0"/>
            </a:p>
          </p:txBody>
        </p:sp>
        <p:sp>
          <p:nvSpPr>
            <p:cNvPr id="369" name="368 CuadroTexto"/>
            <p:cNvSpPr txBox="1"/>
            <p:nvPr/>
          </p:nvSpPr>
          <p:spPr>
            <a:xfrm>
              <a:off x="864375" y="1724829"/>
              <a:ext cx="1186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Divisor de luz</a:t>
              </a:r>
              <a:endParaRPr lang="es-PY" sz="1200" dirty="0"/>
            </a:p>
          </p:txBody>
        </p:sp>
        <p:sp>
          <p:nvSpPr>
            <p:cNvPr id="370" name="369 Rectángulo"/>
            <p:cNvSpPr/>
            <p:nvPr/>
          </p:nvSpPr>
          <p:spPr>
            <a:xfrm>
              <a:off x="518263" y="1284756"/>
              <a:ext cx="1832367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1" name="50 Trapecio"/>
            <p:cNvSpPr/>
            <p:nvPr/>
          </p:nvSpPr>
          <p:spPr>
            <a:xfrm rot="5400000">
              <a:off x="521600" y="1846783"/>
              <a:ext cx="299082" cy="114288"/>
            </a:xfrm>
            <a:prstGeom prst="trapezoid">
              <a:avLst>
                <a:gd name="adj" fmla="val 553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2" name="51 Triángulo isósceles"/>
            <p:cNvSpPr/>
            <p:nvPr/>
          </p:nvSpPr>
          <p:spPr>
            <a:xfrm rot="5400000">
              <a:off x="613857" y="1459866"/>
              <a:ext cx="210020" cy="2148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454892" y="2317751"/>
            <a:ext cx="3906403" cy="1904703"/>
            <a:chOff x="454892" y="2317751"/>
            <a:chExt cx="3906403" cy="1904703"/>
          </a:xfrm>
        </p:grpSpPr>
        <p:grpSp>
          <p:nvGrpSpPr>
            <p:cNvPr id="333" name="332 Grupo"/>
            <p:cNvGrpSpPr/>
            <p:nvPr/>
          </p:nvGrpSpPr>
          <p:grpSpPr>
            <a:xfrm>
              <a:off x="454892" y="2317751"/>
              <a:ext cx="3906403" cy="1843192"/>
              <a:chOff x="500071" y="176856"/>
              <a:chExt cx="3906403" cy="1843192"/>
            </a:xfrm>
          </p:grpSpPr>
          <p:cxnSp>
            <p:nvCxnSpPr>
              <p:cNvPr id="338" name="337 Conector recto"/>
              <p:cNvCxnSpPr>
                <a:stCxn id="348" idx="6"/>
              </p:cNvCxnSpPr>
              <p:nvPr/>
            </p:nvCxnSpPr>
            <p:spPr>
              <a:xfrm flipV="1">
                <a:off x="747585" y="1145682"/>
                <a:ext cx="1222520" cy="715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9" name="338 Conector recto"/>
              <p:cNvCxnSpPr>
                <a:endCxn id="358" idx="3"/>
              </p:cNvCxnSpPr>
              <p:nvPr/>
            </p:nvCxnSpPr>
            <p:spPr>
              <a:xfrm flipV="1">
                <a:off x="1976628" y="398183"/>
                <a:ext cx="1457005" cy="7448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0" name="339 Conector recto"/>
              <p:cNvCxnSpPr/>
              <p:nvPr/>
            </p:nvCxnSpPr>
            <p:spPr>
              <a:xfrm>
                <a:off x="1980717" y="1114835"/>
                <a:ext cx="1551037" cy="60049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1" name="340 Conector recto"/>
              <p:cNvCxnSpPr>
                <a:stCxn id="360" idx="3"/>
              </p:cNvCxnSpPr>
              <p:nvPr/>
            </p:nvCxnSpPr>
            <p:spPr>
              <a:xfrm flipH="1">
                <a:off x="3557068" y="1059162"/>
                <a:ext cx="616916" cy="6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344 Conector recto"/>
              <p:cNvCxnSpPr>
                <a:stCxn id="358" idx="5"/>
                <a:endCxn id="360" idx="0"/>
              </p:cNvCxnSpPr>
              <p:nvPr/>
            </p:nvCxnSpPr>
            <p:spPr>
              <a:xfrm>
                <a:off x="3608652" y="398183"/>
                <a:ext cx="652842" cy="464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345 Conector recto"/>
              <p:cNvCxnSpPr>
                <a:stCxn id="354" idx="6"/>
                <a:endCxn id="356" idx="2"/>
              </p:cNvCxnSpPr>
              <p:nvPr/>
            </p:nvCxnSpPr>
            <p:spPr>
              <a:xfrm flipV="1">
                <a:off x="1778890" y="1715334"/>
                <a:ext cx="1643809" cy="166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346 Conector recto" descr="11" title="1"/>
              <p:cNvCxnSpPr>
                <a:stCxn id="349" idx="3"/>
                <a:endCxn id="354" idx="1"/>
              </p:cNvCxnSpPr>
              <p:nvPr/>
            </p:nvCxnSpPr>
            <p:spPr>
              <a:xfrm>
                <a:off x="768808" y="1217272"/>
                <a:ext cx="798816" cy="582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347 Elipse"/>
              <p:cNvSpPr/>
              <p:nvPr/>
            </p:nvSpPr>
            <p:spPr>
              <a:xfrm>
                <a:off x="500072" y="1101976"/>
                <a:ext cx="247513" cy="230593"/>
              </a:xfrm>
              <a:prstGeom prst="ellipse">
                <a:avLst/>
              </a:prstGeom>
              <a:solidFill>
                <a:srgbClr val="92D050">
                  <a:alpha val="4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349" name="348 CuadroTexto"/>
              <p:cNvSpPr txBox="1"/>
              <p:nvPr/>
            </p:nvSpPr>
            <p:spPr>
              <a:xfrm>
                <a:off x="500071" y="1078772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Y"/>
                </a:defPPr>
                <a:lvl1pPr>
                  <a:defRPr sz="1200"/>
                </a:lvl1pPr>
              </a:lstStyle>
              <a:p>
                <a:r>
                  <a:rPr lang="es-PY" dirty="0"/>
                  <a:t>1</a:t>
                </a:r>
              </a:p>
            </p:txBody>
          </p:sp>
          <p:sp>
            <p:nvSpPr>
              <p:cNvPr id="352" name="351 Elipse"/>
              <p:cNvSpPr/>
              <p:nvPr/>
            </p:nvSpPr>
            <p:spPr>
              <a:xfrm>
                <a:off x="1846348" y="982464"/>
                <a:ext cx="247513" cy="23059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353" name="352 CuadroTexto"/>
              <p:cNvSpPr txBox="1"/>
              <p:nvPr/>
            </p:nvSpPr>
            <p:spPr>
              <a:xfrm>
                <a:off x="1851875" y="959260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3</a:t>
                </a:r>
                <a:endParaRPr lang="es-PY" sz="1200" dirty="0"/>
              </a:p>
            </p:txBody>
          </p:sp>
          <p:sp>
            <p:nvSpPr>
              <p:cNvPr id="354" name="353 Elipse"/>
              <p:cNvSpPr/>
              <p:nvPr/>
            </p:nvSpPr>
            <p:spPr>
              <a:xfrm>
                <a:off x="1531377" y="1766252"/>
                <a:ext cx="247513" cy="2305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355" name="354 CuadroTexto"/>
              <p:cNvSpPr txBox="1"/>
              <p:nvPr/>
            </p:nvSpPr>
            <p:spPr>
              <a:xfrm>
                <a:off x="1531377" y="1743049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4</a:t>
                </a:r>
                <a:endParaRPr lang="es-PY" sz="1200" dirty="0"/>
              </a:p>
            </p:txBody>
          </p:sp>
          <p:sp>
            <p:nvSpPr>
              <p:cNvPr id="356" name="355 Elipse"/>
              <p:cNvSpPr/>
              <p:nvPr/>
            </p:nvSpPr>
            <p:spPr>
              <a:xfrm>
                <a:off x="3422699" y="1600037"/>
                <a:ext cx="247513" cy="23059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357" name="356 CuadroTexto"/>
              <p:cNvSpPr txBox="1"/>
              <p:nvPr/>
            </p:nvSpPr>
            <p:spPr>
              <a:xfrm>
                <a:off x="3412086" y="1568495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/>
                  <a:t>6</a:t>
                </a:r>
              </a:p>
            </p:txBody>
          </p:sp>
          <p:sp>
            <p:nvSpPr>
              <p:cNvPr id="358" name="357 Elipse"/>
              <p:cNvSpPr/>
              <p:nvPr/>
            </p:nvSpPr>
            <p:spPr>
              <a:xfrm>
                <a:off x="3397386" y="201360"/>
                <a:ext cx="247513" cy="23059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359" name="358 CuadroTexto"/>
              <p:cNvSpPr txBox="1"/>
              <p:nvPr/>
            </p:nvSpPr>
            <p:spPr>
              <a:xfrm>
                <a:off x="3386773" y="176856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Y"/>
                </a:defPPr>
                <a:lvl1pPr>
                  <a:defRPr sz="1200"/>
                </a:lvl1pPr>
              </a:lstStyle>
              <a:p>
                <a:r>
                  <a:rPr lang="es-PY" dirty="0"/>
                  <a:t>5</a:t>
                </a:r>
              </a:p>
            </p:txBody>
          </p:sp>
          <p:sp>
            <p:nvSpPr>
              <p:cNvPr id="360" name="359 Elipse"/>
              <p:cNvSpPr/>
              <p:nvPr/>
            </p:nvSpPr>
            <p:spPr>
              <a:xfrm>
                <a:off x="4137737" y="862339"/>
                <a:ext cx="247513" cy="2305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361" name="360 CuadroTexto"/>
              <p:cNvSpPr txBox="1"/>
              <p:nvPr/>
            </p:nvSpPr>
            <p:spPr>
              <a:xfrm>
                <a:off x="4137737" y="837836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/>
                  <a:t>7</a:t>
                </a:r>
              </a:p>
            </p:txBody>
          </p:sp>
        </p:grpSp>
        <p:sp>
          <p:nvSpPr>
            <p:cNvPr id="334" name="333 CuadroTexto"/>
            <p:cNvSpPr txBox="1"/>
            <p:nvPr/>
          </p:nvSpPr>
          <p:spPr>
            <a:xfrm>
              <a:off x="1123037" y="3081167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50</a:t>
              </a:r>
              <a:endParaRPr lang="es-PY" sz="1200" dirty="0"/>
            </a:p>
          </p:txBody>
        </p:sp>
        <p:sp>
          <p:nvSpPr>
            <p:cNvPr id="335" name="334 CuadroTexto"/>
            <p:cNvSpPr txBox="1"/>
            <p:nvPr/>
          </p:nvSpPr>
          <p:spPr>
            <a:xfrm>
              <a:off x="2373881" y="270430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150</a:t>
              </a:r>
              <a:endParaRPr lang="es-PY" sz="1200" dirty="0"/>
            </a:p>
          </p:txBody>
        </p:sp>
        <p:sp>
          <p:nvSpPr>
            <p:cNvPr id="336" name="335 CuadroTexto"/>
            <p:cNvSpPr txBox="1"/>
            <p:nvPr/>
          </p:nvSpPr>
          <p:spPr>
            <a:xfrm>
              <a:off x="2659951" y="33151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200" dirty="0" smtClean="0"/>
                <a:t>75</a:t>
              </a:r>
              <a:endParaRPr lang="es-PY" sz="1200" dirty="0"/>
            </a:p>
          </p:txBody>
        </p:sp>
        <p:sp>
          <p:nvSpPr>
            <p:cNvPr id="324" name="323 CuadroTexto"/>
            <p:cNvSpPr txBox="1"/>
            <p:nvPr/>
          </p:nvSpPr>
          <p:spPr>
            <a:xfrm>
              <a:off x="3624550" y="2340834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325" name="324 CuadroTexto"/>
            <p:cNvSpPr txBox="1"/>
            <p:nvPr/>
          </p:nvSpPr>
          <p:spPr>
            <a:xfrm>
              <a:off x="3352207" y="3503550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326" name="325 CuadroTexto"/>
            <p:cNvSpPr txBox="1"/>
            <p:nvPr/>
          </p:nvSpPr>
          <p:spPr>
            <a:xfrm>
              <a:off x="1380729" y="3453628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328" name="327 CuadroTexto"/>
            <p:cNvSpPr txBox="1"/>
            <p:nvPr/>
          </p:nvSpPr>
          <p:spPr>
            <a:xfrm>
              <a:off x="852190" y="3630148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95</a:t>
              </a:r>
              <a:endParaRPr lang="es-PY" sz="1200" dirty="0"/>
            </a:p>
          </p:txBody>
        </p:sp>
        <p:sp>
          <p:nvSpPr>
            <p:cNvPr id="329" name="328 CuadroTexto"/>
            <p:cNvSpPr txBox="1"/>
            <p:nvPr/>
          </p:nvSpPr>
          <p:spPr>
            <a:xfrm>
              <a:off x="2366893" y="3945455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55</a:t>
              </a:r>
              <a:endParaRPr lang="es-PY" sz="1200" dirty="0"/>
            </a:p>
          </p:txBody>
        </p:sp>
        <p:sp>
          <p:nvSpPr>
            <p:cNvPr id="330" name="329 CuadroTexto"/>
            <p:cNvSpPr txBox="1"/>
            <p:nvPr/>
          </p:nvSpPr>
          <p:spPr>
            <a:xfrm>
              <a:off x="3812597" y="3454461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85</a:t>
              </a:r>
              <a:endParaRPr lang="es-PY" sz="1200" dirty="0"/>
            </a:p>
          </p:txBody>
        </p:sp>
        <p:sp>
          <p:nvSpPr>
            <p:cNvPr id="332" name="331 CuadroTexto"/>
            <p:cNvSpPr txBox="1"/>
            <p:nvPr/>
          </p:nvSpPr>
          <p:spPr>
            <a:xfrm>
              <a:off x="3863473" y="2565801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60</a:t>
              </a:r>
              <a:endParaRPr lang="es-PY" sz="1200" dirty="0"/>
            </a:p>
          </p:txBody>
        </p:sp>
        <p:sp>
          <p:nvSpPr>
            <p:cNvPr id="49" name="48 Triángulo isósceles"/>
            <p:cNvSpPr/>
            <p:nvPr/>
          </p:nvSpPr>
          <p:spPr>
            <a:xfrm rot="3807787">
              <a:off x="2295810" y="2971750"/>
              <a:ext cx="181272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0" name="49 Triángulo isósceles"/>
            <p:cNvSpPr/>
            <p:nvPr/>
          </p:nvSpPr>
          <p:spPr>
            <a:xfrm rot="6562940">
              <a:off x="2304694" y="3332942"/>
              <a:ext cx="163502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3" name="52 Trapecio"/>
            <p:cNvSpPr/>
            <p:nvPr/>
          </p:nvSpPr>
          <p:spPr>
            <a:xfrm rot="5400000">
              <a:off x="1832528" y="3477775"/>
              <a:ext cx="299082" cy="114288"/>
            </a:xfrm>
            <a:prstGeom prst="trapezoid">
              <a:avLst>
                <a:gd name="adj" fmla="val 553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53711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01 CuadroTexto"/>
          <p:cNvSpPr txBox="1"/>
          <p:nvPr/>
        </p:nvSpPr>
        <p:spPr>
          <a:xfrm>
            <a:off x="6516216" y="469074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 smtClean="0"/>
              <a:t>FALLA NODO 3</a:t>
            </a:r>
            <a:endParaRPr lang="es-PY" dirty="0"/>
          </a:p>
        </p:txBody>
      </p:sp>
      <p:sp>
        <p:nvSpPr>
          <p:cNvPr id="140" name="139 CuadroTexto"/>
          <p:cNvSpPr txBox="1"/>
          <p:nvPr/>
        </p:nvSpPr>
        <p:spPr>
          <a:xfrm>
            <a:off x="6634403" y="2929130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 smtClean="0"/>
              <a:t>FALLA NODO 4</a:t>
            </a:r>
            <a:endParaRPr lang="es-PY" dirty="0"/>
          </a:p>
        </p:txBody>
      </p:sp>
      <p:grpSp>
        <p:nvGrpSpPr>
          <p:cNvPr id="2" name="1 Grupo"/>
          <p:cNvGrpSpPr/>
          <p:nvPr/>
        </p:nvGrpSpPr>
        <p:grpSpPr>
          <a:xfrm>
            <a:off x="436861" y="116632"/>
            <a:ext cx="3906403" cy="1976711"/>
            <a:chOff x="436861" y="116632"/>
            <a:chExt cx="3906403" cy="1976711"/>
          </a:xfrm>
        </p:grpSpPr>
        <p:sp>
          <p:nvSpPr>
            <p:cNvPr id="74" name="73 CuadroTexto"/>
            <p:cNvSpPr txBox="1"/>
            <p:nvPr/>
          </p:nvSpPr>
          <p:spPr>
            <a:xfrm>
              <a:off x="1568980" y="121184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cxnSp>
          <p:nvCxnSpPr>
            <p:cNvPr id="165" name="164 Conector recto"/>
            <p:cNvCxnSpPr>
              <a:stCxn id="198" idx="3"/>
            </p:cNvCxnSpPr>
            <p:nvPr/>
          </p:nvCxnSpPr>
          <p:spPr>
            <a:xfrm flipH="1">
              <a:off x="3493858" y="1070946"/>
              <a:ext cx="616916" cy="673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>
              <a:stCxn id="182" idx="7"/>
              <a:endCxn id="196" idx="2"/>
            </p:cNvCxnSpPr>
            <p:nvPr/>
          </p:nvCxnSpPr>
          <p:spPr>
            <a:xfrm flipV="1">
              <a:off x="1700656" y="328441"/>
              <a:ext cx="1633520" cy="5567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" name="166 Conector recto" descr="1" title="1"/>
            <p:cNvCxnSpPr>
              <a:endCxn id="182" idx="2"/>
            </p:cNvCxnSpPr>
            <p:nvPr/>
          </p:nvCxnSpPr>
          <p:spPr>
            <a:xfrm flipV="1">
              <a:off x="705598" y="465640"/>
              <a:ext cx="783792" cy="75920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" name="168 Conector recto"/>
            <p:cNvCxnSpPr>
              <a:stCxn id="196" idx="5"/>
              <a:endCxn id="198" idx="0"/>
            </p:cNvCxnSpPr>
            <p:nvPr/>
          </p:nvCxnSpPr>
          <p:spPr>
            <a:xfrm>
              <a:off x="3545442" y="409967"/>
              <a:ext cx="652842" cy="46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recto"/>
            <p:cNvCxnSpPr>
              <a:stCxn id="192" idx="6"/>
              <a:endCxn id="194" idx="2"/>
            </p:cNvCxnSpPr>
            <p:nvPr/>
          </p:nvCxnSpPr>
          <p:spPr>
            <a:xfrm flipV="1">
              <a:off x="1715680" y="1727118"/>
              <a:ext cx="1643809" cy="16621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" name="177 Conector recto" descr="11" title="1"/>
            <p:cNvCxnSpPr>
              <a:stCxn id="181" idx="3"/>
              <a:endCxn id="192" idx="1"/>
            </p:cNvCxnSpPr>
            <p:nvPr/>
          </p:nvCxnSpPr>
          <p:spPr>
            <a:xfrm>
              <a:off x="705598" y="1229056"/>
              <a:ext cx="798816" cy="5827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9" name="178 Elipse"/>
            <p:cNvSpPr/>
            <p:nvPr/>
          </p:nvSpPr>
          <p:spPr>
            <a:xfrm>
              <a:off x="436862" y="1113760"/>
              <a:ext cx="247513" cy="230593"/>
            </a:xfrm>
            <a:prstGeom prst="ellipse">
              <a:avLst/>
            </a:prstGeom>
            <a:solidFill>
              <a:srgbClr val="92D050">
                <a:alpha val="4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1" name="180 CuadroTexto"/>
            <p:cNvSpPr txBox="1"/>
            <p:nvPr/>
          </p:nvSpPr>
          <p:spPr>
            <a:xfrm>
              <a:off x="436861" y="1090556"/>
              <a:ext cx="268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PY"/>
              </a:defPPr>
              <a:lvl1pPr>
                <a:defRPr sz="1200"/>
              </a:lvl1pPr>
            </a:lstStyle>
            <a:p>
              <a:r>
                <a:rPr lang="es-PY" dirty="0"/>
                <a:t>1</a:t>
              </a:r>
            </a:p>
          </p:txBody>
        </p:sp>
        <p:sp>
          <p:nvSpPr>
            <p:cNvPr id="182" name="181 Elipse"/>
            <p:cNvSpPr/>
            <p:nvPr/>
          </p:nvSpPr>
          <p:spPr>
            <a:xfrm>
              <a:off x="1489390" y="350343"/>
              <a:ext cx="247513" cy="23059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89" name="188 CuadroTexto"/>
            <p:cNvSpPr txBox="1"/>
            <p:nvPr/>
          </p:nvSpPr>
          <p:spPr>
            <a:xfrm>
              <a:off x="1489390" y="342359"/>
              <a:ext cx="268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/>
                <a:t>2</a:t>
              </a:r>
            </a:p>
          </p:txBody>
        </p:sp>
        <p:sp>
          <p:nvSpPr>
            <p:cNvPr id="192" name="191 Elipse"/>
            <p:cNvSpPr/>
            <p:nvPr/>
          </p:nvSpPr>
          <p:spPr>
            <a:xfrm>
              <a:off x="1468167" y="1778036"/>
              <a:ext cx="247513" cy="2305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1468167" y="1754833"/>
              <a:ext cx="268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4</a:t>
              </a:r>
              <a:endParaRPr lang="es-PY" sz="1200" dirty="0"/>
            </a:p>
          </p:txBody>
        </p:sp>
        <p:sp>
          <p:nvSpPr>
            <p:cNvPr id="194" name="193 Elipse"/>
            <p:cNvSpPr/>
            <p:nvPr/>
          </p:nvSpPr>
          <p:spPr>
            <a:xfrm>
              <a:off x="3359489" y="1611821"/>
              <a:ext cx="247513" cy="23059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5" name="194 CuadroTexto"/>
            <p:cNvSpPr txBox="1"/>
            <p:nvPr/>
          </p:nvSpPr>
          <p:spPr>
            <a:xfrm>
              <a:off x="3348876" y="1580279"/>
              <a:ext cx="268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/>
                <a:t>6</a:t>
              </a:r>
            </a:p>
          </p:txBody>
        </p:sp>
        <p:sp>
          <p:nvSpPr>
            <p:cNvPr id="196" name="195 Elipse"/>
            <p:cNvSpPr/>
            <p:nvPr/>
          </p:nvSpPr>
          <p:spPr>
            <a:xfrm>
              <a:off x="3334176" y="213144"/>
              <a:ext cx="247513" cy="23059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7" name="196 CuadroTexto"/>
            <p:cNvSpPr txBox="1"/>
            <p:nvPr/>
          </p:nvSpPr>
          <p:spPr>
            <a:xfrm>
              <a:off x="3323563" y="188640"/>
              <a:ext cx="268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PY"/>
              </a:defPPr>
              <a:lvl1pPr>
                <a:defRPr sz="1200"/>
              </a:lvl1pPr>
            </a:lstStyle>
            <a:p>
              <a:r>
                <a:rPr lang="es-PY" dirty="0"/>
                <a:t>5</a:t>
              </a:r>
            </a:p>
          </p:txBody>
        </p:sp>
        <p:sp>
          <p:nvSpPr>
            <p:cNvPr id="198" name="197 Elipse"/>
            <p:cNvSpPr/>
            <p:nvPr/>
          </p:nvSpPr>
          <p:spPr>
            <a:xfrm>
              <a:off x="4074527" y="874123"/>
              <a:ext cx="247513" cy="2305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99" name="198 CuadroTexto"/>
            <p:cNvSpPr txBox="1"/>
            <p:nvPr/>
          </p:nvSpPr>
          <p:spPr>
            <a:xfrm>
              <a:off x="4074527" y="849620"/>
              <a:ext cx="268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/>
                <a:t>7</a:t>
              </a:r>
            </a:p>
          </p:txBody>
        </p:sp>
        <p:sp>
          <p:nvSpPr>
            <p:cNvPr id="148" name="147 CuadroTexto"/>
            <p:cNvSpPr txBox="1"/>
            <p:nvPr/>
          </p:nvSpPr>
          <p:spPr>
            <a:xfrm>
              <a:off x="3606519" y="211723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149" name="148 CuadroTexto"/>
            <p:cNvSpPr txBox="1"/>
            <p:nvPr/>
          </p:nvSpPr>
          <p:spPr>
            <a:xfrm>
              <a:off x="3334176" y="1374439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151" name="150 CuadroTexto"/>
            <p:cNvSpPr txBox="1"/>
            <p:nvPr/>
          </p:nvSpPr>
          <p:spPr>
            <a:xfrm>
              <a:off x="777334" y="544772"/>
              <a:ext cx="53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150</a:t>
              </a:r>
              <a:endParaRPr lang="es-PY" sz="1200" dirty="0"/>
            </a:p>
          </p:txBody>
        </p:sp>
        <p:sp>
          <p:nvSpPr>
            <p:cNvPr id="152" name="151 CuadroTexto"/>
            <p:cNvSpPr txBox="1"/>
            <p:nvPr/>
          </p:nvSpPr>
          <p:spPr>
            <a:xfrm>
              <a:off x="834159" y="1501037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95</a:t>
              </a:r>
              <a:endParaRPr lang="es-PY" sz="1200" dirty="0"/>
            </a:p>
          </p:txBody>
        </p:sp>
        <p:sp>
          <p:nvSpPr>
            <p:cNvPr id="153" name="152 CuadroTexto"/>
            <p:cNvSpPr txBox="1"/>
            <p:nvPr/>
          </p:nvSpPr>
          <p:spPr>
            <a:xfrm>
              <a:off x="2348862" y="1816344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55</a:t>
              </a:r>
              <a:endParaRPr lang="es-PY" sz="1200" dirty="0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3794566" y="1325350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85</a:t>
              </a:r>
              <a:endParaRPr lang="es-PY" sz="1200" dirty="0"/>
            </a:p>
          </p:txBody>
        </p:sp>
        <p:sp>
          <p:nvSpPr>
            <p:cNvPr id="155" name="154 CuadroTexto"/>
            <p:cNvSpPr txBox="1"/>
            <p:nvPr/>
          </p:nvSpPr>
          <p:spPr>
            <a:xfrm>
              <a:off x="2319665" y="116632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50</a:t>
              </a:r>
              <a:endParaRPr lang="es-PY" sz="1200" dirty="0"/>
            </a:p>
          </p:txBody>
        </p:sp>
        <p:sp>
          <p:nvSpPr>
            <p:cNvPr id="156" name="155 CuadroTexto"/>
            <p:cNvSpPr txBox="1"/>
            <p:nvPr/>
          </p:nvSpPr>
          <p:spPr>
            <a:xfrm>
              <a:off x="3845442" y="436690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60</a:t>
              </a:r>
              <a:endParaRPr lang="es-PY" sz="1200" dirty="0"/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456092" y="2420888"/>
            <a:ext cx="3906403" cy="1740646"/>
            <a:chOff x="456092" y="2420888"/>
            <a:chExt cx="3906403" cy="1740646"/>
          </a:xfrm>
        </p:grpSpPr>
        <p:grpSp>
          <p:nvGrpSpPr>
            <p:cNvPr id="3" name="2 Grupo"/>
            <p:cNvGrpSpPr/>
            <p:nvPr/>
          </p:nvGrpSpPr>
          <p:grpSpPr>
            <a:xfrm>
              <a:off x="456092" y="2420888"/>
              <a:ext cx="3906403" cy="1740646"/>
              <a:chOff x="456092" y="2420888"/>
              <a:chExt cx="3906403" cy="1740646"/>
            </a:xfrm>
          </p:grpSpPr>
          <p:cxnSp>
            <p:nvCxnSpPr>
              <p:cNvPr id="221" name="220 Conector recto"/>
              <p:cNvCxnSpPr>
                <a:stCxn id="231" idx="6"/>
              </p:cNvCxnSpPr>
              <p:nvPr/>
            </p:nvCxnSpPr>
            <p:spPr>
              <a:xfrm flipV="1">
                <a:off x="703606" y="3461722"/>
                <a:ext cx="1222520" cy="715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2" name="221 Conector recto"/>
              <p:cNvCxnSpPr>
                <a:endCxn id="241" idx="3"/>
              </p:cNvCxnSpPr>
              <p:nvPr/>
            </p:nvCxnSpPr>
            <p:spPr>
              <a:xfrm flipV="1">
                <a:off x="1932649" y="2714223"/>
                <a:ext cx="1457005" cy="7448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3" name="222 Conector recto"/>
              <p:cNvCxnSpPr/>
              <p:nvPr/>
            </p:nvCxnSpPr>
            <p:spPr>
              <a:xfrm>
                <a:off x="1936738" y="3430875"/>
                <a:ext cx="1551037" cy="60049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4" name="223 Conector recto"/>
              <p:cNvCxnSpPr>
                <a:stCxn id="243" idx="3"/>
              </p:cNvCxnSpPr>
              <p:nvPr/>
            </p:nvCxnSpPr>
            <p:spPr>
              <a:xfrm flipH="1">
                <a:off x="3513089" y="3375202"/>
                <a:ext cx="616916" cy="6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224 Conector recto"/>
              <p:cNvCxnSpPr>
                <a:stCxn id="233" idx="7"/>
                <a:endCxn id="241" idx="2"/>
              </p:cNvCxnSpPr>
              <p:nvPr/>
            </p:nvCxnSpPr>
            <p:spPr>
              <a:xfrm flipV="1">
                <a:off x="1719887" y="2632697"/>
                <a:ext cx="1633520" cy="55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225 Conector recto" descr="1" title="1"/>
              <p:cNvCxnSpPr>
                <a:endCxn id="233" idx="2"/>
              </p:cNvCxnSpPr>
              <p:nvPr/>
            </p:nvCxnSpPr>
            <p:spPr>
              <a:xfrm flipV="1">
                <a:off x="724829" y="2769896"/>
                <a:ext cx="783792" cy="759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226 Conector recto"/>
              <p:cNvCxnSpPr>
                <a:stCxn id="233" idx="5"/>
                <a:endCxn id="235" idx="7"/>
              </p:cNvCxnSpPr>
              <p:nvPr/>
            </p:nvCxnSpPr>
            <p:spPr>
              <a:xfrm>
                <a:off x="1719887" y="2851422"/>
                <a:ext cx="293748" cy="480852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8" name="227 Conector recto"/>
              <p:cNvCxnSpPr>
                <a:stCxn id="241" idx="5"/>
                <a:endCxn id="243" idx="0"/>
              </p:cNvCxnSpPr>
              <p:nvPr/>
            </p:nvCxnSpPr>
            <p:spPr>
              <a:xfrm>
                <a:off x="3564673" y="2714223"/>
                <a:ext cx="652842" cy="464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230 Elipse"/>
              <p:cNvSpPr/>
              <p:nvPr/>
            </p:nvSpPr>
            <p:spPr>
              <a:xfrm>
                <a:off x="456093" y="3418016"/>
                <a:ext cx="247513" cy="230593"/>
              </a:xfrm>
              <a:prstGeom prst="ellipse">
                <a:avLst/>
              </a:prstGeom>
              <a:solidFill>
                <a:srgbClr val="92D050">
                  <a:alpha val="4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232" name="231 CuadroTexto"/>
              <p:cNvSpPr txBox="1"/>
              <p:nvPr/>
            </p:nvSpPr>
            <p:spPr>
              <a:xfrm>
                <a:off x="456092" y="3394812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Y"/>
                </a:defPPr>
                <a:lvl1pPr>
                  <a:defRPr sz="1200"/>
                </a:lvl1pPr>
              </a:lstStyle>
              <a:p>
                <a:r>
                  <a:rPr lang="es-PY" dirty="0"/>
                  <a:t>1</a:t>
                </a:r>
              </a:p>
            </p:txBody>
          </p:sp>
          <p:sp>
            <p:nvSpPr>
              <p:cNvPr id="233" name="232 Elipse"/>
              <p:cNvSpPr/>
              <p:nvPr/>
            </p:nvSpPr>
            <p:spPr>
              <a:xfrm>
                <a:off x="1508621" y="2654599"/>
                <a:ext cx="247513" cy="23059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234" name="233 CuadroTexto"/>
              <p:cNvSpPr txBox="1"/>
              <p:nvPr/>
            </p:nvSpPr>
            <p:spPr>
              <a:xfrm>
                <a:off x="1508621" y="2646615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/>
                  <a:t>2</a:t>
                </a:r>
              </a:p>
            </p:txBody>
          </p:sp>
          <p:sp>
            <p:nvSpPr>
              <p:cNvPr id="235" name="234 Elipse"/>
              <p:cNvSpPr/>
              <p:nvPr/>
            </p:nvSpPr>
            <p:spPr>
              <a:xfrm>
                <a:off x="1802369" y="3298504"/>
                <a:ext cx="247513" cy="23059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236" name="235 CuadroTexto"/>
              <p:cNvSpPr txBox="1"/>
              <p:nvPr/>
            </p:nvSpPr>
            <p:spPr>
              <a:xfrm>
                <a:off x="1807896" y="3275300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3</a:t>
                </a:r>
                <a:endParaRPr lang="es-PY" sz="1200" dirty="0"/>
              </a:p>
            </p:txBody>
          </p:sp>
          <p:sp>
            <p:nvSpPr>
              <p:cNvPr id="239" name="238 Elipse"/>
              <p:cNvSpPr/>
              <p:nvPr/>
            </p:nvSpPr>
            <p:spPr>
              <a:xfrm>
                <a:off x="3378720" y="3916077"/>
                <a:ext cx="247513" cy="23059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240" name="239 CuadroTexto"/>
              <p:cNvSpPr txBox="1"/>
              <p:nvPr/>
            </p:nvSpPr>
            <p:spPr>
              <a:xfrm>
                <a:off x="3368107" y="3884535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/>
                  <a:t>6</a:t>
                </a:r>
              </a:p>
            </p:txBody>
          </p:sp>
          <p:sp>
            <p:nvSpPr>
              <p:cNvPr id="241" name="240 Elipse"/>
              <p:cNvSpPr/>
              <p:nvPr/>
            </p:nvSpPr>
            <p:spPr>
              <a:xfrm>
                <a:off x="3353407" y="2517400"/>
                <a:ext cx="247513" cy="23059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242" name="241 CuadroTexto"/>
              <p:cNvSpPr txBox="1"/>
              <p:nvPr/>
            </p:nvSpPr>
            <p:spPr>
              <a:xfrm>
                <a:off x="3342794" y="2492896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Y"/>
                </a:defPPr>
                <a:lvl1pPr>
                  <a:defRPr sz="1200"/>
                </a:lvl1pPr>
              </a:lstStyle>
              <a:p>
                <a:r>
                  <a:rPr lang="es-PY" dirty="0"/>
                  <a:t>5</a:t>
                </a:r>
              </a:p>
            </p:txBody>
          </p:sp>
          <p:sp>
            <p:nvSpPr>
              <p:cNvPr id="243" name="242 Elipse"/>
              <p:cNvSpPr/>
              <p:nvPr/>
            </p:nvSpPr>
            <p:spPr>
              <a:xfrm>
                <a:off x="4093758" y="3178379"/>
                <a:ext cx="247513" cy="2305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244" name="243 CuadroTexto"/>
              <p:cNvSpPr txBox="1"/>
              <p:nvPr/>
            </p:nvSpPr>
            <p:spPr>
              <a:xfrm>
                <a:off x="4093758" y="3153876"/>
                <a:ext cx="268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/>
                  <a:t>7</a:t>
                </a:r>
              </a:p>
            </p:txBody>
          </p:sp>
          <p:sp>
            <p:nvSpPr>
              <p:cNvPr id="217" name="216 CuadroTexto"/>
              <p:cNvSpPr txBox="1"/>
              <p:nvPr/>
            </p:nvSpPr>
            <p:spPr>
              <a:xfrm>
                <a:off x="1124237" y="3256312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50</a:t>
                </a:r>
                <a:endParaRPr lang="es-PY" sz="1200" dirty="0"/>
              </a:p>
            </p:txBody>
          </p:sp>
          <p:sp>
            <p:nvSpPr>
              <p:cNvPr id="218" name="217 CuadroTexto"/>
              <p:cNvSpPr txBox="1"/>
              <p:nvPr/>
            </p:nvSpPr>
            <p:spPr>
              <a:xfrm>
                <a:off x="2375081" y="2879446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150</a:t>
                </a:r>
                <a:endParaRPr lang="es-PY" sz="1200" dirty="0"/>
              </a:p>
            </p:txBody>
          </p:sp>
          <p:sp>
            <p:nvSpPr>
              <p:cNvPr id="219" name="218 CuadroTexto"/>
              <p:cNvSpPr txBox="1"/>
              <p:nvPr/>
            </p:nvSpPr>
            <p:spPr>
              <a:xfrm>
                <a:off x="2661151" y="349027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75</a:t>
                </a:r>
                <a:endParaRPr lang="es-PY" sz="1200" dirty="0"/>
              </a:p>
            </p:txBody>
          </p:sp>
          <p:sp>
            <p:nvSpPr>
              <p:cNvPr id="220" name="219 CuadroTexto"/>
              <p:cNvSpPr txBox="1"/>
              <p:nvPr/>
            </p:nvSpPr>
            <p:spPr>
              <a:xfrm>
                <a:off x="1794245" y="285142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20</a:t>
                </a:r>
                <a:endParaRPr lang="es-PY" sz="1200" dirty="0"/>
              </a:p>
            </p:txBody>
          </p:sp>
          <p:sp>
            <p:nvSpPr>
              <p:cNvPr id="206" name="205 CuadroTexto"/>
              <p:cNvSpPr txBox="1"/>
              <p:nvPr/>
            </p:nvSpPr>
            <p:spPr>
              <a:xfrm>
                <a:off x="1525001" y="2437224"/>
                <a:ext cx="3529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900" dirty="0" smtClean="0"/>
                  <a:t>S=1</a:t>
                </a:r>
                <a:endParaRPr lang="es-PY" sz="900" dirty="0"/>
              </a:p>
            </p:txBody>
          </p:sp>
          <p:sp>
            <p:nvSpPr>
              <p:cNvPr id="207" name="206 CuadroTexto"/>
              <p:cNvSpPr txBox="1"/>
              <p:nvPr/>
            </p:nvSpPr>
            <p:spPr>
              <a:xfrm>
                <a:off x="3625750" y="2515979"/>
                <a:ext cx="3529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900" dirty="0" smtClean="0"/>
                  <a:t>S=1</a:t>
                </a:r>
                <a:endParaRPr lang="es-PY" sz="900" dirty="0"/>
              </a:p>
            </p:txBody>
          </p:sp>
          <p:sp>
            <p:nvSpPr>
              <p:cNvPr id="208" name="207 CuadroTexto"/>
              <p:cNvSpPr txBox="1"/>
              <p:nvPr/>
            </p:nvSpPr>
            <p:spPr>
              <a:xfrm>
                <a:off x="3353407" y="3678695"/>
                <a:ext cx="3529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900" dirty="0" smtClean="0"/>
                  <a:t>S=1</a:t>
                </a:r>
                <a:endParaRPr lang="es-PY" sz="900" dirty="0"/>
              </a:p>
            </p:txBody>
          </p:sp>
          <p:sp>
            <p:nvSpPr>
              <p:cNvPr id="209" name="208 CuadroTexto"/>
              <p:cNvSpPr txBox="1"/>
              <p:nvPr/>
            </p:nvSpPr>
            <p:spPr>
              <a:xfrm>
                <a:off x="1612887" y="3461722"/>
                <a:ext cx="3529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900" dirty="0" smtClean="0"/>
                  <a:t>S=1</a:t>
                </a:r>
                <a:endParaRPr lang="es-PY" sz="900" dirty="0"/>
              </a:p>
            </p:txBody>
          </p:sp>
          <p:sp>
            <p:nvSpPr>
              <p:cNvPr id="210" name="209 CuadroTexto"/>
              <p:cNvSpPr txBox="1"/>
              <p:nvPr/>
            </p:nvSpPr>
            <p:spPr>
              <a:xfrm>
                <a:off x="796565" y="2849028"/>
                <a:ext cx="53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150</a:t>
                </a:r>
                <a:endParaRPr lang="es-PY" sz="1200" dirty="0"/>
              </a:p>
            </p:txBody>
          </p:sp>
          <p:sp>
            <p:nvSpPr>
              <p:cNvPr id="213" name="212 CuadroTexto"/>
              <p:cNvSpPr txBox="1"/>
              <p:nvPr/>
            </p:nvSpPr>
            <p:spPr>
              <a:xfrm>
                <a:off x="3813797" y="3629606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85</a:t>
                </a:r>
                <a:endParaRPr lang="es-PY" sz="1200" dirty="0"/>
              </a:p>
            </p:txBody>
          </p:sp>
          <p:sp>
            <p:nvSpPr>
              <p:cNvPr id="214" name="213 CuadroTexto"/>
              <p:cNvSpPr txBox="1"/>
              <p:nvPr/>
            </p:nvSpPr>
            <p:spPr>
              <a:xfrm>
                <a:off x="2338896" y="2420888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50</a:t>
                </a:r>
                <a:endParaRPr lang="es-PY" sz="1200" dirty="0"/>
              </a:p>
            </p:txBody>
          </p:sp>
          <p:sp>
            <p:nvSpPr>
              <p:cNvPr id="215" name="214 CuadroTexto"/>
              <p:cNvSpPr txBox="1"/>
              <p:nvPr/>
            </p:nvSpPr>
            <p:spPr>
              <a:xfrm>
                <a:off x="3864673" y="2740946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60</a:t>
                </a:r>
                <a:endParaRPr lang="es-PY" sz="1200" dirty="0"/>
              </a:p>
            </p:txBody>
          </p:sp>
        </p:grpSp>
        <p:sp>
          <p:nvSpPr>
            <p:cNvPr id="69" name="68 Trapecio"/>
            <p:cNvSpPr/>
            <p:nvPr/>
          </p:nvSpPr>
          <p:spPr>
            <a:xfrm rot="5400000">
              <a:off x="1807719" y="3656507"/>
              <a:ext cx="360040" cy="131555"/>
            </a:xfrm>
            <a:prstGeom prst="trapezoid">
              <a:avLst>
                <a:gd name="adj" fmla="val 553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0" name="69 Triángulo isósceles"/>
            <p:cNvSpPr/>
            <p:nvPr/>
          </p:nvSpPr>
          <p:spPr>
            <a:xfrm rot="3807787">
              <a:off x="2276355" y="3152012"/>
              <a:ext cx="181272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1" name="70 Triángulo isósceles"/>
            <p:cNvSpPr/>
            <p:nvPr/>
          </p:nvSpPr>
          <p:spPr>
            <a:xfrm rot="19550785">
              <a:off x="1772201" y="2990106"/>
              <a:ext cx="194920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2" name="71 Triángulo isósceles"/>
            <p:cNvSpPr/>
            <p:nvPr/>
          </p:nvSpPr>
          <p:spPr>
            <a:xfrm rot="6562940">
              <a:off x="2353437" y="3530004"/>
              <a:ext cx="163502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3757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01 CuadroTexto"/>
          <p:cNvSpPr txBox="1"/>
          <p:nvPr/>
        </p:nvSpPr>
        <p:spPr>
          <a:xfrm>
            <a:off x="6516216" y="469074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 smtClean="0"/>
              <a:t>FALLA NODO 5</a:t>
            </a:r>
            <a:endParaRPr lang="es-PY" dirty="0"/>
          </a:p>
        </p:txBody>
      </p:sp>
      <p:sp>
        <p:nvSpPr>
          <p:cNvPr id="140" name="139 CuadroTexto"/>
          <p:cNvSpPr txBox="1"/>
          <p:nvPr/>
        </p:nvSpPr>
        <p:spPr>
          <a:xfrm>
            <a:off x="6596240" y="2720985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 smtClean="0"/>
              <a:t>FALLA NODO 6</a:t>
            </a:r>
            <a:endParaRPr lang="es-PY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6596240" y="5161378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 smtClean="0"/>
              <a:t>FALLA NODO 7</a:t>
            </a:r>
            <a:endParaRPr lang="es-PY" dirty="0"/>
          </a:p>
        </p:txBody>
      </p:sp>
      <p:grpSp>
        <p:nvGrpSpPr>
          <p:cNvPr id="7" name="6 Grupo"/>
          <p:cNvGrpSpPr/>
          <p:nvPr/>
        </p:nvGrpSpPr>
        <p:grpSpPr>
          <a:xfrm>
            <a:off x="462339" y="132968"/>
            <a:ext cx="3906403" cy="1960375"/>
            <a:chOff x="462339" y="132968"/>
            <a:chExt cx="3906403" cy="1960375"/>
          </a:xfrm>
        </p:grpSpPr>
        <p:grpSp>
          <p:nvGrpSpPr>
            <p:cNvPr id="194" name="193 Grupo"/>
            <p:cNvGrpSpPr/>
            <p:nvPr/>
          </p:nvGrpSpPr>
          <p:grpSpPr>
            <a:xfrm>
              <a:off x="462339" y="326869"/>
              <a:ext cx="3906403" cy="1689473"/>
              <a:chOff x="500071" y="330575"/>
              <a:chExt cx="3906403" cy="1689473"/>
            </a:xfrm>
          </p:grpSpPr>
          <p:grpSp>
            <p:nvGrpSpPr>
              <p:cNvPr id="209" name="208 Grupo"/>
              <p:cNvGrpSpPr/>
              <p:nvPr/>
            </p:nvGrpSpPr>
            <p:grpSpPr>
              <a:xfrm>
                <a:off x="500071" y="330575"/>
                <a:ext cx="3906403" cy="1689473"/>
                <a:chOff x="500071" y="330575"/>
                <a:chExt cx="3906403" cy="1689473"/>
              </a:xfrm>
            </p:grpSpPr>
            <p:cxnSp>
              <p:nvCxnSpPr>
                <p:cNvPr id="214" name="213 Conector recto"/>
                <p:cNvCxnSpPr>
                  <a:stCxn id="224" idx="6"/>
                </p:cNvCxnSpPr>
                <p:nvPr/>
              </p:nvCxnSpPr>
              <p:spPr>
                <a:xfrm flipV="1">
                  <a:off x="747585" y="1145682"/>
                  <a:ext cx="1222520" cy="7159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215 Conector recto"/>
                <p:cNvCxnSpPr/>
                <p:nvPr/>
              </p:nvCxnSpPr>
              <p:spPr>
                <a:xfrm>
                  <a:off x="1980717" y="1114835"/>
                  <a:ext cx="1551037" cy="60049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216 Conector recto"/>
                <p:cNvCxnSpPr>
                  <a:stCxn id="236" idx="3"/>
                </p:cNvCxnSpPr>
                <p:nvPr/>
              </p:nvCxnSpPr>
              <p:spPr>
                <a:xfrm flipH="1">
                  <a:off x="3557068" y="1059162"/>
                  <a:ext cx="616916" cy="6735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218 Conector recto" descr="1" title="1"/>
                <p:cNvCxnSpPr>
                  <a:endCxn id="226" idx="2"/>
                </p:cNvCxnSpPr>
                <p:nvPr/>
              </p:nvCxnSpPr>
              <p:spPr>
                <a:xfrm flipV="1">
                  <a:off x="768808" y="453856"/>
                  <a:ext cx="783792" cy="7592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219 Conector recto"/>
                <p:cNvCxnSpPr>
                  <a:stCxn id="226" idx="5"/>
                  <a:endCxn id="228" idx="7"/>
                </p:cNvCxnSpPr>
                <p:nvPr/>
              </p:nvCxnSpPr>
              <p:spPr>
                <a:xfrm>
                  <a:off x="1763866" y="535382"/>
                  <a:ext cx="293748" cy="480852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221 Conector recto"/>
                <p:cNvCxnSpPr>
                  <a:stCxn id="230" idx="6"/>
                  <a:endCxn id="232" idx="2"/>
                </p:cNvCxnSpPr>
                <p:nvPr/>
              </p:nvCxnSpPr>
              <p:spPr>
                <a:xfrm flipV="1">
                  <a:off x="1778890" y="1715334"/>
                  <a:ext cx="1643809" cy="1662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222 Conector recto" descr="11" title="1"/>
                <p:cNvCxnSpPr>
                  <a:stCxn id="225" idx="3"/>
                  <a:endCxn id="230" idx="1"/>
                </p:cNvCxnSpPr>
                <p:nvPr/>
              </p:nvCxnSpPr>
              <p:spPr>
                <a:xfrm>
                  <a:off x="768808" y="1217272"/>
                  <a:ext cx="798816" cy="5827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223 Elipse"/>
                <p:cNvSpPr/>
                <p:nvPr/>
              </p:nvSpPr>
              <p:spPr>
                <a:xfrm>
                  <a:off x="500072" y="1101976"/>
                  <a:ext cx="247513" cy="230593"/>
                </a:xfrm>
                <a:prstGeom prst="ellipse">
                  <a:avLst/>
                </a:prstGeom>
                <a:solidFill>
                  <a:srgbClr val="92D050">
                    <a:alpha val="46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225" name="224 CuadroTexto"/>
                <p:cNvSpPr txBox="1"/>
                <p:nvPr/>
              </p:nvSpPr>
              <p:spPr>
                <a:xfrm>
                  <a:off x="500071" y="1078772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s-PY"/>
                  </a:defPPr>
                  <a:lvl1pPr>
                    <a:defRPr sz="1200"/>
                  </a:lvl1pPr>
                </a:lstStyle>
                <a:p>
                  <a:r>
                    <a:rPr lang="es-PY" dirty="0"/>
                    <a:t>1</a:t>
                  </a:r>
                </a:p>
              </p:txBody>
            </p:sp>
            <p:sp>
              <p:nvSpPr>
                <p:cNvPr id="226" name="225 Elipse"/>
                <p:cNvSpPr/>
                <p:nvPr/>
              </p:nvSpPr>
              <p:spPr>
                <a:xfrm>
                  <a:off x="1552600" y="338559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227" name="226 CuadroTexto"/>
                <p:cNvSpPr txBox="1"/>
                <p:nvPr/>
              </p:nvSpPr>
              <p:spPr>
                <a:xfrm>
                  <a:off x="1552600" y="330575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2</a:t>
                  </a:r>
                </a:p>
              </p:txBody>
            </p:sp>
            <p:sp>
              <p:nvSpPr>
                <p:cNvPr id="228" name="227 Elipse"/>
                <p:cNvSpPr/>
                <p:nvPr/>
              </p:nvSpPr>
              <p:spPr>
                <a:xfrm>
                  <a:off x="1846348" y="982464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229" name="228 CuadroTexto"/>
                <p:cNvSpPr txBox="1"/>
                <p:nvPr/>
              </p:nvSpPr>
              <p:spPr>
                <a:xfrm>
                  <a:off x="1851875" y="959260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3</a:t>
                  </a:r>
                  <a:endParaRPr lang="es-PY" sz="1200" dirty="0"/>
                </a:p>
              </p:txBody>
            </p:sp>
            <p:sp>
              <p:nvSpPr>
                <p:cNvPr id="230" name="229 Elipse"/>
                <p:cNvSpPr/>
                <p:nvPr/>
              </p:nvSpPr>
              <p:spPr>
                <a:xfrm>
                  <a:off x="1531377" y="1766252"/>
                  <a:ext cx="247513" cy="2305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231" name="230 CuadroTexto"/>
                <p:cNvSpPr txBox="1"/>
                <p:nvPr/>
              </p:nvSpPr>
              <p:spPr>
                <a:xfrm>
                  <a:off x="1531377" y="1743049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4</a:t>
                  </a:r>
                  <a:endParaRPr lang="es-PY" sz="1200" dirty="0"/>
                </a:p>
              </p:txBody>
            </p:sp>
            <p:sp>
              <p:nvSpPr>
                <p:cNvPr id="232" name="231 Elipse"/>
                <p:cNvSpPr/>
                <p:nvPr/>
              </p:nvSpPr>
              <p:spPr>
                <a:xfrm>
                  <a:off x="3422699" y="1600037"/>
                  <a:ext cx="247513" cy="230593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233" name="232 CuadroTexto"/>
                <p:cNvSpPr txBox="1"/>
                <p:nvPr/>
              </p:nvSpPr>
              <p:spPr>
                <a:xfrm>
                  <a:off x="3412086" y="1568495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6</a:t>
                  </a:r>
                </a:p>
              </p:txBody>
            </p:sp>
            <p:sp>
              <p:nvSpPr>
                <p:cNvPr id="236" name="235 Elipse"/>
                <p:cNvSpPr/>
                <p:nvPr/>
              </p:nvSpPr>
              <p:spPr>
                <a:xfrm>
                  <a:off x="4137737" y="862339"/>
                  <a:ext cx="247513" cy="2305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sp>
              <p:nvSpPr>
                <p:cNvPr id="237" name="236 CuadroTexto"/>
                <p:cNvSpPr txBox="1"/>
                <p:nvPr/>
              </p:nvSpPr>
              <p:spPr>
                <a:xfrm>
                  <a:off x="4137737" y="837836"/>
                  <a:ext cx="2687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/>
                    <a:t>7</a:t>
                  </a:r>
                </a:p>
              </p:txBody>
            </p:sp>
          </p:grpSp>
          <p:sp>
            <p:nvSpPr>
              <p:cNvPr id="210" name="209 CuadroTexto"/>
              <p:cNvSpPr txBox="1"/>
              <p:nvPr/>
            </p:nvSpPr>
            <p:spPr>
              <a:xfrm>
                <a:off x="1168216" y="940272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50</a:t>
                </a:r>
                <a:endParaRPr lang="es-PY" sz="1200" dirty="0"/>
              </a:p>
            </p:txBody>
          </p:sp>
          <p:sp>
            <p:nvSpPr>
              <p:cNvPr id="212" name="211 CuadroTexto"/>
              <p:cNvSpPr txBox="1"/>
              <p:nvPr/>
            </p:nvSpPr>
            <p:spPr>
              <a:xfrm>
                <a:off x="2705130" y="117423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75</a:t>
                </a:r>
                <a:endParaRPr lang="es-PY" sz="1200" dirty="0"/>
              </a:p>
            </p:txBody>
          </p:sp>
          <p:sp>
            <p:nvSpPr>
              <p:cNvPr id="213" name="212 CuadroTexto"/>
              <p:cNvSpPr txBox="1"/>
              <p:nvPr/>
            </p:nvSpPr>
            <p:spPr>
              <a:xfrm>
                <a:off x="1838224" y="53538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1200" dirty="0" smtClean="0"/>
                  <a:t>20</a:t>
                </a:r>
                <a:endParaRPr lang="es-PY" sz="1200" dirty="0"/>
              </a:p>
            </p:txBody>
          </p:sp>
        </p:grpSp>
        <p:sp>
          <p:nvSpPr>
            <p:cNvPr id="199" name="198 CuadroTexto"/>
            <p:cNvSpPr txBox="1"/>
            <p:nvPr/>
          </p:nvSpPr>
          <p:spPr>
            <a:xfrm>
              <a:off x="1505770" y="132968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201" name="200 CuadroTexto"/>
            <p:cNvSpPr txBox="1"/>
            <p:nvPr/>
          </p:nvSpPr>
          <p:spPr>
            <a:xfrm>
              <a:off x="3334176" y="1374439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202" name="201 CuadroTexto"/>
            <p:cNvSpPr txBox="1"/>
            <p:nvPr/>
          </p:nvSpPr>
          <p:spPr>
            <a:xfrm>
              <a:off x="1626730" y="1196752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900" dirty="0" smtClean="0"/>
                <a:t>S=1</a:t>
              </a:r>
              <a:endParaRPr lang="es-PY" sz="900" dirty="0"/>
            </a:p>
          </p:txBody>
        </p:sp>
        <p:sp>
          <p:nvSpPr>
            <p:cNvPr id="203" name="202 CuadroTexto"/>
            <p:cNvSpPr txBox="1"/>
            <p:nvPr/>
          </p:nvSpPr>
          <p:spPr>
            <a:xfrm>
              <a:off x="777334" y="544772"/>
              <a:ext cx="53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150</a:t>
              </a:r>
              <a:endParaRPr lang="es-PY" sz="1200" dirty="0"/>
            </a:p>
          </p:txBody>
        </p:sp>
        <p:sp>
          <p:nvSpPr>
            <p:cNvPr id="204" name="203 CuadroTexto"/>
            <p:cNvSpPr txBox="1"/>
            <p:nvPr/>
          </p:nvSpPr>
          <p:spPr>
            <a:xfrm>
              <a:off x="834159" y="1501037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95</a:t>
              </a:r>
              <a:endParaRPr lang="es-PY" sz="1200" dirty="0"/>
            </a:p>
          </p:txBody>
        </p:sp>
        <p:sp>
          <p:nvSpPr>
            <p:cNvPr id="205" name="204 CuadroTexto"/>
            <p:cNvSpPr txBox="1"/>
            <p:nvPr/>
          </p:nvSpPr>
          <p:spPr>
            <a:xfrm>
              <a:off x="2348862" y="1816344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55</a:t>
              </a:r>
              <a:endParaRPr lang="es-PY" sz="1200" dirty="0"/>
            </a:p>
          </p:txBody>
        </p:sp>
        <p:sp>
          <p:nvSpPr>
            <p:cNvPr id="206" name="205 CuadroTexto"/>
            <p:cNvSpPr txBox="1"/>
            <p:nvPr/>
          </p:nvSpPr>
          <p:spPr>
            <a:xfrm>
              <a:off x="3794566" y="1325350"/>
              <a:ext cx="39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Y" sz="1200" dirty="0" smtClean="0"/>
                <a:t>85</a:t>
              </a:r>
              <a:endParaRPr lang="es-PY" sz="1200" dirty="0"/>
            </a:p>
          </p:txBody>
        </p:sp>
        <p:grpSp>
          <p:nvGrpSpPr>
            <p:cNvPr id="6" name="5 Grupo"/>
            <p:cNvGrpSpPr/>
            <p:nvPr/>
          </p:nvGrpSpPr>
          <p:grpSpPr>
            <a:xfrm>
              <a:off x="1789643" y="662667"/>
              <a:ext cx="676987" cy="868968"/>
              <a:chOff x="1789643" y="662667"/>
              <a:chExt cx="676987" cy="868968"/>
            </a:xfrm>
          </p:grpSpPr>
          <p:sp>
            <p:nvSpPr>
              <p:cNvPr id="121" name="120 Trapecio"/>
              <p:cNvSpPr/>
              <p:nvPr/>
            </p:nvSpPr>
            <p:spPr>
              <a:xfrm rot="5400000">
                <a:off x="1838210" y="1324950"/>
                <a:ext cx="299082" cy="114288"/>
              </a:xfrm>
              <a:prstGeom prst="trapezoid">
                <a:avLst>
                  <a:gd name="adj" fmla="val 5535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122" name="121 Triángulo isósceles"/>
              <p:cNvSpPr/>
              <p:nvPr/>
            </p:nvSpPr>
            <p:spPr>
              <a:xfrm rot="6562940">
                <a:off x="2285278" y="1182458"/>
                <a:ext cx="163502" cy="19920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125" name="124 Triángulo isósceles"/>
              <p:cNvSpPr/>
              <p:nvPr/>
            </p:nvSpPr>
            <p:spPr>
              <a:xfrm rot="19550785">
                <a:off x="1789643" y="662667"/>
                <a:ext cx="194920" cy="19920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129" name="128 Trapecio"/>
              <p:cNvSpPr/>
              <p:nvPr/>
            </p:nvSpPr>
            <p:spPr>
              <a:xfrm rot="5400000">
                <a:off x="1830171" y="1301749"/>
                <a:ext cx="299082" cy="114288"/>
              </a:xfrm>
              <a:prstGeom prst="trapezoid">
                <a:avLst>
                  <a:gd name="adj" fmla="val 5535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</p:grpSp>
      <p:grpSp>
        <p:nvGrpSpPr>
          <p:cNvPr id="5" name="4 Grupo"/>
          <p:cNvGrpSpPr/>
          <p:nvPr/>
        </p:nvGrpSpPr>
        <p:grpSpPr>
          <a:xfrm>
            <a:off x="857998" y="2348880"/>
            <a:ext cx="3906403" cy="1915200"/>
            <a:chOff x="857998" y="2348880"/>
            <a:chExt cx="3906403" cy="1915200"/>
          </a:xfrm>
        </p:grpSpPr>
        <p:grpSp>
          <p:nvGrpSpPr>
            <p:cNvPr id="238" name="237 Grupo"/>
            <p:cNvGrpSpPr/>
            <p:nvPr/>
          </p:nvGrpSpPr>
          <p:grpSpPr>
            <a:xfrm>
              <a:off x="857998" y="2348880"/>
              <a:ext cx="3906403" cy="1915200"/>
              <a:chOff x="436861" y="116632"/>
              <a:chExt cx="3906403" cy="1915200"/>
            </a:xfrm>
          </p:grpSpPr>
          <p:grpSp>
            <p:nvGrpSpPr>
              <p:cNvPr id="239" name="238 Grupo"/>
              <p:cNvGrpSpPr/>
              <p:nvPr/>
            </p:nvGrpSpPr>
            <p:grpSpPr>
              <a:xfrm>
                <a:off x="436861" y="188640"/>
                <a:ext cx="3906403" cy="1843192"/>
                <a:chOff x="500071" y="176856"/>
                <a:chExt cx="3906403" cy="1843192"/>
              </a:xfrm>
            </p:grpSpPr>
            <p:grpSp>
              <p:nvGrpSpPr>
                <p:cNvPr id="254" name="253 Grupo"/>
                <p:cNvGrpSpPr/>
                <p:nvPr/>
              </p:nvGrpSpPr>
              <p:grpSpPr>
                <a:xfrm>
                  <a:off x="500071" y="176856"/>
                  <a:ext cx="3906403" cy="1843192"/>
                  <a:chOff x="500071" y="176856"/>
                  <a:chExt cx="3906403" cy="1843192"/>
                </a:xfrm>
              </p:grpSpPr>
              <p:cxnSp>
                <p:nvCxnSpPr>
                  <p:cNvPr id="259" name="258 Conector recto"/>
                  <p:cNvCxnSpPr>
                    <a:stCxn id="269" idx="6"/>
                  </p:cNvCxnSpPr>
                  <p:nvPr/>
                </p:nvCxnSpPr>
                <p:spPr>
                  <a:xfrm flipV="1">
                    <a:off x="747585" y="1145682"/>
                    <a:ext cx="1222520" cy="715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259 Conector recto"/>
                  <p:cNvCxnSpPr>
                    <a:endCxn id="279" idx="3"/>
                  </p:cNvCxnSpPr>
                  <p:nvPr/>
                </p:nvCxnSpPr>
                <p:spPr>
                  <a:xfrm flipV="1">
                    <a:off x="1976628" y="398183"/>
                    <a:ext cx="1457005" cy="7448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262 Conector recto"/>
                  <p:cNvCxnSpPr>
                    <a:stCxn id="271" idx="7"/>
                    <a:endCxn id="279" idx="2"/>
                  </p:cNvCxnSpPr>
                  <p:nvPr/>
                </p:nvCxnSpPr>
                <p:spPr>
                  <a:xfrm flipV="1">
                    <a:off x="1763866" y="316657"/>
                    <a:ext cx="1633520" cy="55672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263 Conector recto" descr="1" title="1"/>
                  <p:cNvCxnSpPr>
                    <a:endCxn id="271" idx="2"/>
                  </p:cNvCxnSpPr>
                  <p:nvPr/>
                </p:nvCxnSpPr>
                <p:spPr>
                  <a:xfrm flipV="1">
                    <a:off x="768808" y="453856"/>
                    <a:ext cx="783792" cy="759202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264 Conector recto"/>
                  <p:cNvCxnSpPr>
                    <a:stCxn id="271" idx="5"/>
                    <a:endCxn id="273" idx="7"/>
                  </p:cNvCxnSpPr>
                  <p:nvPr/>
                </p:nvCxnSpPr>
                <p:spPr>
                  <a:xfrm>
                    <a:off x="1763866" y="535382"/>
                    <a:ext cx="293748" cy="480852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265 Conector recto"/>
                  <p:cNvCxnSpPr>
                    <a:stCxn id="279" idx="5"/>
                    <a:endCxn id="281" idx="0"/>
                  </p:cNvCxnSpPr>
                  <p:nvPr/>
                </p:nvCxnSpPr>
                <p:spPr>
                  <a:xfrm>
                    <a:off x="3608652" y="398183"/>
                    <a:ext cx="652842" cy="46415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267 Conector recto" descr="11" title="1"/>
                  <p:cNvCxnSpPr>
                    <a:stCxn id="270" idx="3"/>
                    <a:endCxn id="275" idx="1"/>
                  </p:cNvCxnSpPr>
                  <p:nvPr/>
                </p:nvCxnSpPr>
                <p:spPr>
                  <a:xfrm>
                    <a:off x="768808" y="1217272"/>
                    <a:ext cx="798816" cy="582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9" name="268 Elipse"/>
                  <p:cNvSpPr/>
                  <p:nvPr/>
                </p:nvSpPr>
                <p:spPr>
                  <a:xfrm>
                    <a:off x="500072" y="1101976"/>
                    <a:ext cx="247513" cy="230593"/>
                  </a:xfrm>
                  <a:prstGeom prst="ellipse">
                    <a:avLst/>
                  </a:prstGeom>
                  <a:solidFill>
                    <a:srgbClr val="92D050">
                      <a:alpha val="46000"/>
                    </a:srgb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Y"/>
                  </a:p>
                </p:txBody>
              </p:sp>
              <p:sp>
                <p:nvSpPr>
                  <p:cNvPr id="270" name="269 CuadroTexto"/>
                  <p:cNvSpPr txBox="1"/>
                  <p:nvPr/>
                </p:nvSpPr>
                <p:spPr>
                  <a:xfrm>
                    <a:off x="500071" y="1078772"/>
                    <a:ext cx="26873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s-PY"/>
                    </a:defPPr>
                    <a:lvl1pPr>
                      <a:defRPr sz="1200"/>
                    </a:lvl1pPr>
                  </a:lstStyle>
                  <a:p>
                    <a:r>
                      <a:rPr lang="es-PY" dirty="0"/>
                      <a:t>1</a:t>
                    </a:r>
                  </a:p>
                </p:txBody>
              </p:sp>
              <p:sp>
                <p:nvSpPr>
                  <p:cNvPr id="271" name="270 Elipse"/>
                  <p:cNvSpPr/>
                  <p:nvPr/>
                </p:nvSpPr>
                <p:spPr>
                  <a:xfrm>
                    <a:off x="1552600" y="338559"/>
                    <a:ext cx="247513" cy="230593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Y"/>
                  </a:p>
                </p:txBody>
              </p:sp>
              <p:sp>
                <p:nvSpPr>
                  <p:cNvPr id="272" name="271 CuadroTexto"/>
                  <p:cNvSpPr txBox="1"/>
                  <p:nvPr/>
                </p:nvSpPr>
                <p:spPr>
                  <a:xfrm>
                    <a:off x="1552600" y="330575"/>
                    <a:ext cx="26873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Y" sz="1200" dirty="0"/>
                      <a:t>2</a:t>
                    </a:r>
                  </a:p>
                </p:txBody>
              </p:sp>
              <p:sp>
                <p:nvSpPr>
                  <p:cNvPr id="273" name="272 Elipse"/>
                  <p:cNvSpPr/>
                  <p:nvPr/>
                </p:nvSpPr>
                <p:spPr>
                  <a:xfrm>
                    <a:off x="1846348" y="982464"/>
                    <a:ext cx="247513" cy="230593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Y"/>
                  </a:p>
                </p:txBody>
              </p:sp>
              <p:sp>
                <p:nvSpPr>
                  <p:cNvPr id="274" name="273 CuadroTexto"/>
                  <p:cNvSpPr txBox="1"/>
                  <p:nvPr/>
                </p:nvSpPr>
                <p:spPr>
                  <a:xfrm>
                    <a:off x="1851875" y="959260"/>
                    <a:ext cx="26873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Y" sz="1200" dirty="0" smtClean="0"/>
                      <a:t>3</a:t>
                    </a:r>
                    <a:endParaRPr lang="es-PY" sz="1200" dirty="0"/>
                  </a:p>
                </p:txBody>
              </p:sp>
              <p:sp>
                <p:nvSpPr>
                  <p:cNvPr id="275" name="274 Elipse"/>
                  <p:cNvSpPr/>
                  <p:nvPr/>
                </p:nvSpPr>
                <p:spPr>
                  <a:xfrm>
                    <a:off x="1531377" y="1766252"/>
                    <a:ext cx="247513" cy="23059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Y"/>
                  </a:p>
                </p:txBody>
              </p:sp>
              <p:sp>
                <p:nvSpPr>
                  <p:cNvPr id="276" name="275 CuadroTexto"/>
                  <p:cNvSpPr txBox="1"/>
                  <p:nvPr/>
                </p:nvSpPr>
                <p:spPr>
                  <a:xfrm>
                    <a:off x="1531377" y="1743049"/>
                    <a:ext cx="26873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Y" sz="1200" dirty="0" smtClean="0"/>
                      <a:t>4</a:t>
                    </a:r>
                    <a:endParaRPr lang="es-PY" sz="1200" dirty="0"/>
                  </a:p>
                </p:txBody>
              </p:sp>
              <p:sp>
                <p:nvSpPr>
                  <p:cNvPr id="279" name="278 Elipse"/>
                  <p:cNvSpPr/>
                  <p:nvPr/>
                </p:nvSpPr>
                <p:spPr>
                  <a:xfrm>
                    <a:off x="3397386" y="201360"/>
                    <a:ext cx="247513" cy="230593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Y"/>
                  </a:p>
                </p:txBody>
              </p:sp>
              <p:sp>
                <p:nvSpPr>
                  <p:cNvPr id="280" name="279 CuadroTexto"/>
                  <p:cNvSpPr txBox="1"/>
                  <p:nvPr/>
                </p:nvSpPr>
                <p:spPr>
                  <a:xfrm>
                    <a:off x="3386773" y="176856"/>
                    <a:ext cx="26873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s-PY"/>
                    </a:defPPr>
                    <a:lvl1pPr>
                      <a:defRPr sz="1200"/>
                    </a:lvl1pPr>
                  </a:lstStyle>
                  <a:p>
                    <a:r>
                      <a:rPr lang="es-PY" dirty="0"/>
                      <a:t>5</a:t>
                    </a:r>
                  </a:p>
                </p:txBody>
              </p:sp>
              <p:sp>
                <p:nvSpPr>
                  <p:cNvPr id="281" name="280 Elipse"/>
                  <p:cNvSpPr/>
                  <p:nvPr/>
                </p:nvSpPr>
                <p:spPr>
                  <a:xfrm>
                    <a:off x="4137737" y="862339"/>
                    <a:ext cx="247513" cy="23059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Y"/>
                  </a:p>
                </p:txBody>
              </p:sp>
              <p:sp>
                <p:nvSpPr>
                  <p:cNvPr id="282" name="281 CuadroTexto"/>
                  <p:cNvSpPr txBox="1"/>
                  <p:nvPr/>
                </p:nvSpPr>
                <p:spPr>
                  <a:xfrm>
                    <a:off x="4137737" y="837836"/>
                    <a:ext cx="26873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Y" sz="1200" dirty="0"/>
                      <a:t>7</a:t>
                    </a:r>
                  </a:p>
                </p:txBody>
              </p:sp>
            </p:grpSp>
            <p:sp>
              <p:nvSpPr>
                <p:cNvPr id="255" name="254 CuadroTexto"/>
                <p:cNvSpPr txBox="1"/>
                <p:nvPr/>
              </p:nvSpPr>
              <p:spPr>
                <a:xfrm>
                  <a:off x="1168216" y="940272"/>
                  <a:ext cx="3955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50</a:t>
                  </a:r>
                  <a:endParaRPr lang="es-PY" sz="1200" dirty="0"/>
                </a:p>
              </p:txBody>
            </p:sp>
            <p:sp>
              <p:nvSpPr>
                <p:cNvPr id="256" name="255 CuadroTexto"/>
                <p:cNvSpPr txBox="1"/>
                <p:nvPr/>
              </p:nvSpPr>
              <p:spPr>
                <a:xfrm>
                  <a:off x="2419060" y="563406"/>
                  <a:ext cx="4203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sz="1200" dirty="0" smtClean="0"/>
                    <a:t>150</a:t>
                  </a:r>
                  <a:endParaRPr lang="es-PY" sz="1200" dirty="0"/>
                </a:p>
              </p:txBody>
            </p:sp>
            <p:sp>
              <p:nvSpPr>
                <p:cNvPr id="258" name="257 CuadroTexto"/>
                <p:cNvSpPr txBox="1"/>
                <p:nvPr/>
              </p:nvSpPr>
              <p:spPr>
                <a:xfrm>
                  <a:off x="1838224" y="5353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sz="1200" dirty="0" smtClean="0"/>
                    <a:t>20</a:t>
                  </a:r>
                  <a:endParaRPr lang="es-PY" sz="1200" dirty="0"/>
                </a:p>
              </p:txBody>
            </p:sp>
          </p:grpSp>
          <p:sp>
            <p:nvSpPr>
              <p:cNvPr id="244" name="243 CuadroTexto"/>
              <p:cNvSpPr txBox="1"/>
              <p:nvPr/>
            </p:nvSpPr>
            <p:spPr>
              <a:xfrm>
                <a:off x="1505770" y="132968"/>
                <a:ext cx="3529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900" dirty="0" smtClean="0"/>
                  <a:t>S=1</a:t>
                </a:r>
                <a:endParaRPr lang="es-PY" sz="900" dirty="0"/>
              </a:p>
            </p:txBody>
          </p:sp>
          <p:sp>
            <p:nvSpPr>
              <p:cNvPr id="245" name="244 CuadroTexto"/>
              <p:cNvSpPr txBox="1"/>
              <p:nvPr/>
            </p:nvSpPr>
            <p:spPr>
              <a:xfrm>
                <a:off x="3606519" y="211723"/>
                <a:ext cx="4395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900" dirty="0" smtClean="0"/>
                  <a:t>S=0,5</a:t>
                </a:r>
                <a:endParaRPr lang="es-PY" sz="900" dirty="0"/>
              </a:p>
            </p:txBody>
          </p:sp>
          <p:sp>
            <p:nvSpPr>
              <p:cNvPr id="247" name="246 CuadroTexto"/>
              <p:cNvSpPr txBox="1"/>
              <p:nvPr/>
            </p:nvSpPr>
            <p:spPr>
              <a:xfrm>
                <a:off x="1513397" y="1176516"/>
                <a:ext cx="4395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900" dirty="0" smtClean="0"/>
                  <a:t>S=0,5</a:t>
                </a:r>
                <a:endParaRPr lang="es-PY" sz="900" dirty="0"/>
              </a:p>
            </p:txBody>
          </p:sp>
          <p:sp>
            <p:nvSpPr>
              <p:cNvPr id="248" name="247 CuadroTexto"/>
              <p:cNvSpPr txBox="1"/>
              <p:nvPr/>
            </p:nvSpPr>
            <p:spPr>
              <a:xfrm>
                <a:off x="777334" y="544772"/>
                <a:ext cx="53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150</a:t>
                </a:r>
                <a:endParaRPr lang="es-PY" sz="1200" dirty="0"/>
              </a:p>
            </p:txBody>
          </p:sp>
          <p:sp>
            <p:nvSpPr>
              <p:cNvPr id="249" name="248 CuadroTexto"/>
              <p:cNvSpPr txBox="1"/>
              <p:nvPr/>
            </p:nvSpPr>
            <p:spPr>
              <a:xfrm>
                <a:off x="834159" y="1501037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95</a:t>
                </a:r>
                <a:endParaRPr lang="es-PY" sz="1200" dirty="0"/>
              </a:p>
            </p:txBody>
          </p:sp>
          <p:sp>
            <p:nvSpPr>
              <p:cNvPr id="252" name="251 CuadroTexto"/>
              <p:cNvSpPr txBox="1"/>
              <p:nvPr/>
            </p:nvSpPr>
            <p:spPr>
              <a:xfrm>
                <a:off x="2319665" y="116632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50</a:t>
                </a:r>
                <a:endParaRPr lang="es-PY" sz="1200" dirty="0"/>
              </a:p>
            </p:txBody>
          </p:sp>
          <p:sp>
            <p:nvSpPr>
              <p:cNvPr id="253" name="252 CuadroTexto"/>
              <p:cNvSpPr txBox="1"/>
              <p:nvPr/>
            </p:nvSpPr>
            <p:spPr>
              <a:xfrm>
                <a:off x="3845442" y="436690"/>
                <a:ext cx="3955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1200" dirty="0" smtClean="0"/>
                  <a:t>60</a:t>
                </a:r>
                <a:endParaRPr lang="es-PY" sz="1200" dirty="0"/>
              </a:p>
            </p:txBody>
          </p:sp>
        </p:grpSp>
        <p:sp>
          <p:nvSpPr>
            <p:cNvPr id="120" name="119 Trapecio"/>
            <p:cNvSpPr/>
            <p:nvPr/>
          </p:nvSpPr>
          <p:spPr>
            <a:xfrm rot="5400000">
              <a:off x="2238101" y="3567333"/>
              <a:ext cx="299082" cy="114288"/>
            </a:xfrm>
            <a:prstGeom prst="trapezoid">
              <a:avLst>
                <a:gd name="adj" fmla="val 553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3" name="122 Triángulo isósceles"/>
            <p:cNvSpPr/>
            <p:nvPr/>
          </p:nvSpPr>
          <p:spPr>
            <a:xfrm rot="3807787">
              <a:off x="2579644" y="3133678"/>
              <a:ext cx="181272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6" name="125 Triángulo isósceles"/>
            <p:cNvSpPr/>
            <p:nvPr/>
          </p:nvSpPr>
          <p:spPr>
            <a:xfrm rot="19550785">
              <a:off x="2197150" y="2944035"/>
              <a:ext cx="194920" cy="1992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32" name="131 Trapecio"/>
            <p:cNvSpPr/>
            <p:nvPr/>
          </p:nvSpPr>
          <p:spPr>
            <a:xfrm rot="5400000">
              <a:off x="1753700" y="2448382"/>
              <a:ext cx="299082" cy="114288"/>
            </a:xfrm>
            <a:prstGeom prst="trapezoid">
              <a:avLst>
                <a:gd name="adj" fmla="val 553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878494" y="4542354"/>
            <a:ext cx="3522640" cy="1976711"/>
            <a:chOff x="878494" y="4542354"/>
            <a:chExt cx="3522640" cy="1976711"/>
          </a:xfrm>
        </p:grpSpPr>
        <p:grpSp>
          <p:nvGrpSpPr>
            <p:cNvPr id="4" name="3 Grupo"/>
            <p:cNvGrpSpPr/>
            <p:nvPr/>
          </p:nvGrpSpPr>
          <p:grpSpPr>
            <a:xfrm>
              <a:off x="878494" y="4542354"/>
              <a:ext cx="3522640" cy="1976711"/>
              <a:chOff x="878494" y="4542354"/>
              <a:chExt cx="3522640" cy="1976711"/>
            </a:xfrm>
          </p:grpSpPr>
          <p:grpSp>
            <p:nvGrpSpPr>
              <p:cNvPr id="283" name="282 Grupo"/>
              <p:cNvGrpSpPr/>
              <p:nvPr/>
            </p:nvGrpSpPr>
            <p:grpSpPr>
              <a:xfrm>
                <a:off x="878494" y="4542354"/>
                <a:ext cx="3522640" cy="1976711"/>
                <a:chOff x="436861" y="116632"/>
                <a:chExt cx="3522640" cy="1976711"/>
              </a:xfrm>
            </p:grpSpPr>
            <p:grpSp>
              <p:nvGrpSpPr>
                <p:cNvPr id="284" name="283 Grupo"/>
                <p:cNvGrpSpPr/>
                <p:nvPr/>
              </p:nvGrpSpPr>
              <p:grpSpPr>
                <a:xfrm>
                  <a:off x="436861" y="188640"/>
                  <a:ext cx="3180752" cy="1843192"/>
                  <a:chOff x="500071" y="176856"/>
                  <a:chExt cx="3180752" cy="1843192"/>
                </a:xfrm>
              </p:grpSpPr>
              <p:grpSp>
                <p:nvGrpSpPr>
                  <p:cNvPr id="299" name="298 Grupo"/>
                  <p:cNvGrpSpPr/>
                  <p:nvPr/>
                </p:nvGrpSpPr>
                <p:grpSpPr>
                  <a:xfrm>
                    <a:off x="500071" y="176856"/>
                    <a:ext cx="3180752" cy="1843192"/>
                    <a:chOff x="500071" y="176856"/>
                    <a:chExt cx="3180752" cy="1843192"/>
                  </a:xfrm>
                </p:grpSpPr>
                <p:cxnSp>
                  <p:nvCxnSpPr>
                    <p:cNvPr id="304" name="303 Conector recto"/>
                    <p:cNvCxnSpPr>
                      <a:stCxn id="314" idx="6"/>
                    </p:cNvCxnSpPr>
                    <p:nvPr/>
                  </p:nvCxnSpPr>
                  <p:spPr>
                    <a:xfrm flipV="1">
                      <a:off x="747585" y="1145682"/>
                      <a:ext cx="1222520" cy="71591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304 Conector recto"/>
                    <p:cNvCxnSpPr>
                      <a:endCxn id="324" idx="3"/>
                    </p:cNvCxnSpPr>
                    <p:nvPr/>
                  </p:nvCxnSpPr>
                  <p:spPr>
                    <a:xfrm flipV="1">
                      <a:off x="1976628" y="398183"/>
                      <a:ext cx="1457005" cy="74484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305 Conector recto"/>
                    <p:cNvCxnSpPr/>
                    <p:nvPr/>
                  </p:nvCxnSpPr>
                  <p:spPr>
                    <a:xfrm>
                      <a:off x="1980717" y="1114835"/>
                      <a:ext cx="1551037" cy="600499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307 Conector recto"/>
                    <p:cNvCxnSpPr>
                      <a:stCxn id="316" idx="7"/>
                      <a:endCxn id="324" idx="2"/>
                    </p:cNvCxnSpPr>
                    <p:nvPr/>
                  </p:nvCxnSpPr>
                  <p:spPr>
                    <a:xfrm flipV="1">
                      <a:off x="1763866" y="316657"/>
                      <a:ext cx="1633520" cy="5567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9" name="308 Conector recto" descr="1" title="1"/>
                    <p:cNvCxnSpPr>
                      <a:endCxn id="316" idx="2"/>
                    </p:cNvCxnSpPr>
                    <p:nvPr/>
                  </p:nvCxnSpPr>
                  <p:spPr>
                    <a:xfrm flipV="1">
                      <a:off x="768808" y="453856"/>
                      <a:ext cx="783792" cy="7592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309 Conector recto"/>
                    <p:cNvCxnSpPr>
                      <a:stCxn id="316" idx="5"/>
                      <a:endCxn id="318" idx="7"/>
                    </p:cNvCxnSpPr>
                    <p:nvPr/>
                  </p:nvCxnSpPr>
                  <p:spPr>
                    <a:xfrm>
                      <a:off x="1763866" y="535382"/>
                      <a:ext cx="293748" cy="48085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" name="311 Conector recto"/>
                    <p:cNvCxnSpPr>
                      <a:stCxn id="320" idx="6"/>
                      <a:endCxn id="322" idx="2"/>
                    </p:cNvCxnSpPr>
                    <p:nvPr/>
                  </p:nvCxnSpPr>
                  <p:spPr>
                    <a:xfrm flipV="1">
                      <a:off x="1778890" y="1715334"/>
                      <a:ext cx="1643809" cy="1662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312 Conector recto" descr="11" title="1"/>
                    <p:cNvCxnSpPr>
                      <a:stCxn id="315" idx="3"/>
                      <a:endCxn id="320" idx="1"/>
                    </p:cNvCxnSpPr>
                    <p:nvPr/>
                  </p:nvCxnSpPr>
                  <p:spPr>
                    <a:xfrm>
                      <a:off x="768808" y="1217272"/>
                      <a:ext cx="798816" cy="5827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4" name="313 Elipse"/>
                    <p:cNvSpPr/>
                    <p:nvPr/>
                  </p:nvSpPr>
                  <p:spPr>
                    <a:xfrm>
                      <a:off x="500072" y="1101976"/>
                      <a:ext cx="247513" cy="230593"/>
                    </a:xfrm>
                    <a:prstGeom prst="ellipse">
                      <a:avLst/>
                    </a:prstGeom>
                    <a:solidFill>
                      <a:srgbClr val="92D050">
                        <a:alpha val="46000"/>
                      </a:srgbClr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Y"/>
                    </a:p>
                  </p:txBody>
                </p:sp>
                <p:sp>
                  <p:nvSpPr>
                    <p:cNvPr id="315" name="314 CuadroTexto"/>
                    <p:cNvSpPr txBox="1"/>
                    <p:nvPr/>
                  </p:nvSpPr>
                  <p:spPr>
                    <a:xfrm>
                      <a:off x="500071" y="1078772"/>
                      <a:ext cx="2687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s-PY"/>
                      </a:defPPr>
                      <a:lvl1pPr>
                        <a:defRPr sz="1200"/>
                      </a:lvl1pPr>
                    </a:lstStyle>
                    <a:p>
                      <a:r>
                        <a:rPr lang="es-PY" dirty="0"/>
                        <a:t>1</a:t>
                      </a:r>
                    </a:p>
                  </p:txBody>
                </p:sp>
                <p:sp>
                  <p:nvSpPr>
                    <p:cNvPr id="316" name="315 Elipse"/>
                    <p:cNvSpPr/>
                    <p:nvPr/>
                  </p:nvSpPr>
                  <p:spPr>
                    <a:xfrm>
                      <a:off x="1552600" y="338559"/>
                      <a:ext cx="247513" cy="230593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Y"/>
                    </a:p>
                  </p:txBody>
                </p:sp>
                <p:sp>
                  <p:nvSpPr>
                    <p:cNvPr id="317" name="316 CuadroTexto"/>
                    <p:cNvSpPr txBox="1"/>
                    <p:nvPr/>
                  </p:nvSpPr>
                  <p:spPr>
                    <a:xfrm>
                      <a:off x="1552600" y="330575"/>
                      <a:ext cx="2687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PY" sz="1200" dirty="0"/>
                        <a:t>2</a:t>
                      </a:r>
                    </a:p>
                  </p:txBody>
                </p:sp>
                <p:sp>
                  <p:nvSpPr>
                    <p:cNvPr id="318" name="317 Elipse"/>
                    <p:cNvSpPr/>
                    <p:nvPr/>
                  </p:nvSpPr>
                  <p:spPr>
                    <a:xfrm>
                      <a:off x="1846348" y="982464"/>
                      <a:ext cx="247513" cy="230593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Y"/>
                    </a:p>
                  </p:txBody>
                </p:sp>
                <p:sp>
                  <p:nvSpPr>
                    <p:cNvPr id="319" name="318 CuadroTexto"/>
                    <p:cNvSpPr txBox="1"/>
                    <p:nvPr/>
                  </p:nvSpPr>
                  <p:spPr>
                    <a:xfrm>
                      <a:off x="1851875" y="959260"/>
                      <a:ext cx="2687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PY" sz="1200" dirty="0" smtClean="0"/>
                        <a:t>3</a:t>
                      </a:r>
                      <a:endParaRPr lang="es-PY" sz="1200" dirty="0"/>
                    </a:p>
                  </p:txBody>
                </p:sp>
                <p:sp>
                  <p:nvSpPr>
                    <p:cNvPr id="320" name="319 Elipse"/>
                    <p:cNvSpPr/>
                    <p:nvPr/>
                  </p:nvSpPr>
                  <p:spPr>
                    <a:xfrm>
                      <a:off x="1531377" y="1766252"/>
                      <a:ext cx="247513" cy="230593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Y"/>
                    </a:p>
                  </p:txBody>
                </p:sp>
                <p:sp>
                  <p:nvSpPr>
                    <p:cNvPr id="321" name="320 CuadroTexto"/>
                    <p:cNvSpPr txBox="1"/>
                    <p:nvPr/>
                  </p:nvSpPr>
                  <p:spPr>
                    <a:xfrm>
                      <a:off x="1531377" y="1743049"/>
                      <a:ext cx="2687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PY" sz="1200" dirty="0" smtClean="0"/>
                        <a:t>4</a:t>
                      </a:r>
                      <a:endParaRPr lang="es-PY" sz="1200" dirty="0"/>
                    </a:p>
                  </p:txBody>
                </p:sp>
                <p:sp>
                  <p:nvSpPr>
                    <p:cNvPr id="322" name="321 Elipse"/>
                    <p:cNvSpPr/>
                    <p:nvPr/>
                  </p:nvSpPr>
                  <p:spPr>
                    <a:xfrm>
                      <a:off x="3422699" y="1600037"/>
                      <a:ext cx="247513" cy="230593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Y"/>
                    </a:p>
                  </p:txBody>
                </p:sp>
                <p:sp>
                  <p:nvSpPr>
                    <p:cNvPr id="323" name="322 CuadroTexto"/>
                    <p:cNvSpPr txBox="1"/>
                    <p:nvPr/>
                  </p:nvSpPr>
                  <p:spPr>
                    <a:xfrm>
                      <a:off x="3412086" y="1568495"/>
                      <a:ext cx="2687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PY" sz="1200" dirty="0"/>
                        <a:t>6</a:t>
                      </a:r>
                    </a:p>
                  </p:txBody>
                </p:sp>
                <p:sp>
                  <p:nvSpPr>
                    <p:cNvPr id="324" name="323 Elipse"/>
                    <p:cNvSpPr/>
                    <p:nvPr/>
                  </p:nvSpPr>
                  <p:spPr>
                    <a:xfrm>
                      <a:off x="3397386" y="201360"/>
                      <a:ext cx="247513" cy="230593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Y"/>
                    </a:p>
                  </p:txBody>
                </p:sp>
                <p:sp>
                  <p:nvSpPr>
                    <p:cNvPr id="325" name="324 CuadroTexto"/>
                    <p:cNvSpPr txBox="1"/>
                    <p:nvPr/>
                  </p:nvSpPr>
                  <p:spPr>
                    <a:xfrm>
                      <a:off x="3386773" y="176856"/>
                      <a:ext cx="2687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s-PY"/>
                      </a:defPPr>
                      <a:lvl1pPr>
                        <a:defRPr sz="1200"/>
                      </a:lvl1pPr>
                    </a:lstStyle>
                    <a:p>
                      <a:r>
                        <a:rPr lang="es-PY" dirty="0"/>
                        <a:t>5</a:t>
                      </a:r>
                    </a:p>
                  </p:txBody>
                </p:sp>
              </p:grpSp>
              <p:sp>
                <p:nvSpPr>
                  <p:cNvPr id="300" name="299 CuadroTexto"/>
                  <p:cNvSpPr txBox="1"/>
                  <p:nvPr/>
                </p:nvSpPr>
                <p:spPr>
                  <a:xfrm>
                    <a:off x="1168216" y="940272"/>
                    <a:ext cx="39550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PY" sz="1200" dirty="0" smtClean="0"/>
                      <a:t>50</a:t>
                    </a:r>
                    <a:endParaRPr lang="es-PY" sz="1200" dirty="0"/>
                  </a:p>
                </p:txBody>
              </p:sp>
              <p:sp>
                <p:nvSpPr>
                  <p:cNvPr id="301" name="300 CuadroTexto"/>
                  <p:cNvSpPr txBox="1"/>
                  <p:nvPr/>
                </p:nvSpPr>
                <p:spPr>
                  <a:xfrm>
                    <a:off x="2419060" y="563406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PY" sz="1200" dirty="0" smtClean="0"/>
                      <a:t>150</a:t>
                    </a:r>
                    <a:endParaRPr lang="es-PY" sz="1200" dirty="0"/>
                  </a:p>
                </p:txBody>
              </p:sp>
              <p:sp>
                <p:nvSpPr>
                  <p:cNvPr id="302" name="301 CuadroTexto"/>
                  <p:cNvSpPr txBox="1"/>
                  <p:nvPr/>
                </p:nvSpPr>
                <p:spPr>
                  <a:xfrm>
                    <a:off x="2705130" y="1174234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PY" sz="1200" dirty="0" smtClean="0"/>
                      <a:t>75</a:t>
                    </a:r>
                    <a:endParaRPr lang="es-PY" sz="1200" dirty="0"/>
                  </a:p>
                </p:txBody>
              </p:sp>
              <p:sp>
                <p:nvSpPr>
                  <p:cNvPr id="303" name="302 CuadroTexto"/>
                  <p:cNvSpPr txBox="1"/>
                  <p:nvPr/>
                </p:nvSpPr>
                <p:spPr>
                  <a:xfrm>
                    <a:off x="1838224" y="535382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PY" sz="1200" dirty="0" smtClean="0"/>
                      <a:t>20</a:t>
                    </a:r>
                    <a:endParaRPr lang="es-PY" sz="1200" dirty="0"/>
                  </a:p>
                </p:txBody>
              </p:sp>
            </p:grpSp>
            <p:sp>
              <p:nvSpPr>
                <p:cNvPr id="289" name="288 CuadroTexto"/>
                <p:cNvSpPr txBox="1"/>
                <p:nvPr/>
              </p:nvSpPr>
              <p:spPr>
                <a:xfrm>
                  <a:off x="1505770" y="132968"/>
                  <a:ext cx="3529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sz="900" dirty="0" smtClean="0"/>
                    <a:t>S=1</a:t>
                  </a:r>
                  <a:endParaRPr lang="es-PY" sz="900" dirty="0"/>
                </a:p>
              </p:txBody>
            </p:sp>
            <p:sp>
              <p:nvSpPr>
                <p:cNvPr id="290" name="289 CuadroTexto"/>
                <p:cNvSpPr txBox="1"/>
                <p:nvPr/>
              </p:nvSpPr>
              <p:spPr>
                <a:xfrm>
                  <a:off x="3606519" y="211723"/>
                  <a:ext cx="3529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sz="900" dirty="0" smtClean="0"/>
                    <a:t>S=1</a:t>
                  </a:r>
                  <a:endParaRPr lang="es-PY" sz="900" dirty="0"/>
                </a:p>
              </p:txBody>
            </p:sp>
            <p:sp>
              <p:nvSpPr>
                <p:cNvPr id="291" name="290 CuadroTexto"/>
                <p:cNvSpPr txBox="1"/>
                <p:nvPr/>
              </p:nvSpPr>
              <p:spPr>
                <a:xfrm>
                  <a:off x="3334176" y="1374439"/>
                  <a:ext cx="3529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sz="900" dirty="0" smtClean="0"/>
                    <a:t>S=1</a:t>
                  </a:r>
                  <a:endParaRPr lang="es-PY" sz="900" dirty="0"/>
                </a:p>
              </p:txBody>
            </p:sp>
            <p:sp>
              <p:nvSpPr>
                <p:cNvPr id="292" name="291 CuadroTexto"/>
                <p:cNvSpPr txBox="1"/>
                <p:nvPr/>
              </p:nvSpPr>
              <p:spPr>
                <a:xfrm>
                  <a:off x="1526697" y="1148342"/>
                  <a:ext cx="3529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sz="900" dirty="0" smtClean="0"/>
                    <a:t>S=1</a:t>
                  </a:r>
                  <a:endParaRPr lang="es-PY" sz="900" dirty="0"/>
                </a:p>
              </p:txBody>
            </p:sp>
            <p:sp>
              <p:nvSpPr>
                <p:cNvPr id="293" name="292 CuadroTexto"/>
                <p:cNvSpPr txBox="1"/>
                <p:nvPr/>
              </p:nvSpPr>
              <p:spPr>
                <a:xfrm>
                  <a:off x="777334" y="544772"/>
                  <a:ext cx="537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150</a:t>
                  </a:r>
                  <a:endParaRPr lang="es-PY" sz="1200" dirty="0"/>
                </a:p>
              </p:txBody>
            </p:sp>
            <p:sp>
              <p:nvSpPr>
                <p:cNvPr id="294" name="293 CuadroTexto"/>
                <p:cNvSpPr txBox="1"/>
                <p:nvPr/>
              </p:nvSpPr>
              <p:spPr>
                <a:xfrm>
                  <a:off x="834159" y="1501037"/>
                  <a:ext cx="3955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95</a:t>
                  </a:r>
                  <a:endParaRPr lang="es-PY" sz="1200" dirty="0"/>
                </a:p>
              </p:txBody>
            </p:sp>
            <p:sp>
              <p:nvSpPr>
                <p:cNvPr id="295" name="294 CuadroTexto"/>
                <p:cNvSpPr txBox="1"/>
                <p:nvPr/>
              </p:nvSpPr>
              <p:spPr>
                <a:xfrm>
                  <a:off x="2348862" y="1816344"/>
                  <a:ext cx="3955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55</a:t>
                  </a:r>
                  <a:endParaRPr lang="es-PY" sz="1200" dirty="0"/>
                </a:p>
              </p:txBody>
            </p:sp>
            <p:sp>
              <p:nvSpPr>
                <p:cNvPr id="297" name="296 CuadroTexto"/>
                <p:cNvSpPr txBox="1"/>
                <p:nvPr/>
              </p:nvSpPr>
              <p:spPr>
                <a:xfrm>
                  <a:off x="2319665" y="116632"/>
                  <a:ext cx="3955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PY" sz="1200" dirty="0" smtClean="0"/>
                    <a:t>50</a:t>
                  </a:r>
                  <a:endParaRPr lang="es-PY" sz="1200" dirty="0"/>
                </a:p>
              </p:txBody>
            </p:sp>
          </p:grpSp>
          <p:sp>
            <p:nvSpPr>
              <p:cNvPr id="119" name="118 Trapecio"/>
              <p:cNvSpPr/>
              <p:nvPr/>
            </p:nvSpPr>
            <p:spPr>
              <a:xfrm rot="5400000">
                <a:off x="2250880" y="5751177"/>
                <a:ext cx="299082" cy="114288"/>
              </a:xfrm>
              <a:prstGeom prst="trapezoid">
                <a:avLst>
                  <a:gd name="adj" fmla="val 5535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124" name="123 Triángulo isósceles"/>
              <p:cNvSpPr/>
              <p:nvPr/>
            </p:nvSpPr>
            <p:spPr>
              <a:xfrm rot="3807787">
                <a:off x="2698754" y="5275872"/>
                <a:ext cx="181272" cy="19920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127" name="126 Triángulo isósceles"/>
              <p:cNvSpPr/>
              <p:nvPr/>
            </p:nvSpPr>
            <p:spPr>
              <a:xfrm rot="19550785">
                <a:off x="2182620" y="5109304"/>
                <a:ext cx="194920" cy="19920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128" name="127 Triángulo isósceles"/>
              <p:cNvSpPr/>
              <p:nvPr/>
            </p:nvSpPr>
            <p:spPr>
              <a:xfrm rot="6562940">
                <a:off x="2695235" y="5600650"/>
                <a:ext cx="163502" cy="19920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  <p:sp>
          <p:nvSpPr>
            <p:cNvPr id="136" name="135 Trapecio"/>
            <p:cNvSpPr/>
            <p:nvPr/>
          </p:nvSpPr>
          <p:spPr>
            <a:xfrm rot="5400000">
              <a:off x="1753700" y="4634751"/>
              <a:ext cx="299082" cy="114288"/>
            </a:xfrm>
            <a:prstGeom prst="trapezoid">
              <a:avLst>
                <a:gd name="adj" fmla="val 553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4021473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169</Words>
  <Application>Microsoft Office PowerPoint</Application>
  <PresentationFormat>Presentación en pantalla (4:3)</PresentationFormat>
  <Paragraphs>152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Adim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Aditardo</dc:creator>
  <cp:lastModifiedBy>Aditardo Vazquez Rojas</cp:lastModifiedBy>
  <cp:revision>80</cp:revision>
  <dcterms:created xsi:type="dcterms:W3CDTF">2013-03-19T20:47:14Z</dcterms:created>
  <dcterms:modified xsi:type="dcterms:W3CDTF">2013-10-18T01:20:36Z</dcterms:modified>
</cp:coreProperties>
</file>