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3961" autoAdjust="0"/>
  </p:normalViewPr>
  <p:slideViewPr>
    <p:cSldViewPr>
      <p:cViewPr>
        <p:scale>
          <a:sx n="125" d="100"/>
          <a:sy n="125" d="100"/>
        </p:scale>
        <p:origin x="210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0833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7594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9035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A1885-EA49-4FFA-913B-DEF0D3DB276E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9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64730-479B-4C3B-AA6E-8BA6E18D8677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1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078BE-3987-4164-96C5-AF9AB9498E46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2ABFC-E4C4-457C-9C98-D9620368276E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9AEB8-8D03-44CF-B1C5-A665007D6C72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48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5F3BF-10E7-431D-B84E-F6DC80FE4A55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70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55CA2-07A1-4B16-8236-359C56911239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92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092EE-ECC1-47C2-A717-42EFF8725A43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766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85370-B4E8-460D-98D9-36B722E5A420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01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826EE-25BA-4A2C-A31A-18512E068A05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02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B18E-4033-42AB-9825-4F78AF7B50BF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42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7EB4C-0B3F-4AC9-B59D-20167AE89147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16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C3398-8730-4BB9-B430-D857593F19A3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5517-37AE-4864-8C28-7E5B921F450E}" type="slidenum">
              <a:rPr lang="es-E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837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843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7565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7872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2426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761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7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8C70-E743-4AB6-A5FB-4368483D94B1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00D2-5CC5-4BC5-A516-43A5EF096447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191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150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en-US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t>Multicast Protection RWA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E3F62-870B-4DAF-8D47-BDEE389583F0}" type="slidenum">
              <a:rPr lang="es-ES" altLang="en-US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alt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270942" y="790769"/>
            <a:ext cx="5653509" cy="3405107"/>
            <a:chOff x="1270942" y="790769"/>
            <a:chExt cx="5653509" cy="3405107"/>
          </a:xfrm>
        </p:grpSpPr>
        <p:sp>
          <p:nvSpPr>
            <p:cNvPr id="7" name="6 Elipse"/>
            <p:cNvSpPr/>
            <p:nvPr/>
          </p:nvSpPr>
          <p:spPr>
            <a:xfrm>
              <a:off x="2259779" y="1089834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2259778" y="2192805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3359174" y="3835836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2259777" y="3835836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1270942" y="3835836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2063030" y="801802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origen</a:t>
              </a:r>
              <a:endParaRPr lang="es-PY" sz="120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2826677" y="1593890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3 canales</a:t>
              </a:r>
              <a:endParaRPr lang="es-PY" sz="1200" dirty="0"/>
            </a:p>
          </p:txBody>
        </p:sp>
        <p:cxnSp>
          <p:nvCxnSpPr>
            <p:cNvPr id="33" name="32 Conector recto de flecha"/>
            <p:cNvCxnSpPr>
              <a:stCxn id="29" idx="1"/>
            </p:cNvCxnSpPr>
            <p:nvPr/>
          </p:nvCxnSpPr>
          <p:spPr>
            <a:xfrm flipH="1" flipV="1">
              <a:off x="2586360" y="1732389"/>
              <a:ext cx="24031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Elipse"/>
            <p:cNvSpPr/>
            <p:nvPr/>
          </p:nvSpPr>
          <p:spPr>
            <a:xfrm>
              <a:off x="5498475" y="1078801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38" name="37 Elipse"/>
            <p:cNvSpPr/>
            <p:nvPr/>
          </p:nvSpPr>
          <p:spPr>
            <a:xfrm>
              <a:off x="5498474" y="2181772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39" name="38 Elipse"/>
            <p:cNvSpPr/>
            <p:nvPr/>
          </p:nvSpPr>
          <p:spPr>
            <a:xfrm>
              <a:off x="6597870" y="3824803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0" name="39 Elipse"/>
            <p:cNvSpPr/>
            <p:nvPr/>
          </p:nvSpPr>
          <p:spPr>
            <a:xfrm>
              <a:off x="5498473" y="3824803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1" name="40 Elipse"/>
            <p:cNvSpPr/>
            <p:nvPr/>
          </p:nvSpPr>
          <p:spPr>
            <a:xfrm>
              <a:off x="4509638" y="3824803"/>
              <a:ext cx="326581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301726" y="790769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origen</a:t>
              </a:r>
              <a:endParaRPr lang="es-PY" sz="12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65373" y="1582857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1 canal</a:t>
              </a:r>
              <a:endParaRPr lang="es-PY" sz="1200" dirty="0"/>
            </a:p>
          </p:txBody>
        </p:sp>
        <p:cxnSp>
          <p:nvCxnSpPr>
            <p:cNvPr id="44" name="43 Conector recto de flecha"/>
            <p:cNvCxnSpPr>
              <a:stCxn id="43" idx="1"/>
            </p:cNvCxnSpPr>
            <p:nvPr/>
          </p:nvCxnSpPr>
          <p:spPr>
            <a:xfrm flipH="1" flipV="1">
              <a:off x="5825056" y="1721356"/>
              <a:ext cx="24031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 de flecha"/>
            <p:cNvCxnSpPr>
              <a:stCxn id="37" idx="4"/>
              <a:endCxn id="38" idx="0"/>
            </p:cNvCxnSpPr>
            <p:nvPr/>
          </p:nvCxnSpPr>
          <p:spPr>
            <a:xfrm flipH="1">
              <a:off x="5661765" y="1438841"/>
              <a:ext cx="1" cy="7429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>
              <a:stCxn id="38" idx="3"/>
              <a:endCxn id="41" idx="0"/>
            </p:cNvCxnSpPr>
            <p:nvPr/>
          </p:nvCxnSpPr>
          <p:spPr>
            <a:xfrm flipH="1">
              <a:off x="4672929" y="2489085"/>
              <a:ext cx="873372" cy="13357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>
              <a:stCxn id="38" idx="5"/>
              <a:endCxn id="39" idx="1"/>
            </p:cNvCxnSpPr>
            <p:nvPr/>
          </p:nvCxnSpPr>
          <p:spPr>
            <a:xfrm>
              <a:off x="5777228" y="2489085"/>
              <a:ext cx="868469" cy="1388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40" idx="0"/>
            </p:cNvCxnSpPr>
            <p:nvPr/>
          </p:nvCxnSpPr>
          <p:spPr>
            <a:xfrm>
              <a:off x="5645750" y="2515747"/>
              <a:ext cx="16014" cy="1309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101 Conector recto"/>
            <p:cNvCxnSpPr>
              <a:stCxn id="7" idx="2"/>
              <a:endCxn id="10" idx="2"/>
            </p:cNvCxnSpPr>
            <p:nvPr/>
          </p:nvCxnSpPr>
          <p:spPr>
            <a:xfrm flipH="1">
              <a:off x="2259778" y="1269854"/>
              <a:ext cx="1" cy="1102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03 Conector recto"/>
            <p:cNvCxnSpPr>
              <a:stCxn id="7" idx="4"/>
              <a:endCxn id="10" idx="0"/>
            </p:cNvCxnSpPr>
            <p:nvPr/>
          </p:nvCxnSpPr>
          <p:spPr>
            <a:xfrm flipH="1">
              <a:off x="2423069" y="1449874"/>
              <a:ext cx="1" cy="742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>
              <a:stCxn id="7" idx="6"/>
              <a:endCxn id="10" idx="6"/>
            </p:cNvCxnSpPr>
            <p:nvPr/>
          </p:nvCxnSpPr>
          <p:spPr>
            <a:xfrm flipH="1">
              <a:off x="2586359" y="1269854"/>
              <a:ext cx="1" cy="1102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" idx="2"/>
              <a:endCxn id="13" idx="0"/>
            </p:cNvCxnSpPr>
            <p:nvPr/>
          </p:nvCxnSpPr>
          <p:spPr>
            <a:xfrm flipH="1">
              <a:off x="1434233" y="2372825"/>
              <a:ext cx="825545" cy="14630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>
              <a:stCxn id="10" idx="4"/>
              <a:endCxn id="12" idx="0"/>
            </p:cNvCxnSpPr>
            <p:nvPr/>
          </p:nvCxnSpPr>
          <p:spPr>
            <a:xfrm flipH="1">
              <a:off x="2423068" y="2552845"/>
              <a:ext cx="1" cy="12829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>
              <a:stCxn id="10" idx="6"/>
              <a:endCxn id="11" idx="1"/>
            </p:cNvCxnSpPr>
            <p:nvPr/>
          </p:nvCxnSpPr>
          <p:spPr>
            <a:xfrm>
              <a:off x="2586359" y="2372825"/>
              <a:ext cx="820642" cy="1515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0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211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t>Multicast Protection RWA</a:t>
            </a: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C3398-8730-4BB9-B430-D857593F19A3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500034" y="1644908"/>
            <a:ext cx="7321156" cy="3803094"/>
            <a:chOff x="500034" y="1644908"/>
            <a:chExt cx="7321156" cy="3803094"/>
          </a:xfrm>
        </p:grpSpPr>
        <p:sp>
          <p:nvSpPr>
            <p:cNvPr id="41" name="40 Elipse"/>
            <p:cNvSpPr/>
            <p:nvPr/>
          </p:nvSpPr>
          <p:spPr>
            <a:xfrm>
              <a:off x="5004048" y="4294684"/>
              <a:ext cx="432048" cy="8640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 smtClean="0">
                <a:solidFill>
                  <a:prstClr val="white"/>
                </a:solidFill>
              </a:endParaRPr>
            </a:p>
          </p:txBody>
        </p:sp>
        <p:sp>
          <p:nvSpPr>
            <p:cNvPr id="26" name="25 Elipse"/>
            <p:cNvSpPr/>
            <p:nvPr/>
          </p:nvSpPr>
          <p:spPr>
            <a:xfrm rot="3111460">
              <a:off x="6680312" y="2493091"/>
              <a:ext cx="432048" cy="86409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 smtClean="0">
                <a:solidFill>
                  <a:prstClr val="white"/>
                </a:solidFill>
              </a:endParaRPr>
            </a:p>
          </p:txBody>
        </p:sp>
        <p:sp>
          <p:nvSpPr>
            <p:cNvPr id="28" name="27 Elipse"/>
            <p:cNvSpPr/>
            <p:nvPr/>
          </p:nvSpPr>
          <p:spPr>
            <a:xfrm rot="7381511">
              <a:off x="6704187" y="3723362"/>
              <a:ext cx="432048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>
                <a:solidFill>
                  <a:prstClr val="white"/>
                </a:solidFill>
              </a:endParaRPr>
            </a:p>
          </p:txBody>
        </p:sp>
        <p:sp>
          <p:nvSpPr>
            <p:cNvPr id="42" name="41 Elipse"/>
            <p:cNvSpPr/>
            <p:nvPr/>
          </p:nvSpPr>
          <p:spPr>
            <a:xfrm rot="18814308">
              <a:off x="3472535" y="2540786"/>
              <a:ext cx="432048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 smtClean="0">
                <a:solidFill>
                  <a:prstClr val="white"/>
                </a:solidFill>
              </a:endParaRPr>
            </a:p>
          </p:txBody>
        </p:sp>
        <p:graphicFrame>
          <p:nvGraphicFramePr>
            <p:cNvPr id="24" name="2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3338591"/>
                </p:ext>
              </p:extLst>
            </p:nvPr>
          </p:nvGraphicFramePr>
          <p:xfrm>
            <a:off x="2618953" y="1988840"/>
            <a:ext cx="5202237" cy="3459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Visio" r:id="rId3" imgW="3206088" imgH="2132205" progId="Visio.Drawing.11">
                    <p:embed/>
                  </p:oleObj>
                </mc:Choice>
                <mc:Fallback>
                  <p:oleObj name="Visio" r:id="rId3" imgW="3206088" imgH="213220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8953" y="1988840"/>
                          <a:ext cx="5202237" cy="3459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39 Elipse"/>
            <p:cNvSpPr/>
            <p:nvPr/>
          </p:nvSpPr>
          <p:spPr>
            <a:xfrm>
              <a:off x="5004048" y="1988840"/>
              <a:ext cx="432048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dbl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PY">
                <a:solidFill>
                  <a:prstClr val="white"/>
                </a:solidFill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195736" y="1644908"/>
              <a:ext cx="16081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</a:rPr>
                <a:t>Red Multifibra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500034" y="2357430"/>
              <a:ext cx="436562" cy="3667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PY" b="1" dirty="0">
                  <a:solidFill>
                    <a:prstClr val="black"/>
                  </a:solidFill>
                  <a:sym typeface="Symbol" pitchFamily="18" charset="2"/>
                </a:rPr>
                <a:t>1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00034" y="2928934"/>
              <a:ext cx="436563" cy="3667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PY" b="1" dirty="0">
                  <a:solidFill>
                    <a:prstClr val="black"/>
                  </a:solidFill>
                  <a:sym typeface="Symbol" pitchFamily="18" charset="2"/>
                </a:rPr>
                <a:t>2</a:t>
              </a:r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143000" y="2500313"/>
              <a:ext cx="928688" cy="1587"/>
            </a:xfrm>
            <a:prstGeom prst="straightConnector1">
              <a:avLst/>
            </a:prstGeom>
            <a:ln w="3175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>
              <a:off x="1143000" y="3071813"/>
              <a:ext cx="857250" cy="1587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42 Grupo"/>
            <p:cNvGrpSpPr/>
            <p:nvPr/>
          </p:nvGrpSpPr>
          <p:grpSpPr>
            <a:xfrm>
              <a:off x="3275858" y="2601913"/>
              <a:ext cx="3955305" cy="1902072"/>
              <a:chOff x="3275858" y="2601913"/>
              <a:chExt cx="3955305" cy="1902072"/>
            </a:xfrm>
          </p:grpSpPr>
          <p:cxnSp>
            <p:nvCxnSpPr>
              <p:cNvPr id="18" name="17 Conector recto de flecha"/>
              <p:cNvCxnSpPr/>
              <p:nvPr/>
            </p:nvCxnSpPr>
            <p:spPr bwMode="auto">
              <a:xfrm flipV="1">
                <a:off x="3275858" y="2603501"/>
                <a:ext cx="734170" cy="673895"/>
              </a:xfrm>
              <a:prstGeom prst="straightConnector1">
                <a:avLst/>
              </a:prstGeom>
              <a:ln w="34925">
                <a:solidFill>
                  <a:schemeClr val="tx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/>
              <p:nvPr/>
            </p:nvCxnSpPr>
            <p:spPr bwMode="auto">
              <a:xfrm>
                <a:off x="4486226" y="2601913"/>
                <a:ext cx="1643062" cy="1588"/>
              </a:xfrm>
              <a:prstGeom prst="straightConnector1">
                <a:avLst/>
              </a:prstGeom>
              <a:ln w="34925">
                <a:solidFill>
                  <a:schemeClr val="tx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 de flecha"/>
              <p:cNvCxnSpPr/>
              <p:nvPr/>
            </p:nvCxnSpPr>
            <p:spPr bwMode="auto">
              <a:xfrm rot="5400000" flipH="1" flipV="1">
                <a:off x="6588225" y="3861048"/>
                <a:ext cx="642937" cy="642938"/>
              </a:xfrm>
              <a:prstGeom prst="straightConnector1">
                <a:avLst/>
              </a:prstGeom>
              <a:ln w="34925">
                <a:solidFill>
                  <a:schemeClr val="tx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5" name="24 Conector recto de flecha"/>
            <p:cNvCxnSpPr/>
            <p:nvPr/>
          </p:nvCxnSpPr>
          <p:spPr bwMode="auto">
            <a:xfrm rot="5400000" flipH="1" flipV="1">
              <a:off x="3367090" y="2714625"/>
              <a:ext cx="642938" cy="642937"/>
            </a:xfrm>
            <a:prstGeom prst="straightConnector1">
              <a:avLst/>
            </a:prstGeom>
            <a:ln w="34925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 bwMode="auto">
            <a:xfrm>
              <a:off x="4500563" y="2357430"/>
              <a:ext cx="1571625" cy="1"/>
            </a:xfrm>
            <a:prstGeom prst="straightConnector1">
              <a:avLst/>
            </a:prstGeom>
            <a:ln w="34925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/>
            <p:nvPr/>
          </p:nvCxnSpPr>
          <p:spPr bwMode="auto">
            <a:xfrm>
              <a:off x="4486226" y="2490781"/>
              <a:ext cx="1571625" cy="1"/>
            </a:xfrm>
            <a:prstGeom prst="straightConnector1">
              <a:avLst/>
            </a:prstGeom>
            <a:ln w="34925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 bwMode="auto">
            <a:xfrm>
              <a:off x="4500563" y="4797152"/>
              <a:ext cx="1643062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 bwMode="auto">
            <a:xfrm>
              <a:off x="4500563" y="4725144"/>
              <a:ext cx="1643062" cy="158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 bwMode="auto">
            <a:xfrm>
              <a:off x="6618857" y="2603501"/>
              <a:ext cx="554956" cy="69214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1098090" y="385488"/>
            <a:ext cx="4506279" cy="2868471"/>
            <a:chOff x="1098090" y="385488"/>
            <a:chExt cx="4506279" cy="2868471"/>
          </a:xfrm>
        </p:grpSpPr>
        <p:cxnSp>
          <p:nvCxnSpPr>
            <p:cNvPr id="61" name="60 Conector recto"/>
            <p:cNvCxnSpPr>
              <a:stCxn id="2" idx="3"/>
            </p:cNvCxnSpPr>
            <p:nvPr/>
          </p:nvCxnSpPr>
          <p:spPr>
            <a:xfrm>
              <a:off x="1787005" y="739120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1835696" y="980726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 flipV="1">
              <a:off x="1835696" y="1202891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>
              <a:stCxn id="80" idx="3"/>
            </p:cNvCxnSpPr>
            <p:nvPr/>
          </p:nvCxnSpPr>
          <p:spPr>
            <a:xfrm>
              <a:off x="1782191" y="1732306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"/>
            <p:cNvCxnSpPr/>
            <p:nvPr/>
          </p:nvCxnSpPr>
          <p:spPr>
            <a:xfrm>
              <a:off x="1830881" y="1977288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flipV="1">
              <a:off x="1830882" y="2196077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>
              <a:stCxn id="92" idx="3"/>
            </p:cNvCxnSpPr>
            <p:nvPr/>
          </p:nvCxnSpPr>
          <p:spPr>
            <a:xfrm>
              <a:off x="1765500" y="2723151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814191" y="2964757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 flipV="1">
              <a:off x="1814191" y="3186922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40 Conector recto"/>
            <p:cNvCxnSpPr/>
            <p:nvPr/>
          </p:nvCxnSpPr>
          <p:spPr>
            <a:xfrm>
              <a:off x="2989180" y="746720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Conector recto"/>
            <p:cNvCxnSpPr/>
            <p:nvPr/>
          </p:nvCxnSpPr>
          <p:spPr>
            <a:xfrm>
              <a:off x="2989180" y="980725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42 Conector recto"/>
            <p:cNvCxnSpPr/>
            <p:nvPr/>
          </p:nvCxnSpPr>
          <p:spPr>
            <a:xfrm>
              <a:off x="2989180" y="1202892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150 Conector recto"/>
            <p:cNvCxnSpPr/>
            <p:nvPr/>
          </p:nvCxnSpPr>
          <p:spPr>
            <a:xfrm>
              <a:off x="2997907" y="1743283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51 Conector recto"/>
            <p:cNvCxnSpPr/>
            <p:nvPr/>
          </p:nvCxnSpPr>
          <p:spPr>
            <a:xfrm>
              <a:off x="2997907" y="1977288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52 Conector recto"/>
            <p:cNvCxnSpPr/>
            <p:nvPr/>
          </p:nvCxnSpPr>
          <p:spPr>
            <a:xfrm>
              <a:off x="2997907" y="2199455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157 Conector recto"/>
            <p:cNvCxnSpPr/>
            <p:nvPr/>
          </p:nvCxnSpPr>
          <p:spPr>
            <a:xfrm>
              <a:off x="2989180" y="2730750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"/>
            <p:cNvCxnSpPr/>
            <p:nvPr/>
          </p:nvCxnSpPr>
          <p:spPr>
            <a:xfrm>
              <a:off x="2989180" y="2964755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59 Conector recto"/>
            <p:cNvCxnSpPr/>
            <p:nvPr/>
          </p:nvCxnSpPr>
          <p:spPr>
            <a:xfrm>
              <a:off x="2989180" y="3186922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1071 Conector recto"/>
            <p:cNvCxnSpPr/>
            <p:nvPr/>
          </p:nvCxnSpPr>
          <p:spPr>
            <a:xfrm>
              <a:off x="2010401" y="739120"/>
              <a:ext cx="987506" cy="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1073 Conector recto"/>
            <p:cNvCxnSpPr/>
            <p:nvPr/>
          </p:nvCxnSpPr>
          <p:spPr>
            <a:xfrm>
              <a:off x="2005587" y="980726"/>
              <a:ext cx="992320" cy="762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1075 Conector recto"/>
            <p:cNvCxnSpPr/>
            <p:nvPr/>
          </p:nvCxnSpPr>
          <p:spPr>
            <a:xfrm>
              <a:off x="2005587" y="1202892"/>
              <a:ext cx="983593" cy="15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1077 Conector recto"/>
            <p:cNvCxnSpPr/>
            <p:nvPr/>
          </p:nvCxnSpPr>
          <p:spPr>
            <a:xfrm flipV="1">
              <a:off x="2005587" y="980726"/>
              <a:ext cx="983593" cy="751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1084 Conector recto"/>
            <p:cNvCxnSpPr/>
            <p:nvPr/>
          </p:nvCxnSpPr>
          <p:spPr>
            <a:xfrm>
              <a:off x="2005587" y="1977288"/>
              <a:ext cx="992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1086 Conector recto"/>
            <p:cNvCxnSpPr/>
            <p:nvPr/>
          </p:nvCxnSpPr>
          <p:spPr>
            <a:xfrm>
              <a:off x="2005587" y="2196077"/>
              <a:ext cx="983593" cy="768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/>
            <p:nvPr/>
          </p:nvCxnSpPr>
          <p:spPr>
            <a:xfrm flipV="1">
              <a:off x="1988896" y="1202892"/>
              <a:ext cx="1000284" cy="1520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angular"/>
            <p:cNvCxnSpPr/>
            <p:nvPr/>
          </p:nvCxnSpPr>
          <p:spPr>
            <a:xfrm>
              <a:off x="1988896" y="3186922"/>
              <a:ext cx="1000284" cy="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/>
            <p:nvPr/>
          </p:nvCxnSpPr>
          <p:spPr>
            <a:xfrm flipV="1">
              <a:off x="1988896" y="2199455"/>
              <a:ext cx="1009011" cy="765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199 Conector recto"/>
            <p:cNvCxnSpPr>
              <a:stCxn id="203" idx="3"/>
            </p:cNvCxnSpPr>
            <p:nvPr/>
          </p:nvCxnSpPr>
          <p:spPr>
            <a:xfrm rot="10800000">
              <a:off x="4976110" y="3207532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200 Conector recto"/>
            <p:cNvCxnSpPr/>
            <p:nvPr/>
          </p:nvCxnSpPr>
          <p:spPr>
            <a:xfrm rot="10800000">
              <a:off x="4976110" y="2965926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201 Conector recto"/>
            <p:cNvCxnSpPr/>
            <p:nvPr/>
          </p:nvCxnSpPr>
          <p:spPr>
            <a:xfrm rot="10800000" flipV="1">
              <a:off x="4976110" y="2743760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Conector recto"/>
            <p:cNvCxnSpPr>
              <a:stCxn id="207" idx="3"/>
            </p:cNvCxnSpPr>
            <p:nvPr/>
          </p:nvCxnSpPr>
          <p:spPr>
            <a:xfrm rot="10800000">
              <a:off x="4980924" y="2214346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204 Conector recto"/>
            <p:cNvCxnSpPr/>
            <p:nvPr/>
          </p:nvCxnSpPr>
          <p:spPr>
            <a:xfrm rot="10800000">
              <a:off x="4980925" y="1969364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205 Conector recto"/>
            <p:cNvCxnSpPr/>
            <p:nvPr/>
          </p:nvCxnSpPr>
          <p:spPr>
            <a:xfrm rot="10800000" flipV="1">
              <a:off x="4980924" y="1750574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207 Conector recto"/>
            <p:cNvCxnSpPr>
              <a:stCxn id="211" idx="3"/>
            </p:cNvCxnSpPr>
            <p:nvPr/>
          </p:nvCxnSpPr>
          <p:spPr>
            <a:xfrm rot="10800000">
              <a:off x="4997615" y="1223501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208 Conector recto"/>
            <p:cNvCxnSpPr/>
            <p:nvPr/>
          </p:nvCxnSpPr>
          <p:spPr>
            <a:xfrm rot="10800000">
              <a:off x="4997615" y="981895"/>
              <a:ext cx="174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209 Conector recto"/>
            <p:cNvCxnSpPr/>
            <p:nvPr/>
          </p:nvCxnSpPr>
          <p:spPr>
            <a:xfrm rot="10800000" flipV="1">
              <a:off x="4997615" y="759729"/>
              <a:ext cx="1747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211 Conector recto"/>
            <p:cNvCxnSpPr/>
            <p:nvPr/>
          </p:nvCxnSpPr>
          <p:spPr>
            <a:xfrm rot="10800000">
              <a:off x="3782663" y="3199932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212 Conector recto"/>
            <p:cNvCxnSpPr/>
            <p:nvPr/>
          </p:nvCxnSpPr>
          <p:spPr>
            <a:xfrm rot="10800000">
              <a:off x="3773935" y="2965927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213 Conector recto"/>
            <p:cNvCxnSpPr/>
            <p:nvPr/>
          </p:nvCxnSpPr>
          <p:spPr>
            <a:xfrm rot="10800000">
              <a:off x="3773935" y="2743760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217 Conector recto"/>
            <p:cNvCxnSpPr/>
            <p:nvPr/>
          </p:nvCxnSpPr>
          <p:spPr>
            <a:xfrm rot="10800000">
              <a:off x="3773936" y="2203369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218 Conector recto"/>
            <p:cNvCxnSpPr/>
            <p:nvPr/>
          </p:nvCxnSpPr>
          <p:spPr>
            <a:xfrm rot="10800000">
              <a:off x="3765208" y="1969364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219 Conector recto"/>
            <p:cNvCxnSpPr/>
            <p:nvPr/>
          </p:nvCxnSpPr>
          <p:spPr>
            <a:xfrm rot="10800000">
              <a:off x="3765208" y="1747197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223 Conector recto"/>
            <p:cNvCxnSpPr/>
            <p:nvPr/>
          </p:nvCxnSpPr>
          <p:spPr>
            <a:xfrm rot="10800000">
              <a:off x="3782663" y="1215902"/>
              <a:ext cx="214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224 Conector recto"/>
            <p:cNvCxnSpPr/>
            <p:nvPr/>
          </p:nvCxnSpPr>
          <p:spPr>
            <a:xfrm rot="10800000">
              <a:off x="3773935" y="981897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225 Conector recto"/>
            <p:cNvCxnSpPr/>
            <p:nvPr/>
          </p:nvCxnSpPr>
          <p:spPr>
            <a:xfrm rot="10800000">
              <a:off x="3773935" y="759730"/>
              <a:ext cx="223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229 Conector recto"/>
            <p:cNvCxnSpPr/>
            <p:nvPr/>
          </p:nvCxnSpPr>
          <p:spPr>
            <a:xfrm rot="10800000">
              <a:off x="3988604" y="3199932"/>
              <a:ext cx="987506" cy="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230 Conector recto"/>
            <p:cNvCxnSpPr/>
            <p:nvPr/>
          </p:nvCxnSpPr>
          <p:spPr>
            <a:xfrm rot="10800000">
              <a:off x="3988604" y="2203369"/>
              <a:ext cx="992320" cy="762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231 Conector recto"/>
            <p:cNvCxnSpPr/>
            <p:nvPr/>
          </p:nvCxnSpPr>
          <p:spPr>
            <a:xfrm rot="10800000">
              <a:off x="3997331" y="1215902"/>
              <a:ext cx="983593" cy="15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232 Conector recto"/>
            <p:cNvCxnSpPr/>
            <p:nvPr/>
          </p:nvCxnSpPr>
          <p:spPr>
            <a:xfrm rot="10800000" flipV="1">
              <a:off x="3997331" y="2214346"/>
              <a:ext cx="983593" cy="751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233 Conector recto"/>
            <p:cNvCxnSpPr/>
            <p:nvPr/>
          </p:nvCxnSpPr>
          <p:spPr>
            <a:xfrm rot="10800000">
              <a:off x="3988604" y="1969364"/>
              <a:ext cx="992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234 Conector recto"/>
            <p:cNvCxnSpPr/>
            <p:nvPr/>
          </p:nvCxnSpPr>
          <p:spPr>
            <a:xfrm rot="10800000">
              <a:off x="3997331" y="981897"/>
              <a:ext cx="983593" cy="768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235 Conector recto"/>
            <p:cNvCxnSpPr/>
            <p:nvPr/>
          </p:nvCxnSpPr>
          <p:spPr>
            <a:xfrm rot="10800000" flipV="1">
              <a:off x="3997331" y="1223501"/>
              <a:ext cx="1000284" cy="1520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236 Conector angular"/>
            <p:cNvCxnSpPr/>
            <p:nvPr/>
          </p:nvCxnSpPr>
          <p:spPr>
            <a:xfrm rot="10800000">
              <a:off x="3997331" y="759729"/>
              <a:ext cx="1000284" cy="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237 Conector recto"/>
            <p:cNvCxnSpPr/>
            <p:nvPr/>
          </p:nvCxnSpPr>
          <p:spPr>
            <a:xfrm rot="10800000" flipV="1">
              <a:off x="3988604" y="981895"/>
              <a:ext cx="1009011" cy="765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171 Conector recto"/>
            <p:cNvCxnSpPr>
              <a:endCxn id="2" idx="0"/>
            </p:cNvCxnSpPr>
            <p:nvPr/>
          </p:nvCxnSpPr>
          <p:spPr>
            <a:xfrm>
              <a:off x="1403648" y="980725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278 Conector recto"/>
            <p:cNvCxnSpPr/>
            <p:nvPr/>
          </p:nvCxnSpPr>
          <p:spPr>
            <a:xfrm>
              <a:off x="1382142" y="1983630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279 Conector recto"/>
            <p:cNvCxnSpPr/>
            <p:nvPr/>
          </p:nvCxnSpPr>
          <p:spPr>
            <a:xfrm>
              <a:off x="1382142" y="2968753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281 Conector recto"/>
            <p:cNvCxnSpPr/>
            <p:nvPr/>
          </p:nvCxnSpPr>
          <p:spPr>
            <a:xfrm>
              <a:off x="5311023" y="980724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282 Conector recto"/>
            <p:cNvCxnSpPr/>
            <p:nvPr/>
          </p:nvCxnSpPr>
          <p:spPr>
            <a:xfrm>
              <a:off x="5289517" y="1983629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283 Conector recto"/>
            <p:cNvCxnSpPr/>
            <p:nvPr/>
          </p:nvCxnSpPr>
          <p:spPr>
            <a:xfrm>
              <a:off x="5289517" y="2968752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1 Trapecio"/>
            <p:cNvSpPr/>
            <p:nvPr/>
          </p:nvSpPr>
          <p:spPr>
            <a:xfrm rot="16200000">
              <a:off x="1498972" y="890715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80" name="79 Trapecio"/>
            <p:cNvSpPr/>
            <p:nvPr/>
          </p:nvSpPr>
          <p:spPr>
            <a:xfrm rot="16200000">
              <a:off x="1494158" y="1883901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92" name="91 Trapecio"/>
            <p:cNvSpPr/>
            <p:nvPr/>
          </p:nvSpPr>
          <p:spPr>
            <a:xfrm rot="16200000">
              <a:off x="1477467" y="2874746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pic>
          <p:nvPicPr>
            <p:cNvPr id="197" name="196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06598" y="2677894"/>
              <a:ext cx="576065" cy="576065"/>
            </a:xfrm>
            <a:prstGeom prst="rect">
              <a:avLst/>
            </a:prstGeom>
          </p:spPr>
        </p:pic>
        <p:pic>
          <p:nvPicPr>
            <p:cNvPr id="198" name="197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97870" y="1681331"/>
              <a:ext cx="576065" cy="576065"/>
            </a:xfrm>
            <a:prstGeom prst="rect">
              <a:avLst/>
            </a:prstGeom>
          </p:spPr>
        </p:pic>
        <p:pic>
          <p:nvPicPr>
            <p:cNvPr id="199" name="198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06599" y="693862"/>
              <a:ext cx="576065" cy="576065"/>
            </a:xfrm>
            <a:prstGeom prst="rect">
              <a:avLst/>
            </a:prstGeom>
          </p:spPr>
        </p:pic>
        <p:sp>
          <p:nvSpPr>
            <p:cNvPr id="203" name="202 Trapecio"/>
            <p:cNvSpPr/>
            <p:nvPr/>
          </p:nvSpPr>
          <p:spPr>
            <a:xfrm rot="5400000">
              <a:off x="4911475" y="2875916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07" name="206 Trapecio"/>
            <p:cNvSpPr/>
            <p:nvPr/>
          </p:nvSpPr>
          <p:spPr>
            <a:xfrm rot="5400000">
              <a:off x="4916289" y="1882730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11" name="210 Trapecio"/>
            <p:cNvSpPr/>
            <p:nvPr/>
          </p:nvSpPr>
          <p:spPr>
            <a:xfrm rot="5400000">
              <a:off x="4932980" y="891885"/>
              <a:ext cx="576064" cy="180021"/>
            </a:xfrm>
            <a:prstGeom prst="trapezoid">
              <a:avLst>
                <a:gd name="adj" fmla="val 515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173" name="172 CuadroTexto"/>
            <p:cNvSpPr txBox="1"/>
            <p:nvPr/>
          </p:nvSpPr>
          <p:spPr>
            <a:xfrm>
              <a:off x="1403648" y="404664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err="1" smtClean="0"/>
                <a:t>Demux</a:t>
              </a:r>
              <a:endParaRPr lang="es-PY" sz="1200" dirty="0"/>
            </a:p>
          </p:txBody>
        </p:sp>
        <p:sp>
          <p:nvSpPr>
            <p:cNvPr id="286" name="285 CuadroTexto"/>
            <p:cNvSpPr txBox="1"/>
            <p:nvPr/>
          </p:nvSpPr>
          <p:spPr>
            <a:xfrm>
              <a:off x="4875470" y="404663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err="1" smtClean="0"/>
                <a:t>Mux</a:t>
              </a:r>
              <a:endParaRPr lang="es-PY" sz="1200" dirty="0"/>
            </a:p>
          </p:txBody>
        </p:sp>
        <p:sp>
          <p:nvSpPr>
            <p:cNvPr id="174" name="173 CuadroTexto"/>
            <p:cNvSpPr txBox="1"/>
            <p:nvPr/>
          </p:nvSpPr>
          <p:spPr>
            <a:xfrm>
              <a:off x="3242235" y="385488"/>
              <a:ext cx="76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SAD</a:t>
              </a:r>
              <a:endParaRPr lang="es-PY" sz="1200" dirty="0"/>
            </a:p>
          </p:txBody>
        </p:sp>
        <p:sp>
          <p:nvSpPr>
            <p:cNvPr id="175" name="174 CuadroTexto"/>
            <p:cNvSpPr txBox="1"/>
            <p:nvPr/>
          </p:nvSpPr>
          <p:spPr>
            <a:xfrm>
              <a:off x="1140434" y="8422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1</a:t>
              </a:r>
              <a:endParaRPr lang="es-PY" sz="1200" dirty="0"/>
            </a:p>
          </p:txBody>
        </p:sp>
        <p:sp>
          <p:nvSpPr>
            <p:cNvPr id="289" name="288 CuadroTexto"/>
            <p:cNvSpPr txBox="1"/>
            <p:nvPr/>
          </p:nvSpPr>
          <p:spPr>
            <a:xfrm>
              <a:off x="1118928" y="181187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2</a:t>
              </a:r>
              <a:endParaRPr lang="es-PY" sz="1200" dirty="0"/>
            </a:p>
          </p:txBody>
        </p:sp>
        <p:sp>
          <p:nvSpPr>
            <p:cNvPr id="291" name="290 CuadroTexto"/>
            <p:cNvSpPr txBox="1"/>
            <p:nvPr/>
          </p:nvSpPr>
          <p:spPr>
            <a:xfrm>
              <a:off x="1098090" y="2826255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N</a:t>
              </a:r>
              <a:endParaRPr lang="es-PY" sz="1200" dirty="0"/>
            </a:p>
          </p:txBody>
        </p:sp>
        <p:sp>
          <p:nvSpPr>
            <p:cNvPr id="178" name="177 CuadroTexto"/>
            <p:cNvSpPr txBox="1"/>
            <p:nvPr/>
          </p:nvSpPr>
          <p:spPr>
            <a:xfrm>
              <a:off x="1140434" y="2097431"/>
              <a:ext cx="241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.</a:t>
              </a:r>
            </a:p>
            <a:p>
              <a:r>
                <a:rPr lang="es-PY" sz="1200" dirty="0" smtClean="0"/>
                <a:t>.</a:t>
              </a:r>
            </a:p>
            <a:p>
              <a:r>
                <a:rPr lang="es-PY" sz="1200" dirty="0"/>
                <a:t>.</a:t>
              </a:r>
              <a:endParaRPr lang="es-PY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024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115 Grupo"/>
          <p:cNvGrpSpPr/>
          <p:nvPr/>
        </p:nvGrpSpPr>
        <p:grpSpPr>
          <a:xfrm>
            <a:off x="1294457" y="232998"/>
            <a:ext cx="4151646" cy="3831516"/>
            <a:chOff x="1140434" y="292497"/>
            <a:chExt cx="3702146" cy="3379503"/>
          </a:xfrm>
        </p:grpSpPr>
        <p:cxnSp>
          <p:nvCxnSpPr>
            <p:cNvPr id="4" name="3 Conector recto"/>
            <p:cNvCxnSpPr/>
            <p:nvPr/>
          </p:nvCxnSpPr>
          <p:spPr>
            <a:xfrm>
              <a:off x="1403648" y="980725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>
              <a:off x="1382142" y="1983630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>
              <a:off x="1382142" y="2968753"/>
              <a:ext cx="2933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CuadroTexto"/>
            <p:cNvSpPr txBox="1"/>
            <p:nvPr/>
          </p:nvSpPr>
          <p:spPr>
            <a:xfrm>
              <a:off x="1140434" y="8422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1</a:t>
              </a:r>
              <a:endParaRPr lang="es-PY" sz="120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141200" y="181187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2</a:t>
              </a:r>
              <a:endParaRPr lang="es-PY" sz="1200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141200" y="2826255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N</a:t>
              </a:r>
              <a:endParaRPr lang="es-PY" sz="1200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140434" y="2097431"/>
              <a:ext cx="241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.</a:t>
              </a:r>
            </a:p>
            <a:p>
              <a:r>
                <a:rPr lang="es-PY" sz="1200" dirty="0" smtClean="0"/>
                <a:t>.</a:t>
              </a:r>
            </a:p>
            <a:p>
              <a:r>
                <a:rPr lang="es-PY" sz="1200" dirty="0"/>
                <a:t>.</a:t>
              </a:r>
              <a:endParaRPr lang="es-PY" sz="1200" dirty="0" smtClean="0"/>
            </a:p>
          </p:txBody>
        </p:sp>
        <p:cxnSp>
          <p:nvCxnSpPr>
            <p:cNvPr id="36" name="35 Conector recto"/>
            <p:cNvCxnSpPr>
              <a:stCxn id="14" idx="3"/>
            </p:cNvCxnSpPr>
            <p:nvPr/>
          </p:nvCxnSpPr>
          <p:spPr>
            <a:xfrm flipV="1">
              <a:off x="3068216" y="777058"/>
              <a:ext cx="28999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>
              <a:stCxn id="15" idx="3"/>
            </p:cNvCxnSpPr>
            <p:nvPr/>
          </p:nvCxnSpPr>
          <p:spPr>
            <a:xfrm flipV="1">
              <a:off x="3068216" y="952276"/>
              <a:ext cx="57606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3044274" y="1180034"/>
              <a:ext cx="90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>
              <a:stCxn id="11" idx="7"/>
              <a:endCxn id="14" idx="1"/>
            </p:cNvCxnSpPr>
            <p:nvPr/>
          </p:nvCxnSpPr>
          <p:spPr>
            <a:xfrm>
              <a:off x="1996622" y="777059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2051720" y="957039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>
              <a:stCxn id="11" idx="5"/>
              <a:endCxn id="16" idx="1"/>
            </p:cNvCxnSpPr>
            <p:nvPr/>
          </p:nvCxnSpPr>
          <p:spPr>
            <a:xfrm>
              <a:off x="1996622" y="1184397"/>
              <a:ext cx="783562" cy="2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CuadroTexto"/>
            <p:cNvSpPr txBox="1"/>
            <p:nvPr/>
          </p:nvSpPr>
          <p:spPr>
            <a:xfrm>
              <a:off x="3132000" y="924755"/>
              <a:ext cx="216000" cy="251146"/>
            </a:xfrm>
            <a:prstGeom prst="rect">
              <a:avLst/>
            </a:prstGeom>
            <a:noFill/>
          </p:spPr>
          <p:txBody>
            <a:bodyPr wrap="none" lIns="108000" tIns="0" rIns="72000" bIns="0" rtlCol="0">
              <a:spAutoFit/>
            </a:bodyPr>
            <a:lstStyle/>
            <a:p>
              <a:r>
                <a:rPr lang="es-PY" sz="900" b="1" dirty="0" smtClean="0">
                  <a:latin typeface="Arial Black" pitchFamily="34" charset="0"/>
                </a:rPr>
                <a:t>.</a:t>
              </a:r>
            </a:p>
            <a:p>
              <a:r>
                <a:rPr lang="es-PY" sz="900" b="1" dirty="0">
                  <a:latin typeface="Arial Black" pitchFamily="34" charset="0"/>
                </a:rPr>
                <a:t>.</a:t>
              </a:r>
            </a:p>
          </p:txBody>
        </p:sp>
        <p:sp>
          <p:nvSpPr>
            <p:cNvPr id="11" name="10 Elipse"/>
            <p:cNvSpPr/>
            <p:nvPr/>
          </p:nvSpPr>
          <p:spPr>
            <a:xfrm>
              <a:off x="1675488" y="692696"/>
              <a:ext cx="37623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2780184" y="742434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780184" y="917652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2780184" y="1152521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58" name="57 Conector recto"/>
            <p:cNvCxnSpPr>
              <a:stCxn id="66" idx="3"/>
            </p:cNvCxnSpPr>
            <p:nvPr/>
          </p:nvCxnSpPr>
          <p:spPr>
            <a:xfrm flipV="1">
              <a:off x="3068216" y="1779961"/>
              <a:ext cx="28999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67" idx="3"/>
            </p:cNvCxnSpPr>
            <p:nvPr/>
          </p:nvCxnSpPr>
          <p:spPr>
            <a:xfrm flipV="1">
              <a:off x="3068216" y="1955179"/>
              <a:ext cx="57606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3044274" y="2182937"/>
              <a:ext cx="90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65" idx="7"/>
              <a:endCxn id="66" idx="1"/>
            </p:cNvCxnSpPr>
            <p:nvPr/>
          </p:nvCxnSpPr>
          <p:spPr>
            <a:xfrm>
              <a:off x="1996622" y="1779962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>
              <a:off x="2051720" y="1959942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65" idx="5"/>
              <a:endCxn id="68" idx="1"/>
            </p:cNvCxnSpPr>
            <p:nvPr/>
          </p:nvCxnSpPr>
          <p:spPr>
            <a:xfrm>
              <a:off x="1996622" y="2187300"/>
              <a:ext cx="783562" cy="2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63 CuadroTexto"/>
            <p:cNvSpPr txBox="1"/>
            <p:nvPr/>
          </p:nvSpPr>
          <p:spPr>
            <a:xfrm>
              <a:off x="3132000" y="1927658"/>
              <a:ext cx="216000" cy="251146"/>
            </a:xfrm>
            <a:prstGeom prst="rect">
              <a:avLst/>
            </a:prstGeom>
            <a:noFill/>
          </p:spPr>
          <p:txBody>
            <a:bodyPr wrap="none" lIns="108000" tIns="0" rIns="72000" bIns="0" rtlCol="0">
              <a:spAutoFit/>
            </a:bodyPr>
            <a:lstStyle/>
            <a:p>
              <a:r>
                <a:rPr lang="es-PY" sz="900" b="1" dirty="0" smtClean="0">
                  <a:latin typeface="Arial Black" pitchFamily="34" charset="0"/>
                </a:rPr>
                <a:t>.</a:t>
              </a:r>
            </a:p>
            <a:p>
              <a:r>
                <a:rPr lang="es-PY" sz="900" b="1" dirty="0">
                  <a:latin typeface="Arial Black" pitchFamily="34" charset="0"/>
                </a:rPr>
                <a:t>.</a:t>
              </a:r>
            </a:p>
          </p:txBody>
        </p:sp>
        <p:sp>
          <p:nvSpPr>
            <p:cNvPr id="65" name="64 Elipse"/>
            <p:cNvSpPr/>
            <p:nvPr/>
          </p:nvSpPr>
          <p:spPr>
            <a:xfrm>
              <a:off x="1675488" y="1695599"/>
              <a:ext cx="37623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2780184" y="1745337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7" name="66 Rectángulo"/>
            <p:cNvSpPr/>
            <p:nvPr/>
          </p:nvSpPr>
          <p:spPr>
            <a:xfrm>
              <a:off x="2780184" y="1920555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2780184" y="2155424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72" name="71 Conector recto"/>
            <p:cNvCxnSpPr>
              <a:stCxn id="80" idx="3"/>
            </p:cNvCxnSpPr>
            <p:nvPr/>
          </p:nvCxnSpPr>
          <p:spPr>
            <a:xfrm flipV="1">
              <a:off x="3076970" y="2765083"/>
              <a:ext cx="28999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81" idx="3"/>
            </p:cNvCxnSpPr>
            <p:nvPr/>
          </p:nvCxnSpPr>
          <p:spPr>
            <a:xfrm flipV="1">
              <a:off x="3076970" y="2940301"/>
              <a:ext cx="57606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>
              <a:off x="3053028" y="3168059"/>
              <a:ext cx="90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>
              <a:stCxn id="79" idx="7"/>
              <a:endCxn id="80" idx="1"/>
            </p:cNvCxnSpPr>
            <p:nvPr/>
          </p:nvCxnSpPr>
          <p:spPr>
            <a:xfrm>
              <a:off x="2005376" y="2765084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/>
            <p:nvPr/>
          </p:nvCxnSpPr>
          <p:spPr>
            <a:xfrm>
              <a:off x="2060474" y="2945064"/>
              <a:ext cx="783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>
              <a:stCxn id="79" idx="5"/>
              <a:endCxn id="82" idx="1"/>
            </p:cNvCxnSpPr>
            <p:nvPr/>
          </p:nvCxnSpPr>
          <p:spPr>
            <a:xfrm>
              <a:off x="2005376" y="3172422"/>
              <a:ext cx="783562" cy="2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77 CuadroTexto"/>
            <p:cNvSpPr txBox="1"/>
            <p:nvPr/>
          </p:nvSpPr>
          <p:spPr>
            <a:xfrm>
              <a:off x="3140754" y="2912780"/>
              <a:ext cx="216000" cy="251146"/>
            </a:xfrm>
            <a:prstGeom prst="rect">
              <a:avLst/>
            </a:prstGeom>
            <a:noFill/>
          </p:spPr>
          <p:txBody>
            <a:bodyPr wrap="none" lIns="108000" tIns="0" rIns="72000" bIns="0" rtlCol="0">
              <a:spAutoFit/>
            </a:bodyPr>
            <a:lstStyle/>
            <a:p>
              <a:r>
                <a:rPr lang="es-PY" sz="900" b="1" dirty="0" smtClean="0">
                  <a:latin typeface="Arial Black" pitchFamily="34" charset="0"/>
                </a:rPr>
                <a:t>.</a:t>
              </a:r>
            </a:p>
            <a:p>
              <a:r>
                <a:rPr lang="es-PY" sz="900" b="1" dirty="0">
                  <a:latin typeface="Arial Black" pitchFamily="34" charset="0"/>
                </a:rPr>
                <a:t>.</a:t>
              </a:r>
            </a:p>
          </p:txBody>
        </p:sp>
        <p:sp>
          <p:nvSpPr>
            <p:cNvPr id="79" name="78 Elipse"/>
            <p:cNvSpPr/>
            <p:nvPr/>
          </p:nvSpPr>
          <p:spPr>
            <a:xfrm>
              <a:off x="1684242" y="2680721"/>
              <a:ext cx="37623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2788938" y="2730459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1" name="80 Rectángulo"/>
            <p:cNvSpPr/>
            <p:nvPr/>
          </p:nvSpPr>
          <p:spPr>
            <a:xfrm>
              <a:off x="2788938" y="2905677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2788938" y="3140546"/>
              <a:ext cx="288032" cy="6924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87" name="86 Conector recto"/>
            <p:cNvCxnSpPr/>
            <p:nvPr/>
          </p:nvCxnSpPr>
          <p:spPr>
            <a:xfrm>
              <a:off x="3428386" y="847409"/>
              <a:ext cx="8754" cy="2581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>
              <a:off x="3717311" y="1009334"/>
              <a:ext cx="10365" cy="2419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99 Conector recto"/>
            <p:cNvCxnSpPr/>
            <p:nvPr/>
          </p:nvCxnSpPr>
          <p:spPr>
            <a:xfrm>
              <a:off x="4026594" y="1236459"/>
              <a:ext cx="10365" cy="2192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CuadroTexto"/>
            <p:cNvSpPr txBox="1"/>
            <p:nvPr/>
          </p:nvSpPr>
          <p:spPr>
            <a:xfrm>
              <a:off x="3889750" y="338400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N</a:t>
              </a:r>
              <a:endParaRPr lang="es-PY" sz="1200" dirty="0"/>
            </a:p>
          </p:txBody>
        </p:sp>
        <p:sp>
          <p:nvSpPr>
            <p:cNvPr id="105" name="104 CuadroTexto"/>
            <p:cNvSpPr txBox="1"/>
            <p:nvPr/>
          </p:nvSpPr>
          <p:spPr>
            <a:xfrm>
              <a:off x="3312000" y="3384000"/>
              <a:ext cx="263214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1</a:t>
              </a:r>
              <a:endParaRPr lang="es-PY" sz="1200" dirty="0"/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3596603" y="3384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2</a:t>
              </a:r>
              <a:endParaRPr lang="es-PY" sz="1200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3700779" y="3224484"/>
              <a:ext cx="297174" cy="138499"/>
            </a:xfrm>
            <a:prstGeom prst="rect">
              <a:avLst/>
            </a:prstGeom>
            <a:noFill/>
          </p:spPr>
          <p:txBody>
            <a:bodyPr wrap="none" lIns="108000" tIns="0" rIns="72000" bIns="0" rtlCol="0">
              <a:spAutoFit/>
            </a:bodyPr>
            <a:lstStyle/>
            <a:p>
              <a:r>
                <a:rPr lang="es-PY" sz="900" b="1" dirty="0" smtClean="0">
                  <a:latin typeface="Arial Black" pitchFamily="34" charset="0"/>
                </a:rPr>
                <a:t>. .</a:t>
              </a:r>
              <a:endParaRPr lang="es-PY" sz="900" b="1" dirty="0">
                <a:latin typeface="Arial Black" pitchFamily="34" charset="0"/>
              </a:endParaRPr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1576230" y="292497"/>
              <a:ext cx="592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Y" sz="1200" dirty="0" smtClean="0"/>
                <a:t>1:n</a:t>
              </a:r>
            </a:p>
            <a:p>
              <a:pPr algn="ctr"/>
              <a:r>
                <a:rPr lang="es-PY" sz="1000" dirty="0" err="1" smtClean="0"/>
                <a:t>Splitter</a:t>
              </a:r>
              <a:endParaRPr lang="es-PY" sz="1000" dirty="0"/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2379931" y="311547"/>
              <a:ext cx="1044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Y" sz="1200" dirty="0" smtClean="0"/>
                <a:t>Amplificador</a:t>
              </a:r>
            </a:p>
            <a:p>
              <a:pPr algn="ctr"/>
              <a:r>
                <a:rPr lang="es-PY" sz="1200" dirty="0" smtClean="0"/>
                <a:t>Óptico</a:t>
              </a:r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3797851" y="385744"/>
              <a:ext cx="1044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Y" sz="1200" dirty="0" smtClean="0"/>
                <a:t>Conmutador</a:t>
              </a:r>
            </a:p>
            <a:p>
              <a:pPr algn="ctr"/>
              <a:r>
                <a:rPr lang="es-PY" sz="1200" dirty="0" smtClean="0"/>
                <a:t>Óptico</a:t>
              </a:r>
            </a:p>
          </p:txBody>
        </p:sp>
        <p:cxnSp>
          <p:nvCxnSpPr>
            <p:cNvPr id="112" name="111 Conector recto"/>
            <p:cNvCxnSpPr>
              <a:stCxn id="33" idx="0"/>
            </p:cNvCxnSpPr>
            <p:nvPr/>
          </p:nvCxnSpPr>
          <p:spPr>
            <a:xfrm flipV="1">
              <a:off x="3789097" y="777059"/>
              <a:ext cx="312855" cy="175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Hexágono"/>
            <p:cNvSpPr/>
            <p:nvPr/>
          </p:nvSpPr>
          <p:spPr>
            <a:xfrm>
              <a:off x="3358211" y="734851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3" name="32 Hexágono"/>
            <p:cNvSpPr/>
            <p:nvPr/>
          </p:nvSpPr>
          <p:spPr>
            <a:xfrm>
              <a:off x="3648747" y="887799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4" name="33 Hexágono"/>
            <p:cNvSpPr/>
            <p:nvPr/>
          </p:nvSpPr>
          <p:spPr>
            <a:xfrm>
              <a:off x="3952848" y="1107505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9" name="68 Hexágono"/>
            <p:cNvSpPr/>
            <p:nvPr/>
          </p:nvSpPr>
          <p:spPr>
            <a:xfrm>
              <a:off x="3358211" y="1737754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0" name="69 Hexágono"/>
            <p:cNvSpPr/>
            <p:nvPr/>
          </p:nvSpPr>
          <p:spPr>
            <a:xfrm>
              <a:off x="3648747" y="1890702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1" name="70 Hexágono"/>
            <p:cNvSpPr/>
            <p:nvPr/>
          </p:nvSpPr>
          <p:spPr>
            <a:xfrm>
              <a:off x="3952848" y="2110408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3" name="82 Hexágono"/>
            <p:cNvSpPr/>
            <p:nvPr/>
          </p:nvSpPr>
          <p:spPr>
            <a:xfrm>
              <a:off x="3366965" y="2722876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4" name="83 Hexágono"/>
            <p:cNvSpPr/>
            <p:nvPr/>
          </p:nvSpPr>
          <p:spPr>
            <a:xfrm>
              <a:off x="3657501" y="2875824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5" name="84 Hexágono"/>
            <p:cNvSpPr/>
            <p:nvPr/>
          </p:nvSpPr>
          <p:spPr>
            <a:xfrm>
              <a:off x="3961602" y="3095530"/>
              <a:ext cx="140350" cy="128954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9916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139 Grupo"/>
          <p:cNvGrpSpPr/>
          <p:nvPr/>
        </p:nvGrpSpPr>
        <p:grpSpPr>
          <a:xfrm>
            <a:off x="275694" y="1489391"/>
            <a:ext cx="7824904" cy="2393992"/>
            <a:chOff x="250057" y="1489391"/>
            <a:chExt cx="7824904" cy="2393992"/>
          </a:xfrm>
        </p:grpSpPr>
        <p:grpSp>
          <p:nvGrpSpPr>
            <p:cNvPr id="133" name="132 Grupo"/>
            <p:cNvGrpSpPr/>
            <p:nvPr/>
          </p:nvGrpSpPr>
          <p:grpSpPr>
            <a:xfrm>
              <a:off x="250057" y="1489391"/>
              <a:ext cx="7824904" cy="2393992"/>
              <a:chOff x="250057" y="1489391"/>
              <a:chExt cx="7824904" cy="2393992"/>
            </a:xfrm>
          </p:grpSpPr>
          <p:grpSp>
            <p:nvGrpSpPr>
              <p:cNvPr id="130" name="129 Grupo"/>
              <p:cNvGrpSpPr/>
              <p:nvPr/>
            </p:nvGrpSpPr>
            <p:grpSpPr>
              <a:xfrm>
                <a:off x="250057" y="1605032"/>
                <a:ext cx="7824904" cy="2278351"/>
                <a:chOff x="250057" y="1605032"/>
                <a:chExt cx="7824904" cy="2278351"/>
              </a:xfrm>
            </p:grpSpPr>
            <p:sp>
              <p:nvSpPr>
                <p:cNvPr id="5" name="4 Trapecio"/>
                <p:cNvSpPr/>
                <p:nvPr/>
              </p:nvSpPr>
              <p:spPr>
                <a:xfrm rot="5400000">
                  <a:off x="1593668" y="2279976"/>
                  <a:ext cx="1292672" cy="364856"/>
                </a:xfrm>
                <a:prstGeom prst="trapezoid">
                  <a:avLst>
                    <a:gd name="adj" fmla="val 104488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250057" y="1605032"/>
                  <a:ext cx="364856" cy="30777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TE</a:t>
                  </a:r>
                  <a:endParaRPr lang="es-PY" sz="1400" dirty="0"/>
                </a:p>
              </p:txBody>
            </p:sp>
            <p:sp>
              <p:nvSpPr>
                <p:cNvPr id="10" name="9 Pentágono"/>
                <p:cNvSpPr/>
                <p:nvPr/>
              </p:nvSpPr>
              <p:spPr>
                <a:xfrm>
                  <a:off x="859385" y="1640940"/>
                  <a:ext cx="425665" cy="235962"/>
                </a:xfrm>
                <a:prstGeom prst="homePlat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smtClean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100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s-PY" sz="11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" name="13 Conector recto"/>
                <p:cNvCxnSpPr>
                  <a:stCxn id="7" idx="3"/>
                  <a:endCxn id="10" idx="1"/>
                </p:cNvCxnSpPr>
                <p:nvPr/>
              </p:nvCxnSpPr>
              <p:spPr>
                <a:xfrm>
                  <a:off x="614913" y="1758921"/>
                  <a:ext cx="24447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20 CuadroTexto"/>
                <p:cNvSpPr txBox="1"/>
                <p:nvPr/>
              </p:nvSpPr>
              <p:spPr>
                <a:xfrm>
                  <a:off x="250057" y="2312790"/>
                  <a:ext cx="364856" cy="30777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TE</a:t>
                  </a:r>
                  <a:endParaRPr lang="es-PY" sz="1400" dirty="0"/>
                </a:p>
              </p:txBody>
            </p:sp>
            <p:sp>
              <p:nvSpPr>
                <p:cNvPr id="22" name="21 Pentágono"/>
                <p:cNvSpPr/>
                <p:nvPr/>
              </p:nvSpPr>
              <p:spPr>
                <a:xfrm>
                  <a:off x="851070" y="2344423"/>
                  <a:ext cx="425665" cy="235962"/>
                </a:xfrm>
                <a:prstGeom prst="homePlate">
                  <a:avLst/>
                </a:prstGeom>
                <a:gradFill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smtClean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100" baseline="-25000" dirty="0" smtClean="0">
                      <a:solidFill>
                        <a:schemeClr val="tx1"/>
                      </a:solidFill>
                    </a:rPr>
                    <a:t>2</a:t>
                  </a:r>
                  <a:endParaRPr lang="es-PY" sz="11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22 Conector recto"/>
                <p:cNvCxnSpPr>
                  <a:stCxn id="21" idx="3"/>
                  <a:endCxn id="22" idx="1"/>
                </p:cNvCxnSpPr>
                <p:nvPr/>
              </p:nvCxnSpPr>
              <p:spPr>
                <a:xfrm flipV="1">
                  <a:off x="614913" y="2462404"/>
                  <a:ext cx="236157" cy="42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23 CuadroTexto"/>
                <p:cNvSpPr txBox="1"/>
                <p:nvPr/>
              </p:nvSpPr>
              <p:spPr>
                <a:xfrm>
                  <a:off x="260677" y="2907819"/>
                  <a:ext cx="364856" cy="30777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TE</a:t>
                  </a:r>
                  <a:endParaRPr lang="es-PY" sz="1400" dirty="0"/>
                </a:p>
              </p:txBody>
            </p:sp>
            <p:sp>
              <p:nvSpPr>
                <p:cNvPr id="25" name="24 Pentágono"/>
                <p:cNvSpPr/>
                <p:nvPr/>
              </p:nvSpPr>
              <p:spPr>
                <a:xfrm>
                  <a:off x="861690" y="2943727"/>
                  <a:ext cx="425665" cy="235962"/>
                </a:xfrm>
                <a:prstGeom prst="homePlat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err="1" smtClean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050" baseline="-25000" dirty="0" err="1" smtClean="0">
                      <a:solidFill>
                        <a:schemeClr val="tx1"/>
                      </a:solidFill>
                    </a:rPr>
                    <a:t>w</a:t>
                  </a:r>
                  <a:endParaRPr lang="es-PY" sz="11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25 Conector recto"/>
                <p:cNvCxnSpPr>
                  <a:stCxn id="24" idx="3"/>
                  <a:endCxn id="25" idx="1"/>
                </p:cNvCxnSpPr>
                <p:nvPr/>
              </p:nvCxnSpPr>
              <p:spPr>
                <a:xfrm>
                  <a:off x="625533" y="3061708"/>
                  <a:ext cx="23615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27 Conector recto"/>
                <p:cNvCxnSpPr>
                  <a:stCxn id="10" idx="3"/>
                </p:cNvCxnSpPr>
                <p:nvPr/>
              </p:nvCxnSpPr>
              <p:spPr>
                <a:xfrm>
                  <a:off x="1285050" y="1758922"/>
                  <a:ext cx="1137382" cy="532713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22" idx="3"/>
                  <a:endCxn id="5" idx="0"/>
                </p:cNvCxnSpPr>
                <p:nvPr/>
              </p:nvCxnSpPr>
              <p:spPr>
                <a:xfrm>
                  <a:off x="1276735" y="2462404"/>
                  <a:ext cx="1145698" cy="1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25" idx="3"/>
                </p:cNvCxnSpPr>
                <p:nvPr/>
              </p:nvCxnSpPr>
              <p:spPr>
                <a:xfrm flipV="1">
                  <a:off x="1287355" y="2633174"/>
                  <a:ext cx="1135078" cy="428534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1" name="40 Rectángulo"/>
                <p:cNvSpPr/>
                <p:nvPr/>
              </p:nvSpPr>
              <p:spPr>
                <a:xfrm>
                  <a:off x="2683664" y="2247380"/>
                  <a:ext cx="3040464" cy="461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43" name="42 Conector recto"/>
                <p:cNvCxnSpPr/>
                <p:nvPr/>
              </p:nvCxnSpPr>
              <p:spPr>
                <a:xfrm>
                  <a:off x="2422433" y="2291634"/>
                  <a:ext cx="261231" cy="52788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46 Conector recto"/>
                <p:cNvCxnSpPr>
                  <a:stCxn id="5" idx="0"/>
                  <a:endCxn id="41" idx="1"/>
                </p:cNvCxnSpPr>
                <p:nvPr/>
              </p:nvCxnSpPr>
              <p:spPr>
                <a:xfrm>
                  <a:off x="2422432" y="2462404"/>
                  <a:ext cx="261232" cy="15746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49 Conector recto"/>
                <p:cNvCxnSpPr/>
                <p:nvPr/>
              </p:nvCxnSpPr>
              <p:spPr>
                <a:xfrm flipV="1">
                  <a:off x="2422433" y="2580385"/>
                  <a:ext cx="261231" cy="52788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52 Conector recto"/>
                <p:cNvCxnSpPr/>
                <p:nvPr/>
              </p:nvCxnSpPr>
              <p:spPr>
                <a:xfrm>
                  <a:off x="2676966" y="2585552"/>
                  <a:ext cx="3047162" cy="20954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55 Conector recto"/>
                <p:cNvCxnSpPr/>
                <p:nvPr/>
              </p:nvCxnSpPr>
              <p:spPr>
                <a:xfrm>
                  <a:off x="2681283" y="2478150"/>
                  <a:ext cx="3040464" cy="0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58 Conector recto"/>
                <p:cNvCxnSpPr/>
                <p:nvPr/>
              </p:nvCxnSpPr>
              <p:spPr>
                <a:xfrm>
                  <a:off x="2678902" y="2344423"/>
                  <a:ext cx="3040464" cy="0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76 Trapecio"/>
                <p:cNvSpPr/>
                <p:nvPr/>
              </p:nvSpPr>
              <p:spPr>
                <a:xfrm rot="16200000">
                  <a:off x="5518760" y="2271536"/>
                  <a:ext cx="1292672" cy="364856"/>
                </a:xfrm>
                <a:prstGeom prst="trapezoid">
                  <a:avLst>
                    <a:gd name="adj" fmla="val 104488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78" name="77 Conector recto"/>
                <p:cNvCxnSpPr/>
                <p:nvPr/>
              </p:nvCxnSpPr>
              <p:spPr>
                <a:xfrm flipV="1">
                  <a:off x="5724128" y="2281734"/>
                  <a:ext cx="261231" cy="67146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79 Conector recto"/>
                <p:cNvCxnSpPr/>
                <p:nvPr/>
              </p:nvCxnSpPr>
              <p:spPr>
                <a:xfrm flipV="1">
                  <a:off x="5721437" y="2479072"/>
                  <a:ext cx="261231" cy="1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80 Conector recto"/>
                <p:cNvCxnSpPr/>
                <p:nvPr/>
              </p:nvCxnSpPr>
              <p:spPr>
                <a:xfrm>
                  <a:off x="5730826" y="2606779"/>
                  <a:ext cx="251842" cy="0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82 Conector recto"/>
                <p:cNvCxnSpPr/>
                <p:nvPr/>
              </p:nvCxnSpPr>
              <p:spPr>
                <a:xfrm flipV="1">
                  <a:off x="5981122" y="1895929"/>
                  <a:ext cx="1039150" cy="385805"/>
                </a:xfrm>
                <a:prstGeom prst="line">
                  <a:avLst/>
                </a:prstGeom>
                <a:ln w="25400" cmpd="sng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84 Conector recto"/>
                <p:cNvCxnSpPr/>
                <p:nvPr/>
              </p:nvCxnSpPr>
              <p:spPr>
                <a:xfrm>
                  <a:off x="5971111" y="2478584"/>
                  <a:ext cx="1145698" cy="1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85 Conector recto"/>
                <p:cNvCxnSpPr/>
                <p:nvPr/>
              </p:nvCxnSpPr>
              <p:spPr>
                <a:xfrm>
                  <a:off x="5980597" y="2606281"/>
                  <a:ext cx="1061845" cy="473230"/>
                </a:xfrm>
                <a:prstGeom prst="lin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89" name="88 Rectángulo"/>
                <p:cNvSpPr/>
                <p:nvPr/>
              </p:nvSpPr>
              <p:spPr>
                <a:xfrm>
                  <a:off x="7031280" y="1719371"/>
                  <a:ext cx="432048" cy="238359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1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89 Rectángulo"/>
                <p:cNvSpPr/>
                <p:nvPr/>
              </p:nvSpPr>
              <p:spPr>
                <a:xfrm>
                  <a:off x="7055582" y="2319633"/>
                  <a:ext cx="432048" cy="238359"/>
                </a:xfrm>
                <a:prstGeom prst="rect">
                  <a:avLst/>
                </a:prstGeom>
                <a:gradFill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1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90 Rectángulo"/>
                <p:cNvSpPr/>
                <p:nvPr/>
              </p:nvSpPr>
              <p:spPr>
                <a:xfrm>
                  <a:off x="7047204" y="2974617"/>
                  <a:ext cx="432048" cy="2383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err="1">
                      <a:solidFill>
                        <a:schemeClr val="tx1"/>
                      </a:solidFill>
                    </a:rPr>
                    <a:t>ʎ</a:t>
                  </a:r>
                  <a:r>
                    <a:rPr lang="es-PY" sz="1050" baseline="-25000" dirty="0" err="1">
                      <a:solidFill>
                        <a:schemeClr val="tx1"/>
                      </a:solidFill>
                    </a:rPr>
                    <a:t>w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107 Grupo"/>
                <p:cNvGrpSpPr/>
                <p:nvPr/>
              </p:nvGrpSpPr>
              <p:grpSpPr>
                <a:xfrm rot="10800000">
                  <a:off x="7463329" y="1652350"/>
                  <a:ext cx="611632" cy="1610564"/>
                  <a:chOff x="3481260" y="3166310"/>
                  <a:chExt cx="611632" cy="1610564"/>
                </a:xfrm>
              </p:grpSpPr>
              <p:sp>
                <p:nvSpPr>
                  <p:cNvPr id="102" name="101 CuadroTexto"/>
                  <p:cNvSpPr txBox="1"/>
                  <p:nvPr/>
                </p:nvSpPr>
                <p:spPr>
                  <a:xfrm rot="10800000">
                    <a:off x="3481260" y="3166310"/>
                    <a:ext cx="364856" cy="30777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TE</a:t>
                    </a:r>
                    <a:endParaRPr lang="es-PY" sz="1400" dirty="0"/>
                  </a:p>
                </p:txBody>
              </p:sp>
              <p:cxnSp>
                <p:nvCxnSpPr>
                  <p:cNvPr id="103" name="102 Conector recto"/>
                  <p:cNvCxnSpPr>
                    <a:stCxn id="102" idx="1"/>
                  </p:cNvCxnSpPr>
                  <p:nvPr/>
                </p:nvCxnSpPr>
                <p:spPr>
                  <a:xfrm rot="10800000" flipH="1">
                    <a:off x="3846116" y="3320198"/>
                    <a:ext cx="24447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103 CuadroTexto"/>
                  <p:cNvSpPr txBox="1"/>
                  <p:nvPr/>
                </p:nvSpPr>
                <p:spPr>
                  <a:xfrm rot="10800000">
                    <a:off x="3481260" y="3874068"/>
                    <a:ext cx="364856" cy="30777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TE</a:t>
                    </a:r>
                    <a:endParaRPr lang="es-PY" sz="1400" dirty="0"/>
                  </a:p>
                </p:txBody>
              </p:sp>
              <p:cxnSp>
                <p:nvCxnSpPr>
                  <p:cNvPr id="105" name="104 Conector recto"/>
                  <p:cNvCxnSpPr>
                    <a:stCxn id="104" idx="1"/>
                  </p:cNvCxnSpPr>
                  <p:nvPr/>
                </p:nvCxnSpPr>
                <p:spPr>
                  <a:xfrm rot="10800000" flipH="1">
                    <a:off x="3846116" y="4023682"/>
                    <a:ext cx="236156" cy="42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105 CuadroTexto"/>
                  <p:cNvSpPr txBox="1"/>
                  <p:nvPr/>
                </p:nvSpPr>
                <p:spPr>
                  <a:xfrm rot="10800000">
                    <a:off x="3491880" y="4469097"/>
                    <a:ext cx="364856" cy="30777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TE</a:t>
                    </a:r>
                    <a:endParaRPr lang="es-PY" sz="1400" dirty="0"/>
                  </a:p>
                </p:txBody>
              </p:sp>
              <p:cxnSp>
                <p:nvCxnSpPr>
                  <p:cNvPr id="107" name="106 Conector recto"/>
                  <p:cNvCxnSpPr>
                    <a:stCxn id="106" idx="1"/>
                  </p:cNvCxnSpPr>
                  <p:nvPr/>
                </p:nvCxnSpPr>
                <p:spPr>
                  <a:xfrm rot="10800000" flipH="1">
                    <a:off x="3856736" y="4622985"/>
                    <a:ext cx="23615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120 Triángulo isósceles"/>
                <p:cNvSpPr/>
                <p:nvPr/>
              </p:nvSpPr>
              <p:spPr>
                <a:xfrm rot="5400000">
                  <a:off x="3940908" y="2286235"/>
                  <a:ext cx="640452" cy="333696"/>
                </a:xfrm>
                <a:prstGeom prst="triangle">
                  <a:avLst>
                    <a:gd name="adj" fmla="val 5276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2" name="121 CuadroTexto"/>
                <p:cNvSpPr txBox="1"/>
                <p:nvPr/>
              </p:nvSpPr>
              <p:spPr>
                <a:xfrm>
                  <a:off x="3635896" y="177281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Amplificador </a:t>
                  </a:r>
                  <a:r>
                    <a:rPr lang="es-PY" sz="1000" dirty="0" smtClean="0"/>
                    <a:t>Óptico</a:t>
                  </a:r>
                  <a:endParaRPr lang="es-PY" sz="1000" dirty="0"/>
                </a:p>
              </p:txBody>
            </p:sp>
            <p:sp>
              <p:nvSpPr>
                <p:cNvPr id="123" name="122 CuadroTexto"/>
                <p:cNvSpPr txBox="1"/>
                <p:nvPr/>
              </p:nvSpPr>
              <p:spPr>
                <a:xfrm>
                  <a:off x="2771800" y="2871912"/>
                  <a:ext cx="364856" cy="30777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TE</a:t>
                  </a:r>
                  <a:endParaRPr lang="es-PY" sz="1400" dirty="0"/>
                </a:p>
              </p:txBody>
            </p:sp>
            <p:sp>
              <p:nvSpPr>
                <p:cNvPr id="124" name="123 Pentágono"/>
                <p:cNvSpPr/>
                <p:nvPr/>
              </p:nvSpPr>
              <p:spPr>
                <a:xfrm>
                  <a:off x="2771800" y="3262914"/>
                  <a:ext cx="425665" cy="235962"/>
                </a:xfrm>
                <a:prstGeom prst="homePlat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smtClean="0">
                      <a:solidFill>
                        <a:schemeClr val="tx1"/>
                      </a:solidFill>
                    </a:rPr>
                    <a:t>ʎ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124 Rectángulo"/>
                <p:cNvSpPr/>
                <p:nvPr/>
              </p:nvSpPr>
              <p:spPr>
                <a:xfrm>
                  <a:off x="2783155" y="3645024"/>
                  <a:ext cx="432048" cy="238359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Y" sz="1100" dirty="0" smtClean="0">
                      <a:solidFill>
                        <a:schemeClr val="tx1"/>
                      </a:solidFill>
                    </a:rPr>
                    <a:t>ʎ</a:t>
                  </a:r>
                  <a:endParaRPr lang="es-PY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125 CuadroTexto"/>
                <p:cNvSpPr txBox="1"/>
                <p:nvPr/>
              </p:nvSpPr>
              <p:spPr>
                <a:xfrm>
                  <a:off x="3370373" y="2924197"/>
                  <a:ext cx="129614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000" dirty="0" smtClean="0"/>
                    <a:t>Equipo Terminal</a:t>
                  </a:r>
                  <a:endParaRPr lang="es-PY" sz="1000" dirty="0"/>
                </a:p>
              </p:txBody>
            </p:sp>
            <p:sp>
              <p:nvSpPr>
                <p:cNvPr id="127" name="126 CuadroTexto"/>
                <p:cNvSpPr txBox="1"/>
                <p:nvPr/>
              </p:nvSpPr>
              <p:spPr>
                <a:xfrm>
                  <a:off x="3408114" y="3627637"/>
                  <a:ext cx="145191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000" dirty="0" smtClean="0"/>
                    <a:t>Receptor de luz (</a:t>
                  </a:r>
                  <a:r>
                    <a:rPr lang="es-PY" sz="1000" dirty="0"/>
                    <a:t>F</a:t>
                  </a:r>
                  <a:r>
                    <a:rPr lang="es-PY" sz="1000" dirty="0" smtClean="0"/>
                    <a:t>iltro)</a:t>
                  </a:r>
                  <a:endParaRPr lang="es-PY" sz="1000" dirty="0"/>
                </a:p>
              </p:txBody>
            </p:sp>
            <p:sp>
              <p:nvSpPr>
                <p:cNvPr id="128" name="127 CuadroTexto"/>
                <p:cNvSpPr txBox="1"/>
                <p:nvPr/>
              </p:nvSpPr>
              <p:spPr>
                <a:xfrm>
                  <a:off x="3372246" y="3326795"/>
                  <a:ext cx="163180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000" dirty="0" smtClean="0"/>
                    <a:t>Transmisor de luz (Laser)</a:t>
                  </a:r>
                  <a:endParaRPr lang="es-PY" sz="1000" dirty="0"/>
                </a:p>
              </p:txBody>
            </p:sp>
          </p:grpSp>
          <p:sp>
            <p:nvSpPr>
              <p:cNvPr id="131" name="130 CuadroTexto"/>
              <p:cNvSpPr txBox="1"/>
              <p:nvPr/>
            </p:nvSpPr>
            <p:spPr>
              <a:xfrm>
                <a:off x="1723525" y="1489391"/>
                <a:ext cx="1008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Y" sz="1000" dirty="0" smtClean="0"/>
                  <a:t>MUX</a:t>
                </a:r>
                <a:endParaRPr lang="es-PY" sz="1000" dirty="0"/>
              </a:p>
            </p:txBody>
          </p:sp>
          <p:sp>
            <p:nvSpPr>
              <p:cNvPr id="132" name="131 CuadroTexto"/>
              <p:cNvSpPr txBox="1"/>
              <p:nvPr/>
            </p:nvSpPr>
            <p:spPr>
              <a:xfrm>
                <a:off x="5730826" y="1526595"/>
                <a:ext cx="1008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Y" sz="1000" dirty="0" smtClean="0"/>
                  <a:t>DMUX</a:t>
                </a:r>
                <a:endParaRPr lang="es-PY" sz="1000" dirty="0"/>
              </a:p>
            </p:txBody>
          </p:sp>
        </p:grpSp>
        <p:sp>
          <p:nvSpPr>
            <p:cNvPr id="134" name="133 CuadroTexto"/>
            <p:cNvSpPr txBox="1"/>
            <p:nvPr/>
          </p:nvSpPr>
          <p:spPr>
            <a:xfrm>
              <a:off x="909300" y="2438812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5" name="134 CuadroTexto"/>
            <p:cNvSpPr txBox="1"/>
            <p:nvPr/>
          </p:nvSpPr>
          <p:spPr>
            <a:xfrm>
              <a:off x="903985" y="2524254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6" name="135 CuadroTexto"/>
            <p:cNvSpPr txBox="1"/>
            <p:nvPr/>
          </p:nvSpPr>
          <p:spPr>
            <a:xfrm>
              <a:off x="903985" y="2630934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7193767" y="2420888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7188452" y="2506330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7188452" y="2613010"/>
              <a:ext cx="25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dirty="0" smtClean="0"/>
                <a:t>.</a:t>
              </a:r>
              <a:endParaRPr lang="es-PY" dirty="0"/>
            </a:p>
          </p:txBody>
        </p:sp>
      </p:grpSp>
      <p:cxnSp>
        <p:nvCxnSpPr>
          <p:cNvPr id="3" name="2 Conector recto de flecha"/>
          <p:cNvCxnSpPr/>
          <p:nvPr/>
        </p:nvCxnSpPr>
        <p:spPr>
          <a:xfrm>
            <a:off x="4885669" y="2606281"/>
            <a:ext cx="406411" cy="774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5011760" y="3398803"/>
            <a:ext cx="129614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Y" sz="1000" dirty="0" smtClean="0"/>
              <a:t>Longitud de onda  </a:t>
            </a:r>
            <a:r>
              <a:rPr lang="es-PY" sz="1000" dirty="0" err="1" smtClean="0"/>
              <a:t>ʎ</a:t>
            </a:r>
            <a:r>
              <a:rPr lang="es-PY" sz="900" baseline="-25000" dirty="0" err="1" smtClean="0"/>
              <a:t>w</a:t>
            </a:r>
            <a:endParaRPr lang="es-PY" sz="1000" dirty="0"/>
          </a:p>
        </p:txBody>
      </p:sp>
    </p:spTree>
    <p:extLst>
      <p:ext uri="{BB962C8B-B14F-4D97-AF65-F5344CB8AC3E}">
        <p14:creationId xmlns:p14="http://schemas.microsoft.com/office/powerpoint/2010/main" val="96804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 rot="16200000">
            <a:off x="1305799" y="3102332"/>
            <a:ext cx="494891" cy="61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5" name="4 Elipse"/>
          <p:cNvSpPr/>
          <p:nvPr/>
        </p:nvSpPr>
        <p:spPr>
          <a:xfrm rot="16200000">
            <a:off x="3198792" y="3102334"/>
            <a:ext cx="494891" cy="61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" name="5 Elipse"/>
          <p:cNvSpPr/>
          <p:nvPr/>
        </p:nvSpPr>
        <p:spPr>
          <a:xfrm rot="16200000">
            <a:off x="5537523" y="1798484"/>
            <a:ext cx="494891" cy="61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8" name="7 Elipse"/>
          <p:cNvSpPr/>
          <p:nvPr/>
        </p:nvSpPr>
        <p:spPr>
          <a:xfrm rot="16200000">
            <a:off x="5490747" y="4330419"/>
            <a:ext cx="494891" cy="61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12" name="11 Conector recto de flecha"/>
          <p:cNvCxnSpPr>
            <a:stCxn id="4" idx="4"/>
            <a:endCxn id="5" idx="0"/>
          </p:cNvCxnSpPr>
          <p:nvPr/>
        </p:nvCxnSpPr>
        <p:spPr>
          <a:xfrm rot="16200000" flipH="1">
            <a:off x="2499741" y="2773761"/>
            <a:ext cx="2" cy="12750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5" idx="3"/>
          </p:cNvCxnSpPr>
          <p:nvPr/>
        </p:nvCxnSpPr>
        <p:spPr>
          <a:xfrm>
            <a:off x="3664707" y="3586267"/>
            <a:ext cx="1771389" cy="994539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5" idx="5"/>
          </p:cNvCxnSpPr>
          <p:nvPr/>
        </p:nvCxnSpPr>
        <p:spPr>
          <a:xfrm flipV="1">
            <a:off x="3664707" y="2204864"/>
            <a:ext cx="1843397" cy="1031462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185492" y="30457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200" dirty="0" smtClean="0"/>
              <a:t>1</a:t>
            </a:r>
            <a:endParaRPr lang="es-PY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493604" y="243192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200" dirty="0" smtClean="0"/>
              <a:t>0,5</a:t>
            </a:r>
            <a:endParaRPr lang="es-PY" sz="12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543643" y="39440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200" dirty="0" smtClean="0"/>
              <a:t>0,5</a:t>
            </a:r>
            <a:endParaRPr lang="es-PY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476006" y="1542770"/>
            <a:ext cx="64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200" dirty="0" smtClean="0"/>
              <a:t>destino</a:t>
            </a:r>
            <a:endParaRPr lang="es-PY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258491" y="2927613"/>
            <a:ext cx="582532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200" dirty="0" smtClean="0"/>
              <a:t>origen</a:t>
            </a:r>
            <a:endParaRPr lang="es-PY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397721" y="4082588"/>
            <a:ext cx="64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200" dirty="0" smtClean="0"/>
              <a:t>destino</a:t>
            </a:r>
            <a:endParaRPr lang="es-PY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083053" y="2916927"/>
            <a:ext cx="624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200" dirty="0" err="1" smtClean="0"/>
              <a:t>splitter</a:t>
            </a:r>
            <a:endParaRPr lang="es-PY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428049" y="32881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000" dirty="0" smtClean="0">
                <a:solidFill>
                  <a:schemeClr val="bg1"/>
                </a:solidFill>
              </a:rPr>
              <a:t>1</a:t>
            </a:r>
            <a:endParaRPr lang="es-PY" sz="1000" dirty="0">
              <a:solidFill>
                <a:schemeClr val="bg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640087" y="195864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000" dirty="0" smtClean="0">
                <a:solidFill>
                  <a:schemeClr val="bg1"/>
                </a:solidFill>
              </a:rPr>
              <a:t>3</a:t>
            </a:r>
            <a:endParaRPr lang="es-PY" sz="1000" dirty="0">
              <a:solidFill>
                <a:schemeClr val="bg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581569" y="441608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000" dirty="0" smtClean="0">
                <a:solidFill>
                  <a:schemeClr val="bg1"/>
                </a:solidFill>
              </a:rPr>
              <a:t>4</a:t>
            </a:r>
            <a:endParaRPr lang="es-PY" sz="1000" dirty="0">
              <a:solidFill>
                <a:schemeClr val="bg1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305909" y="32881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240552" y="194418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Y" sz="1200" dirty="0" smtClean="0"/>
              <a:t>Potencia </a:t>
            </a:r>
          </a:p>
          <a:p>
            <a:r>
              <a:rPr lang="es-PY" sz="1200" dirty="0" smtClean="0"/>
              <a:t>de la señal</a:t>
            </a:r>
            <a:endParaRPr lang="es-PY" sz="1200" dirty="0"/>
          </a:p>
        </p:txBody>
      </p:sp>
      <p:cxnSp>
        <p:nvCxnSpPr>
          <p:cNvPr id="9" name="8 Conector recto de flecha"/>
          <p:cNvCxnSpPr>
            <a:stCxn id="23" idx="2"/>
            <a:endCxn id="25" idx="0"/>
          </p:cNvCxnSpPr>
          <p:nvPr/>
        </p:nvCxnSpPr>
        <p:spPr>
          <a:xfrm flipH="1">
            <a:off x="2317099" y="2405847"/>
            <a:ext cx="1347608" cy="639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23" idx="2"/>
            <a:endCxn id="27" idx="0"/>
          </p:cNvCxnSpPr>
          <p:nvPr/>
        </p:nvCxnSpPr>
        <p:spPr>
          <a:xfrm>
            <a:off x="3664707" y="2405847"/>
            <a:ext cx="1069052" cy="1538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23" idx="2"/>
          </p:cNvCxnSpPr>
          <p:nvPr/>
        </p:nvCxnSpPr>
        <p:spPr>
          <a:xfrm>
            <a:off x="3664707" y="2405847"/>
            <a:ext cx="828897" cy="139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68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106</Words>
  <Application>Microsoft Office PowerPoint</Application>
  <PresentationFormat>Presentación en pantalla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Tema de Office</vt:lpstr>
      <vt:lpstr>1_Tema de Office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Adim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Aditardo</dc:creator>
  <cp:lastModifiedBy>Aditardo Vazquez Rojas</cp:lastModifiedBy>
  <cp:revision>47</cp:revision>
  <dcterms:created xsi:type="dcterms:W3CDTF">2013-04-23T23:22:56Z</dcterms:created>
  <dcterms:modified xsi:type="dcterms:W3CDTF">2013-10-17T03:57:29Z</dcterms:modified>
</cp:coreProperties>
</file>