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6C5678-EE20-4FA5-88E2-6E0BD67A2E26}" type="datetime1">
              <a:rPr lang="en-US" smtClean="0"/>
              <a:t>9/26/2013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EAEB24-CE78-465C-A726-91D0868FA48F}" type="datetime1">
              <a:rPr lang="en-US" smtClean="0"/>
              <a:t>9/26/2013</a:t>
            </a:fld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BAADF0-1749-4E8B-9691-B44A5F8C0895}" type="datetime1">
              <a:rPr lang="en-US" smtClean="0"/>
              <a:t>9/26/2013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9/26/2013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0C4986D-6BE9-4264-908F-02DB36FD8D6C}" type="datetime1">
              <a:rPr lang="en-US" smtClean="0"/>
              <a:t>9/26/2013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332656"/>
            <a:ext cx="6552728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s-PY" dirty="0" smtClean="0"/>
              <a:t/>
            </a:r>
            <a:br>
              <a:rPr lang="es-PY" dirty="0" smtClean="0"/>
            </a:br>
            <a:r>
              <a:rPr lang="es-PY" sz="3200" dirty="0"/>
              <a:t>Universidad Nacional de Asunción</a:t>
            </a:r>
            <a:br>
              <a:rPr lang="es-PY" sz="3200" dirty="0"/>
            </a:br>
            <a:r>
              <a:rPr lang="es-PY" sz="3200" dirty="0"/>
              <a:t>Facultad </a:t>
            </a:r>
            <a:r>
              <a:rPr lang="es-PY" sz="3200" dirty="0" smtClean="0"/>
              <a:t>Politécnica</a:t>
            </a:r>
            <a:endParaRPr lang="es-PY" sz="3200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" y="476672"/>
            <a:ext cx="1524000" cy="1524000"/>
          </a:xfrm>
          <a:effectLst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511" y="2060848"/>
            <a:ext cx="9144001" cy="186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marL="514350" indent="-514350" algn="ctr">
              <a:buSzPct val="95000"/>
              <a:defRPr/>
            </a:pPr>
            <a:r>
              <a:rPr lang="en-US" sz="2900" b="1" cap="small" dirty="0" smtClean="0"/>
              <a:t>Optical </a:t>
            </a:r>
            <a:r>
              <a:rPr lang="en-US" sz="2900" b="1" cap="small" dirty="0"/>
              <a:t>Multicast with Protection against Node Failure: An approach based on MOACO</a:t>
            </a:r>
            <a:endParaRPr lang="es-PY" sz="2900" b="1" cap="small" dirty="0"/>
          </a:p>
          <a:p>
            <a:pPr marL="514350" indent="-514350" algn="ctr" eaLnBrk="1" hangingPunct="1">
              <a:buSzPct val="95000"/>
              <a:defRPr/>
            </a:pPr>
            <a:endParaRPr lang="es-PY" sz="3200" b="1" dirty="0">
              <a:latin typeface="Calibr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0063" y="3576439"/>
            <a:ext cx="8137525" cy="71665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Wingdings 2" pitchFamily="18" charset="2"/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Aditardo Vázquez Rojas</a:t>
            </a:r>
          </a:p>
          <a:p>
            <a:pPr marL="0" indent="0" algn="ctr">
              <a:lnSpc>
                <a:spcPct val="80000"/>
              </a:lnSpc>
              <a:buFont typeface="Wingdings 2" pitchFamily="18" charset="2"/>
              <a:buNone/>
            </a:pPr>
            <a:r>
              <a:rPr lang="es-PY" sz="1800" dirty="0"/>
              <a:t>Ingeniería Informática</a:t>
            </a:r>
            <a:r>
              <a:rPr lang="es-E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547664" y="4437112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Asesores:</a:t>
            </a:r>
          </a:p>
          <a:p>
            <a:pPr algn="ctr"/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D.Sc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. Diego Pinto</a:t>
            </a:r>
          </a:p>
          <a:p>
            <a:pPr algn="ctr"/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M.S.C Enrique Dávalos</a:t>
            </a:r>
          </a:p>
          <a:p>
            <a:pPr algn="ctr"/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Campus </a:t>
            </a:r>
            <a:r>
              <a:rPr lang="es-ES" b="1" dirty="0"/>
              <a:t>Universitario – San Lorenzo - Paraguay</a:t>
            </a:r>
            <a:r>
              <a:rPr lang="es-ES" dirty="0"/>
              <a:t> </a:t>
            </a:r>
            <a:endParaRPr lang="es-PY" b="1" dirty="0"/>
          </a:p>
          <a:p>
            <a:pPr algn="ctr"/>
            <a:r>
              <a:rPr lang="es-PY" b="1" dirty="0"/>
              <a:t>Septiembre, 2013</a:t>
            </a:r>
            <a:endParaRPr lang="es-ES" b="1" dirty="0"/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280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Pruebas Experimentales</a:t>
            </a:r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4262137" cy="4419936"/>
              </a:xfrm>
            </p:spPr>
            <p:txBody>
              <a:bodyPr>
                <a:normAutofit fontScale="47500" lnSpcReduction="20000"/>
              </a:bodyPr>
              <a:lstStyle/>
              <a:p>
                <a:pPr algn="just"/>
                <a:r>
                  <a:rPr lang="es-PY" dirty="0" smtClean="0"/>
                  <a:t>Las </a:t>
                </a:r>
                <a:r>
                  <a:rPr lang="es-PY" dirty="0"/>
                  <a:t>simulaciones se han desarrollado con dos topologías de red. La primera red con una estructura real que es la </a:t>
                </a:r>
                <a:r>
                  <a:rPr lang="es-PY" dirty="0" err="1"/>
                  <a:t>National</a:t>
                </a:r>
                <a:r>
                  <a:rPr lang="es-PY" dirty="0"/>
                  <a:t> </a:t>
                </a:r>
                <a:r>
                  <a:rPr lang="es-PY" dirty="0" err="1"/>
                  <a:t>Science</a:t>
                </a:r>
                <a:r>
                  <a:rPr lang="es-PY" dirty="0"/>
                  <a:t> </a:t>
                </a:r>
                <a:r>
                  <a:rPr lang="es-PY" dirty="0" err="1"/>
                  <a:t>Foundation</a:t>
                </a:r>
                <a:r>
                  <a:rPr lang="es-PY" dirty="0"/>
                  <a:t> Network (</a:t>
                </a:r>
                <a:r>
                  <a:rPr lang="es-PY" dirty="0" err="1"/>
                  <a:t>NSFNet</a:t>
                </a:r>
                <a:r>
                  <a:rPr lang="es-PY" dirty="0"/>
                  <a:t>) de 14 nodos y 42 enlaces (red </a:t>
                </a:r>
                <a:r>
                  <a:rPr lang="es-PY" dirty="0" err="1"/>
                  <a:t>bi</a:t>
                </a:r>
                <a:r>
                  <a:rPr lang="es-PY" dirty="0"/>
                  <a:t>-direccional) y la segunda red es la red </a:t>
                </a:r>
                <a:r>
                  <a:rPr lang="es-PY" dirty="0" err="1"/>
                  <a:t>USNet</a:t>
                </a:r>
                <a:r>
                  <a:rPr lang="es-PY" dirty="0"/>
                  <a:t> que consta de 24 nodos y 86 enlaces (red </a:t>
                </a:r>
                <a:r>
                  <a:rPr lang="es-PY" dirty="0" err="1"/>
                  <a:t>bi</a:t>
                </a:r>
                <a:r>
                  <a:rPr lang="es-PY" dirty="0"/>
                  <a:t>-direccional</a:t>
                </a:r>
                <a:r>
                  <a:rPr lang="es-PY" dirty="0" smtClean="0"/>
                  <a:t>).</a:t>
                </a:r>
              </a:p>
              <a:p>
                <a:pPr algn="just"/>
                <a:r>
                  <a:rPr lang="es-PY" dirty="0"/>
                  <a:t>Para cada grupo multicast </a:t>
                </a:r>
                <a:r>
                  <a:rPr lang="es-PY" dirty="0" smtClean="0"/>
                  <a:t>M</a:t>
                </a:r>
                <a:r>
                  <a:rPr lang="es-PY" baseline="-25000" dirty="0" smtClean="0"/>
                  <a:t>i</a:t>
                </a:r>
                <a:r>
                  <a:rPr lang="es-PY" dirty="0" smtClean="0"/>
                  <a:t> </a:t>
                </a:r>
                <a:r>
                  <a:rPr lang="es-PY" dirty="0"/>
                  <a:t>y algoritmo a </a:t>
                </a:r>
                <a14:m>
                  <m:oMath xmlns:m="http://schemas.openxmlformats.org/officeDocument/2006/math">
                    <m:r>
                      <a:rPr lang="es-PY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s-PY" dirty="0" err="1" smtClean="0"/>
                  <a:t>Alg</a:t>
                </a:r>
                <a:r>
                  <a:rPr lang="es-PY" dirty="0" smtClean="0"/>
                  <a:t> </a:t>
                </a:r>
                <a:r>
                  <a:rPr lang="es-PY" dirty="0"/>
                  <a:t>se calcularon conjuntos de </a:t>
                </a:r>
                <a:r>
                  <a:rPr lang="es-PY" dirty="0" smtClean="0"/>
                  <a:t>soluciones no dominadas.</a:t>
                </a:r>
              </a:p>
              <a:p>
                <a:pPr marL="109728" indent="0" algn="just">
                  <a:buNone/>
                </a:pPr>
                <a:r>
                  <a:rPr lang="es-PY" dirty="0" smtClean="0"/>
                  <a:t>Tiempos:</a:t>
                </a:r>
              </a:p>
              <a:p>
                <a:pPr algn="just"/>
                <a:r>
                  <a:rPr lang="es-PY" dirty="0" smtClean="0"/>
                  <a:t>1</a:t>
                </a:r>
                <a:r>
                  <a:rPr lang="es-PY" dirty="0"/>
                  <a:t>. </a:t>
                </a:r>
                <a:r>
                  <a:rPr lang="es-PY" dirty="0" err="1" smtClean="0"/>
                  <a:t>TestExa</a:t>
                </a:r>
                <a:r>
                  <a:rPr lang="es-PY" dirty="0"/>
                  <a:t>: se ha determinado un criterio de parada de 1 hora, adoptado </a:t>
                </a:r>
                <a:r>
                  <a:rPr lang="es-PY" dirty="0" smtClean="0"/>
                  <a:t>experimentalmente totalizando </a:t>
                </a:r>
                <a:r>
                  <a:rPr lang="es-PY" dirty="0"/>
                  <a:t>40 horas de pruebas experimentales</a:t>
                </a:r>
                <a:r>
                  <a:rPr lang="es-PY" dirty="0" smtClean="0"/>
                  <a:t>.</a:t>
                </a:r>
                <a:endParaRPr lang="es-PY" dirty="0"/>
              </a:p>
              <a:p>
                <a:pPr algn="just"/>
                <a:r>
                  <a:rPr lang="es-PY" dirty="0"/>
                  <a:t>2. </a:t>
                </a:r>
                <a:r>
                  <a:rPr lang="es-PY" dirty="0" err="1"/>
                  <a:t>TestNsf</a:t>
                </a:r>
                <a:r>
                  <a:rPr lang="es-PY" dirty="0"/>
                  <a:t>: se realizaron 10 corridas </a:t>
                </a:r>
                <a:r>
                  <a:rPr lang="es-PY" dirty="0" smtClean="0"/>
                  <a:t> totalizando </a:t>
                </a:r>
                <a:r>
                  <a:rPr lang="es-PY" dirty="0"/>
                  <a:t>más 166 horas de pruebas experimentales.</a:t>
                </a:r>
              </a:p>
              <a:p>
                <a:pPr algn="just"/>
                <a:r>
                  <a:rPr lang="es-PY" dirty="0" smtClean="0"/>
                  <a:t>3</a:t>
                </a:r>
                <a:r>
                  <a:rPr lang="es-PY" dirty="0"/>
                  <a:t>. </a:t>
                </a:r>
                <a:r>
                  <a:rPr lang="es-PY" dirty="0" err="1"/>
                  <a:t>TestUsnet:se</a:t>
                </a:r>
                <a:r>
                  <a:rPr lang="es-PY" dirty="0"/>
                  <a:t> realizaron 10 corridas </a:t>
                </a:r>
                <a:r>
                  <a:rPr lang="es-PY" dirty="0" smtClean="0"/>
                  <a:t> 160 </a:t>
                </a:r>
                <a:r>
                  <a:rPr lang="es-PY" dirty="0"/>
                  <a:t>horas de pruebas experimentales. </a:t>
                </a:r>
                <a:endParaRPr lang="es-PY" dirty="0" smtClean="0"/>
              </a:p>
              <a:p>
                <a:pPr algn="just"/>
                <a:r>
                  <a:rPr lang="es-PY" dirty="0"/>
                  <a:t>En total las pruebas tomaron alrededor de 366 horas experimentales</a:t>
                </a:r>
                <a:r>
                  <a:rPr lang="es-PY" dirty="0" smtClean="0"/>
                  <a:t>.</a:t>
                </a:r>
              </a:p>
              <a:p>
                <a:pPr algn="just"/>
                <a:endParaRPr lang="es-PY" dirty="0" smtClean="0"/>
              </a:p>
              <a:p>
                <a:endParaRPr lang="es-PY" dirty="0" smtClean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4262137" cy="4419936"/>
              </a:xfrm>
              <a:blipFill rotWithShape="1">
                <a:blip r:embed="rId2"/>
                <a:stretch>
                  <a:fillRect t="-966" r="-14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89" y="2204864"/>
            <a:ext cx="441307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5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s-PY" dirty="0" smtClean="0"/>
              <a:t>Resultados Experimentales</a:t>
            </a:r>
            <a:endParaRPr lang="es-P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7740"/>
            <a:ext cx="475719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14" y="2200920"/>
            <a:ext cx="411137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7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Conclusión y Trabajos Futuros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PY" dirty="0"/>
              <a:t>El presente trabajo se ha desarrollado un algoritmo MOACO para el diseño de redes WDM para tráfico estático multicast sujeta a recuperación contra falla simple de nodo. Para el diseño de la red se consideraron aspectos asociados al plano de datos y al plano de control. Básicamente, los problemas de ubicación de splitter, de amplificadores y de fibra óptica como también el enrutamiento multicast y la asignación de longitudes de onda han sido afrontados simultáneamente. Además, se ha realizado un estudio comparativo de esquemas de protección basado en re-configuración total y parcial en la que se ha constatado los pro y contras de dichos enfoques en función a la complejidad del problema y el tiempo de computo</a:t>
            </a:r>
            <a:r>
              <a:rPr lang="es-PY" dirty="0" smtClean="0"/>
              <a:t>.</a:t>
            </a:r>
          </a:p>
          <a:p>
            <a:endParaRPr lang="es-PY" dirty="0" smtClean="0"/>
          </a:p>
          <a:p>
            <a:endParaRPr lang="es-PY" dirty="0"/>
          </a:p>
          <a:p>
            <a:pPr marL="109728" indent="0">
              <a:buNone/>
            </a:pPr>
            <a:r>
              <a:rPr lang="es-PY" dirty="0" smtClean="0"/>
              <a:t>Como líneas </a:t>
            </a:r>
            <a:r>
              <a:rPr lang="es-PY" dirty="0"/>
              <a:t>de trabajo futuro los autores proponen lo siguiente:</a:t>
            </a:r>
          </a:p>
          <a:p>
            <a:endParaRPr lang="es-PY" dirty="0"/>
          </a:p>
          <a:p>
            <a:r>
              <a:rPr lang="es-PY" dirty="0" smtClean="0"/>
              <a:t>Realizar </a:t>
            </a:r>
            <a:r>
              <a:rPr lang="es-PY" dirty="0"/>
              <a:t>más pruebas experimentales en otros topologías e instancias de mayor complejidad de forma a corroborar los resultados obtenidos.</a:t>
            </a:r>
          </a:p>
          <a:p>
            <a:endParaRPr lang="es-PY" dirty="0"/>
          </a:p>
          <a:p>
            <a:r>
              <a:rPr lang="es-PY" dirty="0" smtClean="0"/>
              <a:t>Extender </a:t>
            </a:r>
            <a:r>
              <a:rPr lang="es-PY" dirty="0"/>
              <a:t>los enfoques de re-configuración a un caso más general.</a:t>
            </a:r>
          </a:p>
          <a:p>
            <a:endParaRPr lang="es-PY" dirty="0"/>
          </a:p>
          <a:p>
            <a:r>
              <a:rPr lang="es-PY" dirty="0" smtClean="0"/>
              <a:t>Incluir </a:t>
            </a:r>
            <a:r>
              <a:rPr lang="es-PY" dirty="0"/>
              <a:t>el número de disrupciones como función objetivo asociado a la calidad de servicio. </a:t>
            </a:r>
          </a:p>
          <a:p>
            <a:endParaRPr lang="es-PY" dirty="0"/>
          </a:p>
          <a:p>
            <a:r>
              <a:rPr lang="es-PY" dirty="0" smtClean="0"/>
              <a:t>Considerar </a:t>
            </a:r>
            <a:r>
              <a:rPr lang="es-PY" dirty="0"/>
              <a:t>también el problema de la ubicación de conversores de longitud de onda.</a:t>
            </a:r>
          </a:p>
          <a:p>
            <a:endParaRPr lang="es-PY" dirty="0"/>
          </a:p>
          <a:p>
            <a:r>
              <a:rPr lang="es-PY" dirty="0" smtClean="0"/>
              <a:t>Comparar </a:t>
            </a:r>
            <a:r>
              <a:rPr lang="es-PY" dirty="0"/>
              <a:t>otros esquemas de protección de fallas de nodo con los propuestos en este trabajo.</a:t>
            </a:r>
          </a:p>
          <a:p>
            <a:endParaRPr lang="es-PY" dirty="0"/>
          </a:p>
          <a:p>
            <a:r>
              <a:rPr lang="es-PY" dirty="0" smtClean="0"/>
              <a:t>Proponer </a:t>
            </a:r>
            <a:r>
              <a:rPr lang="es-PY" dirty="0"/>
              <a:t>modelos basados en ILP considerando las </a:t>
            </a:r>
            <a:r>
              <a:rPr lang="es-PY" dirty="0" err="1"/>
              <a:t>fuciones</a:t>
            </a:r>
            <a:r>
              <a:rPr lang="es-PY" dirty="0"/>
              <a:t> de costos propuestas en este trabajo.</a:t>
            </a:r>
          </a:p>
          <a:p>
            <a:endParaRPr lang="es-PY" dirty="0"/>
          </a:p>
          <a:p>
            <a:r>
              <a:rPr lang="es-PY" dirty="0" smtClean="0"/>
              <a:t>Extender </a:t>
            </a:r>
            <a:r>
              <a:rPr lang="es-PY" dirty="0"/>
              <a:t>los enfoques propuestos a redes </a:t>
            </a:r>
            <a:r>
              <a:rPr lang="es-PY" dirty="0" err="1"/>
              <a:t>Grooming</a:t>
            </a:r>
            <a:r>
              <a:rPr lang="es-PY" dirty="0"/>
              <a:t> y Jerárquicas.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Y" dirty="0" smtClean="0"/>
              <a:t>Motivación</a:t>
            </a:r>
            <a:endParaRPr lang="es-PY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1 CuadroTexto"/>
          <p:cNvSpPr txBox="1"/>
          <p:nvPr/>
        </p:nvSpPr>
        <p:spPr>
          <a:xfrm>
            <a:off x="605182" y="476672"/>
            <a:ext cx="7855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Y" sz="2200" dirty="0">
                <a:solidFill>
                  <a:schemeClr val="bg1"/>
                </a:solidFill>
              </a:rPr>
              <a:t>C</a:t>
            </a:r>
            <a:r>
              <a:rPr lang="es-PY" sz="2200" dirty="0" smtClean="0">
                <a:solidFill>
                  <a:schemeClr val="bg1"/>
                </a:solidFill>
              </a:rPr>
              <a:t>recimiento </a:t>
            </a:r>
            <a:r>
              <a:rPr lang="es-PY" sz="2200" dirty="0">
                <a:solidFill>
                  <a:schemeClr val="bg1"/>
                </a:solidFill>
              </a:rPr>
              <a:t>y evolución en la demanda de </a:t>
            </a:r>
            <a:r>
              <a:rPr lang="es-PY" sz="2200" dirty="0" smtClean="0">
                <a:solidFill>
                  <a:schemeClr val="bg1"/>
                </a:solidFill>
              </a:rPr>
              <a:t>información.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Y" sz="2200" dirty="0" smtClean="0">
                <a:solidFill>
                  <a:schemeClr val="bg1"/>
                </a:solidFill>
              </a:rPr>
              <a:t>Fallas en redes ópticas.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Y" sz="2200" dirty="0" smtClean="0">
                <a:solidFill>
                  <a:schemeClr val="bg1"/>
                </a:solidFill>
              </a:rPr>
              <a:t>Dar continuidad a los servicios.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Y" sz="2200" dirty="0" smtClean="0">
                <a:solidFill>
                  <a:schemeClr val="bg1"/>
                </a:solidFill>
              </a:rPr>
              <a:t>Mejorar la calidad de los servicios.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Y" sz="2200" dirty="0" smtClean="0">
                <a:solidFill>
                  <a:schemeClr val="bg1"/>
                </a:solidFill>
              </a:rPr>
              <a:t>Necesidad de reducir los costos del diseño y protección de las Redes Ópticas.</a:t>
            </a:r>
          </a:p>
          <a:p>
            <a:endParaRPr lang="es-PY" dirty="0" smtClean="0">
              <a:solidFill>
                <a:schemeClr val="bg1"/>
              </a:solidFill>
            </a:endParaRPr>
          </a:p>
          <a:p>
            <a:endParaRPr lang="es-PY" dirty="0">
              <a:solidFill>
                <a:schemeClr val="bg1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05373"/>
              </p:ext>
            </p:extLst>
          </p:nvPr>
        </p:nvGraphicFramePr>
        <p:xfrm>
          <a:off x="320339" y="4393168"/>
          <a:ext cx="842493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34"/>
                <a:gridCol w="2106234"/>
                <a:gridCol w="2753804"/>
                <a:gridCol w="1458664"/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 smtClean="0"/>
                        <a:t>Tipo de Servicio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 smtClean="0"/>
                        <a:t>Falla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 smtClean="0"/>
                        <a:t>Perdida de datos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 smtClean="0"/>
                        <a:t>Servicios</a:t>
                      </a:r>
                      <a:endParaRPr lang="es-P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 smtClean="0"/>
                        <a:t>Multicast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 smtClean="0"/>
                        <a:t>Simple</a:t>
                      </a:r>
                      <a:r>
                        <a:rPr lang="es-PY" baseline="0" dirty="0" smtClean="0"/>
                        <a:t> de Nodo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 smtClean="0"/>
                        <a:t>Catastrófica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sz="1200" dirty="0" smtClean="0"/>
                        <a:t>Aprendizaje</a:t>
                      </a:r>
                    </a:p>
                    <a:p>
                      <a:r>
                        <a:rPr lang="es-PY" sz="1200" dirty="0" smtClean="0"/>
                        <a:t>interactivo a distancia, e-</a:t>
                      </a:r>
                      <a:r>
                        <a:rPr lang="es-PY" sz="1200" dirty="0" err="1" smtClean="0"/>
                        <a:t>business</a:t>
                      </a:r>
                      <a:r>
                        <a:rPr lang="es-PY" sz="1200" dirty="0" smtClean="0"/>
                        <a:t>, tele-conferencia, video-conferencia, subastas en vivo, demandas</a:t>
                      </a:r>
                    </a:p>
                    <a:p>
                      <a:r>
                        <a:rPr lang="es-PY" sz="1200" dirty="0" smtClean="0"/>
                        <a:t>de video y juegos en línea.</a:t>
                      </a:r>
                      <a:endParaRPr lang="es-PY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/>
          <a:lstStyle/>
          <a:p>
            <a:r>
              <a:rPr lang="es-PY" dirty="0" smtClean="0"/>
              <a:t>Multicast - Multidifusión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787208" cy="2043672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s-PY" dirty="0" smtClean="0">
                <a:solidFill>
                  <a:schemeClr val="tx2"/>
                </a:solidFill>
              </a:rPr>
              <a:t>Definición:</a:t>
            </a:r>
            <a:endParaRPr lang="es-PY" dirty="0">
              <a:solidFill>
                <a:schemeClr val="tx2"/>
              </a:solidFill>
            </a:endParaRPr>
          </a:p>
          <a:p>
            <a:r>
              <a:rPr lang="es-PY" dirty="0" smtClean="0"/>
              <a:t>El </a:t>
            </a:r>
            <a:r>
              <a:rPr lang="es-PY" dirty="0"/>
              <a:t>multicast proporciona un medio de comunicación punto-a-multipunto, en el que el un origen envía mensajes a varios destinos</a:t>
            </a:r>
            <a:r>
              <a:rPr lang="es-PY" dirty="0" smtClean="0"/>
              <a:t>.</a:t>
            </a:r>
          </a:p>
          <a:p>
            <a:pPr marL="109728" indent="0">
              <a:buNone/>
            </a:pPr>
            <a:endParaRPr lang="es-PY" dirty="0" smtClean="0"/>
          </a:p>
          <a:p>
            <a:pPr marL="109728" indent="0">
              <a:buNone/>
            </a:pPr>
            <a:endParaRPr lang="es-PY" sz="2900" dirty="0" smtClean="0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es-PY" sz="2900" dirty="0" smtClean="0">
                <a:solidFill>
                  <a:schemeClr val="tx2"/>
                </a:solidFill>
              </a:rPr>
              <a:t>Problemas: </a:t>
            </a:r>
          </a:p>
          <a:p>
            <a:r>
              <a:rPr lang="es-PY" dirty="0" smtClean="0"/>
              <a:t>Los problemas en las redes Multicast se presentan en dos grupos: Plano de Control y Plano de Datos.</a:t>
            </a:r>
          </a:p>
          <a:p>
            <a:endParaRPr lang="es-P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2467" y="286125"/>
            <a:ext cx="824539" cy="4373986"/>
          </a:xfrm>
          <a:prstGeom prst="rect">
            <a:avLst/>
          </a:prstGeom>
        </p:spPr>
      </p:pic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41085"/>
              </p:ext>
            </p:extLst>
          </p:nvPr>
        </p:nvGraphicFramePr>
        <p:xfrm>
          <a:off x="611560" y="3717032"/>
          <a:ext cx="7992888" cy="2985455"/>
        </p:xfrm>
        <a:graphic>
          <a:graphicData uri="http://schemas.openxmlformats.org/drawingml/2006/table">
            <a:tbl>
              <a:tblPr/>
              <a:tblGrid>
                <a:gridCol w="2688127"/>
                <a:gridCol w="2688127"/>
                <a:gridCol w="2616634"/>
              </a:tblGrid>
              <a:tr h="2618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Y" sz="2000" b="1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Plano de Datos</a:t>
                      </a:r>
                      <a:endParaRPr lang="es-PY" sz="2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Diseño eficiente de potencia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Ubicación óptima de Splitter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47389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Diseño con costo efectivo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Número de amplificadores ópticos, convertidores de longitud de onda, número de Splitter y  número de fibras ópticas.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9277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PY" sz="20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Plano de Control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MRWA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Simple y Multiple.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61847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del desempeño de multicast.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  <a:tr h="261847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Protección de tráfico multicast.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  <a:tr h="392771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Y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Tráfico multicast grooming.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  <a:tr h="261847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Y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Tráfico multicast jerárquico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es-PY" dirty="0" smtClean="0"/>
              <a:t>Supervivencia </a:t>
            </a:r>
            <a:r>
              <a:rPr lang="es-PY" dirty="0"/>
              <a:t>de Redes Ópticas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PY" dirty="0" smtClean="0"/>
              <a:t>Definición:</a:t>
            </a:r>
          </a:p>
          <a:p>
            <a:r>
              <a:rPr lang="es-PY" dirty="0" smtClean="0"/>
              <a:t>La </a:t>
            </a:r>
            <a:r>
              <a:rPr lang="es-PY" dirty="0"/>
              <a:t>supervivencia de una red se refiere a la capacidad de la misma para proporcionar un servicio continuo en presencia de </a:t>
            </a:r>
            <a:r>
              <a:rPr lang="es-PY" dirty="0" smtClean="0"/>
              <a:t>fallas.</a:t>
            </a:r>
          </a:p>
          <a:p>
            <a:r>
              <a:rPr lang="es-PY" dirty="0"/>
              <a:t>Las fallas de la red se pueden tratar mediante los métodos de protección y restauración</a:t>
            </a:r>
            <a:r>
              <a:rPr lang="es-PY" dirty="0" smtClean="0"/>
              <a:t>.</a:t>
            </a:r>
          </a:p>
          <a:p>
            <a:r>
              <a:rPr lang="es-PY" dirty="0" smtClean="0"/>
              <a:t>Esquemas de </a:t>
            </a:r>
            <a:r>
              <a:rPr lang="es-PY" dirty="0"/>
              <a:t>Protección 1:1 (</a:t>
            </a:r>
            <a:r>
              <a:rPr lang="es-PY" dirty="0" err="1"/>
              <a:t>standby</a:t>
            </a:r>
            <a:r>
              <a:rPr lang="es-PY" dirty="0"/>
              <a:t>) </a:t>
            </a:r>
            <a:r>
              <a:rPr lang="es-PY" dirty="0" smtClean="0"/>
              <a:t>y 1+1 (simultaneo).</a:t>
            </a:r>
          </a:p>
          <a:p>
            <a:pPr marL="109728" indent="0">
              <a:buNone/>
            </a:pPr>
            <a:r>
              <a:rPr lang="es-PY" dirty="0" smtClean="0"/>
              <a:t>Métodos </a:t>
            </a:r>
            <a:r>
              <a:rPr lang="es-PY" dirty="0"/>
              <a:t>de protección: </a:t>
            </a:r>
          </a:p>
          <a:p>
            <a:r>
              <a:rPr lang="es-PY" dirty="0" smtClean="0"/>
              <a:t>Orientada </a:t>
            </a:r>
            <a:r>
              <a:rPr lang="es-PY" dirty="0"/>
              <a:t>a camino - </a:t>
            </a:r>
            <a:r>
              <a:rPr lang="es-PY" dirty="0" smtClean="0"/>
              <a:t>Orientada </a:t>
            </a:r>
            <a:r>
              <a:rPr lang="es-PY" dirty="0"/>
              <a:t>a porciones de camino - </a:t>
            </a:r>
            <a:r>
              <a:rPr lang="es-PY" dirty="0" smtClean="0"/>
              <a:t>Orientada </a:t>
            </a:r>
            <a:r>
              <a:rPr lang="es-PY" dirty="0"/>
              <a:t>a </a:t>
            </a:r>
            <a:r>
              <a:rPr lang="es-PY" dirty="0" smtClean="0"/>
              <a:t>enlace – Arboles. (enlaces - nodos).</a:t>
            </a:r>
          </a:p>
          <a:p>
            <a:r>
              <a:rPr lang="es-PY" dirty="0" smtClean="0"/>
              <a:t>Administración de Fallas: Central y Distribuida.</a:t>
            </a:r>
          </a:p>
          <a:p>
            <a:endParaRPr lang="es-P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s-PY" dirty="0" smtClean="0"/>
              <a:t>Propuesta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00808"/>
            <a:ext cx="4536504" cy="4752528"/>
          </a:xfrm>
        </p:spPr>
        <p:txBody>
          <a:bodyPr>
            <a:normAutofit fontScale="62500" lnSpcReduction="20000"/>
          </a:bodyPr>
          <a:lstStyle/>
          <a:p>
            <a:r>
              <a:rPr lang="es-PY" dirty="0" smtClean="0"/>
              <a:t>Se </a:t>
            </a:r>
            <a:r>
              <a:rPr lang="es-PY" dirty="0"/>
              <a:t>propone tratar el problema MRWA-PNF considerando un enfoque de optimización </a:t>
            </a:r>
            <a:r>
              <a:rPr lang="es-PY" dirty="0" err="1" smtClean="0"/>
              <a:t>multi</a:t>
            </a:r>
            <a:r>
              <a:rPr lang="es-PY" dirty="0" smtClean="0"/>
              <a:t>-objetivo.</a:t>
            </a:r>
          </a:p>
          <a:p>
            <a:r>
              <a:rPr lang="es-PY" dirty="0"/>
              <a:t>Básicamente, se propone un enfoque basado en MOACO (</a:t>
            </a:r>
            <a:r>
              <a:rPr lang="es-PY" dirty="0" err="1"/>
              <a:t>Multi-objective</a:t>
            </a:r>
            <a:r>
              <a:rPr lang="es-PY" dirty="0"/>
              <a:t> </a:t>
            </a:r>
            <a:r>
              <a:rPr lang="es-PY" dirty="0" err="1"/>
              <a:t>Ant</a:t>
            </a:r>
            <a:r>
              <a:rPr lang="es-PY" dirty="0"/>
              <a:t> </a:t>
            </a:r>
            <a:r>
              <a:rPr lang="es-PY" dirty="0" err="1"/>
              <a:t>Colony</a:t>
            </a:r>
            <a:r>
              <a:rPr lang="es-PY" dirty="0"/>
              <a:t> </a:t>
            </a:r>
            <a:r>
              <a:rPr lang="es-PY" dirty="0" err="1"/>
              <a:t>Optimization</a:t>
            </a:r>
            <a:r>
              <a:rPr lang="es-PY" dirty="0"/>
              <a:t>) </a:t>
            </a:r>
            <a:r>
              <a:rPr lang="es-PY" dirty="0" smtClean="0"/>
              <a:t>en </a:t>
            </a:r>
            <a:r>
              <a:rPr lang="es-PY" dirty="0"/>
              <a:t>la que se busca minimizar simultáneamente el costo de la red óptica y la calidad de servicio para múltiples solicitudes estáticas multicast</a:t>
            </a:r>
            <a:r>
              <a:rPr lang="es-PY" dirty="0" smtClean="0"/>
              <a:t>.</a:t>
            </a:r>
          </a:p>
          <a:p>
            <a:r>
              <a:rPr lang="es-PY" dirty="0"/>
              <a:t>Una vez construido un light-</a:t>
            </a:r>
            <a:r>
              <a:rPr lang="es-PY" dirty="0" err="1"/>
              <a:t>tree</a:t>
            </a:r>
            <a:r>
              <a:rPr lang="es-PY" dirty="0"/>
              <a:t> </a:t>
            </a:r>
            <a:r>
              <a:rPr lang="es-PY" dirty="0" smtClean="0"/>
              <a:t>primario se deben </a:t>
            </a:r>
            <a:r>
              <a:rPr lang="es-PY" dirty="0"/>
              <a:t>construir los light-</a:t>
            </a:r>
            <a:r>
              <a:rPr lang="es-PY" dirty="0" err="1"/>
              <a:t>tree</a:t>
            </a:r>
            <a:r>
              <a:rPr lang="es-PY" dirty="0"/>
              <a:t> secundarios para cada nodo la </a:t>
            </a:r>
            <a:r>
              <a:rPr lang="es-PY" dirty="0" smtClean="0"/>
              <a:t>red para lo cual se </a:t>
            </a:r>
            <a:r>
              <a:rPr lang="es-PY" dirty="0" err="1" smtClean="0"/>
              <a:t>utilzados</a:t>
            </a:r>
            <a:r>
              <a:rPr lang="es-PY" dirty="0" smtClean="0"/>
              <a:t> esquemas de protección: Reconfiguración Total y Reconfiguración Parcial.</a:t>
            </a:r>
          </a:p>
          <a:p>
            <a:endParaRPr lang="es-PY" dirty="0" smtClean="0"/>
          </a:p>
          <a:p>
            <a:endParaRPr lang="es-P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78" y="892893"/>
            <a:ext cx="445242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/>
              <a:t>Planteamiento del Problema</a:t>
            </a:r>
            <a:br>
              <a:rPr lang="es-PY" dirty="0" smtClean="0"/>
            </a:b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Y" dirty="0"/>
              <a:t>D</a:t>
            </a:r>
            <a:r>
              <a:rPr lang="es-PY" dirty="0" smtClean="0"/>
              <a:t>ado </a:t>
            </a:r>
            <a:r>
              <a:rPr lang="es-PY" dirty="0"/>
              <a:t>una red y un </a:t>
            </a:r>
            <a:r>
              <a:rPr lang="es-PY" dirty="0" smtClean="0"/>
              <a:t>conjunto </a:t>
            </a:r>
            <a:r>
              <a:rPr lang="es-PY" dirty="0"/>
              <a:t>de </a:t>
            </a:r>
            <a:r>
              <a:rPr lang="es-PY" dirty="0" smtClean="0"/>
              <a:t>solicitudes multicast estáticas, </a:t>
            </a:r>
            <a:r>
              <a:rPr lang="es-PY" dirty="0"/>
              <a:t>se desea diseñar la red </a:t>
            </a:r>
            <a:r>
              <a:rPr lang="es-PY" dirty="0" smtClean="0"/>
              <a:t>WDM sujeta </a:t>
            </a:r>
            <a:r>
              <a:rPr lang="es-PY" dirty="0"/>
              <a:t>a </a:t>
            </a:r>
            <a:r>
              <a:rPr lang="es-PY" dirty="0" smtClean="0"/>
              <a:t>recuperación </a:t>
            </a:r>
            <a:r>
              <a:rPr lang="es-PY" dirty="0"/>
              <a:t>de falla simple de nodo. </a:t>
            </a:r>
            <a:endParaRPr lang="es-PY" dirty="0" smtClean="0"/>
          </a:p>
          <a:p>
            <a:pPr lvl="0"/>
            <a:r>
              <a:rPr lang="es-PY" dirty="0" smtClean="0"/>
              <a:t>Se </a:t>
            </a:r>
            <a:r>
              <a:rPr lang="es-PY" dirty="0"/>
              <a:t>busca calcular </a:t>
            </a:r>
            <a:r>
              <a:rPr lang="es-PY" dirty="0" smtClean="0"/>
              <a:t>además </a:t>
            </a:r>
            <a:r>
              <a:rPr lang="es-PY" dirty="0"/>
              <a:t>el mejor </a:t>
            </a:r>
            <a:r>
              <a:rPr lang="es-PY" dirty="0" smtClean="0"/>
              <a:t>enrutamiento </a:t>
            </a:r>
            <a:r>
              <a:rPr lang="es-PY" dirty="0"/>
              <a:t>y </a:t>
            </a:r>
            <a:r>
              <a:rPr lang="es-PY" dirty="0" smtClean="0"/>
              <a:t>asignación </a:t>
            </a:r>
            <a:r>
              <a:rPr lang="es-PY" dirty="0"/>
              <a:t>de onda </a:t>
            </a:r>
            <a:r>
              <a:rPr lang="es-PY" dirty="0" smtClean="0"/>
              <a:t>MRWA. </a:t>
            </a:r>
          </a:p>
          <a:p>
            <a:pPr lvl="0"/>
            <a:r>
              <a:rPr lang="es-PY" dirty="0" smtClean="0"/>
              <a:t>Los objetivos que se tratan son la minimización del costo </a:t>
            </a:r>
            <a:r>
              <a:rPr lang="es-PY" dirty="0"/>
              <a:t>y </a:t>
            </a:r>
            <a:r>
              <a:rPr lang="es-PY" dirty="0" smtClean="0"/>
              <a:t>del retardo máximo. El costo está asociado </a:t>
            </a:r>
            <a:r>
              <a:rPr lang="es-PY" dirty="0"/>
              <a:t>a </a:t>
            </a:r>
            <a:r>
              <a:rPr lang="es-PY" dirty="0" smtClean="0"/>
              <a:t>las fibras</a:t>
            </a:r>
            <a:r>
              <a:rPr lang="es-PY" dirty="0"/>
              <a:t>, </a:t>
            </a:r>
            <a:r>
              <a:rPr lang="es-PY" dirty="0" smtClean="0"/>
              <a:t>splitter, amplificadores, Sistema WDM, puerto WDM, puerto OXC.</a:t>
            </a:r>
            <a:endParaRPr lang="es-PY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/>
              <a:t>Optimización – Colonia de Hormigas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771864"/>
          </a:xfrm>
        </p:spPr>
        <p:txBody>
          <a:bodyPr>
            <a:normAutofit fontScale="55000" lnSpcReduction="20000"/>
          </a:bodyPr>
          <a:lstStyle/>
          <a:p>
            <a:r>
              <a:rPr lang="es-PY" dirty="0"/>
              <a:t>Optimización por Colonia de Hormigas ACO (</a:t>
            </a:r>
            <a:r>
              <a:rPr lang="es-PY" dirty="0" err="1"/>
              <a:t>Ant</a:t>
            </a:r>
            <a:r>
              <a:rPr lang="es-PY" dirty="0"/>
              <a:t> </a:t>
            </a:r>
            <a:r>
              <a:rPr lang="es-PY" dirty="0" err="1"/>
              <a:t>Colony</a:t>
            </a:r>
            <a:r>
              <a:rPr lang="es-PY" dirty="0"/>
              <a:t> </a:t>
            </a:r>
            <a:r>
              <a:rPr lang="es-PY" dirty="0" err="1"/>
              <a:t>Optimization</a:t>
            </a:r>
            <a:r>
              <a:rPr lang="es-PY" dirty="0"/>
              <a:t>) es una meta-</a:t>
            </a:r>
            <a:r>
              <a:rPr lang="es-PY" dirty="0" err="1"/>
              <a:t>heuristica</a:t>
            </a:r>
            <a:r>
              <a:rPr lang="es-PY" dirty="0"/>
              <a:t> inspirada por el comportamiento de colonia de </a:t>
            </a:r>
            <a:r>
              <a:rPr lang="es-PY" dirty="0" smtClean="0"/>
              <a:t>hormigas. ACO </a:t>
            </a:r>
            <a:r>
              <a:rPr lang="es-PY" dirty="0"/>
              <a:t>ha sido aplicado exitosamente en varios </a:t>
            </a:r>
            <a:r>
              <a:rPr lang="es-PY" dirty="0" smtClean="0"/>
              <a:t>campos.</a:t>
            </a:r>
          </a:p>
          <a:p>
            <a:r>
              <a:rPr lang="es-PY" dirty="0"/>
              <a:t>ACO utiliza simples agentes llamados hormigas y una matriz de feromonas. Además, toma ventaja de la información heurística utilizando un parámetro </a:t>
            </a:r>
            <a:r>
              <a:rPr lang="es-PY" dirty="0" smtClean="0"/>
              <a:t>llamado </a:t>
            </a:r>
            <a:r>
              <a:rPr lang="es-PY" dirty="0"/>
              <a:t>visibilidad. </a:t>
            </a:r>
            <a:endParaRPr lang="es-PY" dirty="0" smtClean="0"/>
          </a:p>
          <a:p>
            <a:endParaRPr lang="es-PY" dirty="0"/>
          </a:p>
          <a:p>
            <a:endParaRPr lang="es-PY" dirty="0" smtClean="0"/>
          </a:p>
          <a:p>
            <a:endParaRPr lang="es-PY" dirty="0"/>
          </a:p>
          <a:p>
            <a:endParaRPr lang="es-PY" dirty="0" smtClean="0"/>
          </a:p>
          <a:p>
            <a:endParaRPr lang="es-PY" dirty="0" smtClean="0"/>
          </a:p>
          <a:p>
            <a:endParaRPr lang="es-PY" dirty="0" smtClean="0"/>
          </a:p>
          <a:p>
            <a:endParaRPr lang="es-PY" dirty="0"/>
          </a:p>
          <a:p>
            <a:r>
              <a:rPr lang="es-PY" dirty="0" smtClean="0"/>
              <a:t> </a:t>
            </a:r>
            <a:r>
              <a:rPr lang="es-PY" dirty="0"/>
              <a:t>En este trabajo fue adoptado el MOACS (</a:t>
            </a:r>
            <a:r>
              <a:rPr lang="es-PY" dirty="0" err="1"/>
              <a:t>Multiobjetive</a:t>
            </a:r>
            <a:r>
              <a:rPr lang="es-PY" dirty="0"/>
              <a:t> </a:t>
            </a:r>
            <a:r>
              <a:rPr lang="es-PY" dirty="0" err="1"/>
              <a:t>Ant</a:t>
            </a:r>
            <a:r>
              <a:rPr lang="es-PY" dirty="0"/>
              <a:t> </a:t>
            </a:r>
            <a:r>
              <a:rPr lang="es-PY" dirty="0" err="1"/>
              <a:t>Colony</a:t>
            </a:r>
            <a:r>
              <a:rPr lang="es-PY" dirty="0"/>
              <a:t> </a:t>
            </a:r>
            <a:r>
              <a:rPr lang="es-PY" dirty="0" err="1"/>
              <a:t>Optimization</a:t>
            </a:r>
            <a:r>
              <a:rPr lang="es-PY" dirty="0"/>
              <a:t>) </a:t>
            </a:r>
            <a:r>
              <a:rPr lang="es-PY" dirty="0" smtClean="0"/>
              <a:t>el </a:t>
            </a:r>
            <a:r>
              <a:rPr lang="es-PY" dirty="0"/>
              <a:t>cual utiliza </a:t>
            </a:r>
            <a:r>
              <a:rPr lang="es-PY" dirty="0" smtClean="0"/>
              <a:t>una </a:t>
            </a:r>
            <a:r>
              <a:rPr lang="es-PY" dirty="0"/>
              <a:t>colonia de </a:t>
            </a:r>
            <a:r>
              <a:rPr lang="es-PY" dirty="0" smtClean="0"/>
              <a:t>hormigas </a:t>
            </a:r>
            <a:r>
              <a:rPr lang="es-PY" dirty="0"/>
              <a:t>y una matriz de feromonas </a:t>
            </a:r>
            <a:r>
              <a:rPr lang="es-PY" dirty="0" smtClean="0"/>
              <a:t>para </a:t>
            </a:r>
            <a:r>
              <a:rPr lang="es-PY" dirty="0"/>
              <a:t>construir en cada </a:t>
            </a:r>
            <a:r>
              <a:rPr lang="es-PY" dirty="0" smtClean="0"/>
              <a:t>generación soluciones . Selecciona </a:t>
            </a:r>
            <a:r>
              <a:rPr lang="es-PY" dirty="0"/>
              <a:t>un nodo a ser visitado de acuerdo a una regla </a:t>
            </a:r>
            <a:r>
              <a:rPr lang="es-PY" dirty="0" err="1"/>
              <a:t>pseudo</a:t>
            </a:r>
            <a:r>
              <a:rPr lang="es-PY" dirty="0"/>
              <a:t>-aleatoria</a:t>
            </a:r>
            <a:endParaRPr lang="es-PY" dirty="0" smtClean="0"/>
          </a:p>
          <a:p>
            <a:endParaRPr lang="es-PY" dirty="0"/>
          </a:p>
          <a:p>
            <a:endParaRPr lang="es-PY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29144"/>
            <a:ext cx="36484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9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s-PY" dirty="0"/>
              <a:t>MOACS-PNF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85597"/>
            <a:ext cx="54673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9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s-PY" dirty="0" err="1"/>
              <a:t>Build-Proctected-Tree</a:t>
            </a:r>
            <a:endParaRPr lang="es-P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3405"/>
            <a:ext cx="7403694" cy="524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2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232</TotalTime>
  <Words>997</Words>
  <Application>Microsoft Office PowerPoint</Application>
  <PresentationFormat>Presentación en pantalla 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Urbano</vt:lpstr>
      <vt:lpstr> Universidad Nacional de Asunción Facultad Politécnica</vt:lpstr>
      <vt:lpstr>Presentación de PowerPoint</vt:lpstr>
      <vt:lpstr>Multicast - Multidifusión</vt:lpstr>
      <vt:lpstr>Supervivencia de Redes Ópticas</vt:lpstr>
      <vt:lpstr>Propuesta</vt:lpstr>
      <vt:lpstr>Planteamiento del Problema </vt:lpstr>
      <vt:lpstr>Optimización – Colonia de Hormigas</vt:lpstr>
      <vt:lpstr>MOACS-PNF</vt:lpstr>
      <vt:lpstr>Build-Proctected-Tree</vt:lpstr>
      <vt:lpstr>Pruebas Experimentales</vt:lpstr>
      <vt:lpstr>Resultados Experimentales</vt:lpstr>
      <vt:lpstr>Conclusión y Trabajos Futuros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Aditardo Vazquez Rojas</dc:creator>
  <cp:lastModifiedBy>Aditardo Vazquez Rojas</cp:lastModifiedBy>
  <cp:revision>37</cp:revision>
  <dcterms:created xsi:type="dcterms:W3CDTF">2013-09-26T04:10:54Z</dcterms:created>
  <dcterms:modified xsi:type="dcterms:W3CDTF">2013-09-26T16:30:23Z</dcterms:modified>
</cp:coreProperties>
</file>