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22"/>
  </p:notesMasterIdLst>
  <p:sldIdLst>
    <p:sldId id="257" r:id="rId2"/>
    <p:sldId id="258" r:id="rId3"/>
    <p:sldId id="256" r:id="rId4"/>
    <p:sldId id="259" r:id="rId5"/>
    <p:sldId id="260" r:id="rId6"/>
    <p:sldId id="261" r:id="rId7"/>
    <p:sldId id="262" r:id="rId8"/>
    <p:sldId id="274" r:id="rId9"/>
    <p:sldId id="263" r:id="rId10"/>
    <p:sldId id="264" r:id="rId11"/>
    <p:sldId id="265" r:id="rId12"/>
    <p:sldId id="266" r:id="rId13"/>
    <p:sldId id="267" r:id="rId14"/>
    <p:sldId id="268" r:id="rId15"/>
    <p:sldId id="269" r:id="rId16"/>
    <p:sldId id="270" r:id="rId17"/>
    <p:sldId id="271" r:id="rId18"/>
    <p:sldId id="272" r:id="rId19"/>
    <p:sldId id="273"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EEB72-D29C-4654-B131-6A67889F7FFC}" type="datetimeFigureOut">
              <a:rPr lang="en-US" smtClean="0"/>
              <a:t>9/6/2017</a:t>
            </a:fld>
            <a:endParaRPr lang="en-US"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954217-3FE3-4BD5-82D5-FFD692405A63}" type="slidenum">
              <a:rPr lang="en-US" smtClean="0"/>
              <a:t>‹Nº›</a:t>
            </a:fld>
            <a:endParaRPr lang="en-US" dirty="0"/>
          </a:p>
        </p:txBody>
      </p:sp>
    </p:spTree>
    <p:extLst>
      <p:ext uri="{BB962C8B-B14F-4D97-AF65-F5344CB8AC3E}">
        <p14:creationId xmlns:p14="http://schemas.microsoft.com/office/powerpoint/2010/main" val="104058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46954217-3FE3-4BD5-82D5-FFD692405A63}" type="slidenum">
              <a:rPr lang="en-US" smtClean="0"/>
              <a:t>2</a:t>
            </a:fld>
            <a:endParaRPr lang="en-US" dirty="0"/>
          </a:p>
        </p:txBody>
      </p:sp>
    </p:spTree>
    <p:extLst>
      <p:ext uri="{BB962C8B-B14F-4D97-AF65-F5344CB8AC3E}">
        <p14:creationId xmlns:p14="http://schemas.microsoft.com/office/powerpoint/2010/main" val="3552782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325773" y="6117336"/>
            <a:ext cx="857473" cy="365125"/>
          </a:xfrm>
        </p:spPr>
        <p:txBody>
          <a:bodyPr/>
          <a:lstStyle/>
          <a:p>
            <a:fld id="{6B44C3FB-0C1B-4587-AA30-CCEEC4CE2AF2}" type="datetime1">
              <a:rPr lang="en-US" smtClean="0"/>
              <a:t>9/6/2017</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r>
              <a:rPr lang="en-US" dirty="0" smtClean="0"/>
              <a:t>Footer Text</a:t>
            </a:r>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fld id="{BA9B540C-44DA-4F69-89C9-7C84606640D3}" type="slidenum">
              <a:rPr lang="en-US" smtClean="0"/>
              <a:pPr/>
              <a:t>‹Nº›</a:t>
            </a:fld>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3973766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DBCBCC0-40FC-491B-8D10-C384AE9F1066}" type="datetime1">
              <a:rPr lang="en-US" smtClean="0"/>
              <a:t>9/6/2017</a:t>
            </a:fld>
            <a:endParaRPr lang="en-US" dirty="0"/>
          </a:p>
        </p:txBody>
      </p:sp>
      <p:sp>
        <p:nvSpPr>
          <p:cNvPr id="6" name="Footer Placeholder 5"/>
          <p:cNvSpPr>
            <a:spLocks noGrp="1"/>
          </p:cNvSpPr>
          <p:nvPr>
            <p:ph type="ftr" sz="quarter" idx="11"/>
          </p:nvPr>
        </p:nvSpPr>
        <p:spPr/>
        <p:txBody>
          <a:bodyPr/>
          <a:lstStyle/>
          <a:p>
            <a:r>
              <a:rPr lang="en-US" dirty="0"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1266687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427DC72-6895-476B-B521-5DD2E1CEADC2}" type="datetime1">
              <a:rPr lang="en-US" smtClean="0"/>
              <a:t>9/6/2017</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2562639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26F630A-F03F-47CE-94AC-CE3D55FF32E3}" type="datetime1">
              <a:rPr lang="en-US" smtClean="0"/>
              <a:t>9/6/2017</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3612014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9BF7FC1-8C1C-4627-94FE-6C54B7745E0D}" type="datetime1">
              <a:rPr lang="en-US" smtClean="0"/>
              <a:t>9/6/2017</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982601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CF3D208-4F67-4D96-83A9-7C2FAC0713C8}" type="datetime1">
              <a:rPr lang="en-US" smtClean="0"/>
              <a:t>9/6/2017</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634000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602FC23-FDBB-4B95-8885-16FBB27F6D13}" type="datetime1">
              <a:rPr lang="en-US" smtClean="0"/>
              <a:t>9/6/2017</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3957294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F9F94BE-B64F-42AF-8EBF-368519F43054}" type="datetime1">
              <a:rPr lang="en-US" smtClean="0"/>
              <a:t>9/6/2017</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2346307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321066C-EE91-4652-BF2E-C8A3185F8078}" type="datetime1">
              <a:rPr lang="en-US" smtClean="0"/>
              <a:t>9/6/2017</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1467888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BDA91702-395E-4E81-BEED-6E52DCF43BC5}" type="datetime1">
              <a:rPr lang="en-US" smtClean="0"/>
              <a:t>9/6/2017</a:t>
            </a:fld>
            <a:endParaRPr lang="en-US" dirty="0"/>
          </a:p>
        </p:txBody>
      </p:sp>
      <p:sp>
        <p:nvSpPr>
          <p:cNvPr id="5" name="Footer Placeholder 4"/>
          <p:cNvSpPr>
            <a:spLocks noGrp="1"/>
          </p:cNvSpPr>
          <p:nvPr>
            <p:ph type="ftr" sz="quarter" idx="11"/>
          </p:nvPr>
        </p:nvSpPr>
        <p:spPr>
          <a:xfrm>
            <a:off x="1972647" y="6108173"/>
            <a:ext cx="5314517" cy="365125"/>
          </a:xfrm>
        </p:spPr>
        <p:txBody>
          <a:bodyPr/>
          <a:lstStyle/>
          <a:p>
            <a:r>
              <a:rPr lang="en-US" dirty="0" smtClean="0"/>
              <a:t>Footer Text</a:t>
            </a:r>
            <a:endParaRPr lang="en-US" dirty="0"/>
          </a:p>
        </p:txBody>
      </p:sp>
      <p:sp>
        <p:nvSpPr>
          <p:cNvPr id="6" name="Slide Number Placeholder 5"/>
          <p:cNvSpPr>
            <a:spLocks noGrp="1"/>
          </p:cNvSpPr>
          <p:nvPr>
            <p:ph type="sldNum" sz="quarter" idx="12"/>
          </p:nvPr>
        </p:nvSpPr>
        <p:spPr>
          <a:xfrm>
            <a:off x="8258967" y="6108173"/>
            <a:ext cx="427833" cy="365125"/>
          </a:xfrm>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4203819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25A2487-6AC6-46E3-B33D-5D05B123D4A7}" type="datetime1">
              <a:rPr lang="en-US" smtClean="0"/>
              <a:t>9/6/2017</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a:xfrm>
            <a:off x="8273317" y="6116070"/>
            <a:ext cx="413483" cy="365125"/>
          </a:xfrm>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1624483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4C275C9-F92A-47FB-9FCC-3D0924A5F798}" type="datetime1">
              <a:rPr lang="en-US" smtClean="0"/>
              <a:t>9/6/2017</a:t>
            </a:fld>
            <a:endParaRPr lang="en-US" dirty="0"/>
          </a:p>
        </p:txBody>
      </p:sp>
      <p:sp>
        <p:nvSpPr>
          <p:cNvPr id="6" name="Footer Placeholder 5"/>
          <p:cNvSpPr>
            <a:spLocks noGrp="1"/>
          </p:cNvSpPr>
          <p:nvPr>
            <p:ph type="ftr" sz="quarter" idx="11"/>
          </p:nvPr>
        </p:nvSpPr>
        <p:spPr/>
        <p:txBody>
          <a:bodyPr/>
          <a:lstStyle/>
          <a:p>
            <a:r>
              <a:rPr lang="en-US" dirty="0"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3852597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E401011-EE6D-47E3-A183-A83860EF6B77}" type="datetime1">
              <a:rPr lang="en-US" smtClean="0"/>
              <a:t>9/6/2017</a:t>
            </a:fld>
            <a:endParaRPr lang="en-US" dirty="0"/>
          </a:p>
        </p:txBody>
      </p:sp>
      <p:sp>
        <p:nvSpPr>
          <p:cNvPr id="8" name="Footer Placeholder 7"/>
          <p:cNvSpPr>
            <a:spLocks noGrp="1"/>
          </p:cNvSpPr>
          <p:nvPr>
            <p:ph type="ftr" sz="quarter" idx="11"/>
          </p:nvPr>
        </p:nvSpPr>
        <p:spPr/>
        <p:txBody>
          <a:bodyPr/>
          <a:lstStyle/>
          <a:p>
            <a:r>
              <a:rPr lang="en-US" dirty="0" smtClean="0"/>
              <a:t>Footer Text</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1620519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3A2ADCF-5041-4F5A-9331-2A3E5401F304}" type="datetime1">
              <a:rPr lang="en-US" smtClean="0"/>
              <a:t>9/6/2017</a:t>
            </a:fld>
            <a:endParaRPr lang="en-US" dirty="0"/>
          </a:p>
        </p:txBody>
      </p:sp>
      <p:sp>
        <p:nvSpPr>
          <p:cNvPr id="4" name="Footer Placeholder 3"/>
          <p:cNvSpPr>
            <a:spLocks noGrp="1"/>
          </p:cNvSpPr>
          <p:nvPr>
            <p:ph type="ftr" sz="quarter" idx="11"/>
          </p:nvPr>
        </p:nvSpPr>
        <p:spPr/>
        <p:txBody>
          <a:bodyPr/>
          <a:lstStyle/>
          <a:p>
            <a:r>
              <a:rPr lang="en-US" dirty="0" smtClean="0"/>
              <a:t>Footer Text</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2715092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CB32F-AA65-4962-8231-1A87B5955612}" type="datetime1">
              <a:rPr lang="en-US" smtClean="0"/>
              <a:t>9/6/2017</a:t>
            </a:fld>
            <a:endParaRPr lang="en-US" dirty="0"/>
          </a:p>
        </p:txBody>
      </p:sp>
      <p:sp>
        <p:nvSpPr>
          <p:cNvPr id="3" name="Footer Placeholder 2"/>
          <p:cNvSpPr>
            <a:spLocks noGrp="1"/>
          </p:cNvSpPr>
          <p:nvPr>
            <p:ph type="ftr" sz="quarter" idx="11"/>
          </p:nvPr>
        </p:nvSpPr>
        <p:spPr/>
        <p:txBody>
          <a:bodyPr/>
          <a:lstStyle/>
          <a:p>
            <a:r>
              <a:rPr lang="en-US" dirty="0" smtClean="0"/>
              <a:t>Footer Text</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3519488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0ED3D63-26E0-49D8-BAA7-43843CC8105C}" type="datetime1">
              <a:rPr lang="en-US" smtClean="0"/>
              <a:t>9/6/2017</a:t>
            </a:fld>
            <a:endParaRPr lang="en-US" dirty="0"/>
          </a:p>
        </p:txBody>
      </p:sp>
      <p:sp>
        <p:nvSpPr>
          <p:cNvPr id="6" name="Footer Placeholder 5"/>
          <p:cNvSpPr>
            <a:spLocks noGrp="1"/>
          </p:cNvSpPr>
          <p:nvPr>
            <p:ph type="ftr" sz="quarter" idx="11"/>
          </p:nvPr>
        </p:nvSpPr>
        <p:spPr/>
        <p:txBody>
          <a:bodyPr/>
          <a:lstStyle/>
          <a:p>
            <a:r>
              <a:rPr lang="en-US" dirty="0"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3044470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A6280C2-7C8C-45EA-8ECA-EDC8E027C302}" type="datetime1">
              <a:rPr lang="en-US" smtClean="0"/>
              <a:t>9/6/2017</a:t>
            </a:fld>
            <a:endParaRPr lang="en-US" dirty="0"/>
          </a:p>
        </p:txBody>
      </p:sp>
      <p:sp>
        <p:nvSpPr>
          <p:cNvPr id="6" name="Footer Placeholder 5"/>
          <p:cNvSpPr>
            <a:spLocks noGrp="1"/>
          </p:cNvSpPr>
          <p:nvPr>
            <p:ph type="ftr" sz="quarter" idx="11"/>
          </p:nvPr>
        </p:nvSpPr>
        <p:spPr/>
        <p:txBody>
          <a:bodyPr/>
          <a:lstStyle/>
          <a:p>
            <a:r>
              <a:rPr lang="en-US" dirty="0"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145384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270A0B-8AA3-43C5-9EE0-1493BF60B2CA}" type="datetime1">
              <a:rPr lang="en-US" smtClean="0"/>
              <a:t>9/6/2017</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dirty="0" smtClean="0"/>
              <a:t>Footer Text</a:t>
            </a:r>
            <a:endParaRPr 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3892279266"/>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887574" y="398848"/>
            <a:ext cx="6873900" cy="1224136"/>
          </a:xfrm>
        </p:spPr>
        <p:txBody>
          <a:bodyPr>
            <a:normAutofit fontScale="90000"/>
          </a:bodyPr>
          <a:lstStyle/>
          <a:p>
            <a:pPr algn="ctr"/>
            <a:r>
              <a:rPr lang="es-PY" dirty="0" smtClean="0"/>
              <a:t/>
            </a:r>
            <a:br>
              <a:rPr lang="es-PY" dirty="0" smtClean="0"/>
            </a:br>
            <a:r>
              <a:rPr lang="es-PY" sz="3200" dirty="0" smtClean="0"/>
              <a:t>UNIVERSIDAD NACIONAL DE ASUNCIÓN</a:t>
            </a:r>
            <a:r>
              <a:rPr lang="es-PY" sz="3200" dirty="0"/>
              <a:t/>
            </a:r>
            <a:br>
              <a:rPr lang="es-PY" sz="3200" dirty="0"/>
            </a:br>
            <a:r>
              <a:rPr lang="es-PY" sz="3200" dirty="0"/>
              <a:t>Facultad </a:t>
            </a:r>
            <a:r>
              <a:rPr lang="es-PY" sz="3200" dirty="0" smtClean="0"/>
              <a:t>Politécnica</a:t>
            </a:r>
            <a:endParaRPr lang="es-PY" sz="3200" dirty="0"/>
          </a:p>
        </p:txBody>
      </p:sp>
      <p:sp>
        <p:nvSpPr>
          <p:cNvPr id="10" name="Rectangle 2"/>
          <p:cNvSpPr>
            <a:spLocks noChangeArrowheads="1"/>
          </p:cNvSpPr>
          <p:nvPr/>
        </p:nvSpPr>
        <p:spPr bwMode="auto">
          <a:xfrm>
            <a:off x="262465" y="1767000"/>
            <a:ext cx="9144001" cy="1863452"/>
          </a:xfrm>
          <a:prstGeom prst="rect">
            <a:avLst/>
          </a:prstGeom>
          <a:noFill/>
          <a:ln w="9525">
            <a:noFill/>
            <a:miter lim="800000"/>
            <a:headEnd/>
            <a:tailEnd/>
          </a:ln>
        </p:spPr>
        <p:txBody>
          <a:bodyPr lIns="0" rIns="0" bIns="0" anchor="b"/>
          <a:lstStyle/>
          <a:p>
            <a:pPr marL="514350" indent="-514350" algn="ctr">
              <a:buSzPct val="95000"/>
              <a:defRPr/>
            </a:pPr>
            <a:r>
              <a:rPr lang="es-ES" sz="3200" b="1" dirty="0"/>
              <a:t>Técnica de pronóstico de la demanda basada en Business Intelligence y Machine </a:t>
            </a:r>
            <a:r>
              <a:rPr lang="es-ES" sz="3200" b="1" dirty="0"/>
              <a:t>Learning</a:t>
            </a:r>
            <a:r>
              <a:rPr lang="es-ES" sz="3200" dirty="0"/>
              <a:t> </a:t>
            </a:r>
            <a:endParaRPr lang="es-PY" sz="2900" b="1" cap="small" dirty="0"/>
          </a:p>
          <a:p>
            <a:pPr marL="514350" indent="-514350" algn="ctr" eaLnBrk="1" hangingPunct="1">
              <a:buSzPct val="95000"/>
              <a:defRPr/>
            </a:pPr>
            <a:endParaRPr lang="es-PY" sz="3200" b="1" dirty="0">
              <a:latin typeface="Calibri" pitchFamily="34" charset="0"/>
            </a:endParaRPr>
          </a:p>
        </p:txBody>
      </p:sp>
      <p:sp>
        <p:nvSpPr>
          <p:cNvPr id="7" name="Rectangle 3"/>
          <p:cNvSpPr txBox="1">
            <a:spLocks noChangeArrowheads="1"/>
          </p:cNvSpPr>
          <p:nvPr/>
        </p:nvSpPr>
        <p:spPr>
          <a:xfrm>
            <a:off x="500063" y="3434021"/>
            <a:ext cx="8186737" cy="1004689"/>
          </a:xfrm>
          <a:prstGeom prst="rect">
            <a:avLst/>
          </a:prstGeom>
        </p:spPr>
        <p:txBody>
          <a:bodyPr vert="horz" lIns="0" rIns="18288">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0" indent="0" algn="ctr">
              <a:lnSpc>
                <a:spcPct val="80000"/>
              </a:lnSpc>
              <a:buFont typeface="Wingdings 2" pitchFamily="18" charset="2"/>
              <a:buNone/>
            </a:pPr>
            <a:r>
              <a:rPr lang="es-ES" sz="2400" dirty="0" smtClean="0">
                <a:latin typeface="Times New Roman" pitchFamily="18" charset="0"/>
                <a:cs typeface="Times New Roman" pitchFamily="18" charset="0"/>
              </a:rPr>
              <a:t>Alberto </a:t>
            </a:r>
            <a:r>
              <a:rPr lang="es-ES" sz="2400" dirty="0" smtClean="0">
                <a:latin typeface="Times New Roman" pitchFamily="18" charset="0"/>
                <a:cs typeface="Times New Roman" pitchFamily="18" charset="0"/>
              </a:rPr>
              <a:t>Garcete</a:t>
            </a:r>
            <a:endParaRPr lang="es-ES" sz="2400" dirty="0" smtClean="0">
              <a:latin typeface="Times New Roman" pitchFamily="18" charset="0"/>
              <a:cs typeface="Times New Roman" pitchFamily="18" charset="0"/>
            </a:endParaRPr>
          </a:p>
          <a:p>
            <a:pPr marL="0" indent="0" algn="ctr">
              <a:lnSpc>
                <a:spcPct val="80000"/>
              </a:lnSpc>
              <a:buFont typeface="Wingdings 2" pitchFamily="18" charset="2"/>
              <a:buNone/>
            </a:pPr>
            <a:r>
              <a:rPr lang="es-ES" sz="2400" dirty="0" smtClean="0">
                <a:latin typeface="Times New Roman" pitchFamily="18" charset="0"/>
                <a:cs typeface="Times New Roman" pitchFamily="18" charset="0"/>
              </a:rPr>
              <a:t>Raúl Benítez</a:t>
            </a:r>
          </a:p>
          <a:p>
            <a:pPr marL="0" indent="0" algn="ctr">
              <a:lnSpc>
                <a:spcPct val="80000"/>
              </a:lnSpc>
              <a:buFont typeface="Wingdings 2" pitchFamily="18" charset="2"/>
              <a:buNone/>
            </a:pPr>
            <a:r>
              <a:rPr lang="es-PY" sz="1800" dirty="0"/>
              <a:t>Ingeniería </a:t>
            </a:r>
            <a:r>
              <a:rPr lang="es-PY" sz="1800" dirty="0" smtClean="0"/>
              <a:t>en Informática</a:t>
            </a:r>
            <a:r>
              <a:rPr lang="es-ES" sz="1800" dirty="0" smtClean="0">
                <a:latin typeface="Times New Roman" pitchFamily="18" charset="0"/>
                <a:cs typeface="Times New Roman" pitchFamily="18" charset="0"/>
              </a:rPr>
              <a:t> </a:t>
            </a:r>
          </a:p>
        </p:txBody>
      </p:sp>
      <p:sp>
        <p:nvSpPr>
          <p:cNvPr id="3" name="2 CuadroTexto"/>
          <p:cNvSpPr txBox="1"/>
          <p:nvPr/>
        </p:nvSpPr>
        <p:spPr>
          <a:xfrm>
            <a:off x="1903846" y="4581128"/>
            <a:ext cx="5379169" cy="2031325"/>
          </a:xfrm>
          <a:prstGeom prst="rect">
            <a:avLst/>
          </a:prstGeom>
          <a:noFill/>
        </p:spPr>
        <p:txBody>
          <a:bodyPr wrap="square" rtlCol="0">
            <a:spAutoFit/>
          </a:bodyPr>
          <a:lstStyle/>
          <a:p>
            <a:pPr algn="ctr"/>
            <a:r>
              <a:rPr lang="es-ES" sz="2400" u="sng" dirty="0">
                <a:latin typeface="Times New Roman" pitchFamily="18" charset="0"/>
                <a:cs typeface="Times New Roman" pitchFamily="18" charset="0"/>
              </a:rPr>
              <a:t>Asesores</a:t>
            </a:r>
            <a:r>
              <a:rPr lang="es-ES" sz="2400" dirty="0">
                <a:latin typeface="Times New Roman" pitchFamily="18" charset="0"/>
                <a:cs typeface="Times New Roman" pitchFamily="18" charset="0"/>
              </a:rPr>
              <a:t>:</a:t>
            </a:r>
          </a:p>
          <a:p>
            <a:pPr algn="ctr"/>
            <a:r>
              <a:rPr lang="es-ES" sz="2400" dirty="0" smtClean="0">
                <a:latin typeface="Times New Roman" pitchFamily="18" charset="0"/>
                <a:cs typeface="Times New Roman" pitchFamily="18" charset="0"/>
              </a:rPr>
              <a:t>Ph.D</a:t>
            </a:r>
            <a:r>
              <a:rPr lang="es-ES" sz="2400" dirty="0" smtClean="0">
                <a:latin typeface="Times New Roman" pitchFamily="18" charset="0"/>
                <a:cs typeface="Times New Roman" pitchFamily="18" charset="0"/>
              </a:rPr>
              <a:t>. </a:t>
            </a:r>
            <a:r>
              <a:rPr lang="es-ES" sz="2400" dirty="0">
                <a:latin typeface="Times New Roman" pitchFamily="18" charset="0"/>
                <a:cs typeface="Times New Roman" pitchFamily="18" charset="0"/>
              </a:rPr>
              <a:t>Diego Pinto</a:t>
            </a:r>
          </a:p>
          <a:p>
            <a:pPr algn="ctr"/>
            <a:r>
              <a:rPr lang="es-ES" sz="2400" dirty="0" smtClean="0">
                <a:latin typeface="Times New Roman" pitchFamily="18" charset="0"/>
                <a:cs typeface="Times New Roman" pitchFamily="18" charset="0"/>
              </a:rPr>
              <a:t>Ing. </a:t>
            </a:r>
            <a:r>
              <a:rPr lang="es-ES" sz="2400" dirty="0" smtClean="0">
                <a:latin typeface="Times New Roman" pitchFamily="18" charset="0"/>
                <a:cs typeface="Times New Roman" pitchFamily="18" charset="0"/>
              </a:rPr>
              <a:t>Aditardo</a:t>
            </a:r>
            <a:r>
              <a:rPr lang="es-ES" sz="2400" dirty="0" smtClean="0">
                <a:latin typeface="Times New Roman" pitchFamily="18" charset="0"/>
                <a:cs typeface="Times New Roman" pitchFamily="18" charset="0"/>
              </a:rPr>
              <a:t> Vázquez</a:t>
            </a:r>
            <a:endParaRPr lang="es-ES" sz="2400" dirty="0">
              <a:latin typeface="Times New Roman" pitchFamily="18" charset="0"/>
              <a:cs typeface="Times New Roman" pitchFamily="18" charset="0"/>
            </a:endParaRPr>
          </a:p>
          <a:p>
            <a:pPr algn="ctr"/>
            <a:endParaRPr lang="es-ES" b="1" dirty="0" smtClean="0"/>
          </a:p>
          <a:p>
            <a:pPr algn="ctr"/>
            <a:endParaRPr lang="es-ES" b="1" dirty="0"/>
          </a:p>
          <a:p>
            <a:pPr algn="ctr"/>
            <a:r>
              <a:rPr lang="es-ES" b="1" dirty="0" smtClean="0"/>
              <a:t>CLEI/JAIIO 2017 </a:t>
            </a:r>
            <a:r>
              <a:rPr lang="es-ES" b="1" dirty="0"/>
              <a:t>– </a:t>
            </a:r>
            <a:r>
              <a:rPr lang="es-ES" b="1" dirty="0" smtClean="0"/>
              <a:t>Córdoba – Argentina</a:t>
            </a:r>
            <a:endParaRPr lang="es-PY" b="1"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348754"/>
            <a:ext cx="1524213" cy="3105583"/>
          </a:xfrm>
          <a:prstGeom prst="rect">
            <a:avLst/>
          </a:prstGeom>
        </p:spPr>
      </p:pic>
    </p:spTree>
    <p:extLst>
      <p:ext uri="{BB962C8B-B14F-4D97-AF65-F5344CB8AC3E}">
        <p14:creationId xmlns:p14="http://schemas.microsoft.com/office/powerpoint/2010/main" val="628015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a:xfrm>
            <a:off x="1041835" y="404664"/>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Machine </a:t>
            </a:r>
            <a:r>
              <a:rPr lang="es-ES" b="1" dirty="0" smtClean="0"/>
              <a:t>Learning</a:t>
            </a:r>
            <a:r>
              <a:rPr lang="es-ES" b="1" dirty="0" smtClean="0"/>
              <a:t> </a:t>
            </a:r>
            <a:r>
              <a:rPr lang="es-PY" dirty="0" smtClean="0"/>
              <a:t> </a:t>
            </a:r>
            <a:endParaRPr lang="es-PY" dirty="0"/>
          </a:p>
        </p:txBody>
      </p:sp>
      <p:sp>
        <p:nvSpPr>
          <p:cNvPr id="9" name="2 Marcador de contenido"/>
          <p:cNvSpPr txBox="1">
            <a:spLocks/>
          </p:cNvSpPr>
          <p:nvPr/>
        </p:nvSpPr>
        <p:spPr>
          <a:xfrm>
            <a:off x="683568" y="1316106"/>
            <a:ext cx="8227827" cy="5157192"/>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lvl="1" algn="just"/>
            <a:endParaRPr lang="en-US" sz="2100" b="1" dirty="0" smtClean="0">
              <a:solidFill>
                <a:schemeClr val="tx1"/>
              </a:solidFill>
            </a:endParaRPr>
          </a:p>
          <a:p>
            <a:pPr algn="just"/>
            <a:r>
              <a:rPr lang="es-ES" sz="2600" b="1" u="sng" dirty="0"/>
              <a:t>Instancias, conjuntos de entrenamiento y </a:t>
            </a:r>
            <a:r>
              <a:rPr lang="es-ES" sz="2600" b="1" u="sng" dirty="0" smtClean="0"/>
              <a:t>teste</a:t>
            </a:r>
            <a:endParaRPr lang="en-US" sz="2600" b="1" u="sng" dirty="0" smtClean="0"/>
          </a:p>
          <a:p>
            <a:pPr algn="just"/>
            <a:endParaRPr lang="es-PY" sz="2100" b="1" dirty="0"/>
          </a:p>
          <a:p>
            <a:pPr algn="just"/>
            <a:r>
              <a:rPr lang="es-ES" sz="1900" dirty="0"/>
              <a:t>La entrada de un esquema de aprendizaje automático es un conjunto de instancias o ejemplos </a:t>
            </a:r>
            <a:r>
              <a:rPr lang="es-ES" sz="1900" b="1" dirty="0"/>
              <a:t>(</a:t>
            </a:r>
            <a:r>
              <a:rPr lang="es-ES" sz="1900" b="1" dirty="0"/>
              <a:t>examples</a:t>
            </a:r>
            <a:r>
              <a:rPr lang="es-ES" sz="1900" b="1" dirty="0"/>
              <a:t>)</a:t>
            </a:r>
            <a:r>
              <a:rPr lang="es-ES" sz="1900" dirty="0"/>
              <a:t>. Estas instancias son las cosas que deben ser clasificadas, asociadas o agrupadas. Las instancias son caracterizadas mediante los valores de un conjunto predeterminado de atributos </a:t>
            </a:r>
            <a:r>
              <a:rPr lang="es-ES" sz="1900" b="1" dirty="0"/>
              <a:t>(</a:t>
            </a:r>
            <a:r>
              <a:rPr lang="es-ES" sz="1900" b="1" dirty="0"/>
              <a:t>features</a:t>
            </a:r>
            <a:r>
              <a:rPr lang="es-ES" sz="1900" b="1" dirty="0"/>
              <a:t>)</a:t>
            </a:r>
            <a:r>
              <a:rPr lang="es-ES" sz="1900" dirty="0"/>
              <a:t>. Para el problema de estudio el proceso de Business Intelligence es quien provee las instancias. El grupo de ejemplos o instancias utilizados en el proceso de entrenamiento de los algoritmos de aprendizaje automático constituyen el conjunto de entrenamiento </a:t>
            </a:r>
            <a:r>
              <a:rPr lang="es-ES" sz="1900" b="1" dirty="0"/>
              <a:t>(training set)</a:t>
            </a:r>
            <a:r>
              <a:rPr lang="es-ES" sz="1900" dirty="0"/>
              <a:t>. Para predecir el rendimiento de un clasificador sobre nuevos datos, necesitamos evaluar su tasa de error en un conjunto de datos que no desempeñó ningún papel en la formación del clasificador, este conjunto de datos independiente se denomina conjunto de prueba </a:t>
            </a:r>
            <a:r>
              <a:rPr lang="es-ES" sz="1900" b="1" dirty="0"/>
              <a:t>(test set)</a:t>
            </a:r>
            <a:r>
              <a:rPr lang="es-ES" sz="1900" dirty="0"/>
              <a:t>.</a:t>
            </a:r>
            <a:endParaRPr lang="en-US" sz="1900" dirty="0"/>
          </a:p>
          <a:p>
            <a:pPr lvl="1" algn="just"/>
            <a:endParaRPr lang="es-PY" sz="1800" b="1" dirty="0">
              <a:solidFill>
                <a:schemeClr val="tx1"/>
              </a:solidFill>
            </a:endParaRPr>
          </a:p>
        </p:txBody>
      </p:sp>
    </p:spTree>
    <p:extLst>
      <p:ext uri="{BB962C8B-B14F-4D97-AF65-F5344CB8AC3E}">
        <p14:creationId xmlns:p14="http://schemas.microsoft.com/office/powerpoint/2010/main" val="37499773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a:xfrm>
            <a:off x="1041835" y="404664"/>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Machine </a:t>
            </a:r>
            <a:r>
              <a:rPr lang="es-ES" b="1" dirty="0" smtClean="0"/>
              <a:t>Learning</a:t>
            </a:r>
            <a:r>
              <a:rPr lang="es-ES" b="1" dirty="0" smtClean="0"/>
              <a:t> </a:t>
            </a:r>
            <a:r>
              <a:rPr lang="es-PY" dirty="0" smtClean="0"/>
              <a:t> </a:t>
            </a:r>
            <a:endParaRPr lang="es-PY" dirty="0"/>
          </a:p>
        </p:txBody>
      </p:sp>
      <p:sp>
        <p:nvSpPr>
          <p:cNvPr id="9" name="2 Marcador de contenido"/>
          <p:cNvSpPr txBox="1">
            <a:spLocks/>
          </p:cNvSpPr>
          <p:nvPr/>
        </p:nvSpPr>
        <p:spPr>
          <a:xfrm>
            <a:off x="877019" y="1495500"/>
            <a:ext cx="7560840" cy="4066312"/>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lvl="1" algn="just"/>
            <a:endParaRPr lang="en-US" sz="2100" b="1" dirty="0" smtClean="0">
              <a:solidFill>
                <a:schemeClr val="tx1"/>
              </a:solidFill>
            </a:endParaRPr>
          </a:p>
          <a:p>
            <a:pPr algn="just"/>
            <a:r>
              <a:rPr lang="es-ES" sz="2400" b="1" u="sng" dirty="0"/>
              <a:t>Evaluación del </a:t>
            </a:r>
            <a:r>
              <a:rPr lang="es-ES" sz="2400" b="1" u="sng" dirty="0" smtClean="0"/>
              <a:t>aprendizaje</a:t>
            </a:r>
          </a:p>
          <a:p>
            <a:pPr marL="457200" indent="-457200" algn="just">
              <a:buFont typeface="Wingdings" panose="05000000000000000000" pitchFamily="2" charset="2"/>
              <a:buChar char="ü"/>
            </a:pPr>
            <a:r>
              <a:rPr lang="en-US" sz="2000" dirty="0" smtClean="0"/>
              <a:t>Cross-Validation</a:t>
            </a:r>
          </a:p>
          <a:p>
            <a:pPr marL="457200" indent="-457200" algn="just">
              <a:buFont typeface="Wingdings" panose="05000000000000000000" pitchFamily="2" charset="2"/>
              <a:buChar char="ü"/>
            </a:pPr>
            <a:r>
              <a:rPr lang="en-US" sz="2000" dirty="0"/>
              <a:t>Stratified k-fold </a:t>
            </a:r>
            <a:r>
              <a:rPr lang="en-US" sz="2000" dirty="0" smtClean="0"/>
              <a:t>Cross-Validation</a:t>
            </a:r>
          </a:p>
          <a:p>
            <a:pPr marL="457200" indent="-457200" algn="just">
              <a:buFont typeface="Wingdings" panose="05000000000000000000" pitchFamily="2" charset="2"/>
              <a:buChar char="ü"/>
            </a:pPr>
            <a:r>
              <a:rPr lang="en-US" sz="2000" dirty="0"/>
              <a:t>Percentage </a:t>
            </a:r>
            <a:r>
              <a:rPr lang="en-US" sz="2000" dirty="0" smtClean="0"/>
              <a:t>Split</a:t>
            </a:r>
          </a:p>
          <a:p>
            <a:pPr algn="just"/>
            <a:r>
              <a:rPr lang="es-ES" sz="2400" b="1" u="sng" dirty="0"/>
              <a:t>Métricas de desempeño</a:t>
            </a:r>
          </a:p>
          <a:p>
            <a:pPr marL="457200" indent="-457200" algn="just">
              <a:buFont typeface="Wingdings" panose="05000000000000000000" pitchFamily="2" charset="2"/>
              <a:buChar char="ü"/>
            </a:pPr>
            <a:r>
              <a:rPr lang="en-US" sz="2000" dirty="0"/>
              <a:t>Porcentaje</a:t>
            </a:r>
            <a:r>
              <a:rPr lang="en-US" sz="2000" dirty="0"/>
              <a:t> de </a:t>
            </a:r>
            <a:r>
              <a:rPr lang="en-US" sz="2000" dirty="0" smtClean="0"/>
              <a:t>Aciertos</a:t>
            </a:r>
            <a:endParaRPr lang="en-US" sz="2000" dirty="0" smtClean="0"/>
          </a:p>
          <a:p>
            <a:pPr marL="457200" indent="-457200" algn="just">
              <a:buFont typeface="Wingdings" panose="05000000000000000000" pitchFamily="2" charset="2"/>
              <a:buChar char="ü"/>
            </a:pPr>
            <a:r>
              <a:rPr lang="en-US" sz="2000" dirty="0"/>
              <a:t>Estadística</a:t>
            </a:r>
            <a:r>
              <a:rPr lang="en-US" sz="2000" dirty="0"/>
              <a:t> </a:t>
            </a:r>
            <a:r>
              <a:rPr lang="en-US" sz="2000" dirty="0" smtClean="0"/>
              <a:t>Kappa: </a:t>
            </a:r>
            <a:endParaRPr lang="en-US" sz="2000" dirty="0"/>
          </a:p>
          <a:p>
            <a:pPr algn="just"/>
            <a:endParaRPr lang="en-US" dirty="0"/>
          </a:p>
          <a:p>
            <a:pPr algn="just"/>
            <a:endParaRPr lang="en-US" dirty="0" smtClean="0"/>
          </a:p>
          <a:p>
            <a:pPr marL="457200" indent="-457200" algn="just">
              <a:buFont typeface="Wingdings" panose="05000000000000000000" pitchFamily="2" charset="2"/>
              <a:buChar char="ü"/>
            </a:pPr>
            <a:endParaRPr lang="en-US" dirty="0" smtClean="0"/>
          </a:p>
          <a:p>
            <a:pPr algn="just"/>
            <a:endParaRPr lang="es-PY" b="1" dirty="0"/>
          </a:p>
          <a:p>
            <a:pPr lvl="1" algn="just"/>
            <a:endParaRPr lang="es-PY" sz="1800" b="1" dirty="0">
              <a:solidFill>
                <a:schemeClr val="tx1"/>
              </a:solidFill>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5214252"/>
            <a:ext cx="2059260" cy="743192"/>
          </a:xfrm>
          <a:prstGeom prst="rect">
            <a:avLst/>
          </a:prstGeom>
        </p:spPr>
      </p:pic>
    </p:spTree>
    <p:extLst>
      <p:ext uri="{BB962C8B-B14F-4D97-AF65-F5344CB8AC3E}">
        <p14:creationId xmlns:p14="http://schemas.microsoft.com/office/powerpoint/2010/main" val="1550363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a:xfrm>
            <a:off x="1041835" y="404664"/>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Experimentación </a:t>
            </a:r>
            <a:r>
              <a:rPr lang="es-PY" dirty="0" smtClean="0"/>
              <a:t> </a:t>
            </a:r>
            <a:endParaRPr lang="es-PY"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632" y="2146526"/>
            <a:ext cx="7763958" cy="3286584"/>
          </a:xfrm>
          <a:prstGeom prst="rect">
            <a:avLst/>
          </a:prstGeom>
        </p:spPr>
      </p:pic>
    </p:spTree>
    <p:extLst>
      <p:ext uri="{BB962C8B-B14F-4D97-AF65-F5344CB8AC3E}">
        <p14:creationId xmlns:p14="http://schemas.microsoft.com/office/powerpoint/2010/main" val="13419243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a:xfrm>
            <a:off x="1064035" y="183566"/>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Experimentación </a:t>
            </a:r>
            <a:r>
              <a:rPr lang="es-PY" dirty="0" smtClean="0"/>
              <a:t> </a:t>
            </a:r>
            <a:endParaRPr lang="es-PY" dirty="0"/>
          </a:p>
        </p:txBody>
      </p:sp>
      <p:sp>
        <p:nvSpPr>
          <p:cNvPr id="5" name="2 Marcador de contenido"/>
          <p:cNvSpPr txBox="1">
            <a:spLocks/>
          </p:cNvSpPr>
          <p:nvPr/>
        </p:nvSpPr>
        <p:spPr>
          <a:xfrm>
            <a:off x="777776" y="1250366"/>
            <a:ext cx="8083811" cy="5362500"/>
          </a:xfrm>
          <a:prstGeom prst="rect">
            <a:avLst/>
          </a:prstGeom>
        </p:spPr>
        <p:txBody>
          <a:bodyPr vert="horz" lIns="91440" tIns="45720" rIns="91440" bIns="45720" rtlCol="0" anchor="t">
            <a:normAutofit fontScale="70000" lnSpcReduction="2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lvl="1" algn="just"/>
            <a:endParaRPr lang="en-US" sz="2100" b="1" dirty="0" smtClean="0">
              <a:solidFill>
                <a:schemeClr val="tx1"/>
              </a:solidFill>
            </a:endParaRPr>
          </a:p>
          <a:p>
            <a:pPr algn="just"/>
            <a:r>
              <a:rPr lang="es-ES" sz="2400" b="1" u="sng" dirty="0"/>
              <a:t>Datos proveídos por Business </a:t>
            </a:r>
            <a:r>
              <a:rPr lang="es-ES" sz="2400" b="1" u="sng" dirty="0" smtClean="0"/>
              <a:t>Intelligence</a:t>
            </a:r>
          </a:p>
          <a:p>
            <a:pPr algn="just"/>
            <a:endParaRPr lang="es-ES" sz="2400" b="1" u="sng" dirty="0" smtClean="0"/>
          </a:p>
          <a:p>
            <a:pPr algn="just"/>
            <a:r>
              <a:rPr lang="es-ES" sz="2400" dirty="0"/>
              <a:t>• Períodos Mensuales: Se analizaron </a:t>
            </a:r>
            <a:r>
              <a:rPr lang="es-ES" sz="2400" b="1" dirty="0"/>
              <a:t>309</a:t>
            </a:r>
            <a:r>
              <a:rPr lang="es-ES" sz="2400" dirty="0"/>
              <a:t> productos diferentes y por cada producto se tiene un máximo de </a:t>
            </a:r>
            <a:r>
              <a:rPr lang="es-ES" sz="2400" b="1" dirty="0"/>
              <a:t>34</a:t>
            </a:r>
            <a:r>
              <a:rPr lang="es-ES" sz="2400" dirty="0"/>
              <a:t> instancias. Cada instancia tiene los siguientes atributos: Ticket Medio, Cifra de Ventas, Margen Comercial, Rotación de Stock, Coeficiente de Rentabilidad, Cobertura de Stock, Cantidad, Año, Mes. La clase de cada instancia está definido </a:t>
            </a:r>
            <a:r>
              <a:rPr lang="es-ES" sz="2400" dirty="0" smtClean="0"/>
              <a:t>por: </a:t>
            </a:r>
            <a:endParaRPr lang="es-ES" sz="2400" dirty="0"/>
          </a:p>
          <a:p>
            <a:pPr algn="just"/>
            <a:endParaRPr lang="es-ES" sz="2400" dirty="0"/>
          </a:p>
          <a:p>
            <a:pPr algn="just"/>
            <a:r>
              <a:rPr lang="es-ES" sz="2400" dirty="0"/>
              <a:t>• Períodos Quincenales: Se analizaron </a:t>
            </a:r>
            <a:r>
              <a:rPr lang="es-ES" sz="2400" b="1" dirty="0"/>
              <a:t>228</a:t>
            </a:r>
            <a:r>
              <a:rPr lang="es-ES" sz="2400" dirty="0"/>
              <a:t> productos diferentes y por cada producto se tiene un máximo de </a:t>
            </a:r>
            <a:r>
              <a:rPr lang="es-ES" sz="2400" b="1" dirty="0"/>
              <a:t>68</a:t>
            </a:r>
            <a:r>
              <a:rPr lang="es-ES" sz="2400" dirty="0"/>
              <a:t> instancias. Cada instancia tiene los siguientes atributos: Ticket Medio, Cifra de Ventas, Margen Comercial, Rotación de Stock, Coeficiente de Rentabilidad, Cobertura de Stock, Cantidad, Año, Quincena. La clase de cada instancia está definido </a:t>
            </a:r>
            <a:r>
              <a:rPr lang="es-ES" sz="2400" dirty="0" smtClean="0"/>
              <a:t>por: </a:t>
            </a:r>
            <a:endParaRPr lang="es-ES" sz="2400" dirty="0"/>
          </a:p>
          <a:p>
            <a:pPr algn="just"/>
            <a:endParaRPr lang="es-ES" sz="2400" dirty="0"/>
          </a:p>
          <a:p>
            <a:pPr algn="just"/>
            <a:r>
              <a:rPr lang="es-ES" sz="2400" dirty="0"/>
              <a:t>• Períodos Semanales: Se analizaron </a:t>
            </a:r>
            <a:r>
              <a:rPr lang="es-ES" sz="2400" b="1" dirty="0"/>
              <a:t>127</a:t>
            </a:r>
            <a:r>
              <a:rPr lang="es-ES" sz="2400" dirty="0"/>
              <a:t> productos diferentes y por cada producto se tiene un máximo de </a:t>
            </a:r>
            <a:r>
              <a:rPr lang="es-ES" sz="2400" b="1" dirty="0"/>
              <a:t>151</a:t>
            </a:r>
            <a:r>
              <a:rPr lang="es-ES" sz="2400" dirty="0"/>
              <a:t> instancias. Cada instancia tiene los siguientes atributos: Ticket Medio, Cifra de Ventas, Margen Comercial, Rotación de Stock, Coeficiente de Rentabilidad, Cobertura de Stock, Cantidad, Año, Semana. La clase de cada instancia está definido </a:t>
            </a:r>
            <a:r>
              <a:rPr lang="es-ES" sz="2400" dirty="0" smtClean="0"/>
              <a:t>por:</a:t>
            </a:r>
            <a:endParaRPr lang="en-US" sz="2400" dirty="0"/>
          </a:p>
          <a:p>
            <a:pPr algn="just"/>
            <a:endParaRPr lang="en-US" dirty="0" smtClean="0"/>
          </a:p>
          <a:p>
            <a:pPr marL="457200" indent="-457200" algn="just">
              <a:buFont typeface="Wingdings" panose="05000000000000000000" pitchFamily="2" charset="2"/>
              <a:buChar char="ü"/>
            </a:pPr>
            <a:endParaRPr lang="en-US" dirty="0" smtClean="0"/>
          </a:p>
          <a:p>
            <a:pPr algn="just"/>
            <a:endParaRPr lang="es-PY" b="1" dirty="0"/>
          </a:p>
          <a:p>
            <a:pPr lvl="1" algn="just"/>
            <a:endParaRPr lang="es-PY" sz="1800" b="1" dirty="0">
              <a:solidFill>
                <a:schemeClr val="tx1"/>
              </a:solidFill>
            </a:endParaRP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3189263"/>
            <a:ext cx="2007945" cy="277288"/>
          </a:xfrm>
          <a:prstGeom prst="rect">
            <a:avLst/>
          </a:prstGeom>
        </p:spPr>
      </p:pic>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4623776"/>
            <a:ext cx="2007945" cy="277288"/>
          </a:xfrm>
          <a:prstGeom prst="rect">
            <a:avLst/>
          </a:prstGeom>
        </p:spPr>
      </p:pic>
      <p:pic>
        <p:nvPicPr>
          <p:cNvPr id="10"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6182783"/>
            <a:ext cx="2007945" cy="277288"/>
          </a:xfrm>
          <a:prstGeom prst="rect">
            <a:avLst/>
          </a:prstGeom>
        </p:spPr>
      </p:pic>
    </p:spTree>
    <p:extLst>
      <p:ext uri="{BB962C8B-B14F-4D97-AF65-F5344CB8AC3E}">
        <p14:creationId xmlns:p14="http://schemas.microsoft.com/office/powerpoint/2010/main" val="973264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a:xfrm>
            <a:off x="1064035" y="183566"/>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Experimentación </a:t>
            </a:r>
            <a:r>
              <a:rPr lang="es-PY" dirty="0" smtClean="0"/>
              <a:t> </a:t>
            </a:r>
            <a:endParaRPr lang="es-PY" dirty="0"/>
          </a:p>
        </p:txBody>
      </p:sp>
      <p:sp>
        <p:nvSpPr>
          <p:cNvPr id="5" name="2 Marcador de contenido"/>
          <p:cNvSpPr txBox="1">
            <a:spLocks/>
          </p:cNvSpPr>
          <p:nvPr/>
        </p:nvSpPr>
        <p:spPr>
          <a:xfrm>
            <a:off x="777776" y="1250366"/>
            <a:ext cx="8083811" cy="5362500"/>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lvl="1" algn="just"/>
            <a:endParaRPr lang="en-US" sz="2100" b="1" dirty="0" smtClean="0">
              <a:solidFill>
                <a:schemeClr val="tx1"/>
              </a:solidFill>
            </a:endParaRPr>
          </a:p>
          <a:p>
            <a:pPr algn="just"/>
            <a:r>
              <a:rPr lang="es-ES" sz="2400" b="1" u="sng" dirty="0"/>
              <a:t>Entrenamiento y evaluación</a:t>
            </a:r>
            <a:endParaRPr lang="es-ES" sz="2400" b="1" u="sng" dirty="0" smtClean="0"/>
          </a:p>
          <a:p>
            <a:pPr algn="just"/>
            <a:endParaRPr lang="es-ES" sz="2400" b="1" u="sng" dirty="0" smtClean="0"/>
          </a:p>
          <a:p>
            <a:pPr algn="just"/>
            <a:endParaRPr lang="en-US" dirty="0" smtClean="0"/>
          </a:p>
          <a:p>
            <a:pPr marL="457200" indent="-457200" algn="just">
              <a:buFont typeface="Wingdings" panose="05000000000000000000" pitchFamily="2" charset="2"/>
              <a:buChar char="ü"/>
            </a:pPr>
            <a:endParaRPr lang="en-US" dirty="0" smtClean="0"/>
          </a:p>
          <a:p>
            <a:pPr algn="just"/>
            <a:endParaRPr lang="es-PY" b="1" dirty="0"/>
          </a:p>
          <a:p>
            <a:pPr lvl="1" algn="just"/>
            <a:endParaRPr lang="es-PY" sz="1800" b="1" dirty="0">
              <a:solidFill>
                <a:schemeClr val="tx1"/>
              </a:solidFill>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1" y="2420888"/>
            <a:ext cx="7961995" cy="3384376"/>
          </a:xfrm>
          <a:prstGeom prst="rect">
            <a:avLst/>
          </a:prstGeom>
        </p:spPr>
      </p:pic>
    </p:spTree>
    <p:extLst>
      <p:ext uri="{BB962C8B-B14F-4D97-AF65-F5344CB8AC3E}">
        <p14:creationId xmlns:p14="http://schemas.microsoft.com/office/powerpoint/2010/main" val="16787387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a:xfrm>
            <a:off x="1064035" y="183566"/>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Experimentación </a:t>
            </a:r>
            <a:r>
              <a:rPr lang="es-PY" dirty="0" smtClean="0"/>
              <a:t> </a:t>
            </a:r>
            <a:endParaRPr lang="es-PY" dirty="0"/>
          </a:p>
        </p:txBody>
      </p:sp>
      <p:sp>
        <p:nvSpPr>
          <p:cNvPr id="5" name="2 Marcador de contenido"/>
          <p:cNvSpPr txBox="1">
            <a:spLocks/>
          </p:cNvSpPr>
          <p:nvPr/>
        </p:nvSpPr>
        <p:spPr>
          <a:xfrm>
            <a:off x="777776" y="1250366"/>
            <a:ext cx="8083811" cy="5362500"/>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lvl="1" algn="just"/>
            <a:endParaRPr lang="en-US" sz="2100" b="1" dirty="0" smtClean="0">
              <a:solidFill>
                <a:schemeClr val="tx1"/>
              </a:solidFill>
            </a:endParaRPr>
          </a:p>
          <a:p>
            <a:pPr algn="just"/>
            <a:r>
              <a:rPr lang="es-ES" sz="2400" b="1" u="sng" dirty="0" smtClean="0"/>
              <a:t>Clasificadores </a:t>
            </a:r>
            <a:r>
              <a:rPr lang="es-ES" sz="2400" b="1" u="sng" dirty="0"/>
              <a:t>para período mensual</a:t>
            </a:r>
            <a:endParaRPr lang="es-ES" sz="2400" b="1" u="sng" dirty="0" smtClean="0"/>
          </a:p>
          <a:p>
            <a:pPr algn="just"/>
            <a:endParaRPr lang="es-ES" sz="2400" b="1" u="sng" dirty="0" smtClean="0"/>
          </a:p>
          <a:p>
            <a:pPr algn="just"/>
            <a:endParaRPr lang="en-US" dirty="0" smtClean="0"/>
          </a:p>
          <a:p>
            <a:pPr marL="457200" indent="-457200" algn="just">
              <a:buFont typeface="Wingdings" panose="05000000000000000000" pitchFamily="2" charset="2"/>
              <a:buChar char="ü"/>
            </a:pPr>
            <a:endParaRPr lang="en-US" dirty="0" smtClean="0"/>
          </a:p>
          <a:p>
            <a:pPr algn="just"/>
            <a:endParaRPr lang="es-PY" b="1" dirty="0"/>
          </a:p>
          <a:p>
            <a:pPr lvl="1" algn="just"/>
            <a:endParaRPr lang="es-PY" sz="1800" b="1" dirty="0">
              <a:solidFill>
                <a:schemeClr val="tx1"/>
              </a:solidFill>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898" y="2317166"/>
            <a:ext cx="7744901" cy="3488098"/>
          </a:xfrm>
          <a:prstGeom prst="rect">
            <a:avLst/>
          </a:prstGeom>
        </p:spPr>
      </p:pic>
    </p:spTree>
    <p:extLst>
      <p:ext uri="{BB962C8B-B14F-4D97-AF65-F5344CB8AC3E}">
        <p14:creationId xmlns:p14="http://schemas.microsoft.com/office/powerpoint/2010/main" val="20432465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a:xfrm>
            <a:off x="1064035" y="183566"/>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Experimentación </a:t>
            </a:r>
            <a:r>
              <a:rPr lang="es-PY" dirty="0" smtClean="0"/>
              <a:t> </a:t>
            </a:r>
            <a:endParaRPr lang="es-PY" dirty="0"/>
          </a:p>
        </p:txBody>
      </p:sp>
      <p:sp>
        <p:nvSpPr>
          <p:cNvPr id="5" name="2 Marcador de contenido"/>
          <p:cNvSpPr txBox="1">
            <a:spLocks/>
          </p:cNvSpPr>
          <p:nvPr/>
        </p:nvSpPr>
        <p:spPr>
          <a:xfrm>
            <a:off x="777776" y="1250366"/>
            <a:ext cx="8083811" cy="5362500"/>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lvl="1" algn="just"/>
            <a:endParaRPr lang="en-US" sz="2100" b="1" dirty="0" smtClean="0">
              <a:solidFill>
                <a:schemeClr val="tx1"/>
              </a:solidFill>
            </a:endParaRPr>
          </a:p>
          <a:p>
            <a:pPr algn="just"/>
            <a:r>
              <a:rPr lang="es-ES" sz="2400" b="1" u="sng" dirty="0" smtClean="0"/>
              <a:t>Promedio del porcentaje de aciertos</a:t>
            </a:r>
          </a:p>
          <a:p>
            <a:pPr algn="just"/>
            <a:endParaRPr lang="es-ES" sz="2400" b="1" u="sng" dirty="0" smtClean="0"/>
          </a:p>
          <a:p>
            <a:pPr algn="just"/>
            <a:endParaRPr lang="en-US" dirty="0" smtClean="0"/>
          </a:p>
          <a:p>
            <a:pPr marL="457200" indent="-457200" algn="just">
              <a:buFont typeface="Wingdings" panose="05000000000000000000" pitchFamily="2" charset="2"/>
              <a:buChar char="ü"/>
            </a:pPr>
            <a:endParaRPr lang="en-US" dirty="0" smtClean="0"/>
          </a:p>
          <a:p>
            <a:pPr algn="just"/>
            <a:endParaRPr lang="es-PY" b="1" dirty="0"/>
          </a:p>
          <a:p>
            <a:pPr lvl="1" algn="just"/>
            <a:endParaRPr lang="es-PY" sz="1800" b="1" dirty="0">
              <a:solidFill>
                <a:schemeClr val="tx1"/>
              </a:solidFill>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488" y="2317166"/>
            <a:ext cx="7888312" cy="3416090"/>
          </a:xfrm>
          <a:prstGeom prst="rect">
            <a:avLst/>
          </a:prstGeom>
        </p:spPr>
      </p:pic>
    </p:spTree>
    <p:extLst>
      <p:ext uri="{BB962C8B-B14F-4D97-AF65-F5344CB8AC3E}">
        <p14:creationId xmlns:p14="http://schemas.microsoft.com/office/powerpoint/2010/main" val="5069813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a:xfrm>
            <a:off x="1064035" y="183566"/>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Experimentación </a:t>
            </a:r>
            <a:r>
              <a:rPr lang="es-PY" dirty="0" smtClean="0"/>
              <a:t> </a:t>
            </a:r>
            <a:endParaRPr lang="es-PY" dirty="0"/>
          </a:p>
        </p:txBody>
      </p:sp>
      <p:sp>
        <p:nvSpPr>
          <p:cNvPr id="5" name="2 Marcador de contenido"/>
          <p:cNvSpPr txBox="1">
            <a:spLocks/>
          </p:cNvSpPr>
          <p:nvPr/>
        </p:nvSpPr>
        <p:spPr>
          <a:xfrm>
            <a:off x="777776" y="1250366"/>
            <a:ext cx="8083811" cy="5362500"/>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lvl="1" algn="just"/>
            <a:endParaRPr lang="en-US" sz="2100" b="1" dirty="0" smtClean="0">
              <a:solidFill>
                <a:schemeClr val="tx1"/>
              </a:solidFill>
            </a:endParaRPr>
          </a:p>
          <a:p>
            <a:pPr algn="just"/>
            <a:r>
              <a:rPr lang="es-ES" sz="2400" b="1" u="sng" dirty="0"/>
              <a:t>Cómo hacer las predicciones</a:t>
            </a:r>
            <a:endParaRPr lang="es-ES" sz="2400" b="1" u="sng" dirty="0" smtClean="0"/>
          </a:p>
          <a:p>
            <a:pPr algn="just"/>
            <a:endParaRPr lang="es-ES" sz="2400" b="1" u="sng" dirty="0" smtClean="0"/>
          </a:p>
          <a:p>
            <a:pPr algn="just"/>
            <a:endParaRPr lang="en-US" dirty="0" smtClean="0"/>
          </a:p>
          <a:p>
            <a:pPr marL="457200" indent="-457200" algn="just">
              <a:buFont typeface="Wingdings" panose="05000000000000000000" pitchFamily="2" charset="2"/>
              <a:buChar char="ü"/>
            </a:pPr>
            <a:endParaRPr lang="en-US" dirty="0" smtClean="0"/>
          </a:p>
          <a:p>
            <a:pPr algn="just"/>
            <a:endParaRPr lang="es-PY" b="1" dirty="0"/>
          </a:p>
          <a:p>
            <a:pPr lvl="1" algn="just"/>
            <a:endParaRPr lang="es-PY" sz="1800" b="1" dirty="0">
              <a:solidFill>
                <a:schemeClr val="tx1"/>
              </a:solidFill>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776" y="2420888"/>
            <a:ext cx="7909024" cy="2664296"/>
          </a:xfrm>
          <a:prstGeom prst="rect">
            <a:avLst/>
          </a:prstGeom>
        </p:spPr>
      </p:pic>
    </p:spTree>
    <p:extLst>
      <p:ext uri="{BB962C8B-B14F-4D97-AF65-F5344CB8AC3E}">
        <p14:creationId xmlns:p14="http://schemas.microsoft.com/office/powerpoint/2010/main" val="18728096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a:xfrm>
            <a:off x="1064035" y="183566"/>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Discusión </a:t>
            </a:r>
            <a:r>
              <a:rPr lang="es-PY" dirty="0" smtClean="0"/>
              <a:t> </a:t>
            </a:r>
            <a:endParaRPr lang="es-PY" dirty="0"/>
          </a:p>
        </p:txBody>
      </p:sp>
      <p:sp>
        <p:nvSpPr>
          <p:cNvPr id="5" name="2 Marcador de contenido"/>
          <p:cNvSpPr txBox="1">
            <a:spLocks/>
          </p:cNvSpPr>
          <p:nvPr/>
        </p:nvSpPr>
        <p:spPr>
          <a:xfrm>
            <a:off x="777776" y="1250366"/>
            <a:ext cx="8083811" cy="5362500"/>
          </a:xfrm>
          <a:prstGeom prst="rect">
            <a:avLst/>
          </a:prstGeom>
        </p:spPr>
        <p:txBody>
          <a:bodyPr vert="horz" lIns="91440" tIns="45720" rIns="91440" bIns="45720" rtlCol="0" anchor="t">
            <a:normAutofit fontScale="70000" lnSpcReduction="2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514350" indent="-514350" algn="just">
              <a:buFont typeface="+mj-lt"/>
              <a:buAutoNum type="arabicPeriod"/>
            </a:pPr>
            <a:r>
              <a:rPr lang="es-ES" sz="2900" b="1" u="sng" dirty="0" smtClean="0"/>
              <a:t>Impacto </a:t>
            </a:r>
            <a:r>
              <a:rPr lang="es-ES" sz="2900" b="1" u="sng" dirty="0"/>
              <a:t>del período de </a:t>
            </a:r>
            <a:r>
              <a:rPr lang="es-ES" sz="2900" b="1" u="sng" dirty="0" smtClean="0"/>
              <a:t>análisis</a:t>
            </a:r>
          </a:p>
          <a:p>
            <a:pPr algn="just"/>
            <a:r>
              <a:rPr lang="es-ES" sz="2600" dirty="0" smtClean="0"/>
              <a:t>Una de las decisiones que se debe tomar es acerca del </a:t>
            </a:r>
            <a:r>
              <a:rPr lang="es-ES" sz="2600" b="1" dirty="0" smtClean="0"/>
              <a:t>tiempo asignado al período de análisis</a:t>
            </a:r>
            <a:r>
              <a:rPr lang="es-ES" sz="2600" dirty="0" smtClean="0"/>
              <a:t>. En este trabajo se analizaron tres períodos distintos: mensuales, quincenales y semanales con propósitos experimentales y por ser los más comunes en el ámbito comercial. En la práctica, la elección del período es una </a:t>
            </a:r>
            <a:r>
              <a:rPr lang="es-ES" sz="2600" b="1" dirty="0" smtClean="0"/>
              <a:t>decisión estratégica</a:t>
            </a:r>
            <a:r>
              <a:rPr lang="es-ES" sz="2600" dirty="0" smtClean="0"/>
              <a:t> a nivel gerencial que depende en gran medida del sector y tamaño de la empresa, tipos de productos, etc.</a:t>
            </a:r>
          </a:p>
          <a:p>
            <a:pPr algn="just"/>
            <a:r>
              <a:rPr lang="es-ES" sz="2600" dirty="0" smtClean="0"/>
              <a:t>En </a:t>
            </a:r>
            <a:r>
              <a:rPr lang="es-ES" sz="2600" dirty="0"/>
              <a:t>el presente trabajo, por tratarse de períodos de tiempo muy cercanos (1, 2 y 4 semanas) no se observan diferencias significativas en el porcentaje de aciertos. Otro factor a tener en cuenta es que para períodos de tiempo muy extensos (6, 12 meses) existe mayor incertidumbre en el pronóstico</a:t>
            </a:r>
            <a:r>
              <a:rPr lang="es-ES" sz="2600" dirty="0" smtClean="0"/>
              <a:t>.</a:t>
            </a:r>
            <a:endParaRPr lang="es-ES" sz="2600" b="1" u="sng" dirty="0" smtClean="0"/>
          </a:p>
          <a:p>
            <a:pPr marL="514350" indent="-514350" algn="just">
              <a:buFont typeface="+mj-lt"/>
              <a:buAutoNum type="arabicPeriod" startAt="2"/>
            </a:pPr>
            <a:r>
              <a:rPr lang="es-ES" sz="2900" b="1" u="sng" dirty="0" smtClean="0"/>
              <a:t>Impacto </a:t>
            </a:r>
            <a:r>
              <a:rPr lang="es-ES" sz="2900" b="1" u="sng" dirty="0"/>
              <a:t>del </a:t>
            </a:r>
            <a:r>
              <a:rPr lang="es-ES" sz="2900" b="1" u="sng" dirty="0" smtClean="0"/>
              <a:t>etiquetado</a:t>
            </a:r>
            <a:endParaRPr lang="es-ES" sz="2900" b="1" u="sng" dirty="0"/>
          </a:p>
          <a:p>
            <a:pPr algn="just"/>
            <a:r>
              <a:rPr lang="es-ES" sz="2600" dirty="0" smtClean="0"/>
              <a:t>La </a:t>
            </a:r>
            <a:r>
              <a:rPr lang="es-ES" sz="2600" dirty="0"/>
              <a:t>técnica propuesta se trata de un </a:t>
            </a:r>
            <a:r>
              <a:rPr lang="es-ES" sz="2600" b="1" dirty="0"/>
              <a:t>sistema parametrizado</a:t>
            </a:r>
            <a:r>
              <a:rPr lang="es-ES" sz="2600" dirty="0"/>
              <a:t>, donde las variables principales son el </a:t>
            </a:r>
            <a:r>
              <a:rPr lang="es-ES" sz="2600" b="1" dirty="0"/>
              <a:t>período comercial</a:t>
            </a:r>
            <a:r>
              <a:rPr lang="es-ES" sz="2600" dirty="0"/>
              <a:t> y las </a:t>
            </a:r>
            <a:r>
              <a:rPr lang="es-ES" sz="2600" b="1" dirty="0"/>
              <a:t>etiquetas</a:t>
            </a:r>
            <a:r>
              <a:rPr lang="es-ES" sz="2600" dirty="0"/>
              <a:t> seleccionadas para la clasificación. Por cuestiones de </a:t>
            </a:r>
            <a:r>
              <a:rPr lang="es-ES" sz="2600" b="1" dirty="0"/>
              <a:t>practicidad y generalidad</a:t>
            </a:r>
            <a:r>
              <a:rPr lang="es-ES" sz="2600" dirty="0"/>
              <a:t> se eligió para este trabajo un enfoque de problema de clasificación. El etiquetado proporciona mayor </a:t>
            </a:r>
            <a:r>
              <a:rPr lang="es-ES" sz="2600" b="1" dirty="0"/>
              <a:t>flexibilidad</a:t>
            </a:r>
            <a:r>
              <a:rPr lang="es-ES" sz="2600" dirty="0"/>
              <a:t> al sistema y un entorno más </a:t>
            </a:r>
            <a:r>
              <a:rPr lang="es-ES" sz="2600" b="1" dirty="0"/>
              <a:t>controlable</a:t>
            </a:r>
            <a:r>
              <a:rPr lang="es-ES" sz="2600" dirty="0"/>
              <a:t>, en comparación a un sistema de asignación de valores continuos. </a:t>
            </a:r>
            <a:r>
              <a:rPr lang="es-ES" sz="2600" dirty="0" smtClean="0"/>
              <a:t>“</a:t>
            </a:r>
            <a:r>
              <a:rPr lang="es-ES" sz="2600" b="1" i="1" dirty="0" smtClean="0"/>
              <a:t>La </a:t>
            </a:r>
            <a:r>
              <a:rPr lang="es-ES" sz="2600" b="1" i="1" dirty="0"/>
              <a:t>flexibilidad del sistema permitió emular la opinión del experto en compras y encontrar una cantidad eficiente de </a:t>
            </a:r>
            <a:r>
              <a:rPr lang="es-ES" sz="2600" b="1" i="1" dirty="0" smtClean="0"/>
              <a:t>etiquetas”</a:t>
            </a:r>
            <a:r>
              <a:rPr lang="es-ES" sz="2600" dirty="0" smtClean="0"/>
              <a:t>.</a:t>
            </a:r>
            <a:endParaRPr lang="en-US" sz="2600" dirty="0" smtClean="0"/>
          </a:p>
          <a:p>
            <a:pPr marL="457200" indent="-457200" algn="just">
              <a:buFont typeface="Wingdings" panose="05000000000000000000" pitchFamily="2" charset="2"/>
              <a:buChar char="ü"/>
            </a:pPr>
            <a:endParaRPr lang="en-US" dirty="0" smtClean="0"/>
          </a:p>
          <a:p>
            <a:pPr algn="just"/>
            <a:endParaRPr lang="es-PY" b="1" dirty="0"/>
          </a:p>
          <a:p>
            <a:pPr lvl="1" algn="just"/>
            <a:endParaRPr lang="es-PY" sz="1800" b="1" dirty="0">
              <a:solidFill>
                <a:schemeClr val="tx1"/>
              </a:solidFill>
            </a:endParaRPr>
          </a:p>
        </p:txBody>
      </p:sp>
    </p:spTree>
    <p:extLst>
      <p:ext uri="{BB962C8B-B14F-4D97-AF65-F5344CB8AC3E}">
        <p14:creationId xmlns:p14="http://schemas.microsoft.com/office/powerpoint/2010/main" val="34711572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a:xfrm>
            <a:off x="1064035" y="183566"/>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b="1" dirty="0" smtClean="0"/>
              <a:t>Conclusiones</a:t>
            </a:r>
            <a:endParaRPr lang="es-PY" dirty="0"/>
          </a:p>
        </p:txBody>
      </p:sp>
      <p:sp>
        <p:nvSpPr>
          <p:cNvPr id="5" name="2 Marcador de contenido"/>
          <p:cNvSpPr txBox="1">
            <a:spLocks/>
          </p:cNvSpPr>
          <p:nvPr/>
        </p:nvSpPr>
        <p:spPr>
          <a:xfrm>
            <a:off x="777776" y="1250366"/>
            <a:ext cx="8083811" cy="5362500"/>
          </a:xfrm>
          <a:prstGeom prst="rect">
            <a:avLst/>
          </a:prstGeom>
        </p:spPr>
        <p:txBody>
          <a:bodyPr vert="horz" lIns="91440" tIns="45720" rIns="91440" bIns="45720" rtlCol="0" anchor="t">
            <a:normAutofit fontScale="85000" lnSpcReduction="2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r>
              <a:rPr lang="es-ES" sz="2400" dirty="0"/>
              <a:t>Este trabajo se enfocó en proponer una </a:t>
            </a:r>
            <a:r>
              <a:rPr lang="es-ES" sz="2400" b="1" dirty="0"/>
              <a:t>nueva técnica</a:t>
            </a:r>
            <a:r>
              <a:rPr lang="es-ES" sz="2400" dirty="0"/>
              <a:t> de estimación de la demanda de productos, para reposición de stock en empresas retail. Como se mencionó en la Sección 2, la gestión de compras es uno los ejes centrales en la actividad empresarial y la decisión del volumen de compras para cada producto es un desafío que enfrentan las empresas al momento de reponer el stock. Partiendo de esta premisa y analizando las técnicas de pronóstico de la demanda empleadas en la actualidad, y el creciente incremento del uso de tecnologías de Business Intelligence en las organizaciones, se encontró la oportunidad de desarrollar una nueva técnica de pronóstico. En esta nueva técnica se utilizan los </a:t>
            </a:r>
            <a:r>
              <a:rPr lang="es-ES" sz="2400" b="1" dirty="0"/>
              <a:t>Indicadores Claves de Rendimiento</a:t>
            </a:r>
            <a:r>
              <a:rPr lang="es-ES" sz="2400" dirty="0"/>
              <a:t> y apoyados en la experiencia de un </a:t>
            </a:r>
            <a:r>
              <a:rPr lang="es-ES" sz="2400" b="1" dirty="0" smtClean="0"/>
              <a:t>Experto </a:t>
            </a:r>
            <a:r>
              <a:rPr lang="es-ES" sz="2400" b="1" dirty="0"/>
              <a:t>en compras</a:t>
            </a:r>
            <a:r>
              <a:rPr lang="es-ES" sz="2400" dirty="0"/>
              <a:t> (gerente o encargado de compras) se realiza el modelado utilizando </a:t>
            </a:r>
            <a:r>
              <a:rPr lang="es-ES" sz="2400" b="1" dirty="0"/>
              <a:t>algoritmos de clasificación de Machine </a:t>
            </a:r>
            <a:r>
              <a:rPr lang="es-ES" sz="2400" b="1" dirty="0"/>
              <a:t>Learning</a:t>
            </a:r>
            <a:r>
              <a:rPr lang="es-ES" sz="2400" dirty="0"/>
              <a:t>. </a:t>
            </a:r>
            <a:endParaRPr lang="es-ES" sz="2400" dirty="0" smtClean="0"/>
          </a:p>
          <a:p>
            <a:pPr algn="just"/>
            <a:r>
              <a:rPr lang="es-ES" sz="2400" dirty="0" smtClean="0"/>
              <a:t>De </a:t>
            </a:r>
            <a:r>
              <a:rPr lang="es-ES" sz="2400" dirty="0"/>
              <a:t>acuerdo a los resultados experimentales se obtuvieron altas tasas de aciertos, haciendo pruebas exhaustivas con varios algoritmos de clasificación y evaluando con un método ampliamente aceptado. La técnica propuesta pretende que este nuevo modelo se convierta en una </a:t>
            </a:r>
            <a:r>
              <a:rPr lang="es-ES" sz="2400" dirty="0" smtClean="0"/>
              <a:t>“</a:t>
            </a:r>
            <a:r>
              <a:rPr lang="es-ES" sz="2400" b="1" i="1" dirty="0" smtClean="0"/>
              <a:t>herramienta </a:t>
            </a:r>
            <a:r>
              <a:rPr lang="es-ES" sz="2400" b="1" i="1" dirty="0"/>
              <a:t>de apoyo en la toma de decisiones del gerente de compras en el proceso de reposición de </a:t>
            </a:r>
            <a:r>
              <a:rPr lang="es-ES" sz="2400" b="1" i="1" dirty="0" smtClean="0"/>
              <a:t>stock”</a:t>
            </a:r>
            <a:r>
              <a:rPr lang="es-ES" sz="2400" dirty="0" smtClean="0"/>
              <a:t>.</a:t>
            </a:r>
            <a:endParaRPr lang="en-US" dirty="0" smtClean="0"/>
          </a:p>
          <a:p>
            <a:pPr algn="just"/>
            <a:endParaRPr lang="es-PY" b="1" dirty="0"/>
          </a:p>
          <a:p>
            <a:pPr lvl="1" algn="just"/>
            <a:endParaRPr lang="es-PY" sz="1800" b="1" dirty="0">
              <a:solidFill>
                <a:schemeClr val="tx1"/>
              </a:solidFill>
            </a:endParaRPr>
          </a:p>
        </p:txBody>
      </p:sp>
    </p:spTree>
    <p:extLst>
      <p:ext uri="{BB962C8B-B14F-4D97-AF65-F5344CB8AC3E}">
        <p14:creationId xmlns:p14="http://schemas.microsoft.com/office/powerpoint/2010/main" val="580176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Título"/>
          <p:cNvSpPr txBox="1">
            <a:spLocks/>
          </p:cNvSpPr>
          <p:nvPr/>
        </p:nvSpPr>
        <p:spPr>
          <a:xfrm>
            <a:off x="945852" y="548680"/>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z="4800" dirty="0" smtClean="0"/>
              <a:t>Objetivo propuesto </a:t>
            </a:r>
          </a:p>
        </p:txBody>
      </p:sp>
      <p:sp>
        <p:nvSpPr>
          <p:cNvPr id="12" name="2 Marcador de contenido"/>
          <p:cNvSpPr txBox="1">
            <a:spLocks/>
          </p:cNvSpPr>
          <p:nvPr/>
        </p:nvSpPr>
        <p:spPr>
          <a:xfrm>
            <a:off x="1198960" y="2060848"/>
            <a:ext cx="7560840" cy="2677616"/>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r>
              <a:rPr lang="es-PY" dirty="0"/>
              <a:t>Diseñar una nueva técnica </a:t>
            </a:r>
            <a:r>
              <a:rPr lang="es-PY" dirty="0" smtClean="0"/>
              <a:t>de pronóstico de la demanda para </a:t>
            </a:r>
            <a:r>
              <a:rPr lang="es-PY" dirty="0"/>
              <a:t>la toma de decisión en la reposición de stock utilizando </a:t>
            </a:r>
            <a:r>
              <a:rPr lang="es-PY" dirty="0" smtClean="0"/>
              <a:t>herramientas de </a:t>
            </a:r>
            <a:r>
              <a:rPr lang="es-PY" dirty="0"/>
              <a:t>Business Intelligence y Machine </a:t>
            </a:r>
            <a:r>
              <a:rPr lang="es-PY" dirty="0" smtClean="0"/>
              <a:t>Learning</a:t>
            </a:r>
            <a:r>
              <a:rPr lang="es-PY" dirty="0" smtClean="0"/>
              <a:t>.</a:t>
            </a:r>
            <a:endParaRPr lang="es-PY" dirty="0"/>
          </a:p>
        </p:txBody>
      </p:sp>
    </p:spTree>
    <p:extLst>
      <p:ext uri="{BB962C8B-B14F-4D97-AF65-F5344CB8AC3E}">
        <p14:creationId xmlns:p14="http://schemas.microsoft.com/office/powerpoint/2010/main" val="34809050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a:xfrm>
            <a:off x="1979712" y="3140968"/>
            <a:ext cx="6069360"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b="1" dirty="0" smtClean="0"/>
              <a:t>Gracias!!</a:t>
            </a:r>
            <a:endParaRPr lang="es-PY" dirty="0"/>
          </a:p>
        </p:txBody>
      </p:sp>
    </p:spTree>
    <p:extLst>
      <p:ext uri="{BB962C8B-B14F-4D97-AF65-F5344CB8AC3E}">
        <p14:creationId xmlns:p14="http://schemas.microsoft.com/office/powerpoint/2010/main" val="1170299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1 Título"/>
          <p:cNvSpPr txBox="1">
            <a:spLocks/>
          </p:cNvSpPr>
          <p:nvPr/>
        </p:nvSpPr>
        <p:spPr>
          <a:xfrm>
            <a:off x="1043608" y="540540"/>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z="4800" dirty="0" smtClean="0"/>
              <a:t>El problema del pronóstico </a:t>
            </a:r>
          </a:p>
        </p:txBody>
      </p:sp>
      <p:sp>
        <p:nvSpPr>
          <p:cNvPr id="11" name="2 Marcador de contenido"/>
          <p:cNvSpPr txBox="1">
            <a:spLocks/>
          </p:cNvSpPr>
          <p:nvPr/>
        </p:nvSpPr>
        <p:spPr>
          <a:xfrm>
            <a:off x="1311524" y="1844824"/>
            <a:ext cx="7560840" cy="2677616"/>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r>
              <a:rPr lang="es-ES" dirty="0" smtClean="0"/>
              <a:t>Pronosticar </a:t>
            </a:r>
            <a:r>
              <a:rPr lang="es-ES" dirty="0"/>
              <a:t>ciertos eventos constituye una actividad por la cual el ser humano siempre sintió fascinación y </a:t>
            </a:r>
            <a:r>
              <a:rPr lang="es-ES" b="1" dirty="0"/>
              <a:t>necesidad de realizarlo</a:t>
            </a:r>
            <a:r>
              <a:rPr lang="es-ES" dirty="0"/>
              <a:t>. En la actualidad, uno de esos eventos se relacionan con las empresas y consiste en </a:t>
            </a:r>
            <a:r>
              <a:rPr lang="es-ES" b="1" dirty="0"/>
              <a:t>pronosticar la demanda de ventas</a:t>
            </a:r>
            <a:r>
              <a:rPr lang="es-ES" dirty="0"/>
              <a:t> para un período futuro, a su vez representa uno de los más importantes retos con que se enfrenta una organización. Este pronóstico de demanda disminuirá la incertidumbre del </a:t>
            </a:r>
            <a:r>
              <a:rPr lang="es-ES" b="1" dirty="0"/>
              <a:t>Gerente de Compras</a:t>
            </a:r>
            <a:r>
              <a:rPr lang="es-ES" dirty="0"/>
              <a:t> en el momento de tomar decisiones acerca del volumen de productos a adquirir para la reposición de stock.</a:t>
            </a:r>
          </a:p>
          <a:p>
            <a:pPr algn="l"/>
            <a:endParaRPr lang="es-PY" dirty="0"/>
          </a:p>
        </p:txBody>
      </p:sp>
    </p:spTree>
    <p:extLst>
      <p:ext uri="{BB962C8B-B14F-4D97-AF65-F5344CB8AC3E}">
        <p14:creationId xmlns:p14="http://schemas.microsoft.com/office/powerpoint/2010/main" val="2819547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1002331" y="269847"/>
            <a:ext cx="7797552" cy="1066800"/>
          </a:xfrm>
          <a:prstGeom prst="rect">
            <a:avLst/>
          </a:prstGeom>
          <a:effectLst/>
        </p:spPr>
        <p:txBody>
          <a:bodyPr vert="horz" lIns="91440" tIns="45720" rIns="91440" bIns="45720" rtlCol="0" anchor="b">
            <a:normAutofit fontScale="70000" lnSpcReduction="20000"/>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Técnicas de pronóstico </a:t>
            </a:r>
            <a:r>
              <a:rPr lang="es-ES" b="1" dirty="0"/>
              <a:t>de la demanda </a:t>
            </a:r>
            <a:r>
              <a:rPr lang="es-PY" dirty="0" smtClean="0"/>
              <a:t> </a:t>
            </a:r>
            <a:endParaRPr lang="es-PY" dirty="0"/>
          </a:p>
        </p:txBody>
      </p:sp>
      <p:sp>
        <p:nvSpPr>
          <p:cNvPr id="8" name="2 Marcador de contenido"/>
          <p:cNvSpPr txBox="1">
            <a:spLocks/>
          </p:cNvSpPr>
          <p:nvPr/>
        </p:nvSpPr>
        <p:spPr>
          <a:xfrm>
            <a:off x="607282" y="1120512"/>
            <a:ext cx="7522306" cy="5766035"/>
          </a:xfrm>
          <a:prstGeom prst="rect">
            <a:avLst/>
          </a:prstGeom>
        </p:spPr>
        <p:txBody>
          <a:bodyPr vert="horz" lIns="91440" tIns="45720" rIns="91440" bIns="45720" rtlCol="0" anchor="t">
            <a:normAutofit fontScale="70000" lnSpcReduction="2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342900" indent="-342900" algn="just">
              <a:buAutoNum type="arabicPeriod"/>
            </a:pPr>
            <a:r>
              <a:rPr lang="en-US" sz="2100" b="1" dirty="0" smtClean="0"/>
              <a:t>Métodos</a:t>
            </a:r>
            <a:r>
              <a:rPr lang="en-US" sz="2100" b="1" dirty="0" smtClean="0"/>
              <a:t> </a:t>
            </a:r>
            <a:r>
              <a:rPr lang="en-US" sz="2100" b="1" dirty="0"/>
              <a:t>de </a:t>
            </a:r>
            <a:r>
              <a:rPr lang="en-US" sz="2100" b="1" dirty="0"/>
              <a:t>pronósticos</a:t>
            </a:r>
            <a:r>
              <a:rPr lang="en-US" sz="2100" b="1" dirty="0"/>
              <a:t> </a:t>
            </a:r>
            <a:r>
              <a:rPr lang="en-US" sz="2100" b="1" dirty="0" smtClean="0"/>
              <a:t>cualitativos</a:t>
            </a:r>
            <a:endParaRPr lang="en-US" sz="2100" b="1" dirty="0" smtClean="0"/>
          </a:p>
          <a:p>
            <a:pPr lvl="1" algn="just"/>
            <a:r>
              <a:rPr lang="es-PY" sz="2100" dirty="0">
                <a:solidFill>
                  <a:schemeClr val="tx1"/>
                </a:solidFill>
              </a:rPr>
              <a:t>1.1 Opinión del </a:t>
            </a:r>
            <a:r>
              <a:rPr lang="es-PY" sz="2100" dirty="0" smtClean="0">
                <a:solidFill>
                  <a:schemeClr val="tx1"/>
                </a:solidFill>
              </a:rPr>
              <a:t>Gerente</a:t>
            </a:r>
          </a:p>
          <a:p>
            <a:pPr lvl="1" algn="just"/>
            <a:r>
              <a:rPr lang="es-PY" sz="2100" dirty="0">
                <a:solidFill>
                  <a:schemeClr val="tx1"/>
                </a:solidFill>
              </a:rPr>
              <a:t>1.2 Junta de opinión </a:t>
            </a:r>
            <a:r>
              <a:rPr lang="es-PY" sz="2100" dirty="0" smtClean="0">
                <a:solidFill>
                  <a:schemeClr val="tx1"/>
                </a:solidFill>
              </a:rPr>
              <a:t>ejecutiva</a:t>
            </a:r>
          </a:p>
          <a:p>
            <a:pPr lvl="1" algn="just"/>
            <a:r>
              <a:rPr lang="es-PY" sz="2100" dirty="0" smtClean="0">
                <a:solidFill>
                  <a:schemeClr val="tx1"/>
                </a:solidFill>
              </a:rPr>
              <a:t>1.3 </a:t>
            </a:r>
            <a:r>
              <a:rPr lang="es-ES" sz="2100" dirty="0">
                <a:solidFill>
                  <a:schemeClr val="tx1"/>
                </a:solidFill>
              </a:rPr>
              <a:t>Consulta a la fuerza de </a:t>
            </a:r>
            <a:r>
              <a:rPr lang="es-ES" sz="2100" dirty="0" smtClean="0">
                <a:solidFill>
                  <a:schemeClr val="tx1"/>
                </a:solidFill>
              </a:rPr>
              <a:t>ventas</a:t>
            </a:r>
          </a:p>
          <a:p>
            <a:pPr lvl="1" algn="just"/>
            <a:r>
              <a:rPr lang="es-ES" sz="2100" dirty="0">
                <a:solidFill>
                  <a:schemeClr val="tx1"/>
                </a:solidFill>
              </a:rPr>
              <a:t>1.4 Encuesta en el mercado de </a:t>
            </a:r>
            <a:r>
              <a:rPr lang="es-ES" sz="2100" dirty="0" smtClean="0">
                <a:solidFill>
                  <a:schemeClr val="tx1"/>
                </a:solidFill>
              </a:rPr>
              <a:t>consumo</a:t>
            </a:r>
          </a:p>
          <a:p>
            <a:pPr lvl="1" algn="just"/>
            <a:r>
              <a:rPr lang="es-ES" sz="2100" dirty="0">
                <a:solidFill>
                  <a:schemeClr val="tx1"/>
                </a:solidFill>
              </a:rPr>
              <a:t>1.5 Método Delphi</a:t>
            </a:r>
            <a:endParaRPr lang="en-US" sz="2100" dirty="0" smtClean="0">
              <a:solidFill>
                <a:schemeClr val="tx1"/>
              </a:solidFill>
            </a:endParaRPr>
          </a:p>
          <a:p>
            <a:pPr marL="342900" indent="-342900" algn="just">
              <a:buAutoNum type="arabicPeriod"/>
            </a:pPr>
            <a:r>
              <a:rPr lang="en-US" sz="2100" b="1" dirty="0" smtClean="0"/>
              <a:t>Métodos</a:t>
            </a:r>
            <a:r>
              <a:rPr lang="en-US" sz="2100" b="1" dirty="0" smtClean="0"/>
              <a:t> </a:t>
            </a:r>
            <a:r>
              <a:rPr lang="en-US" sz="2100" b="1" dirty="0"/>
              <a:t>de </a:t>
            </a:r>
            <a:r>
              <a:rPr lang="en-US" sz="2100" b="1" dirty="0"/>
              <a:t>pronósticos</a:t>
            </a:r>
            <a:r>
              <a:rPr lang="en-US" sz="2100" b="1" dirty="0"/>
              <a:t> </a:t>
            </a:r>
            <a:r>
              <a:rPr lang="en-US" sz="2100" b="1" dirty="0" smtClean="0"/>
              <a:t>cuantitativos</a:t>
            </a:r>
            <a:endParaRPr lang="en-US" sz="2100" b="1" dirty="0"/>
          </a:p>
          <a:p>
            <a:pPr lvl="1" algn="just"/>
            <a:r>
              <a:rPr lang="en-US" sz="2100" b="1" dirty="0" smtClean="0">
                <a:solidFill>
                  <a:schemeClr val="tx1"/>
                </a:solidFill>
              </a:rPr>
              <a:t>2.1 </a:t>
            </a:r>
            <a:r>
              <a:rPr lang="es-ES" sz="2100" b="1" dirty="0" smtClean="0">
                <a:solidFill>
                  <a:schemeClr val="tx1"/>
                </a:solidFill>
              </a:rPr>
              <a:t>Métodos </a:t>
            </a:r>
            <a:r>
              <a:rPr lang="es-ES" sz="2100" b="1" dirty="0">
                <a:solidFill>
                  <a:schemeClr val="tx1"/>
                </a:solidFill>
              </a:rPr>
              <a:t>de series de </a:t>
            </a:r>
            <a:r>
              <a:rPr lang="es-ES" sz="2100" b="1" dirty="0" smtClean="0">
                <a:solidFill>
                  <a:schemeClr val="tx1"/>
                </a:solidFill>
              </a:rPr>
              <a:t>tiempo</a:t>
            </a:r>
          </a:p>
          <a:p>
            <a:pPr lvl="1" algn="just"/>
            <a:r>
              <a:rPr lang="es-ES" sz="2100" dirty="0">
                <a:solidFill>
                  <a:schemeClr val="tx1"/>
                </a:solidFill>
              </a:rPr>
              <a:t>	2.1.1 El método de pronóstico del último </a:t>
            </a:r>
            <a:r>
              <a:rPr lang="es-ES" sz="2100" dirty="0" smtClean="0">
                <a:solidFill>
                  <a:schemeClr val="tx1"/>
                </a:solidFill>
              </a:rPr>
              <a:t>valor: </a:t>
            </a:r>
          </a:p>
          <a:p>
            <a:pPr lvl="1" algn="just"/>
            <a:r>
              <a:rPr lang="es-ES" sz="2100" dirty="0">
                <a:solidFill>
                  <a:schemeClr val="tx1"/>
                </a:solidFill>
              </a:rPr>
              <a:t>	2.1.2 El método de pronóstico por </a:t>
            </a:r>
            <a:r>
              <a:rPr lang="es-ES" sz="2100" dirty="0" smtClean="0">
                <a:solidFill>
                  <a:schemeClr val="tx1"/>
                </a:solidFill>
              </a:rPr>
              <a:t>promedios: </a:t>
            </a:r>
          </a:p>
          <a:p>
            <a:pPr lvl="1" algn="just"/>
            <a:r>
              <a:rPr lang="es-ES" sz="2100" dirty="0">
                <a:solidFill>
                  <a:schemeClr val="tx1"/>
                </a:solidFill>
              </a:rPr>
              <a:t>	2.1.3 El método de pronóstico de promedio </a:t>
            </a:r>
            <a:r>
              <a:rPr lang="es-ES" sz="2100" dirty="0" smtClean="0">
                <a:solidFill>
                  <a:schemeClr val="tx1"/>
                </a:solidFill>
              </a:rPr>
              <a:t>móvil: </a:t>
            </a:r>
          </a:p>
          <a:p>
            <a:pPr lvl="1" algn="just"/>
            <a:r>
              <a:rPr lang="es-ES" sz="2100" dirty="0">
                <a:solidFill>
                  <a:schemeClr val="tx1"/>
                </a:solidFill>
              </a:rPr>
              <a:t>	2.1.4 El método de pronóstico por </a:t>
            </a:r>
            <a:r>
              <a:rPr lang="es-ES" sz="2100" dirty="0">
                <a:solidFill>
                  <a:schemeClr val="tx1"/>
                </a:solidFill>
              </a:rPr>
              <a:t>suavizamiento</a:t>
            </a:r>
            <a:r>
              <a:rPr lang="es-ES" sz="2100" dirty="0">
                <a:solidFill>
                  <a:schemeClr val="tx1"/>
                </a:solidFill>
              </a:rPr>
              <a:t> </a:t>
            </a:r>
            <a:r>
              <a:rPr lang="es-ES" sz="2100" dirty="0" smtClean="0">
                <a:solidFill>
                  <a:schemeClr val="tx1"/>
                </a:solidFill>
              </a:rPr>
              <a:t>exponencial:</a:t>
            </a:r>
          </a:p>
          <a:p>
            <a:pPr lvl="1" algn="just"/>
            <a:r>
              <a:rPr lang="es-ES" sz="2100" dirty="0" smtClean="0">
                <a:solidFill>
                  <a:schemeClr val="tx1"/>
                </a:solidFill>
              </a:rPr>
              <a:t> </a:t>
            </a:r>
          </a:p>
          <a:p>
            <a:pPr lvl="1" algn="just"/>
            <a:r>
              <a:rPr lang="es-ES" sz="2100" dirty="0">
                <a:solidFill>
                  <a:schemeClr val="tx1"/>
                </a:solidFill>
              </a:rPr>
              <a:t>	2.1.5 El método de </a:t>
            </a:r>
            <a:r>
              <a:rPr lang="es-ES" sz="2100" dirty="0">
                <a:solidFill>
                  <a:schemeClr val="tx1"/>
                </a:solidFill>
              </a:rPr>
              <a:t>suavizamiento</a:t>
            </a:r>
            <a:r>
              <a:rPr lang="es-ES" sz="2100" dirty="0">
                <a:solidFill>
                  <a:schemeClr val="tx1"/>
                </a:solidFill>
              </a:rPr>
              <a:t> exponencial con </a:t>
            </a:r>
            <a:r>
              <a:rPr lang="es-ES" sz="2100" dirty="0" smtClean="0">
                <a:solidFill>
                  <a:schemeClr val="tx1"/>
                </a:solidFill>
              </a:rPr>
              <a:t>tendencia:</a:t>
            </a:r>
          </a:p>
          <a:p>
            <a:pPr lvl="1" algn="just"/>
            <a:endParaRPr lang="es-ES" sz="2100" dirty="0" smtClean="0">
              <a:solidFill>
                <a:schemeClr val="tx1"/>
              </a:solidFill>
            </a:endParaRPr>
          </a:p>
          <a:p>
            <a:pPr lvl="1" algn="just"/>
            <a:endParaRPr lang="es-ES" sz="2100" dirty="0" smtClean="0">
              <a:solidFill>
                <a:schemeClr val="tx1"/>
              </a:solidFill>
            </a:endParaRPr>
          </a:p>
          <a:p>
            <a:pPr lvl="1" algn="just"/>
            <a:r>
              <a:rPr lang="es-ES" sz="2100" b="1" dirty="0" smtClean="0">
                <a:solidFill>
                  <a:schemeClr val="tx1"/>
                </a:solidFill>
              </a:rPr>
              <a:t>2.2 </a:t>
            </a:r>
            <a:r>
              <a:rPr lang="en-US" sz="2100" b="1" dirty="0" smtClean="0">
                <a:solidFill>
                  <a:schemeClr val="tx1"/>
                </a:solidFill>
              </a:rPr>
              <a:t>Pronósticos</a:t>
            </a:r>
            <a:r>
              <a:rPr lang="en-US" sz="2100" b="1" dirty="0" smtClean="0">
                <a:solidFill>
                  <a:schemeClr val="tx1"/>
                </a:solidFill>
              </a:rPr>
              <a:t> </a:t>
            </a:r>
            <a:r>
              <a:rPr lang="en-US" sz="2100" b="1" dirty="0" smtClean="0">
                <a:solidFill>
                  <a:schemeClr val="tx1"/>
                </a:solidFill>
              </a:rPr>
              <a:t>causales</a:t>
            </a:r>
            <a:endParaRPr lang="en-US" sz="2100" b="1" dirty="0" smtClean="0">
              <a:solidFill>
                <a:schemeClr val="tx1"/>
              </a:solidFill>
            </a:endParaRPr>
          </a:p>
          <a:p>
            <a:pPr lvl="1" algn="just"/>
            <a:r>
              <a:rPr lang="es-PY" sz="2100" dirty="0">
                <a:solidFill>
                  <a:schemeClr val="tx1"/>
                </a:solidFill>
              </a:rPr>
              <a:t>	2.2.1 </a:t>
            </a:r>
            <a:r>
              <a:rPr lang="es-PY" sz="2100" dirty="0" smtClean="0">
                <a:solidFill>
                  <a:schemeClr val="tx1"/>
                </a:solidFill>
              </a:rPr>
              <a:t>Regresión lineal: </a:t>
            </a:r>
            <a:endParaRPr lang="en-US" sz="2100" dirty="0" smtClean="0">
              <a:solidFill>
                <a:schemeClr val="tx1"/>
              </a:solidFill>
            </a:endParaRPr>
          </a:p>
          <a:p>
            <a:pPr lvl="1" algn="just"/>
            <a:r>
              <a:rPr lang="en-US" b="1" dirty="0" smtClean="0"/>
              <a:t>  </a:t>
            </a:r>
            <a:endParaRPr lang="es-PY" dirty="0"/>
          </a:p>
        </p:txBody>
      </p:sp>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4000" y="3585629"/>
            <a:ext cx="1600423" cy="276264"/>
          </a:xfrm>
          <a:prstGeom prst="rect">
            <a:avLst/>
          </a:prstGeom>
        </p:spPr>
      </p:pic>
      <p:pic>
        <p:nvPicPr>
          <p:cNvPr id="15" name="Imagen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258" y="3889122"/>
            <a:ext cx="3705742" cy="27626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9258" y="4199308"/>
            <a:ext cx="2981741" cy="219106"/>
          </a:xfrm>
          <a:prstGeom prst="rect">
            <a:avLst/>
          </a:prstGeom>
        </p:spPr>
      </p:pic>
      <p:pic>
        <p:nvPicPr>
          <p:cNvPr id="17" name="Imagen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2052" y="4803718"/>
            <a:ext cx="3524742" cy="257211"/>
          </a:xfrm>
          <a:prstGeom prst="rect">
            <a:avLst/>
          </a:prstGeom>
        </p:spPr>
      </p:pic>
      <p:pic>
        <p:nvPicPr>
          <p:cNvPr id="18" name="Imagen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10498" y="5301208"/>
            <a:ext cx="4848902" cy="257211"/>
          </a:xfrm>
          <a:prstGeom prst="rect">
            <a:avLst/>
          </a:prstGeom>
        </p:spPr>
      </p:pic>
      <p:pic>
        <p:nvPicPr>
          <p:cNvPr id="19" name="Imagen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10498" y="5548053"/>
            <a:ext cx="4248743" cy="257211"/>
          </a:xfrm>
          <a:prstGeom prst="rect">
            <a:avLst/>
          </a:prstGeom>
        </p:spPr>
      </p:pic>
      <p:pic>
        <p:nvPicPr>
          <p:cNvPr id="20" name="Imagen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04202" y="5805264"/>
            <a:ext cx="6258798" cy="247685"/>
          </a:xfrm>
          <a:prstGeom prst="rect">
            <a:avLst/>
          </a:prstGeom>
        </p:spPr>
      </p:pic>
      <p:pic>
        <p:nvPicPr>
          <p:cNvPr id="21" name="Imagen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10498" y="6336114"/>
            <a:ext cx="819264" cy="238158"/>
          </a:xfrm>
          <a:prstGeom prst="rect">
            <a:avLst/>
          </a:prstGeom>
        </p:spPr>
      </p:pic>
      <p:pic>
        <p:nvPicPr>
          <p:cNvPr id="22" name="Imagen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68435" y="6307535"/>
            <a:ext cx="2086266" cy="295316"/>
          </a:xfrm>
          <a:prstGeom prst="rect">
            <a:avLst/>
          </a:prstGeom>
        </p:spPr>
      </p:pic>
    </p:spTree>
    <p:extLst>
      <p:ext uri="{BB962C8B-B14F-4D97-AF65-F5344CB8AC3E}">
        <p14:creationId xmlns:p14="http://schemas.microsoft.com/office/powerpoint/2010/main" val="556871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a:xfrm>
            <a:off x="2339752" y="273968"/>
            <a:ext cx="6285384" cy="850776"/>
          </a:xfrm>
          <a:prstGeom prst="rect">
            <a:avLst/>
          </a:prstGeom>
          <a:effectLst/>
        </p:spPr>
        <p:txBody>
          <a:bodyPr vert="horz" lIns="91440" tIns="45720" rIns="91440" bIns="45720" rtlCol="0" anchor="b">
            <a:normAutofit lnSpcReduction="10000"/>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5200" b="1" dirty="0"/>
              <a:t>Business Intelligence </a:t>
            </a:r>
            <a:r>
              <a:rPr lang="es-PY" sz="5200" dirty="0" smtClean="0"/>
              <a:t> </a:t>
            </a:r>
            <a:endParaRPr lang="es-PY" sz="5200" dirty="0"/>
          </a:p>
        </p:txBody>
      </p:sp>
      <p:sp>
        <p:nvSpPr>
          <p:cNvPr id="9" name="2 Marcador de contenido"/>
          <p:cNvSpPr txBox="1">
            <a:spLocks/>
          </p:cNvSpPr>
          <p:nvPr/>
        </p:nvSpPr>
        <p:spPr>
          <a:xfrm>
            <a:off x="669009" y="1340768"/>
            <a:ext cx="7935439" cy="5491323"/>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lvl="1" algn="just"/>
            <a:r>
              <a:rPr lang="es-ES" sz="1800" i="1" dirty="0">
                <a:solidFill>
                  <a:schemeClr val="tx1"/>
                </a:solidFill>
              </a:rPr>
              <a:t>“Business Intelligence es un término paraguas que abarca los procesos, las herramientas y las tecnologías para convertir datos en información, información en conocimiento y planes para conducir de forma eficaz las actividades de los negocios. Business Intelligence abarca las tecnologías de </a:t>
            </a:r>
            <a:r>
              <a:rPr lang="es-ES" sz="1800" i="1" dirty="0">
                <a:solidFill>
                  <a:schemeClr val="tx1"/>
                </a:solidFill>
              </a:rPr>
              <a:t>datawarehousing</a:t>
            </a:r>
            <a:r>
              <a:rPr lang="es-ES" sz="1800" i="1" dirty="0">
                <a:solidFill>
                  <a:schemeClr val="tx1"/>
                </a:solidFill>
              </a:rPr>
              <a:t>, los procesos en el 'back </a:t>
            </a:r>
            <a:r>
              <a:rPr lang="es-ES" sz="1800" i="1" dirty="0">
                <a:solidFill>
                  <a:schemeClr val="tx1"/>
                </a:solidFill>
              </a:rPr>
              <a:t>end</a:t>
            </a:r>
            <a:r>
              <a:rPr lang="es-ES" sz="1800" i="1" dirty="0">
                <a:solidFill>
                  <a:schemeClr val="tx1"/>
                </a:solidFill>
              </a:rPr>
              <a:t>', consultas, informes, análisis y las herramientas para mostrar información (herramientas de Business Intelligence) y los procesos en el '</a:t>
            </a:r>
            <a:r>
              <a:rPr lang="es-ES" sz="1800" i="1" dirty="0">
                <a:solidFill>
                  <a:schemeClr val="tx1"/>
                </a:solidFill>
              </a:rPr>
              <a:t>front</a:t>
            </a:r>
            <a:r>
              <a:rPr lang="es-ES" sz="1800" i="1" dirty="0">
                <a:solidFill>
                  <a:schemeClr val="tx1"/>
                </a:solidFill>
              </a:rPr>
              <a:t> </a:t>
            </a:r>
            <a:r>
              <a:rPr lang="es-ES" sz="1800" i="1" dirty="0">
                <a:solidFill>
                  <a:schemeClr val="tx1"/>
                </a:solidFill>
              </a:rPr>
              <a:t>end</a:t>
            </a:r>
            <a:r>
              <a:rPr lang="es-ES" sz="1800" i="1" dirty="0" smtClean="0">
                <a:solidFill>
                  <a:schemeClr val="tx1"/>
                </a:solidFill>
              </a:rPr>
              <a:t>'”</a:t>
            </a:r>
            <a:r>
              <a:rPr lang="en-US" sz="1800" i="1" dirty="0" smtClean="0">
                <a:solidFill>
                  <a:schemeClr val="tx1"/>
                </a:solidFill>
              </a:rPr>
              <a:t>.</a:t>
            </a:r>
          </a:p>
          <a:p>
            <a:pPr lvl="1" algn="just"/>
            <a:r>
              <a:rPr lang="es-PY" sz="1800" b="1" dirty="0" smtClean="0">
                <a:solidFill>
                  <a:schemeClr val="tx1"/>
                </a:solidFill>
              </a:rPr>
              <a:t>Componentes </a:t>
            </a:r>
            <a:r>
              <a:rPr lang="es-PY" sz="1800" b="1" dirty="0">
                <a:solidFill>
                  <a:schemeClr val="tx1"/>
                </a:solidFill>
              </a:rPr>
              <a:t>de </a:t>
            </a:r>
            <a:r>
              <a:rPr lang="es-PY" sz="1800" b="1" dirty="0" smtClean="0">
                <a:solidFill>
                  <a:schemeClr val="tx1"/>
                </a:solidFill>
              </a:rPr>
              <a:t>BI</a:t>
            </a:r>
          </a:p>
          <a:p>
            <a:pPr marL="1200150" lvl="2" indent="-285750" algn="just">
              <a:buFont typeface="Wingdings" panose="05000000000000000000" pitchFamily="2" charset="2"/>
              <a:buChar char="ü"/>
            </a:pPr>
            <a:r>
              <a:rPr lang="es-PY" sz="1600" dirty="0">
                <a:solidFill>
                  <a:schemeClr val="tx1"/>
                </a:solidFill>
              </a:rPr>
              <a:t>Fuentes de </a:t>
            </a:r>
            <a:r>
              <a:rPr lang="es-PY" sz="1600" dirty="0" smtClean="0">
                <a:solidFill>
                  <a:schemeClr val="tx1"/>
                </a:solidFill>
              </a:rPr>
              <a:t>información</a:t>
            </a:r>
          </a:p>
          <a:p>
            <a:pPr marL="1200150" lvl="2" indent="-285750" algn="just">
              <a:buFont typeface="Wingdings" panose="05000000000000000000" pitchFamily="2" charset="2"/>
              <a:buChar char="ü"/>
            </a:pPr>
            <a:r>
              <a:rPr lang="es-PY" sz="1600" dirty="0" smtClean="0">
                <a:solidFill>
                  <a:schemeClr val="tx1"/>
                </a:solidFill>
              </a:rPr>
              <a:t>ETL</a:t>
            </a:r>
          </a:p>
          <a:p>
            <a:pPr marL="1200150" lvl="2" indent="-285750" algn="just">
              <a:buFont typeface="Wingdings" panose="05000000000000000000" pitchFamily="2" charset="2"/>
              <a:buChar char="ü"/>
            </a:pPr>
            <a:r>
              <a:rPr lang="es-PY" sz="1600" dirty="0">
                <a:solidFill>
                  <a:schemeClr val="tx1"/>
                </a:solidFill>
              </a:rPr>
              <a:t>El </a:t>
            </a:r>
            <a:r>
              <a:rPr lang="es-PY" sz="1600" dirty="0" smtClean="0">
                <a:solidFill>
                  <a:schemeClr val="tx1"/>
                </a:solidFill>
              </a:rPr>
              <a:t>Datawarehouse</a:t>
            </a:r>
            <a:endParaRPr lang="es-PY" sz="1600" dirty="0" smtClean="0">
              <a:solidFill>
                <a:schemeClr val="tx1"/>
              </a:solidFill>
            </a:endParaRPr>
          </a:p>
          <a:p>
            <a:pPr marL="1200150" lvl="2" indent="-285750" algn="just">
              <a:buFont typeface="Wingdings" panose="05000000000000000000" pitchFamily="2" charset="2"/>
              <a:buChar char="ü"/>
            </a:pPr>
            <a:r>
              <a:rPr lang="es-PY" sz="1600" dirty="0">
                <a:solidFill>
                  <a:schemeClr val="tx1"/>
                </a:solidFill>
              </a:rPr>
              <a:t>El motor </a:t>
            </a:r>
            <a:r>
              <a:rPr lang="es-PY" sz="1600" dirty="0" smtClean="0">
                <a:solidFill>
                  <a:schemeClr val="tx1"/>
                </a:solidFill>
              </a:rPr>
              <a:t>OLAP</a:t>
            </a:r>
          </a:p>
          <a:p>
            <a:pPr marL="1200150" lvl="2" indent="-285750" algn="just">
              <a:buFont typeface="Wingdings" panose="05000000000000000000" pitchFamily="2" charset="2"/>
              <a:buChar char="ü"/>
            </a:pPr>
            <a:r>
              <a:rPr lang="es-PY" sz="1600" dirty="0">
                <a:solidFill>
                  <a:schemeClr val="tx1"/>
                </a:solidFill>
              </a:rPr>
              <a:t>Las herramientas de </a:t>
            </a:r>
            <a:r>
              <a:rPr lang="es-PY" sz="1600" dirty="0" smtClean="0">
                <a:solidFill>
                  <a:schemeClr val="tx1"/>
                </a:solidFill>
              </a:rPr>
              <a:t>visualización</a:t>
            </a:r>
            <a:endParaRPr lang="es-PY" sz="1600" dirty="0">
              <a:solidFill>
                <a:schemeClr val="tx1"/>
              </a:solidFill>
            </a:endParaRPr>
          </a:p>
          <a:p>
            <a:pPr lvl="2" algn="just"/>
            <a:endParaRPr lang="es-PY" sz="1600" dirty="0">
              <a:solidFill>
                <a:schemeClr val="tx1"/>
              </a:solidFill>
            </a:endParaRPr>
          </a:p>
        </p:txBody>
      </p:sp>
    </p:spTree>
    <p:extLst>
      <p:ext uri="{BB962C8B-B14F-4D97-AF65-F5344CB8AC3E}">
        <p14:creationId xmlns:p14="http://schemas.microsoft.com/office/powerpoint/2010/main" val="15909827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2 Marcador de contenido"/>
          <p:cNvSpPr txBox="1">
            <a:spLocks/>
          </p:cNvSpPr>
          <p:nvPr/>
        </p:nvSpPr>
        <p:spPr>
          <a:xfrm>
            <a:off x="792089" y="980728"/>
            <a:ext cx="8388423" cy="5472607"/>
          </a:xfrm>
          <a:prstGeom prst="rect">
            <a:avLst/>
          </a:prstGeom>
        </p:spPr>
        <p:txBody>
          <a:bodyPr vert="horz" lIns="91440" tIns="45720" rIns="91440" bIns="45720" rtlCol="0" anchor="t">
            <a:normAutofit lnSpcReduction="1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r>
              <a:rPr lang="en-US" sz="2400" b="1" dirty="0" smtClean="0"/>
              <a:t>Modelado</a:t>
            </a:r>
            <a:r>
              <a:rPr lang="en-US" sz="2400" b="1" dirty="0" smtClean="0"/>
              <a:t> del </a:t>
            </a:r>
            <a:r>
              <a:rPr lang="en-US" sz="2400" b="1" dirty="0" smtClean="0"/>
              <a:t>problema</a:t>
            </a:r>
            <a:endParaRPr lang="es-ES" sz="2400" b="1" dirty="0" smtClean="0">
              <a:solidFill>
                <a:schemeClr val="tx1"/>
              </a:solidFill>
            </a:endParaRPr>
          </a:p>
          <a:p>
            <a:pPr marL="252000" lvl="1" algn="just">
              <a:spcBef>
                <a:spcPts val="0"/>
              </a:spcBef>
              <a:spcAft>
                <a:spcPts val="0"/>
              </a:spcAft>
            </a:pPr>
            <a:r>
              <a:rPr lang="es-ES" sz="1800" b="1" dirty="0" smtClean="0">
                <a:solidFill>
                  <a:schemeClr val="tx1"/>
                </a:solidFill>
              </a:rPr>
              <a:t>1. Fuente de Información:</a:t>
            </a:r>
            <a:endParaRPr lang="es-ES" sz="1800" dirty="0" smtClean="0">
              <a:solidFill>
                <a:schemeClr val="tx1"/>
              </a:solidFill>
            </a:endParaRPr>
          </a:p>
          <a:p>
            <a:pPr marL="432000" lvl="1" algn="just">
              <a:spcBef>
                <a:spcPts val="0"/>
              </a:spcBef>
              <a:spcAft>
                <a:spcPts val="0"/>
              </a:spcAft>
            </a:pPr>
            <a:r>
              <a:rPr lang="es-ES" sz="2100" dirty="0">
                <a:solidFill>
                  <a:schemeClr val="tx1"/>
                </a:solidFill>
              </a:rPr>
              <a:t>	</a:t>
            </a:r>
            <a:r>
              <a:rPr lang="es-ES" sz="1400" dirty="0" smtClean="0">
                <a:solidFill>
                  <a:schemeClr val="tx1"/>
                </a:solidFill>
              </a:rPr>
              <a:t>a)</a:t>
            </a:r>
            <a:r>
              <a:rPr lang="es-ES" sz="2100" dirty="0" smtClean="0">
                <a:solidFill>
                  <a:schemeClr val="tx1"/>
                </a:solidFill>
              </a:rPr>
              <a:t> </a:t>
            </a:r>
            <a:r>
              <a:rPr lang="es-PY" sz="1400" dirty="0" smtClean="0">
                <a:solidFill>
                  <a:schemeClr val="tx1"/>
                </a:solidFill>
              </a:rPr>
              <a:t>Base </a:t>
            </a:r>
            <a:r>
              <a:rPr lang="es-PY" sz="1400" dirty="0">
                <a:solidFill>
                  <a:schemeClr val="tx1"/>
                </a:solidFill>
              </a:rPr>
              <a:t>de datos relacional </a:t>
            </a:r>
            <a:r>
              <a:rPr lang="es-PY" sz="1400" dirty="0" smtClean="0">
                <a:solidFill>
                  <a:schemeClr val="tx1"/>
                </a:solidFill>
              </a:rPr>
              <a:t>Oracle.</a:t>
            </a:r>
          </a:p>
          <a:p>
            <a:pPr marL="432000" lvl="1" algn="just">
              <a:spcBef>
                <a:spcPts val="0"/>
              </a:spcBef>
              <a:spcAft>
                <a:spcPts val="0"/>
              </a:spcAft>
            </a:pPr>
            <a:r>
              <a:rPr lang="es-PY" sz="1400" dirty="0">
                <a:solidFill>
                  <a:schemeClr val="tx1"/>
                </a:solidFill>
              </a:rPr>
              <a:t>	</a:t>
            </a:r>
            <a:r>
              <a:rPr lang="es-ES" sz="1400" dirty="0">
                <a:solidFill>
                  <a:schemeClr val="tx1"/>
                </a:solidFill>
              </a:rPr>
              <a:t>b)</a:t>
            </a:r>
            <a:r>
              <a:rPr lang="es-ES" sz="1400" dirty="0" smtClean="0">
                <a:solidFill>
                  <a:schemeClr val="tx1"/>
                </a:solidFill>
              </a:rPr>
              <a:t> </a:t>
            </a:r>
            <a:r>
              <a:rPr lang="es-PY" sz="1400" dirty="0" smtClean="0">
                <a:solidFill>
                  <a:schemeClr val="tx1"/>
                </a:solidFill>
              </a:rPr>
              <a:t>Empresa RETAIL (ventas minorista) de </a:t>
            </a:r>
            <a:r>
              <a:rPr lang="es-PY" sz="1400" dirty="0">
                <a:solidFill>
                  <a:schemeClr val="tx1"/>
                </a:solidFill>
              </a:rPr>
              <a:t>productos alimenticios y artículos de </a:t>
            </a:r>
            <a:r>
              <a:rPr lang="es-PY" sz="1400" dirty="0" smtClean="0">
                <a:solidFill>
                  <a:schemeClr val="tx1"/>
                </a:solidFill>
              </a:rPr>
              <a:t>limpieza: </a:t>
            </a:r>
            <a:r>
              <a:rPr lang="es-PY" sz="1400" dirty="0">
                <a:solidFill>
                  <a:schemeClr val="tx1"/>
                </a:solidFill>
              </a:rPr>
              <a:t>acondicionadores, cuidado corporal, desodorantes, limpiadores, salud e higiene, salud y belleza, bebidas, enlatados, lácteos y varias líneas de productos más. </a:t>
            </a:r>
            <a:endParaRPr lang="es-PY" sz="1400" dirty="0" smtClean="0">
              <a:solidFill>
                <a:schemeClr val="tx1"/>
              </a:solidFill>
            </a:endParaRPr>
          </a:p>
          <a:p>
            <a:pPr marL="432000" lvl="1" algn="just">
              <a:spcBef>
                <a:spcPts val="0"/>
              </a:spcBef>
              <a:spcAft>
                <a:spcPts val="0"/>
              </a:spcAft>
            </a:pPr>
            <a:r>
              <a:rPr lang="es-PY" sz="1400" dirty="0">
                <a:solidFill>
                  <a:schemeClr val="tx1"/>
                </a:solidFill>
              </a:rPr>
              <a:t>	</a:t>
            </a:r>
            <a:r>
              <a:rPr lang="es-ES" sz="1400" dirty="0">
                <a:solidFill>
                  <a:schemeClr val="tx1"/>
                </a:solidFill>
              </a:rPr>
              <a:t>c)</a:t>
            </a:r>
            <a:r>
              <a:rPr lang="es-ES" sz="1400" dirty="0" smtClean="0">
                <a:solidFill>
                  <a:schemeClr val="tx1"/>
                </a:solidFill>
              </a:rPr>
              <a:t> </a:t>
            </a:r>
            <a:r>
              <a:rPr lang="es-PY" sz="1400" dirty="0" smtClean="0">
                <a:solidFill>
                  <a:schemeClr val="tx1"/>
                </a:solidFill>
              </a:rPr>
              <a:t>Registro de </a:t>
            </a:r>
            <a:r>
              <a:rPr lang="es-PY" sz="1400" dirty="0">
                <a:solidFill>
                  <a:schemeClr val="tx1"/>
                </a:solidFill>
              </a:rPr>
              <a:t>operaciones en el periodo de </a:t>
            </a:r>
            <a:r>
              <a:rPr lang="es-PY" sz="1400" b="1" dirty="0">
                <a:solidFill>
                  <a:schemeClr val="tx1"/>
                </a:solidFill>
              </a:rPr>
              <a:t>NOV- 2013 a OCT-2016 </a:t>
            </a:r>
            <a:endParaRPr lang="es-ES" sz="1400" b="1" dirty="0">
              <a:solidFill>
                <a:schemeClr val="tx1"/>
              </a:solidFill>
            </a:endParaRPr>
          </a:p>
          <a:p>
            <a:pPr marL="252000" lvl="1" algn="just">
              <a:spcBef>
                <a:spcPts val="0"/>
              </a:spcBef>
              <a:spcAft>
                <a:spcPts val="0"/>
              </a:spcAft>
            </a:pPr>
            <a:r>
              <a:rPr lang="es-ES" sz="1800" b="1" dirty="0">
                <a:solidFill>
                  <a:schemeClr val="tx1"/>
                </a:solidFill>
              </a:rPr>
              <a:t>2. </a:t>
            </a:r>
            <a:r>
              <a:rPr lang="es-PY" sz="1800" b="1" dirty="0">
                <a:solidFill>
                  <a:schemeClr val="tx1"/>
                </a:solidFill>
              </a:rPr>
              <a:t>Proceso ETL: </a:t>
            </a:r>
            <a:r>
              <a:rPr lang="es-PY" sz="1400" b="1" dirty="0">
                <a:solidFill>
                  <a:schemeClr val="tx1"/>
                </a:solidFill>
              </a:rPr>
              <a:t>Productos</a:t>
            </a:r>
            <a:r>
              <a:rPr lang="es-PY" sz="1400" dirty="0">
                <a:solidFill>
                  <a:schemeClr val="tx1"/>
                </a:solidFill>
              </a:rPr>
              <a:t> </a:t>
            </a:r>
            <a:r>
              <a:rPr lang="es-PY" sz="1400" b="1" dirty="0" smtClean="0">
                <a:solidFill>
                  <a:schemeClr val="tx1"/>
                </a:solidFill>
              </a:rPr>
              <a:t>con proveedor </a:t>
            </a:r>
            <a:r>
              <a:rPr lang="es-PY" sz="1400" b="1" dirty="0">
                <a:solidFill>
                  <a:schemeClr val="tx1"/>
                </a:solidFill>
              </a:rPr>
              <a:t>nulo</a:t>
            </a:r>
            <a:r>
              <a:rPr lang="es-PY" sz="1400" dirty="0">
                <a:solidFill>
                  <a:schemeClr val="tx1"/>
                </a:solidFill>
              </a:rPr>
              <a:t> al cual se asignó un proveedor por defecto de la tabla </a:t>
            </a:r>
            <a:r>
              <a:rPr lang="es-PY" sz="1400" dirty="0" smtClean="0">
                <a:solidFill>
                  <a:schemeClr val="tx1"/>
                </a:solidFill>
              </a:rPr>
              <a:t>proveedores</a:t>
            </a:r>
            <a:r>
              <a:rPr lang="es-PY" sz="1400" dirty="0">
                <a:solidFill>
                  <a:schemeClr val="tx1"/>
                </a:solidFill>
              </a:rPr>
              <a:t>, </a:t>
            </a:r>
            <a:r>
              <a:rPr lang="es-PY" sz="1400" b="1" dirty="0" smtClean="0">
                <a:solidFill>
                  <a:schemeClr val="tx1"/>
                </a:solidFill>
              </a:rPr>
              <a:t>productos con </a:t>
            </a:r>
            <a:r>
              <a:rPr lang="es-PY" sz="1400" b="1" dirty="0">
                <a:solidFill>
                  <a:schemeClr val="tx1"/>
                </a:solidFill>
              </a:rPr>
              <a:t>costo cero</a:t>
            </a:r>
            <a:r>
              <a:rPr lang="es-PY" sz="1400" dirty="0">
                <a:solidFill>
                  <a:schemeClr val="tx1"/>
                </a:solidFill>
              </a:rPr>
              <a:t>, en tal caso dichos valores eran asignados con un costo promedio </a:t>
            </a:r>
            <a:r>
              <a:rPr lang="es-PY" sz="1400" dirty="0" smtClean="0">
                <a:solidFill>
                  <a:schemeClr val="tx1"/>
                </a:solidFill>
              </a:rPr>
              <a:t>de </a:t>
            </a:r>
            <a:r>
              <a:rPr lang="es-PY" sz="1400" dirty="0">
                <a:solidFill>
                  <a:schemeClr val="tx1"/>
                </a:solidFill>
              </a:rPr>
              <a:t>la tabla de Ventas </a:t>
            </a:r>
            <a:r>
              <a:rPr lang="es-PY" sz="1400" dirty="0" smtClean="0">
                <a:solidFill>
                  <a:schemeClr val="tx1"/>
                </a:solidFill>
              </a:rPr>
              <a:t>Detalle, en </a:t>
            </a:r>
            <a:r>
              <a:rPr lang="es-PY" sz="1400" dirty="0">
                <a:solidFill>
                  <a:schemeClr val="tx1"/>
                </a:solidFill>
              </a:rPr>
              <a:t>la tabla de </a:t>
            </a:r>
            <a:r>
              <a:rPr lang="es-PY" sz="1400" b="1" dirty="0">
                <a:solidFill>
                  <a:schemeClr val="tx1"/>
                </a:solidFill>
              </a:rPr>
              <a:t>Ventas Detalle </a:t>
            </a:r>
            <a:r>
              <a:rPr lang="es-PY" sz="1400" b="1" dirty="0" smtClean="0">
                <a:solidFill>
                  <a:schemeClr val="tx1"/>
                </a:solidFill>
              </a:rPr>
              <a:t>con </a:t>
            </a:r>
            <a:r>
              <a:rPr lang="es-PY" sz="1400" b="1" dirty="0">
                <a:solidFill>
                  <a:schemeClr val="tx1"/>
                </a:solidFill>
              </a:rPr>
              <a:t>registros </a:t>
            </a:r>
            <a:r>
              <a:rPr lang="es-PY" sz="1400" b="1" dirty="0" smtClean="0">
                <a:solidFill>
                  <a:schemeClr val="tx1"/>
                </a:solidFill>
              </a:rPr>
              <a:t>de valores </a:t>
            </a:r>
            <a:r>
              <a:rPr lang="es-PY" sz="1400" b="1" dirty="0">
                <a:solidFill>
                  <a:schemeClr val="tx1"/>
                </a:solidFill>
              </a:rPr>
              <a:t>de costo </a:t>
            </a:r>
            <a:r>
              <a:rPr lang="es-PY" sz="1400" b="1" dirty="0" smtClean="0">
                <a:solidFill>
                  <a:schemeClr val="tx1"/>
                </a:solidFill>
              </a:rPr>
              <a:t>cero</a:t>
            </a:r>
            <a:r>
              <a:rPr lang="es-PY" sz="1400" dirty="0">
                <a:solidFill>
                  <a:schemeClr val="tx1"/>
                </a:solidFill>
              </a:rPr>
              <a:t>, los cuales eran modificados por el costo promedio del producto </a:t>
            </a:r>
            <a:r>
              <a:rPr lang="es-PY" sz="1400" dirty="0" smtClean="0">
                <a:solidFill>
                  <a:schemeClr val="tx1"/>
                </a:solidFill>
              </a:rPr>
              <a:t>. </a:t>
            </a:r>
            <a:endParaRPr lang="es-ES" sz="1400" dirty="0">
              <a:solidFill>
                <a:schemeClr val="tx1"/>
              </a:solidFill>
            </a:endParaRPr>
          </a:p>
          <a:p>
            <a:pPr marL="252000" lvl="1" algn="just">
              <a:spcBef>
                <a:spcPts val="0"/>
              </a:spcBef>
              <a:spcAft>
                <a:spcPts val="0"/>
              </a:spcAft>
            </a:pPr>
            <a:r>
              <a:rPr lang="es-ES" sz="1800" b="1" dirty="0">
                <a:solidFill>
                  <a:schemeClr val="tx1"/>
                </a:solidFill>
              </a:rPr>
              <a:t>3.</a:t>
            </a:r>
            <a:r>
              <a:rPr lang="es-PY" sz="1800" b="1" dirty="0">
                <a:solidFill>
                  <a:schemeClr val="tx1"/>
                </a:solidFill>
              </a:rPr>
              <a:t> </a:t>
            </a:r>
            <a:r>
              <a:rPr lang="es-PY" sz="1800" b="1" dirty="0" smtClean="0">
                <a:solidFill>
                  <a:schemeClr val="tx1"/>
                </a:solidFill>
              </a:rPr>
              <a:t>Datawarehouse</a:t>
            </a:r>
            <a:r>
              <a:rPr lang="es-PY" sz="1800" b="1" dirty="0" smtClean="0">
                <a:solidFill>
                  <a:schemeClr val="tx1"/>
                </a:solidFill>
              </a:rPr>
              <a:t>:</a:t>
            </a:r>
            <a:r>
              <a:rPr lang="es-PY" sz="1400" dirty="0">
                <a:solidFill>
                  <a:schemeClr val="tx1"/>
                </a:solidFill>
              </a:rPr>
              <a:t> </a:t>
            </a:r>
            <a:r>
              <a:rPr lang="es-PY" sz="1400" dirty="0" smtClean="0">
                <a:solidFill>
                  <a:schemeClr val="tx1"/>
                </a:solidFill>
              </a:rPr>
              <a:t>se utiliza el modelado </a:t>
            </a:r>
            <a:r>
              <a:rPr lang="es-PY" sz="1400" dirty="0">
                <a:solidFill>
                  <a:schemeClr val="tx1"/>
                </a:solidFill>
              </a:rPr>
              <a:t>dimensional</a:t>
            </a:r>
          </a:p>
          <a:p>
            <a:pPr marL="432000" lvl="1" algn="just">
              <a:spcBef>
                <a:spcPts val="0"/>
              </a:spcBef>
              <a:spcAft>
                <a:spcPts val="0"/>
              </a:spcAft>
            </a:pPr>
            <a:r>
              <a:rPr lang="es-PY" dirty="0">
                <a:solidFill>
                  <a:schemeClr val="tx1"/>
                </a:solidFill>
              </a:rPr>
              <a:t>	</a:t>
            </a:r>
            <a:r>
              <a:rPr lang="es-PY" sz="1600" dirty="0" smtClean="0">
                <a:solidFill>
                  <a:schemeClr val="tx1"/>
                </a:solidFill>
              </a:rPr>
              <a:t>3.1 Tablas de hechos:</a:t>
            </a:r>
            <a:r>
              <a:rPr lang="es-PY" dirty="0" smtClean="0">
                <a:solidFill>
                  <a:schemeClr val="tx1"/>
                </a:solidFill>
              </a:rPr>
              <a:t> </a:t>
            </a:r>
            <a:endParaRPr lang="es-PY" dirty="0" smtClean="0">
              <a:solidFill>
                <a:schemeClr val="tx1"/>
              </a:solidFill>
            </a:endParaRPr>
          </a:p>
          <a:p>
            <a:pPr marL="432000" lvl="1" algn="just">
              <a:spcBef>
                <a:spcPts val="0"/>
              </a:spcBef>
              <a:spcAft>
                <a:spcPts val="0"/>
              </a:spcAft>
            </a:pPr>
            <a:r>
              <a:rPr lang="es-PY" sz="1400" dirty="0">
                <a:solidFill>
                  <a:schemeClr val="tx1"/>
                </a:solidFill>
              </a:rPr>
              <a:t>	</a:t>
            </a:r>
            <a:r>
              <a:rPr lang="es-PY" sz="1400" dirty="0" smtClean="0">
                <a:solidFill>
                  <a:schemeClr val="tx1"/>
                </a:solidFill>
              </a:rPr>
              <a:t>	- </a:t>
            </a:r>
            <a:r>
              <a:rPr lang="es-PY" sz="1400" dirty="0" smtClean="0">
                <a:solidFill>
                  <a:schemeClr val="tx1"/>
                </a:solidFill>
              </a:rPr>
              <a:t>Cabecera </a:t>
            </a:r>
          </a:p>
          <a:p>
            <a:pPr marL="432000" lvl="1" algn="just">
              <a:spcBef>
                <a:spcPts val="0"/>
              </a:spcBef>
              <a:spcAft>
                <a:spcPts val="0"/>
              </a:spcAft>
            </a:pPr>
            <a:r>
              <a:rPr lang="es-PY" sz="1400" dirty="0">
                <a:solidFill>
                  <a:schemeClr val="tx1"/>
                </a:solidFill>
              </a:rPr>
              <a:t>	</a:t>
            </a:r>
            <a:r>
              <a:rPr lang="es-PY" sz="1400" dirty="0" smtClean="0">
                <a:solidFill>
                  <a:schemeClr val="tx1"/>
                </a:solidFill>
              </a:rPr>
              <a:t>	- </a:t>
            </a:r>
            <a:r>
              <a:rPr lang="es-PY" sz="1400" dirty="0" smtClean="0">
                <a:solidFill>
                  <a:schemeClr val="tx1"/>
                </a:solidFill>
              </a:rPr>
              <a:t>Detalles</a:t>
            </a:r>
          </a:p>
          <a:p>
            <a:pPr marL="432000" lvl="1" algn="just">
              <a:spcBef>
                <a:spcPts val="0"/>
              </a:spcBef>
              <a:spcAft>
                <a:spcPts val="0"/>
              </a:spcAft>
            </a:pPr>
            <a:r>
              <a:rPr lang="es-PY" sz="1400" dirty="0">
                <a:solidFill>
                  <a:schemeClr val="tx1"/>
                </a:solidFill>
              </a:rPr>
              <a:t>	</a:t>
            </a:r>
            <a:r>
              <a:rPr lang="es-PY" sz="1400" dirty="0" smtClean="0">
                <a:solidFill>
                  <a:schemeClr val="tx1"/>
                </a:solidFill>
              </a:rPr>
              <a:t>	- </a:t>
            </a:r>
            <a:r>
              <a:rPr lang="es-PY" sz="1400" dirty="0" smtClean="0">
                <a:solidFill>
                  <a:schemeClr val="tx1"/>
                </a:solidFill>
              </a:rPr>
              <a:t>Stock. </a:t>
            </a:r>
            <a:endParaRPr lang="es-PY" sz="1400" dirty="0">
              <a:solidFill>
                <a:schemeClr val="tx1"/>
              </a:solidFill>
            </a:endParaRPr>
          </a:p>
          <a:p>
            <a:pPr marL="432000" lvl="1" algn="just">
              <a:spcBef>
                <a:spcPts val="0"/>
              </a:spcBef>
              <a:spcAft>
                <a:spcPts val="0"/>
              </a:spcAft>
            </a:pPr>
            <a:r>
              <a:rPr lang="es-PY" dirty="0">
                <a:solidFill>
                  <a:schemeClr val="tx1"/>
                </a:solidFill>
              </a:rPr>
              <a:t>	</a:t>
            </a:r>
            <a:r>
              <a:rPr lang="es-PY" sz="1600" dirty="0" smtClean="0">
                <a:solidFill>
                  <a:schemeClr val="tx1"/>
                </a:solidFill>
              </a:rPr>
              <a:t>3.2 </a:t>
            </a:r>
            <a:r>
              <a:rPr lang="es-PY" sz="1600" dirty="0">
                <a:solidFill>
                  <a:schemeClr val="tx1"/>
                </a:solidFill>
              </a:rPr>
              <a:t>Dimensiones: </a:t>
            </a:r>
            <a:endParaRPr lang="es-PY" sz="1600" dirty="0" smtClean="0">
              <a:solidFill>
                <a:schemeClr val="tx1"/>
              </a:solidFill>
            </a:endParaRPr>
          </a:p>
          <a:p>
            <a:pPr marL="432000" lvl="1" algn="just">
              <a:spcBef>
                <a:spcPts val="0"/>
              </a:spcBef>
              <a:spcAft>
                <a:spcPts val="0"/>
              </a:spcAft>
            </a:pPr>
            <a:r>
              <a:rPr lang="es-PY" sz="1600" dirty="0">
                <a:solidFill>
                  <a:schemeClr val="tx1"/>
                </a:solidFill>
              </a:rPr>
              <a:t>	</a:t>
            </a:r>
            <a:r>
              <a:rPr lang="es-PY" sz="1600" dirty="0" smtClean="0">
                <a:solidFill>
                  <a:schemeClr val="tx1"/>
                </a:solidFill>
              </a:rPr>
              <a:t>	- </a:t>
            </a:r>
            <a:r>
              <a:rPr lang="es-PY" sz="1400" dirty="0" smtClean="0">
                <a:solidFill>
                  <a:schemeClr val="tx1"/>
                </a:solidFill>
              </a:rPr>
              <a:t>Fecha</a:t>
            </a:r>
          </a:p>
          <a:p>
            <a:pPr marL="432000" lvl="1" algn="just">
              <a:spcBef>
                <a:spcPts val="0"/>
              </a:spcBef>
              <a:spcAft>
                <a:spcPts val="0"/>
              </a:spcAft>
            </a:pPr>
            <a:r>
              <a:rPr lang="es-PY" sz="1400" dirty="0">
                <a:solidFill>
                  <a:schemeClr val="tx1"/>
                </a:solidFill>
              </a:rPr>
              <a:t>	</a:t>
            </a:r>
            <a:r>
              <a:rPr lang="es-PY" sz="1400" dirty="0" smtClean="0">
                <a:solidFill>
                  <a:schemeClr val="tx1"/>
                </a:solidFill>
              </a:rPr>
              <a:t>	- </a:t>
            </a:r>
            <a:r>
              <a:rPr lang="es-PY" sz="1400" dirty="0" smtClean="0">
                <a:solidFill>
                  <a:schemeClr val="tx1"/>
                </a:solidFill>
              </a:rPr>
              <a:t>Productos</a:t>
            </a:r>
          </a:p>
          <a:p>
            <a:pPr marL="432000" lvl="1" algn="just">
              <a:spcBef>
                <a:spcPts val="0"/>
              </a:spcBef>
              <a:spcAft>
                <a:spcPts val="0"/>
              </a:spcAft>
            </a:pPr>
            <a:r>
              <a:rPr lang="es-PY" sz="1400" dirty="0">
                <a:solidFill>
                  <a:schemeClr val="tx1"/>
                </a:solidFill>
              </a:rPr>
              <a:t>	</a:t>
            </a:r>
            <a:r>
              <a:rPr lang="es-PY" sz="1400" dirty="0" smtClean="0">
                <a:solidFill>
                  <a:schemeClr val="tx1"/>
                </a:solidFill>
              </a:rPr>
              <a:t>	- </a:t>
            </a:r>
            <a:r>
              <a:rPr lang="es-PY" sz="1400" dirty="0" smtClean="0">
                <a:solidFill>
                  <a:schemeClr val="tx1"/>
                </a:solidFill>
              </a:rPr>
              <a:t>Proveedores</a:t>
            </a:r>
          </a:p>
          <a:p>
            <a:pPr marL="432000" lvl="1" algn="just">
              <a:spcBef>
                <a:spcPts val="0"/>
              </a:spcBef>
              <a:spcAft>
                <a:spcPts val="0"/>
              </a:spcAft>
            </a:pPr>
            <a:r>
              <a:rPr lang="es-PY" sz="1400" dirty="0">
                <a:solidFill>
                  <a:schemeClr val="tx1"/>
                </a:solidFill>
              </a:rPr>
              <a:t>	</a:t>
            </a:r>
            <a:r>
              <a:rPr lang="es-PY" sz="1400" dirty="0" smtClean="0">
                <a:solidFill>
                  <a:schemeClr val="tx1"/>
                </a:solidFill>
              </a:rPr>
              <a:t>	- </a:t>
            </a:r>
            <a:r>
              <a:rPr lang="es-PY" sz="1400" dirty="0" smtClean="0">
                <a:solidFill>
                  <a:schemeClr val="tx1"/>
                </a:solidFill>
              </a:rPr>
              <a:t>Clientes</a:t>
            </a:r>
          </a:p>
          <a:p>
            <a:pPr marL="432000" lvl="1" algn="just">
              <a:spcBef>
                <a:spcPts val="0"/>
              </a:spcBef>
              <a:spcAft>
                <a:spcPts val="0"/>
              </a:spcAft>
            </a:pPr>
            <a:r>
              <a:rPr lang="es-PY" sz="1400" dirty="0">
                <a:solidFill>
                  <a:schemeClr val="tx1"/>
                </a:solidFill>
              </a:rPr>
              <a:t>	</a:t>
            </a:r>
            <a:r>
              <a:rPr lang="es-PY" sz="1400" dirty="0" smtClean="0">
                <a:solidFill>
                  <a:schemeClr val="tx1"/>
                </a:solidFill>
              </a:rPr>
              <a:t>	- </a:t>
            </a:r>
            <a:r>
              <a:rPr lang="es-PY" sz="1400" dirty="0" smtClean="0">
                <a:solidFill>
                  <a:schemeClr val="tx1"/>
                </a:solidFill>
              </a:rPr>
              <a:t>Cajas</a:t>
            </a:r>
            <a:r>
              <a:rPr lang="es-PY" sz="1400" dirty="0">
                <a:solidFill>
                  <a:schemeClr val="tx1"/>
                </a:solidFill>
              </a:rPr>
              <a:t>.</a:t>
            </a:r>
            <a:endParaRPr lang="es-ES" sz="1400" dirty="0">
              <a:solidFill>
                <a:schemeClr val="tx1"/>
              </a:solidFill>
            </a:endParaRPr>
          </a:p>
          <a:p>
            <a:pPr lvl="1" algn="just"/>
            <a:endParaRPr lang="es-PY" dirty="0"/>
          </a:p>
        </p:txBody>
      </p:sp>
      <p:sp>
        <p:nvSpPr>
          <p:cNvPr id="5" name="1 Título"/>
          <p:cNvSpPr txBox="1">
            <a:spLocks/>
          </p:cNvSpPr>
          <p:nvPr/>
        </p:nvSpPr>
        <p:spPr>
          <a:xfrm>
            <a:off x="2339752" y="273968"/>
            <a:ext cx="6285384" cy="850776"/>
          </a:xfrm>
          <a:prstGeom prst="rect">
            <a:avLst/>
          </a:prstGeom>
          <a:effectLst/>
        </p:spPr>
        <p:txBody>
          <a:bodyPr vert="horz" lIns="91440" tIns="45720" rIns="91440" bIns="45720" rtlCol="0" anchor="b">
            <a:normAutofit lnSpcReduction="10000"/>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5200" b="1" dirty="0"/>
              <a:t>Business Intelligence </a:t>
            </a:r>
            <a:r>
              <a:rPr lang="es-PY" sz="5200" dirty="0" smtClean="0"/>
              <a:t> </a:t>
            </a:r>
            <a:endParaRPr lang="es-PY" sz="5200" dirty="0"/>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83968" y="3573016"/>
            <a:ext cx="4421336" cy="3274676"/>
          </a:xfrm>
          <a:prstGeom prst="rect">
            <a:avLst/>
          </a:prstGeom>
        </p:spPr>
      </p:pic>
    </p:spTree>
    <p:extLst>
      <p:ext uri="{BB962C8B-B14F-4D97-AF65-F5344CB8AC3E}">
        <p14:creationId xmlns:p14="http://schemas.microsoft.com/office/powerpoint/2010/main" val="3619697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2 Marcador de contenido"/>
          <p:cNvSpPr txBox="1">
            <a:spLocks/>
          </p:cNvSpPr>
          <p:nvPr/>
        </p:nvSpPr>
        <p:spPr>
          <a:xfrm>
            <a:off x="808669" y="1124744"/>
            <a:ext cx="7450298" cy="5491323"/>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r>
              <a:rPr lang="en-US" sz="2100" b="1" dirty="0"/>
              <a:t>Indicadores</a:t>
            </a:r>
            <a:r>
              <a:rPr lang="en-US" sz="2100" b="1" dirty="0"/>
              <a:t> Claves de </a:t>
            </a:r>
            <a:r>
              <a:rPr lang="en-US" sz="2100" b="1" dirty="0" smtClean="0"/>
              <a:t>Rendimiento</a:t>
            </a:r>
            <a:endParaRPr lang="en-US" sz="2100" b="1" dirty="0" smtClean="0"/>
          </a:p>
          <a:p>
            <a:pPr algn="just"/>
            <a:r>
              <a:rPr lang="es-PY" sz="1900" dirty="0" smtClean="0">
                <a:solidFill>
                  <a:schemeClr val="tx1"/>
                </a:solidFill>
              </a:rPr>
              <a:t>Los </a:t>
            </a:r>
            <a:r>
              <a:rPr lang="es-PY" sz="1900" dirty="0">
                <a:solidFill>
                  <a:schemeClr val="tx1"/>
                </a:solidFill>
              </a:rPr>
              <a:t>KPI (Key Performance </a:t>
            </a:r>
            <a:r>
              <a:rPr lang="es-PY" sz="1900" dirty="0">
                <a:solidFill>
                  <a:schemeClr val="tx1"/>
                </a:solidFill>
              </a:rPr>
              <a:t>Indicators</a:t>
            </a:r>
            <a:r>
              <a:rPr lang="es-PY" sz="1900" dirty="0">
                <a:solidFill>
                  <a:schemeClr val="tx1"/>
                </a:solidFill>
              </a:rPr>
              <a:t>) o Indicadores Clave de Rendimiento se tratan de indicadores que son decisivos para analizar de forma rápida la situación del negocio y que también facilitan la toma de </a:t>
            </a:r>
            <a:r>
              <a:rPr lang="es-PY" sz="1900" dirty="0" smtClean="0">
                <a:solidFill>
                  <a:schemeClr val="tx1"/>
                </a:solidFill>
              </a:rPr>
              <a:t>decisiones</a:t>
            </a:r>
            <a:endParaRPr lang="es-PY" dirty="0"/>
          </a:p>
          <a:p>
            <a:pPr algn="just"/>
            <a:r>
              <a:rPr lang="es-PY" sz="2100" b="1" dirty="0"/>
              <a:t>KPI </a:t>
            </a:r>
            <a:r>
              <a:rPr lang="es-PY" sz="2100" b="1" dirty="0" smtClean="0"/>
              <a:t>Propuestos en el modelado.</a:t>
            </a:r>
          </a:p>
          <a:p>
            <a:pPr marL="342900" indent="-342900" algn="just">
              <a:buAutoNum type="arabicPeriod"/>
            </a:pPr>
            <a:r>
              <a:rPr lang="es-PY" sz="1600" b="1" dirty="0" smtClean="0"/>
              <a:t>Ticket Medio: </a:t>
            </a:r>
          </a:p>
          <a:p>
            <a:pPr marL="342900" indent="-342900" algn="just">
              <a:buAutoNum type="arabicPeriod"/>
            </a:pPr>
            <a:r>
              <a:rPr lang="es-PY" sz="1600" b="1" dirty="0"/>
              <a:t>Cifra de </a:t>
            </a:r>
            <a:r>
              <a:rPr lang="es-PY" sz="1600" b="1" dirty="0" smtClean="0"/>
              <a:t>Ventas: </a:t>
            </a:r>
          </a:p>
          <a:p>
            <a:pPr marL="342900" indent="-342900" algn="just">
              <a:buAutoNum type="arabicPeriod"/>
            </a:pPr>
            <a:r>
              <a:rPr lang="es-PY" sz="1600" b="1" dirty="0"/>
              <a:t>Margen </a:t>
            </a:r>
            <a:r>
              <a:rPr lang="es-PY" sz="1600" b="1" dirty="0" smtClean="0"/>
              <a:t>Comercial: </a:t>
            </a:r>
          </a:p>
          <a:p>
            <a:pPr marL="342900" indent="-342900" algn="just">
              <a:buAutoNum type="arabicPeriod"/>
            </a:pPr>
            <a:r>
              <a:rPr lang="es-PY" sz="1600" b="1" dirty="0"/>
              <a:t>Rotación de Stock </a:t>
            </a:r>
            <a:r>
              <a:rPr lang="es-PY" sz="1600" b="1" dirty="0" smtClean="0"/>
              <a:t>: </a:t>
            </a:r>
          </a:p>
          <a:p>
            <a:pPr marL="342900" indent="-342900" algn="just">
              <a:buAutoNum type="arabicPeriod"/>
            </a:pPr>
            <a:r>
              <a:rPr lang="es-PY" sz="1600" b="1" dirty="0"/>
              <a:t>Coeficiente de </a:t>
            </a:r>
            <a:r>
              <a:rPr lang="es-PY" sz="1600" b="1" dirty="0" smtClean="0"/>
              <a:t>Rentabilidad: </a:t>
            </a:r>
          </a:p>
          <a:p>
            <a:pPr marL="342900" indent="-342900" algn="just">
              <a:buAutoNum type="arabicPeriod"/>
            </a:pPr>
            <a:r>
              <a:rPr lang="es-PY" sz="1600" b="1" dirty="0"/>
              <a:t>Cobertura de Stock </a:t>
            </a:r>
            <a:r>
              <a:rPr lang="es-PY" sz="1600" b="1" dirty="0" smtClean="0"/>
              <a:t>: </a:t>
            </a:r>
            <a:endParaRPr lang="es-PY" sz="1600" dirty="0"/>
          </a:p>
        </p:txBody>
      </p:sp>
      <p:sp>
        <p:nvSpPr>
          <p:cNvPr id="5" name="1 Título"/>
          <p:cNvSpPr txBox="1">
            <a:spLocks/>
          </p:cNvSpPr>
          <p:nvPr/>
        </p:nvSpPr>
        <p:spPr>
          <a:xfrm>
            <a:off x="2339752" y="273968"/>
            <a:ext cx="6285384" cy="850776"/>
          </a:xfrm>
          <a:prstGeom prst="rect">
            <a:avLst/>
          </a:prstGeom>
          <a:effectLst/>
        </p:spPr>
        <p:txBody>
          <a:bodyPr vert="horz" lIns="91440" tIns="45720" rIns="91440" bIns="45720" rtlCol="0" anchor="b">
            <a:normAutofit lnSpcReduction="10000"/>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5200" b="1" dirty="0"/>
              <a:t>Business Intelligence </a:t>
            </a:r>
            <a:r>
              <a:rPr lang="es-PY" sz="5200" dirty="0" smtClean="0"/>
              <a:t> </a:t>
            </a:r>
            <a:endParaRPr lang="es-PY" sz="5200" dirty="0"/>
          </a:p>
        </p:txBody>
      </p:sp>
      <p:pic>
        <p:nvPicPr>
          <p:cNvPr id="2" name="Imagen 1"/>
          <p:cNvPicPr>
            <a:picLocks noChangeAspect="1"/>
          </p:cNvPicPr>
          <p:nvPr/>
        </p:nvPicPr>
        <p:blipFill>
          <a:blip r:embed="rId2"/>
          <a:stretch>
            <a:fillRect/>
          </a:stretch>
        </p:blipFill>
        <p:spPr>
          <a:xfrm>
            <a:off x="2555776" y="3239046"/>
            <a:ext cx="1224136" cy="333970"/>
          </a:xfrm>
          <a:prstGeom prst="rect">
            <a:avLst/>
          </a:prstGeom>
        </p:spPr>
      </p:pic>
      <p:pic>
        <p:nvPicPr>
          <p:cNvPr id="3" name="Imagen 2"/>
          <p:cNvPicPr>
            <a:picLocks noChangeAspect="1"/>
          </p:cNvPicPr>
          <p:nvPr/>
        </p:nvPicPr>
        <p:blipFill>
          <a:blip r:embed="rId3"/>
          <a:stretch>
            <a:fillRect/>
          </a:stretch>
        </p:blipFill>
        <p:spPr>
          <a:xfrm>
            <a:off x="2699792" y="3645024"/>
            <a:ext cx="1584176" cy="326147"/>
          </a:xfrm>
          <a:prstGeom prst="rect">
            <a:avLst/>
          </a:prstGeom>
        </p:spPr>
      </p:pic>
      <p:pic>
        <p:nvPicPr>
          <p:cNvPr id="4" name="Imagen 3"/>
          <p:cNvPicPr>
            <a:picLocks noChangeAspect="1"/>
          </p:cNvPicPr>
          <p:nvPr/>
        </p:nvPicPr>
        <p:blipFill>
          <a:blip r:embed="rId4"/>
          <a:stretch>
            <a:fillRect/>
          </a:stretch>
        </p:blipFill>
        <p:spPr>
          <a:xfrm>
            <a:off x="3016337" y="4005064"/>
            <a:ext cx="2126133" cy="340925"/>
          </a:xfrm>
          <a:prstGeom prst="rect">
            <a:avLst/>
          </a:prstGeom>
        </p:spPr>
      </p:pic>
      <p:pic>
        <p:nvPicPr>
          <p:cNvPr id="7" name="Imagen 6"/>
          <p:cNvPicPr>
            <a:picLocks noChangeAspect="1"/>
          </p:cNvPicPr>
          <p:nvPr/>
        </p:nvPicPr>
        <p:blipFill>
          <a:blip r:embed="rId5"/>
          <a:stretch>
            <a:fillRect/>
          </a:stretch>
        </p:blipFill>
        <p:spPr>
          <a:xfrm>
            <a:off x="3083666" y="4379882"/>
            <a:ext cx="1632350" cy="339027"/>
          </a:xfrm>
          <a:prstGeom prst="rect">
            <a:avLst/>
          </a:prstGeom>
        </p:spPr>
      </p:pic>
      <p:pic>
        <p:nvPicPr>
          <p:cNvPr id="10" name="Imagen 9"/>
          <p:cNvPicPr>
            <a:picLocks noChangeAspect="1"/>
          </p:cNvPicPr>
          <p:nvPr/>
        </p:nvPicPr>
        <p:blipFill>
          <a:blip r:embed="rId6"/>
          <a:stretch>
            <a:fillRect/>
          </a:stretch>
        </p:blipFill>
        <p:spPr>
          <a:xfrm>
            <a:off x="3779912" y="4786678"/>
            <a:ext cx="3456384" cy="298506"/>
          </a:xfrm>
          <a:prstGeom prst="rect">
            <a:avLst/>
          </a:prstGeom>
        </p:spPr>
      </p:pic>
      <p:pic>
        <p:nvPicPr>
          <p:cNvPr id="11" name="Imagen 10"/>
          <p:cNvPicPr>
            <a:picLocks noChangeAspect="1"/>
          </p:cNvPicPr>
          <p:nvPr/>
        </p:nvPicPr>
        <p:blipFill>
          <a:blip r:embed="rId7"/>
          <a:stretch>
            <a:fillRect/>
          </a:stretch>
        </p:blipFill>
        <p:spPr>
          <a:xfrm>
            <a:off x="3110681" y="5157192"/>
            <a:ext cx="3066653" cy="358539"/>
          </a:xfrm>
          <a:prstGeom prst="rect">
            <a:avLst/>
          </a:prstGeom>
        </p:spPr>
      </p:pic>
    </p:spTree>
    <p:extLst>
      <p:ext uri="{BB962C8B-B14F-4D97-AF65-F5344CB8AC3E}">
        <p14:creationId xmlns:p14="http://schemas.microsoft.com/office/powerpoint/2010/main" val="34936835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2 Marcador de contenido"/>
          <p:cNvSpPr txBox="1">
            <a:spLocks/>
          </p:cNvSpPr>
          <p:nvPr/>
        </p:nvSpPr>
        <p:spPr>
          <a:xfrm>
            <a:off x="1259632" y="1124744"/>
            <a:ext cx="7450298" cy="5491323"/>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r>
              <a:rPr lang="es-PY" sz="2100" b="1" dirty="0" smtClean="0"/>
              <a:t>Asignación</a:t>
            </a:r>
            <a:r>
              <a:rPr lang="en-US" sz="2100" b="1" dirty="0" smtClean="0"/>
              <a:t> </a:t>
            </a:r>
            <a:r>
              <a:rPr lang="en-US" sz="2100" b="1" dirty="0" smtClean="0"/>
              <a:t>de </a:t>
            </a:r>
            <a:r>
              <a:rPr lang="en-US" sz="2100" b="1" dirty="0" smtClean="0"/>
              <a:t>etiquetas</a:t>
            </a:r>
            <a:endParaRPr lang="en-US" sz="2100" b="1" dirty="0" smtClean="0"/>
          </a:p>
          <a:p>
            <a:pPr marL="180000" algn="just"/>
            <a:r>
              <a:rPr lang="es-PY" sz="1600" dirty="0"/>
              <a:t>A cada </a:t>
            </a:r>
            <a:r>
              <a:rPr lang="es-PY" sz="1600" dirty="0" smtClean="0"/>
              <a:t>fila </a:t>
            </a:r>
            <a:r>
              <a:rPr lang="es-PY" sz="1600" dirty="0"/>
              <a:t>de valores KPI obtenidos para cada producto se </a:t>
            </a:r>
            <a:r>
              <a:rPr lang="es-PY" sz="1600" dirty="0" smtClean="0"/>
              <a:t>asigna </a:t>
            </a:r>
            <a:r>
              <a:rPr lang="es-PY" sz="1600" dirty="0"/>
              <a:t>una etiqueta </a:t>
            </a:r>
            <a:r>
              <a:rPr lang="es-PY" sz="1600" dirty="0" smtClean="0"/>
              <a:t>que debe ser </a:t>
            </a:r>
            <a:r>
              <a:rPr lang="es-PY" sz="1600" dirty="0"/>
              <a:t>realizada y revisada por el experto del área de </a:t>
            </a:r>
            <a:r>
              <a:rPr lang="es-PY" sz="1600" dirty="0" smtClean="0"/>
              <a:t>compras de la </a:t>
            </a:r>
            <a:r>
              <a:rPr lang="es-PY" sz="1600" dirty="0" smtClean="0"/>
              <a:t>empresa. </a:t>
            </a:r>
            <a:r>
              <a:rPr lang="es-PY" sz="1600" dirty="0" smtClean="0"/>
              <a:t>Para </a:t>
            </a:r>
            <a:r>
              <a:rPr lang="es-PY" sz="1600" dirty="0"/>
              <a:t>el presente trabajo el etiquetado fue realizado en forma empírica, sin la intervención de un experto por la dificultad de contar con una persona especializada en el </a:t>
            </a:r>
            <a:r>
              <a:rPr lang="es-PY" sz="1600" dirty="0" smtClean="0"/>
              <a:t>área.</a:t>
            </a:r>
            <a:endParaRPr lang="es-PY" sz="1600" dirty="0" smtClean="0"/>
          </a:p>
          <a:p>
            <a:pPr algn="just"/>
            <a:r>
              <a:rPr lang="es-PY" sz="2100" b="1" dirty="0" smtClean="0"/>
              <a:t>Periodo</a:t>
            </a:r>
            <a:r>
              <a:rPr lang="es-PY" sz="1600" dirty="0" smtClean="0"/>
              <a:t> : Semanal, quincenal o Mensual.</a:t>
            </a:r>
          </a:p>
          <a:p>
            <a:pPr algn="just"/>
            <a:r>
              <a:rPr lang="en-US" sz="2100" b="1" dirty="0" smtClean="0"/>
              <a:t>Etiquetas</a:t>
            </a:r>
            <a:r>
              <a:rPr lang="en-US" sz="2100" b="1" dirty="0" smtClean="0"/>
              <a:t>:  [</a:t>
            </a:r>
            <a:r>
              <a:rPr lang="en-US" dirty="0" smtClean="0"/>
              <a:t>Nada, </a:t>
            </a:r>
            <a:r>
              <a:rPr lang="en-US" dirty="0" smtClean="0"/>
              <a:t>Poco</a:t>
            </a:r>
            <a:r>
              <a:rPr lang="en-US" dirty="0" smtClean="0"/>
              <a:t>, Medio, Mucho</a:t>
            </a:r>
            <a:r>
              <a:rPr lang="en-US" dirty="0"/>
              <a:t>]</a:t>
            </a:r>
          </a:p>
          <a:p>
            <a:pPr algn="just"/>
            <a:endParaRPr lang="en-US" sz="2100" b="1" dirty="0" smtClean="0"/>
          </a:p>
          <a:p>
            <a:pPr algn="just"/>
            <a:endParaRPr lang="en-US" sz="2100" b="1" dirty="0"/>
          </a:p>
          <a:p>
            <a:pPr algn="just"/>
            <a:r>
              <a:rPr lang="en-US" sz="2100" b="1" dirty="0" smtClean="0"/>
              <a:t>Resultado</a:t>
            </a:r>
            <a:r>
              <a:rPr lang="en-US" sz="2100" b="1" dirty="0" smtClean="0"/>
              <a:t> de la </a:t>
            </a:r>
            <a:r>
              <a:rPr lang="en-US" sz="2100" b="1" dirty="0" smtClean="0"/>
              <a:t>asignación</a:t>
            </a:r>
            <a:r>
              <a:rPr lang="en-US" sz="2100" b="1" dirty="0" smtClean="0"/>
              <a:t> de </a:t>
            </a:r>
            <a:r>
              <a:rPr lang="en-US" sz="2100" b="1" dirty="0" smtClean="0"/>
              <a:t>etiquetas</a:t>
            </a:r>
            <a:endParaRPr lang="en-US" sz="2100" b="1" dirty="0" smtClean="0"/>
          </a:p>
          <a:p>
            <a:pPr algn="just"/>
            <a:endParaRPr lang="en-US" sz="2100" b="1" dirty="0"/>
          </a:p>
        </p:txBody>
      </p:sp>
      <p:sp>
        <p:nvSpPr>
          <p:cNvPr id="5" name="1 Título"/>
          <p:cNvSpPr txBox="1">
            <a:spLocks/>
          </p:cNvSpPr>
          <p:nvPr/>
        </p:nvSpPr>
        <p:spPr>
          <a:xfrm>
            <a:off x="2339752" y="273968"/>
            <a:ext cx="6285384" cy="850776"/>
          </a:xfrm>
          <a:prstGeom prst="rect">
            <a:avLst/>
          </a:prstGeom>
          <a:effectLst/>
        </p:spPr>
        <p:txBody>
          <a:bodyPr vert="horz" lIns="91440" tIns="45720" rIns="91440" bIns="45720" rtlCol="0" anchor="b">
            <a:normAutofit lnSpcReduction="10000"/>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5200" b="1" dirty="0"/>
              <a:t>Business Intelligence </a:t>
            </a:r>
            <a:r>
              <a:rPr lang="es-PY" sz="5200" dirty="0" smtClean="0"/>
              <a:t> </a:t>
            </a:r>
            <a:endParaRPr lang="es-PY" sz="5200" dirty="0"/>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4941168"/>
            <a:ext cx="7028591" cy="1527045"/>
          </a:xfrm>
          <a:prstGeom prst="rect">
            <a:avLst/>
          </a:prstGeom>
        </p:spPr>
      </p:pic>
      <p:pic>
        <p:nvPicPr>
          <p:cNvPr id="12" name="Imagen 11"/>
          <p:cNvPicPr>
            <a:picLocks noChangeAspect="1"/>
          </p:cNvPicPr>
          <p:nvPr/>
        </p:nvPicPr>
        <p:blipFill>
          <a:blip r:embed="rId3"/>
          <a:stretch>
            <a:fillRect/>
          </a:stretch>
        </p:blipFill>
        <p:spPr>
          <a:xfrm>
            <a:off x="1331640" y="3536116"/>
            <a:ext cx="2232248" cy="924888"/>
          </a:xfrm>
          <a:prstGeom prst="rect">
            <a:avLst/>
          </a:prstGeom>
        </p:spPr>
      </p:pic>
      <p:pic>
        <p:nvPicPr>
          <p:cNvPr id="13" name="Imagen 12"/>
          <p:cNvPicPr>
            <a:picLocks noChangeAspect="1"/>
          </p:cNvPicPr>
          <p:nvPr/>
        </p:nvPicPr>
        <p:blipFill>
          <a:blip r:embed="rId4"/>
          <a:stretch>
            <a:fillRect/>
          </a:stretch>
        </p:blipFill>
        <p:spPr>
          <a:xfrm>
            <a:off x="3635895" y="3536116"/>
            <a:ext cx="2513595" cy="925200"/>
          </a:xfrm>
          <a:prstGeom prst="rect">
            <a:avLst/>
          </a:prstGeom>
        </p:spPr>
      </p:pic>
      <p:pic>
        <p:nvPicPr>
          <p:cNvPr id="14" name="Imagen 13"/>
          <p:cNvPicPr>
            <a:picLocks noChangeAspect="1"/>
          </p:cNvPicPr>
          <p:nvPr/>
        </p:nvPicPr>
        <p:blipFill>
          <a:blip r:embed="rId5"/>
          <a:stretch>
            <a:fillRect/>
          </a:stretch>
        </p:blipFill>
        <p:spPr>
          <a:xfrm>
            <a:off x="6957841" y="3583920"/>
            <a:ext cx="1859714" cy="925200"/>
          </a:xfrm>
          <a:prstGeom prst="rect">
            <a:avLst/>
          </a:prstGeom>
        </p:spPr>
      </p:pic>
      <p:sp>
        <p:nvSpPr>
          <p:cNvPr id="15" name="Flecha derecha 14"/>
          <p:cNvSpPr/>
          <p:nvPr/>
        </p:nvSpPr>
        <p:spPr>
          <a:xfrm>
            <a:off x="6300192" y="3998560"/>
            <a:ext cx="504056" cy="246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Y" dirty="0"/>
          </a:p>
        </p:txBody>
      </p:sp>
    </p:spTree>
    <p:extLst>
      <p:ext uri="{BB962C8B-B14F-4D97-AF65-F5344CB8AC3E}">
        <p14:creationId xmlns:p14="http://schemas.microsoft.com/office/powerpoint/2010/main" val="31799150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a:xfrm>
            <a:off x="1041835" y="404664"/>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Machine </a:t>
            </a:r>
            <a:r>
              <a:rPr lang="es-ES" b="1" dirty="0" smtClean="0"/>
              <a:t>Learning</a:t>
            </a:r>
            <a:r>
              <a:rPr lang="es-ES" b="1" dirty="0" smtClean="0"/>
              <a:t> </a:t>
            </a:r>
            <a:r>
              <a:rPr lang="es-PY" dirty="0" smtClean="0"/>
              <a:t> </a:t>
            </a:r>
            <a:endParaRPr lang="es-PY" dirty="0"/>
          </a:p>
        </p:txBody>
      </p:sp>
      <p:sp>
        <p:nvSpPr>
          <p:cNvPr id="9" name="2 Marcador de contenido"/>
          <p:cNvSpPr txBox="1">
            <a:spLocks/>
          </p:cNvSpPr>
          <p:nvPr/>
        </p:nvSpPr>
        <p:spPr>
          <a:xfrm>
            <a:off x="611560" y="1700808"/>
            <a:ext cx="8227827" cy="5157192"/>
          </a:xfrm>
          <a:prstGeom prst="rect">
            <a:avLst/>
          </a:prstGeom>
        </p:spPr>
        <p:txBody>
          <a:bodyPr vert="horz" lIns="91440" tIns="45720" rIns="91440" bIns="45720" rtlCol="0" anchor="t">
            <a:normAutofit fontScale="85000" lnSpcReduction="2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lvl="1" algn="just"/>
            <a:r>
              <a:rPr lang="es-ES" sz="2100" i="1" dirty="0">
                <a:solidFill>
                  <a:schemeClr val="tx1"/>
                </a:solidFill>
              </a:rPr>
              <a:t>“Machine </a:t>
            </a:r>
            <a:r>
              <a:rPr lang="es-ES" sz="2100" i="1" dirty="0">
                <a:solidFill>
                  <a:schemeClr val="tx1"/>
                </a:solidFill>
              </a:rPr>
              <a:t>Learning</a:t>
            </a:r>
            <a:r>
              <a:rPr lang="es-ES" sz="2100" i="1" dirty="0">
                <a:solidFill>
                  <a:schemeClr val="tx1"/>
                </a:solidFill>
              </a:rPr>
              <a:t> es un campo de estudio que da a las computadoras la capacidad de aprender sin ser explícitamente programadas”</a:t>
            </a:r>
            <a:r>
              <a:rPr lang="es-ES" sz="2100" dirty="0">
                <a:solidFill>
                  <a:schemeClr val="tx1"/>
                </a:solidFill>
              </a:rPr>
              <a:t> </a:t>
            </a:r>
            <a:r>
              <a:rPr lang="en-US" sz="2100" b="1" dirty="0" smtClean="0">
                <a:solidFill>
                  <a:schemeClr val="tx1"/>
                </a:solidFill>
              </a:rPr>
              <a:t>.</a:t>
            </a:r>
          </a:p>
          <a:p>
            <a:pPr lvl="1" algn="just"/>
            <a:endParaRPr lang="en-US" sz="2100" b="1" dirty="0" smtClean="0">
              <a:solidFill>
                <a:schemeClr val="tx1"/>
              </a:solidFill>
            </a:endParaRPr>
          </a:p>
          <a:p>
            <a:pPr marL="342900" indent="-342900" algn="just">
              <a:buAutoNum type="arabicPeriod"/>
            </a:pPr>
            <a:r>
              <a:rPr lang="en-US" sz="2100" b="1" dirty="0" smtClean="0"/>
              <a:t>Categoría</a:t>
            </a:r>
            <a:r>
              <a:rPr lang="en-US" sz="2100" b="1" dirty="0" smtClean="0"/>
              <a:t> </a:t>
            </a:r>
            <a:r>
              <a:rPr lang="en-US" sz="2100" b="1" dirty="0"/>
              <a:t>de </a:t>
            </a:r>
            <a:r>
              <a:rPr lang="en-US" sz="2100" b="1" dirty="0"/>
              <a:t>los</a:t>
            </a:r>
            <a:r>
              <a:rPr lang="en-US" sz="2100" b="1" dirty="0"/>
              <a:t> </a:t>
            </a:r>
            <a:r>
              <a:rPr lang="en-US" sz="2100" b="1" dirty="0"/>
              <a:t>algoritmos</a:t>
            </a:r>
            <a:endParaRPr lang="en-US" sz="2100" b="1" dirty="0"/>
          </a:p>
          <a:p>
            <a:pPr lvl="1" algn="just"/>
            <a:r>
              <a:rPr lang="es-PY" sz="2100" dirty="0">
                <a:solidFill>
                  <a:schemeClr val="tx1"/>
                </a:solidFill>
              </a:rPr>
              <a:t>1.1 Aprendizaje </a:t>
            </a:r>
            <a:r>
              <a:rPr lang="es-PY" sz="2100" dirty="0" smtClean="0">
                <a:solidFill>
                  <a:schemeClr val="tx1"/>
                </a:solidFill>
              </a:rPr>
              <a:t>supervisado</a:t>
            </a:r>
            <a:endParaRPr lang="es-PY" sz="2100" dirty="0">
              <a:solidFill>
                <a:schemeClr val="tx1"/>
              </a:solidFill>
            </a:endParaRPr>
          </a:p>
          <a:p>
            <a:pPr lvl="1" algn="just"/>
            <a:r>
              <a:rPr lang="es-PY" sz="2100" dirty="0">
                <a:solidFill>
                  <a:schemeClr val="tx1"/>
                </a:solidFill>
              </a:rPr>
              <a:t>1.2 Aprendizaje no </a:t>
            </a:r>
            <a:r>
              <a:rPr lang="es-PY" sz="2100" dirty="0" smtClean="0">
                <a:solidFill>
                  <a:schemeClr val="tx1"/>
                </a:solidFill>
              </a:rPr>
              <a:t>supervisado</a:t>
            </a:r>
            <a:endParaRPr lang="es-PY" sz="2100" dirty="0">
              <a:solidFill>
                <a:schemeClr val="tx1"/>
              </a:solidFill>
            </a:endParaRPr>
          </a:p>
          <a:p>
            <a:pPr marL="342900" indent="-342900" algn="just">
              <a:buAutoNum type="arabicPeriod"/>
            </a:pPr>
            <a:r>
              <a:rPr lang="en-US" sz="2100" b="1" dirty="0"/>
              <a:t>Tipos</a:t>
            </a:r>
            <a:r>
              <a:rPr lang="en-US" sz="2100" b="1" dirty="0"/>
              <a:t> de </a:t>
            </a:r>
            <a:r>
              <a:rPr lang="en-US" sz="2100" b="1" dirty="0" smtClean="0"/>
              <a:t>problemas</a:t>
            </a:r>
            <a:endParaRPr lang="en-US" sz="2100" b="1" dirty="0"/>
          </a:p>
          <a:p>
            <a:pPr lvl="1" algn="just"/>
            <a:r>
              <a:rPr lang="en-US" sz="2100" dirty="0">
                <a:solidFill>
                  <a:schemeClr val="tx1"/>
                </a:solidFill>
              </a:rPr>
              <a:t>2.1 </a:t>
            </a:r>
            <a:r>
              <a:rPr lang="es-ES" sz="2100" dirty="0">
                <a:solidFill>
                  <a:schemeClr val="tx1"/>
                </a:solidFill>
              </a:rPr>
              <a:t>Regresión</a:t>
            </a:r>
          </a:p>
          <a:p>
            <a:pPr lvl="1" algn="just"/>
            <a:r>
              <a:rPr lang="es-ES" sz="2100" dirty="0">
                <a:solidFill>
                  <a:schemeClr val="tx1"/>
                </a:solidFill>
              </a:rPr>
              <a:t>2.2 Clasificación</a:t>
            </a:r>
          </a:p>
          <a:p>
            <a:pPr lvl="1" algn="just"/>
            <a:r>
              <a:rPr lang="es-ES" sz="2100" dirty="0">
                <a:solidFill>
                  <a:schemeClr val="tx1"/>
                </a:solidFill>
              </a:rPr>
              <a:t>2.3 Segmentación</a:t>
            </a:r>
          </a:p>
          <a:p>
            <a:pPr lvl="1" algn="just"/>
            <a:r>
              <a:rPr lang="es-ES" sz="2100" dirty="0">
                <a:solidFill>
                  <a:schemeClr val="tx1"/>
                </a:solidFill>
              </a:rPr>
              <a:t>2.4 Análisis de </a:t>
            </a:r>
            <a:r>
              <a:rPr lang="es-ES" sz="2100" dirty="0" smtClean="0">
                <a:solidFill>
                  <a:schemeClr val="tx1"/>
                </a:solidFill>
              </a:rPr>
              <a:t>red</a:t>
            </a:r>
            <a:endParaRPr lang="en-US" sz="2100" b="1" dirty="0" smtClean="0"/>
          </a:p>
          <a:p>
            <a:pPr marL="342900" indent="-342900" algn="just">
              <a:buAutoNum type="arabicPeriod"/>
            </a:pPr>
            <a:r>
              <a:rPr lang="es-PY" sz="2100" b="1" dirty="0"/>
              <a:t>Problemas de clasificación</a:t>
            </a:r>
            <a:endParaRPr lang="en-US" sz="2100" b="1" dirty="0"/>
          </a:p>
          <a:p>
            <a:pPr lvl="1" algn="just"/>
            <a:r>
              <a:rPr lang="en-US" sz="2100" dirty="0" smtClean="0">
                <a:solidFill>
                  <a:schemeClr val="tx1"/>
                </a:solidFill>
              </a:rPr>
              <a:t>3.1 </a:t>
            </a:r>
            <a:r>
              <a:rPr lang="es-ES" sz="2100" dirty="0">
                <a:solidFill>
                  <a:schemeClr val="tx1"/>
                </a:solidFill>
              </a:rPr>
              <a:t>Clasificación </a:t>
            </a:r>
            <a:r>
              <a:rPr lang="es-ES" sz="2100" dirty="0" smtClean="0">
                <a:solidFill>
                  <a:schemeClr val="tx1"/>
                </a:solidFill>
              </a:rPr>
              <a:t>binaria</a:t>
            </a:r>
          </a:p>
          <a:p>
            <a:pPr lvl="1" algn="just"/>
            <a:r>
              <a:rPr lang="es-ES" sz="2100" dirty="0" smtClean="0">
                <a:solidFill>
                  <a:schemeClr val="tx1"/>
                </a:solidFill>
              </a:rPr>
              <a:t>3.2 </a:t>
            </a:r>
            <a:r>
              <a:rPr lang="es-ES" sz="2100" dirty="0">
                <a:solidFill>
                  <a:schemeClr val="tx1"/>
                </a:solidFill>
              </a:rPr>
              <a:t>Clasificación </a:t>
            </a:r>
            <a:r>
              <a:rPr lang="es-ES" sz="2100" dirty="0" smtClean="0">
                <a:solidFill>
                  <a:schemeClr val="tx1"/>
                </a:solidFill>
              </a:rPr>
              <a:t>multiclase</a:t>
            </a:r>
            <a:r>
              <a:rPr lang="es-ES" sz="2100" dirty="0" smtClean="0">
                <a:solidFill>
                  <a:schemeClr val="tx1"/>
                </a:solidFill>
              </a:rPr>
              <a:t>: </a:t>
            </a:r>
            <a:endParaRPr lang="es-ES" sz="2100" dirty="0">
              <a:solidFill>
                <a:schemeClr val="tx1"/>
              </a:solidFill>
            </a:endParaRPr>
          </a:p>
          <a:p>
            <a:pPr lvl="1" algn="just"/>
            <a:endParaRPr lang="es-PY" sz="1800" b="1" dirty="0">
              <a:solidFill>
                <a:schemeClr val="tx1"/>
              </a:solidFill>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2207" y="6108173"/>
            <a:ext cx="3220591" cy="444749"/>
          </a:xfrm>
          <a:prstGeom prst="rect">
            <a:avLst/>
          </a:prstGeom>
        </p:spPr>
      </p:pic>
    </p:spTree>
    <p:extLst>
      <p:ext uri="{BB962C8B-B14F-4D97-AF65-F5344CB8AC3E}">
        <p14:creationId xmlns:p14="http://schemas.microsoft.com/office/powerpoint/2010/main" val="17647404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887</TotalTime>
  <Words>1386</Words>
  <Application>Microsoft Office PowerPoint</Application>
  <PresentationFormat>Presentación en pantalla (4:3)</PresentationFormat>
  <Paragraphs>158</Paragraphs>
  <Slides>20</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20</vt:i4>
      </vt:variant>
    </vt:vector>
  </HeadingPairs>
  <TitlesOfParts>
    <vt:vector size="27" baseType="lpstr">
      <vt:lpstr>Arial</vt:lpstr>
      <vt:lpstr>Calibri</vt:lpstr>
      <vt:lpstr>Corbel</vt:lpstr>
      <vt:lpstr>Times New Roman</vt:lpstr>
      <vt:lpstr>Wingdings</vt:lpstr>
      <vt:lpstr>Wingdings 2</vt:lpstr>
      <vt:lpstr>Parallax</vt:lpstr>
      <vt:lpstr> UNIVERSIDAD NACIONAL DE ASUNCIÓN Facultad Politécnica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Aditardo Vazquez Rojas</dc:creator>
  <cp:lastModifiedBy>alberto</cp:lastModifiedBy>
  <cp:revision>149</cp:revision>
  <dcterms:created xsi:type="dcterms:W3CDTF">2013-09-26T04:10:54Z</dcterms:created>
  <dcterms:modified xsi:type="dcterms:W3CDTF">2017-09-07T01:00:39Z</dcterms:modified>
</cp:coreProperties>
</file>