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79" r:id="rId2"/>
    <p:sldId id="293" r:id="rId3"/>
    <p:sldId id="296" r:id="rId4"/>
    <p:sldId id="378" r:id="rId5"/>
    <p:sldId id="298" r:id="rId6"/>
    <p:sldId id="300" r:id="rId7"/>
    <p:sldId id="264" r:id="rId8"/>
    <p:sldId id="301" r:id="rId9"/>
    <p:sldId id="302" r:id="rId10"/>
    <p:sldId id="262" r:id="rId11"/>
    <p:sldId id="303" r:id="rId12"/>
    <p:sldId id="263" r:id="rId13"/>
    <p:sldId id="304" r:id="rId14"/>
    <p:sldId id="265" r:id="rId15"/>
    <p:sldId id="305" r:id="rId16"/>
    <p:sldId id="266" r:id="rId17"/>
    <p:sldId id="267" r:id="rId18"/>
    <p:sldId id="306" r:id="rId19"/>
    <p:sldId id="275" r:id="rId20"/>
    <p:sldId id="307" r:id="rId21"/>
    <p:sldId id="276" r:id="rId22"/>
    <p:sldId id="308" r:id="rId23"/>
    <p:sldId id="273" r:id="rId24"/>
    <p:sldId id="274" r:id="rId25"/>
    <p:sldId id="309" r:id="rId26"/>
    <p:sldId id="310" r:id="rId27"/>
    <p:sldId id="268" r:id="rId28"/>
    <p:sldId id="311" r:id="rId29"/>
    <p:sldId id="270" r:id="rId30"/>
    <p:sldId id="269" r:id="rId31"/>
    <p:sldId id="312" r:id="rId32"/>
    <p:sldId id="313" r:id="rId33"/>
    <p:sldId id="271" r:id="rId34"/>
    <p:sldId id="314" r:id="rId35"/>
    <p:sldId id="315" r:id="rId36"/>
    <p:sldId id="316" r:id="rId37"/>
    <p:sldId id="272" r:id="rId38"/>
    <p:sldId id="319" r:id="rId39"/>
    <p:sldId id="320" r:id="rId40"/>
    <p:sldId id="321" r:id="rId41"/>
    <p:sldId id="322" r:id="rId42"/>
    <p:sldId id="258" r:id="rId43"/>
    <p:sldId id="359" r:id="rId44"/>
    <p:sldId id="256" r:id="rId45"/>
    <p:sldId id="360" r:id="rId46"/>
    <p:sldId id="257" r:id="rId47"/>
    <p:sldId id="361" r:id="rId48"/>
    <p:sldId id="344" r:id="rId49"/>
    <p:sldId id="363" r:id="rId50"/>
    <p:sldId id="345" r:id="rId51"/>
    <p:sldId id="364" r:id="rId52"/>
    <p:sldId id="346" r:id="rId53"/>
    <p:sldId id="365" r:id="rId54"/>
    <p:sldId id="366" r:id="rId55"/>
    <p:sldId id="367" r:id="rId56"/>
    <p:sldId id="368" r:id="rId57"/>
    <p:sldId id="372" r:id="rId58"/>
    <p:sldId id="370" r:id="rId59"/>
    <p:sldId id="373" r:id="rId60"/>
    <p:sldId id="377" r:id="rId61"/>
    <p:sldId id="336" r:id="rId62"/>
    <p:sldId id="337" r:id="rId63"/>
    <p:sldId id="339" r:id="rId64"/>
    <p:sldId id="338" r:id="rId65"/>
    <p:sldId id="341" r:id="rId66"/>
    <p:sldId id="342" r:id="rId67"/>
    <p:sldId id="34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72" d="100"/>
          <a:sy n="72" d="100"/>
        </p:scale>
        <p:origin x="8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sz="1800" b="1" i="0" baseline="0" dirty="0">
                <a:effectLst/>
              </a:rPr>
              <a:t>Dados de Testes do Banco de Dados principal – Caso 1 (Tamanho da Tabela </a:t>
            </a:r>
            <a:r>
              <a:rPr lang="pt-BR" sz="1800" b="1" i="0" baseline="0" dirty="0" err="1">
                <a:effectLst/>
              </a:rPr>
              <a:t>Hash</a:t>
            </a:r>
            <a:r>
              <a:rPr lang="pt-BR" sz="1800" b="1" i="0" baseline="0" dirty="0">
                <a:effectLst/>
              </a:rPr>
              <a:t>: 13)</a:t>
            </a:r>
            <a:endParaRPr lang="pt-BR" b="1"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Busca na Tabela Hash</c:v>
                </c:pt>
              </c:strCache>
            </c:strRef>
          </c:tx>
          <c:spPr>
            <a:ln w="28575" cap="rnd">
              <a:solidFill>
                <a:srgbClr val="FF0000"/>
              </a:solidFill>
              <a:round/>
            </a:ln>
            <a:effectLst/>
          </c:spPr>
          <c:marker>
            <c:symbol val="circle"/>
            <c:size val="5"/>
            <c:spPr>
              <a:solidFill>
                <a:schemeClr val="tx1">
                  <a:lumMod val="95000"/>
                  <a:lumOff val="5000"/>
                </a:schemeClr>
              </a:solidFill>
              <a:ln w="9525">
                <a:solidFill>
                  <a:srgbClr val="FF0000"/>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Planilha1!$B$2:$B$16</c:f>
              <c:numCache>
                <c:formatCode>General</c:formatCode>
                <c:ptCount val="15"/>
                <c:pt idx="0">
                  <c:v>9.6641000000000001E-3</c:v>
                </c:pt>
                <c:pt idx="1">
                  <c:v>1.02059E-2</c:v>
                </c:pt>
                <c:pt idx="2">
                  <c:v>9.7925000000000009E-3</c:v>
                </c:pt>
                <c:pt idx="3">
                  <c:v>8.1512000000000008E-3</c:v>
                </c:pt>
                <c:pt idx="4">
                  <c:v>1.15476E-2</c:v>
                </c:pt>
                <c:pt idx="5">
                  <c:v>1.35316E-2</c:v>
                </c:pt>
                <c:pt idx="6">
                  <c:v>1.59218E-2</c:v>
                </c:pt>
                <c:pt idx="7">
                  <c:v>1.73613E-2</c:v>
                </c:pt>
                <c:pt idx="8">
                  <c:v>1.9817499999999998E-2</c:v>
                </c:pt>
                <c:pt idx="9">
                  <c:v>2.0406500000000001E-2</c:v>
                </c:pt>
                <c:pt idx="10">
                  <c:v>1.8174699999999998E-2</c:v>
                </c:pt>
                <c:pt idx="11">
                  <c:v>3.0615799999999999E-2</c:v>
                </c:pt>
                <c:pt idx="12">
                  <c:v>2.3804599999999999E-2</c:v>
                </c:pt>
                <c:pt idx="13">
                  <c:v>2.50365E-2</c:v>
                </c:pt>
                <c:pt idx="14">
                  <c:v>2.59711E-2</c:v>
                </c:pt>
              </c:numCache>
            </c:numRef>
          </c:val>
          <c:smooth val="0"/>
          <c:extLst>
            <c:ext xmlns:c16="http://schemas.microsoft.com/office/drawing/2014/chart" uri="{C3380CC4-5D6E-409C-BE32-E72D297353CC}">
              <c16:uniqueId val="{00000000-ABB0-48C9-BAD3-FE59EDEDBFC0}"/>
            </c:ext>
          </c:extLst>
        </c:ser>
        <c:ser>
          <c:idx val="1"/>
          <c:order val="1"/>
          <c:tx>
            <c:strRef>
              <c:f>Planilha1!$C$1</c:f>
              <c:strCache>
                <c:ptCount val="1"/>
                <c:pt idx="0">
                  <c:v>Busca Linear</c:v>
                </c:pt>
              </c:strCache>
            </c:strRef>
          </c:tx>
          <c:spPr>
            <a:ln w="28575" cap="rnd">
              <a:solidFill>
                <a:schemeClr val="accent6">
                  <a:lumMod val="75000"/>
                </a:schemeClr>
              </a:solidFill>
              <a:round/>
            </a:ln>
            <a:effectLst/>
          </c:spPr>
          <c:marker>
            <c:symbol val="circle"/>
            <c:size val="5"/>
            <c:spPr>
              <a:solidFill>
                <a:schemeClr val="accent2"/>
              </a:solidFill>
              <a:ln w="9525">
                <a:solidFill>
                  <a:schemeClr val="accent6">
                    <a:lumMod val="75000"/>
                  </a:schemeClr>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Planilha1!$C$2:$C$16</c:f>
              <c:numCache>
                <c:formatCode>General</c:formatCode>
                <c:ptCount val="15"/>
                <c:pt idx="0">
                  <c:v>1.6125E-3</c:v>
                </c:pt>
                <c:pt idx="1">
                  <c:v>1.4593E-3</c:v>
                </c:pt>
                <c:pt idx="2">
                  <c:v>1.2072000000000001E-3</c:v>
                </c:pt>
                <c:pt idx="3">
                  <c:v>1.2527E-2</c:v>
                </c:pt>
                <c:pt idx="4">
                  <c:v>1.3813E-3</c:v>
                </c:pt>
                <c:pt idx="5">
                  <c:v>1.5435E-3</c:v>
                </c:pt>
                <c:pt idx="6">
                  <c:v>1.7527E-3</c:v>
                </c:pt>
                <c:pt idx="7">
                  <c:v>1.1175E-3</c:v>
                </c:pt>
                <c:pt idx="8">
                  <c:v>3.9871000000000004E-3</c:v>
                </c:pt>
                <c:pt idx="9">
                  <c:v>1.1876E-3</c:v>
                </c:pt>
                <c:pt idx="10">
                  <c:v>5.7419999999999997E-3</c:v>
                </c:pt>
                <c:pt idx="11">
                  <c:v>1.2537E-3</c:v>
                </c:pt>
                <c:pt idx="12">
                  <c:v>1.2277E-3</c:v>
                </c:pt>
                <c:pt idx="13">
                  <c:v>1.0682999999999999E-3</c:v>
                </c:pt>
                <c:pt idx="14">
                  <c:v>1.5900000000000001E-3</c:v>
                </c:pt>
              </c:numCache>
            </c:numRef>
          </c:val>
          <c:smooth val="0"/>
          <c:extLst>
            <c:ext xmlns:c16="http://schemas.microsoft.com/office/drawing/2014/chart" uri="{C3380CC4-5D6E-409C-BE32-E72D297353CC}">
              <c16:uniqueId val="{00000001-ABB0-48C9-BAD3-FE59EDEDBFC0}"/>
            </c:ext>
          </c:extLst>
        </c:ser>
        <c:ser>
          <c:idx val="2"/>
          <c:order val="2"/>
          <c:tx>
            <c:strRef>
              <c:f>Planilha1!$D$1</c:f>
              <c:strCache>
                <c:ptCount val="1"/>
                <c:pt idx="0">
                  <c:v>Busca Binária</c:v>
                </c:pt>
              </c:strCache>
            </c:strRef>
          </c:tx>
          <c:spPr>
            <a:ln w="28575" cap="rnd">
              <a:solidFill>
                <a:srgbClr val="002060"/>
              </a:solidFill>
              <a:round/>
            </a:ln>
            <a:effectLst/>
          </c:spPr>
          <c:marker>
            <c:symbol val="circle"/>
            <c:size val="5"/>
            <c:spPr>
              <a:solidFill>
                <a:schemeClr val="accent3"/>
              </a:solidFill>
              <a:ln w="9525">
                <a:solidFill>
                  <a:srgbClr val="002060"/>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Planilha1!$D$2:$D$16</c:f>
              <c:numCache>
                <c:formatCode>General</c:formatCode>
                <c:ptCount val="15"/>
                <c:pt idx="0">
                  <c:v>1.3338E-3</c:v>
                </c:pt>
                <c:pt idx="1">
                  <c:v>1.4258000000000001E-3</c:v>
                </c:pt>
                <c:pt idx="2">
                  <c:v>1.5196000000000001E-3</c:v>
                </c:pt>
                <c:pt idx="3">
                  <c:v>2.3259999999999999E-3</c:v>
                </c:pt>
                <c:pt idx="4">
                  <c:v>2.0018000000000002E-3</c:v>
                </c:pt>
                <c:pt idx="5">
                  <c:v>1.5348E-3</c:v>
                </c:pt>
                <c:pt idx="6">
                  <c:v>1.6555999999999999E-3</c:v>
                </c:pt>
                <c:pt idx="7">
                  <c:v>6.0159999999999996E-3</c:v>
                </c:pt>
                <c:pt idx="8">
                  <c:v>2.2522000000000002E-3</c:v>
                </c:pt>
                <c:pt idx="9">
                  <c:v>1.335E-3</c:v>
                </c:pt>
                <c:pt idx="10">
                  <c:v>1.3862E-3</c:v>
                </c:pt>
                <c:pt idx="11">
                  <c:v>1.3152000000000001E-3</c:v>
                </c:pt>
                <c:pt idx="12">
                  <c:v>1.5213E-3</c:v>
                </c:pt>
                <c:pt idx="13">
                  <c:v>1.3297999999999999E-3</c:v>
                </c:pt>
                <c:pt idx="14">
                  <c:v>1.5992000000000001E-3</c:v>
                </c:pt>
              </c:numCache>
            </c:numRef>
          </c:val>
          <c:smooth val="0"/>
          <c:extLst>
            <c:ext xmlns:c16="http://schemas.microsoft.com/office/drawing/2014/chart" uri="{C3380CC4-5D6E-409C-BE32-E72D297353CC}">
              <c16:uniqueId val="{00000002-ABB0-48C9-BAD3-FE59EDEDBFC0}"/>
            </c:ext>
          </c:extLst>
        </c:ser>
        <c:ser>
          <c:idx val="3"/>
          <c:order val="3"/>
          <c:tx>
            <c:strRef>
              <c:f>Planilha1!$E$1</c:f>
              <c:strCache>
                <c:ptCount val="1"/>
                <c:pt idx="0">
                  <c:v>Busca em Árvore Binária não-balanceada</c:v>
                </c:pt>
              </c:strCache>
            </c:strRef>
          </c:tx>
          <c:spPr>
            <a:ln w="28575" cap="rnd">
              <a:solidFill>
                <a:srgbClr val="FFC000"/>
              </a:solidFill>
              <a:round/>
            </a:ln>
            <a:effectLst/>
          </c:spPr>
          <c:marker>
            <c:symbol val="circle"/>
            <c:size val="5"/>
            <c:spPr>
              <a:solidFill>
                <a:schemeClr val="accent4"/>
              </a:solidFill>
              <a:ln w="9525">
                <a:solidFill>
                  <a:srgbClr val="FFC000"/>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Planilha1!$E$2:$E$16</c:f>
              <c:numCache>
                <c:formatCode>General</c:formatCode>
                <c:ptCount val="15"/>
                <c:pt idx="0">
                  <c:v>8.319E-4</c:v>
                </c:pt>
                <c:pt idx="1">
                  <c:v>1.1038000000000001E-3</c:v>
                </c:pt>
                <c:pt idx="2">
                  <c:v>1.4321E-3</c:v>
                </c:pt>
                <c:pt idx="3">
                  <c:v>2.2791E-3</c:v>
                </c:pt>
                <c:pt idx="4">
                  <c:v>1.0678E-3</c:v>
                </c:pt>
                <c:pt idx="5">
                  <c:v>1.1804000000000001E-3</c:v>
                </c:pt>
                <c:pt idx="6">
                  <c:v>8.4769999999999995E-4</c:v>
                </c:pt>
                <c:pt idx="7">
                  <c:v>8.8829999999999996E-4</c:v>
                </c:pt>
                <c:pt idx="8">
                  <c:v>1.4339000000000001E-3</c:v>
                </c:pt>
                <c:pt idx="9">
                  <c:v>9.2949999999999999E-4</c:v>
                </c:pt>
                <c:pt idx="10">
                  <c:v>8.384E-4</c:v>
                </c:pt>
                <c:pt idx="11">
                  <c:v>7.6829999999999997E-4</c:v>
                </c:pt>
                <c:pt idx="12">
                  <c:v>1.0043000000000001E-3</c:v>
                </c:pt>
                <c:pt idx="13">
                  <c:v>1.4411000000000001E-3</c:v>
                </c:pt>
                <c:pt idx="14">
                  <c:v>8.095E-4</c:v>
                </c:pt>
              </c:numCache>
            </c:numRef>
          </c:val>
          <c:smooth val="0"/>
          <c:extLst>
            <c:ext xmlns:c16="http://schemas.microsoft.com/office/drawing/2014/chart" uri="{C3380CC4-5D6E-409C-BE32-E72D297353CC}">
              <c16:uniqueId val="{00000004-ABB0-48C9-BAD3-FE59EDEDBFC0}"/>
            </c:ext>
          </c:extLst>
        </c:ser>
        <c:ser>
          <c:idx val="4"/>
          <c:order val="4"/>
          <c:tx>
            <c:strRef>
              <c:f>Planilha1!$F$1</c:f>
              <c:strCache>
                <c:ptCount val="1"/>
                <c:pt idx="0">
                  <c:v>Busca em Árvore Binária Balanceada</c:v>
                </c:pt>
              </c:strCache>
            </c:strRef>
          </c:tx>
          <c:spPr>
            <a:ln w="28575" cap="rnd">
              <a:solidFill>
                <a:srgbClr val="00B0F0"/>
              </a:solidFill>
              <a:round/>
            </a:ln>
            <a:effectLst/>
          </c:spPr>
          <c:marker>
            <c:symbol val="circle"/>
            <c:size val="5"/>
            <c:spPr>
              <a:solidFill>
                <a:schemeClr val="accent5"/>
              </a:solidFill>
              <a:ln w="9525">
                <a:solidFill>
                  <a:schemeClr val="accent5"/>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Planilha1!$F$2:$F$16</c:f>
              <c:numCache>
                <c:formatCode>General</c:formatCode>
                <c:ptCount val="15"/>
                <c:pt idx="0">
                  <c:v>1.0032000000000001E-3</c:v>
                </c:pt>
                <c:pt idx="1">
                  <c:v>9.0950000000000004E-4</c:v>
                </c:pt>
                <c:pt idx="2">
                  <c:v>1.642E-3</c:v>
                </c:pt>
                <c:pt idx="3">
                  <c:v>2.5431999999999998E-3</c:v>
                </c:pt>
                <c:pt idx="4">
                  <c:v>9.3939999999999996E-4</c:v>
                </c:pt>
                <c:pt idx="5">
                  <c:v>5.5532000000000003E-3</c:v>
                </c:pt>
                <c:pt idx="6">
                  <c:v>8.8040000000000004E-4</c:v>
                </c:pt>
                <c:pt idx="7">
                  <c:v>1.1234000000000001E-3</c:v>
                </c:pt>
                <c:pt idx="8">
                  <c:v>8.721E-4</c:v>
                </c:pt>
                <c:pt idx="9">
                  <c:v>9.1889999999999995E-4</c:v>
                </c:pt>
                <c:pt idx="10">
                  <c:v>8.1090000000000003E-4</c:v>
                </c:pt>
                <c:pt idx="11">
                  <c:v>7.205E-4</c:v>
                </c:pt>
                <c:pt idx="12">
                  <c:v>1.0225E-3</c:v>
                </c:pt>
                <c:pt idx="13">
                  <c:v>7.2129000000000004E-3</c:v>
                </c:pt>
                <c:pt idx="14">
                  <c:v>8.0713E-3</c:v>
                </c:pt>
              </c:numCache>
            </c:numRef>
          </c:val>
          <c:smooth val="0"/>
          <c:extLst>
            <c:ext xmlns:c16="http://schemas.microsoft.com/office/drawing/2014/chart" uri="{C3380CC4-5D6E-409C-BE32-E72D297353CC}">
              <c16:uniqueId val="{00000005-ABB0-48C9-BAD3-FE59EDEDBFC0}"/>
            </c:ext>
          </c:extLst>
        </c:ser>
        <c:dLbls>
          <c:showLegendKey val="0"/>
          <c:showVal val="0"/>
          <c:showCatName val="0"/>
          <c:showSerName val="0"/>
          <c:showPercent val="0"/>
          <c:showBubbleSize val="0"/>
        </c:dLbls>
        <c:marker val="1"/>
        <c:smooth val="0"/>
        <c:axId val="1727322511"/>
        <c:axId val="1415553999"/>
      </c:lineChart>
      <c:catAx>
        <c:axId val="1727322511"/>
        <c:scaling>
          <c:orientation val="minMax"/>
        </c:scaling>
        <c:delete val="0"/>
        <c:axPos val="b"/>
        <c:numFmt formatCode="General" sourceLinked="1"/>
        <c:majorTickMark val="none"/>
        <c:minorTickMark val="none"/>
        <c:tickLblPos val="nextTo"/>
        <c:sp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415553999"/>
        <c:crosses val="autoZero"/>
        <c:auto val="1"/>
        <c:lblAlgn val="ctr"/>
        <c:lblOffset val="100"/>
        <c:noMultiLvlLbl val="0"/>
      </c:catAx>
      <c:valAx>
        <c:axId val="1415553999"/>
        <c:scaling>
          <c:orientation val="minMax"/>
          <c:max val="3.5000000000000003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727322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b="1" dirty="0"/>
              <a:t>Dados de Testes do Banco de Dados principal – Caso 2 (Tamanho da Tabela </a:t>
            </a:r>
            <a:r>
              <a:rPr lang="pt-BR" b="1" dirty="0" err="1"/>
              <a:t>Hash</a:t>
            </a:r>
            <a:r>
              <a:rPr lang="pt-BR" b="1" dirty="0"/>
              <a:t>: 26)</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Busca na Tabela Hash</c:v>
                </c:pt>
              </c:strCache>
            </c:strRef>
          </c:tx>
          <c:spPr>
            <a:ln w="28575" cap="rnd">
              <a:solidFill>
                <a:srgbClr val="FF0000"/>
              </a:solidFill>
              <a:round/>
            </a:ln>
            <a:effectLst/>
          </c:spPr>
          <c:marker>
            <c:symbol val="circle"/>
            <c:size val="5"/>
            <c:spPr>
              <a:solidFill>
                <a:schemeClr val="accent1"/>
              </a:solidFill>
              <a:ln w="9525">
                <a:solidFill>
                  <a:srgbClr val="FF0000"/>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Planilha1!$B$2:$B$16</c:f>
              <c:numCache>
                <c:formatCode>General</c:formatCode>
                <c:ptCount val="15"/>
                <c:pt idx="0">
                  <c:v>1.11156E-2</c:v>
                </c:pt>
                <c:pt idx="1">
                  <c:v>1.09295E-2</c:v>
                </c:pt>
                <c:pt idx="2">
                  <c:v>1.07195E-2</c:v>
                </c:pt>
                <c:pt idx="3">
                  <c:v>1.1649100000000001E-2</c:v>
                </c:pt>
                <c:pt idx="4">
                  <c:v>1.21338E-2</c:v>
                </c:pt>
                <c:pt idx="5">
                  <c:v>1.4134300000000001E-2</c:v>
                </c:pt>
                <c:pt idx="6">
                  <c:v>1.41434E-2</c:v>
                </c:pt>
                <c:pt idx="7">
                  <c:v>1.7877199999999999E-2</c:v>
                </c:pt>
                <c:pt idx="8">
                  <c:v>1.5971599999999999E-2</c:v>
                </c:pt>
                <c:pt idx="9">
                  <c:v>4.93947E-2</c:v>
                </c:pt>
                <c:pt idx="10">
                  <c:v>2.22709E-2</c:v>
                </c:pt>
                <c:pt idx="11">
                  <c:v>2.4304099999999999E-2</c:v>
                </c:pt>
                <c:pt idx="12">
                  <c:v>2.2664500000000001E-2</c:v>
                </c:pt>
                <c:pt idx="13">
                  <c:v>2.2522E-2</c:v>
                </c:pt>
                <c:pt idx="14">
                  <c:v>1.68963E-2</c:v>
                </c:pt>
              </c:numCache>
            </c:numRef>
          </c:val>
          <c:smooth val="0"/>
          <c:extLst>
            <c:ext xmlns:c16="http://schemas.microsoft.com/office/drawing/2014/chart" uri="{C3380CC4-5D6E-409C-BE32-E72D297353CC}">
              <c16:uniqueId val="{00000000-8C90-4E0C-8817-E0E338C8215F}"/>
            </c:ext>
          </c:extLst>
        </c:ser>
        <c:ser>
          <c:idx val="1"/>
          <c:order val="1"/>
          <c:tx>
            <c:strRef>
              <c:f>Planilha1!$C$1</c:f>
              <c:strCache>
                <c:ptCount val="1"/>
                <c:pt idx="0">
                  <c:v>Busca Linear</c:v>
                </c:pt>
              </c:strCache>
            </c:strRef>
          </c:tx>
          <c:spPr>
            <a:ln w="28575" cap="rnd">
              <a:solidFill>
                <a:schemeClr val="accent6">
                  <a:lumMod val="50000"/>
                </a:schemeClr>
              </a:solidFill>
              <a:round/>
            </a:ln>
            <a:effectLst/>
          </c:spPr>
          <c:marker>
            <c:symbol val="circle"/>
            <c:size val="5"/>
            <c:spPr>
              <a:solidFill>
                <a:schemeClr val="accent2"/>
              </a:solidFill>
              <a:ln w="9525">
                <a:solidFill>
                  <a:schemeClr val="accent6">
                    <a:lumMod val="50000"/>
                  </a:schemeClr>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Planilha1!$C$2:$C$16</c:f>
              <c:numCache>
                <c:formatCode>General</c:formatCode>
                <c:ptCount val="15"/>
                <c:pt idx="0">
                  <c:v>1.4235000000000001E-3</c:v>
                </c:pt>
                <c:pt idx="1">
                  <c:v>1.4648E-3</c:v>
                </c:pt>
                <c:pt idx="2">
                  <c:v>1.2895000000000001E-3</c:v>
                </c:pt>
                <c:pt idx="3">
                  <c:v>1.3443000000000001E-3</c:v>
                </c:pt>
                <c:pt idx="4">
                  <c:v>7.6065000000000004E-3</c:v>
                </c:pt>
                <c:pt idx="5">
                  <c:v>1.7761000000000001E-3</c:v>
                </c:pt>
                <c:pt idx="6">
                  <c:v>2.1158000000000001E-3</c:v>
                </c:pt>
                <c:pt idx="7">
                  <c:v>1.377E-3</c:v>
                </c:pt>
                <c:pt idx="8">
                  <c:v>1.2006E-3</c:v>
                </c:pt>
                <c:pt idx="9">
                  <c:v>1.00094E-2</c:v>
                </c:pt>
                <c:pt idx="10">
                  <c:v>1.2836E-3</c:v>
                </c:pt>
                <c:pt idx="11">
                  <c:v>1.1103E-3</c:v>
                </c:pt>
                <c:pt idx="12">
                  <c:v>1.1605000000000001E-3</c:v>
                </c:pt>
                <c:pt idx="13">
                  <c:v>1.1225E-3</c:v>
                </c:pt>
                <c:pt idx="14">
                  <c:v>1.2267999999999999E-3</c:v>
                </c:pt>
              </c:numCache>
            </c:numRef>
          </c:val>
          <c:smooth val="0"/>
          <c:extLst>
            <c:ext xmlns:c16="http://schemas.microsoft.com/office/drawing/2014/chart" uri="{C3380CC4-5D6E-409C-BE32-E72D297353CC}">
              <c16:uniqueId val="{00000001-8C90-4E0C-8817-E0E338C8215F}"/>
            </c:ext>
          </c:extLst>
        </c:ser>
        <c:ser>
          <c:idx val="2"/>
          <c:order val="2"/>
          <c:tx>
            <c:strRef>
              <c:f>Planilha1!$D$1</c:f>
              <c:strCache>
                <c:ptCount val="1"/>
                <c:pt idx="0">
                  <c:v>Busca Binária</c:v>
                </c:pt>
              </c:strCache>
            </c:strRef>
          </c:tx>
          <c:spPr>
            <a:ln w="28575" cap="rnd">
              <a:solidFill>
                <a:srgbClr val="002060"/>
              </a:solidFill>
              <a:round/>
            </a:ln>
            <a:effectLst/>
          </c:spPr>
          <c:marker>
            <c:symbol val="circle"/>
            <c:size val="5"/>
            <c:spPr>
              <a:solidFill>
                <a:schemeClr val="accent3"/>
              </a:solidFill>
              <a:ln w="9525">
                <a:solidFill>
                  <a:srgbClr val="002060"/>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Planilha1!$D$2:$D$16</c:f>
              <c:numCache>
                <c:formatCode>General</c:formatCode>
                <c:ptCount val="15"/>
                <c:pt idx="0">
                  <c:v>1.4350000000000001E-3</c:v>
                </c:pt>
                <c:pt idx="1">
                  <c:v>1.3963000000000001E-3</c:v>
                </c:pt>
                <c:pt idx="2">
                  <c:v>1.6083E-3</c:v>
                </c:pt>
                <c:pt idx="3">
                  <c:v>1.3431000000000001E-3</c:v>
                </c:pt>
                <c:pt idx="4">
                  <c:v>1.2731000000000001E-3</c:v>
                </c:pt>
                <c:pt idx="5">
                  <c:v>1.3258E-3</c:v>
                </c:pt>
                <c:pt idx="6">
                  <c:v>1.6301E-3</c:v>
                </c:pt>
                <c:pt idx="7">
                  <c:v>5.3007999999999996E-3</c:v>
                </c:pt>
                <c:pt idx="8">
                  <c:v>6.5515E-3</c:v>
                </c:pt>
                <c:pt idx="9">
                  <c:v>2.4997000000000001E-3</c:v>
                </c:pt>
                <c:pt idx="10">
                  <c:v>1.3537E-3</c:v>
                </c:pt>
                <c:pt idx="11">
                  <c:v>1.6693999999999999E-3</c:v>
                </c:pt>
                <c:pt idx="12">
                  <c:v>2.2699E-3</c:v>
                </c:pt>
                <c:pt idx="13">
                  <c:v>1.325E-3</c:v>
                </c:pt>
                <c:pt idx="14">
                  <c:v>1.286E-3</c:v>
                </c:pt>
              </c:numCache>
            </c:numRef>
          </c:val>
          <c:smooth val="0"/>
          <c:extLst>
            <c:ext xmlns:c16="http://schemas.microsoft.com/office/drawing/2014/chart" uri="{C3380CC4-5D6E-409C-BE32-E72D297353CC}">
              <c16:uniqueId val="{00000002-8C90-4E0C-8817-E0E338C8215F}"/>
            </c:ext>
          </c:extLst>
        </c:ser>
        <c:ser>
          <c:idx val="3"/>
          <c:order val="3"/>
          <c:tx>
            <c:strRef>
              <c:f>Planilha1!$E$1</c:f>
              <c:strCache>
                <c:ptCount val="1"/>
                <c:pt idx="0">
                  <c:v>Busca em Árvore Binária não-balanceada</c:v>
                </c:pt>
              </c:strCache>
            </c:strRef>
          </c:tx>
          <c:spPr>
            <a:ln w="28575" cap="rnd">
              <a:solidFill>
                <a:schemeClr val="accent2">
                  <a:lumMod val="75000"/>
                </a:schemeClr>
              </a:solidFill>
              <a:round/>
            </a:ln>
            <a:effectLst/>
          </c:spPr>
          <c:marker>
            <c:symbol val="circle"/>
            <c:size val="5"/>
            <c:spPr>
              <a:solidFill>
                <a:schemeClr val="accent4"/>
              </a:solidFill>
              <a:ln w="9525">
                <a:solidFill>
                  <a:schemeClr val="accent2">
                    <a:lumMod val="75000"/>
                  </a:schemeClr>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Planilha1!$E$2:$E$16</c:f>
              <c:numCache>
                <c:formatCode>General</c:formatCode>
                <c:ptCount val="15"/>
                <c:pt idx="0">
                  <c:v>9.0289999999999999E-4</c:v>
                </c:pt>
                <c:pt idx="1">
                  <c:v>1.0219999999999999E-3</c:v>
                </c:pt>
                <c:pt idx="2">
                  <c:v>8.8279999999999999E-4</c:v>
                </c:pt>
                <c:pt idx="3">
                  <c:v>8.3230000000000001E-4</c:v>
                </c:pt>
                <c:pt idx="4">
                  <c:v>1.0610000000000001E-3</c:v>
                </c:pt>
                <c:pt idx="5">
                  <c:v>8.8630000000000002E-4</c:v>
                </c:pt>
                <c:pt idx="6">
                  <c:v>8.9280000000000002E-4</c:v>
                </c:pt>
                <c:pt idx="7">
                  <c:v>1.1257000000000001E-3</c:v>
                </c:pt>
                <c:pt idx="8">
                  <c:v>1.1945E-3</c:v>
                </c:pt>
                <c:pt idx="9">
                  <c:v>1.05644E-2</c:v>
                </c:pt>
                <c:pt idx="10">
                  <c:v>1.4254000000000001E-3</c:v>
                </c:pt>
                <c:pt idx="11">
                  <c:v>8.7290000000000002E-4</c:v>
                </c:pt>
                <c:pt idx="12">
                  <c:v>1.0346999999999999E-3</c:v>
                </c:pt>
                <c:pt idx="13">
                  <c:v>1.8048000000000001E-3</c:v>
                </c:pt>
                <c:pt idx="14">
                  <c:v>5.2467E-3</c:v>
                </c:pt>
              </c:numCache>
            </c:numRef>
          </c:val>
          <c:smooth val="0"/>
          <c:extLst>
            <c:ext xmlns:c16="http://schemas.microsoft.com/office/drawing/2014/chart" uri="{C3380CC4-5D6E-409C-BE32-E72D297353CC}">
              <c16:uniqueId val="{00000004-8C90-4E0C-8817-E0E338C8215F}"/>
            </c:ext>
          </c:extLst>
        </c:ser>
        <c:ser>
          <c:idx val="4"/>
          <c:order val="4"/>
          <c:tx>
            <c:strRef>
              <c:f>Planilha1!$F$1</c:f>
              <c:strCache>
                <c:ptCount val="1"/>
                <c:pt idx="0">
                  <c:v>Busca em Árvore Binária balanceada</c:v>
                </c:pt>
              </c:strCache>
            </c:strRef>
          </c:tx>
          <c:spPr>
            <a:ln w="28575" cap="rnd">
              <a:solidFill>
                <a:srgbClr val="00B0F0"/>
              </a:solidFill>
              <a:round/>
            </a:ln>
            <a:effectLst/>
          </c:spPr>
          <c:marker>
            <c:symbol val="circle"/>
            <c:size val="5"/>
            <c:spPr>
              <a:solidFill>
                <a:schemeClr val="accent5"/>
              </a:solidFill>
              <a:ln w="9525">
                <a:solidFill>
                  <a:srgbClr val="00B0F0"/>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Planilha1!$F$2:$F$16</c:f>
              <c:numCache>
                <c:formatCode>General</c:formatCode>
                <c:ptCount val="15"/>
                <c:pt idx="0">
                  <c:v>9.8919999999999998E-4</c:v>
                </c:pt>
                <c:pt idx="1">
                  <c:v>9.8459999999999997E-4</c:v>
                </c:pt>
                <c:pt idx="2">
                  <c:v>1.2893E-3</c:v>
                </c:pt>
                <c:pt idx="3">
                  <c:v>8.4939999999999998E-3</c:v>
                </c:pt>
                <c:pt idx="4">
                  <c:v>8.9050000000000002E-4</c:v>
                </c:pt>
                <c:pt idx="5">
                  <c:v>8.0880000000000004E-4</c:v>
                </c:pt>
                <c:pt idx="6">
                  <c:v>9.2860000000000002E-4</c:v>
                </c:pt>
                <c:pt idx="7">
                  <c:v>7.2210000000000004E-4</c:v>
                </c:pt>
                <c:pt idx="8">
                  <c:v>9.2299999999999999E-4</c:v>
                </c:pt>
                <c:pt idx="9">
                  <c:v>2.2913999999999999E-3</c:v>
                </c:pt>
                <c:pt idx="10">
                  <c:v>1.01E-3</c:v>
                </c:pt>
                <c:pt idx="11">
                  <c:v>6.0848999999999999E-3</c:v>
                </c:pt>
                <c:pt idx="12">
                  <c:v>1.124E-3</c:v>
                </c:pt>
                <c:pt idx="13">
                  <c:v>1.0842E-3</c:v>
                </c:pt>
                <c:pt idx="14">
                  <c:v>1.4931E-3</c:v>
                </c:pt>
              </c:numCache>
            </c:numRef>
          </c:val>
          <c:smooth val="0"/>
          <c:extLst>
            <c:ext xmlns:c16="http://schemas.microsoft.com/office/drawing/2014/chart" uri="{C3380CC4-5D6E-409C-BE32-E72D297353CC}">
              <c16:uniqueId val="{00000005-8C90-4E0C-8817-E0E338C8215F}"/>
            </c:ext>
          </c:extLst>
        </c:ser>
        <c:dLbls>
          <c:showLegendKey val="0"/>
          <c:showVal val="0"/>
          <c:showCatName val="0"/>
          <c:showSerName val="0"/>
          <c:showPercent val="0"/>
          <c:showBubbleSize val="0"/>
        </c:dLbls>
        <c:marker val="1"/>
        <c:smooth val="0"/>
        <c:axId val="1836501120"/>
        <c:axId val="1839523936"/>
      </c:lineChart>
      <c:catAx>
        <c:axId val="1836501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839523936"/>
        <c:crosses val="autoZero"/>
        <c:auto val="1"/>
        <c:lblAlgn val="ctr"/>
        <c:lblOffset val="100"/>
        <c:noMultiLvlLbl val="0"/>
      </c:catAx>
      <c:valAx>
        <c:axId val="1839523936"/>
        <c:scaling>
          <c:orientation val="minMax"/>
          <c:max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836501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sz="1800" b="1" i="0" baseline="0" dirty="0">
                <a:effectLst/>
              </a:rPr>
              <a:t>Dados de Testes do Banco de Dados principal – Caso 3 (Tamanho da Tabela </a:t>
            </a:r>
            <a:r>
              <a:rPr lang="pt-BR" sz="1800" b="1" i="0" baseline="0" dirty="0" err="1">
                <a:effectLst/>
              </a:rPr>
              <a:t>Hash</a:t>
            </a:r>
            <a:r>
              <a:rPr lang="pt-BR" sz="1800" b="1" i="0" baseline="0" dirty="0">
                <a:effectLst/>
              </a:rPr>
              <a:t>: 52)</a:t>
            </a:r>
            <a:endParaRPr lang="pt-BR" b="1"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Busca na Tabela Hash</c:v>
                </c:pt>
              </c:strCache>
            </c:strRef>
          </c:tx>
          <c:spPr>
            <a:ln w="28575" cap="rnd">
              <a:solidFill>
                <a:srgbClr val="FF0000"/>
              </a:solidFill>
              <a:round/>
            </a:ln>
            <a:effectLst/>
          </c:spPr>
          <c:marker>
            <c:symbol val="circle"/>
            <c:size val="5"/>
            <c:spPr>
              <a:solidFill>
                <a:schemeClr val="accent1"/>
              </a:solidFill>
              <a:ln w="9525">
                <a:solidFill>
                  <a:srgbClr val="FF0000"/>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Planilha1!$B$2:$B$16</c:f>
              <c:numCache>
                <c:formatCode>General</c:formatCode>
                <c:ptCount val="15"/>
                <c:pt idx="0">
                  <c:v>3.3498E-3</c:v>
                </c:pt>
                <c:pt idx="1">
                  <c:v>3.1488000000000002E-3</c:v>
                </c:pt>
                <c:pt idx="2">
                  <c:v>3.7786999999999999E-3</c:v>
                </c:pt>
                <c:pt idx="3">
                  <c:v>4.5259999999999996E-3</c:v>
                </c:pt>
                <c:pt idx="4">
                  <c:v>4.431E-3</c:v>
                </c:pt>
                <c:pt idx="5">
                  <c:v>1.22265E-2</c:v>
                </c:pt>
                <c:pt idx="6">
                  <c:v>7.1548999999999996E-3</c:v>
                </c:pt>
                <c:pt idx="7">
                  <c:v>6.5602999999999998E-3</c:v>
                </c:pt>
                <c:pt idx="8">
                  <c:v>7.7019999999999996E-3</c:v>
                </c:pt>
                <c:pt idx="9">
                  <c:v>1.56297E-2</c:v>
                </c:pt>
                <c:pt idx="10">
                  <c:v>1.5208299999999999E-2</c:v>
                </c:pt>
                <c:pt idx="11">
                  <c:v>7.3448999999999997E-3</c:v>
                </c:pt>
                <c:pt idx="12">
                  <c:v>1.8856100000000001E-2</c:v>
                </c:pt>
                <c:pt idx="13">
                  <c:v>1.48901E-2</c:v>
                </c:pt>
                <c:pt idx="14">
                  <c:v>1.9454599999999999E-2</c:v>
                </c:pt>
              </c:numCache>
            </c:numRef>
          </c:val>
          <c:smooth val="0"/>
          <c:extLst>
            <c:ext xmlns:c16="http://schemas.microsoft.com/office/drawing/2014/chart" uri="{C3380CC4-5D6E-409C-BE32-E72D297353CC}">
              <c16:uniqueId val="{00000000-A9E2-4616-8F58-18A391F1B6E9}"/>
            </c:ext>
          </c:extLst>
        </c:ser>
        <c:ser>
          <c:idx val="1"/>
          <c:order val="1"/>
          <c:tx>
            <c:strRef>
              <c:f>Planilha1!$C$1</c:f>
              <c:strCache>
                <c:ptCount val="1"/>
                <c:pt idx="0">
                  <c:v>Busca Linear</c:v>
                </c:pt>
              </c:strCache>
            </c:strRef>
          </c:tx>
          <c:spPr>
            <a:ln w="28575" cap="rnd">
              <a:solidFill>
                <a:schemeClr val="accent6">
                  <a:lumMod val="75000"/>
                </a:schemeClr>
              </a:solidFill>
              <a:round/>
            </a:ln>
            <a:effectLst/>
          </c:spPr>
          <c:marker>
            <c:symbol val="circle"/>
            <c:size val="5"/>
            <c:spPr>
              <a:solidFill>
                <a:schemeClr val="accent2"/>
              </a:solidFill>
              <a:ln w="9525">
                <a:solidFill>
                  <a:schemeClr val="accent6">
                    <a:lumMod val="75000"/>
                  </a:schemeClr>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Planilha1!$C$2:$C$16</c:f>
              <c:numCache>
                <c:formatCode>General</c:formatCode>
                <c:ptCount val="15"/>
                <c:pt idx="0">
                  <c:v>1.1731E-2</c:v>
                </c:pt>
                <c:pt idx="1">
                  <c:v>2.6297E-3</c:v>
                </c:pt>
                <c:pt idx="2">
                  <c:v>3.3863999999999999E-3</c:v>
                </c:pt>
                <c:pt idx="3">
                  <c:v>3.0999999999999999E-3</c:v>
                </c:pt>
                <c:pt idx="4">
                  <c:v>1.0368E-2</c:v>
                </c:pt>
                <c:pt idx="5">
                  <c:v>2.5650999999999998E-3</c:v>
                </c:pt>
                <c:pt idx="6">
                  <c:v>4.5247000000000004E-3</c:v>
                </c:pt>
                <c:pt idx="7">
                  <c:v>2.3005E-3</c:v>
                </c:pt>
                <c:pt idx="8">
                  <c:v>2.1960999999999999E-3</c:v>
                </c:pt>
                <c:pt idx="9">
                  <c:v>3.5661E-3</c:v>
                </c:pt>
                <c:pt idx="10">
                  <c:v>3.4778999999999999E-3</c:v>
                </c:pt>
                <c:pt idx="11">
                  <c:v>3.1457E-3</c:v>
                </c:pt>
                <c:pt idx="12">
                  <c:v>8.9171000000000007E-3</c:v>
                </c:pt>
                <c:pt idx="13">
                  <c:v>3.0442999999999998E-3</c:v>
                </c:pt>
                <c:pt idx="14">
                  <c:v>1.0636700000000001E-2</c:v>
                </c:pt>
              </c:numCache>
            </c:numRef>
          </c:val>
          <c:smooth val="0"/>
          <c:extLst>
            <c:ext xmlns:c16="http://schemas.microsoft.com/office/drawing/2014/chart" uri="{C3380CC4-5D6E-409C-BE32-E72D297353CC}">
              <c16:uniqueId val="{00000001-A9E2-4616-8F58-18A391F1B6E9}"/>
            </c:ext>
          </c:extLst>
        </c:ser>
        <c:ser>
          <c:idx val="2"/>
          <c:order val="2"/>
          <c:tx>
            <c:strRef>
              <c:f>Planilha1!$D$1</c:f>
              <c:strCache>
                <c:ptCount val="1"/>
                <c:pt idx="0">
                  <c:v>Busca Binária</c:v>
                </c:pt>
              </c:strCache>
            </c:strRef>
          </c:tx>
          <c:spPr>
            <a:ln w="28575" cap="rnd">
              <a:solidFill>
                <a:srgbClr val="002060"/>
              </a:solidFill>
              <a:round/>
            </a:ln>
            <a:effectLst/>
          </c:spPr>
          <c:marker>
            <c:symbol val="circle"/>
            <c:size val="5"/>
            <c:spPr>
              <a:solidFill>
                <a:schemeClr val="accent3"/>
              </a:solidFill>
              <a:ln w="9525">
                <a:solidFill>
                  <a:srgbClr val="002060"/>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Planilha1!$D$2:$D$16</c:f>
              <c:numCache>
                <c:formatCode>General</c:formatCode>
                <c:ptCount val="15"/>
                <c:pt idx="0">
                  <c:v>3.0035000000000001E-3</c:v>
                </c:pt>
                <c:pt idx="1">
                  <c:v>1.36434E-2</c:v>
                </c:pt>
                <c:pt idx="2">
                  <c:v>3.3089E-3</c:v>
                </c:pt>
                <c:pt idx="3">
                  <c:v>3.454E-3</c:v>
                </c:pt>
                <c:pt idx="4">
                  <c:v>4.3347999999999998E-3</c:v>
                </c:pt>
                <c:pt idx="5">
                  <c:v>2.9556000000000001E-3</c:v>
                </c:pt>
                <c:pt idx="6">
                  <c:v>1.0618799999999999E-2</c:v>
                </c:pt>
                <c:pt idx="7">
                  <c:v>2.9386E-3</c:v>
                </c:pt>
                <c:pt idx="8">
                  <c:v>8.8123999999999997E-3</c:v>
                </c:pt>
                <c:pt idx="9">
                  <c:v>9.1829000000000008E-3</c:v>
                </c:pt>
                <c:pt idx="10">
                  <c:v>2.4777000000000002E-3</c:v>
                </c:pt>
                <c:pt idx="11">
                  <c:v>3.2076000000000001E-3</c:v>
                </c:pt>
                <c:pt idx="12">
                  <c:v>4.1738000000000001E-3</c:v>
                </c:pt>
                <c:pt idx="13">
                  <c:v>1.0814799999999999E-2</c:v>
                </c:pt>
                <c:pt idx="14">
                  <c:v>4.0241000000000001E-3</c:v>
                </c:pt>
              </c:numCache>
            </c:numRef>
          </c:val>
          <c:smooth val="0"/>
          <c:extLst>
            <c:ext xmlns:c16="http://schemas.microsoft.com/office/drawing/2014/chart" uri="{C3380CC4-5D6E-409C-BE32-E72D297353CC}">
              <c16:uniqueId val="{00000002-A9E2-4616-8F58-18A391F1B6E9}"/>
            </c:ext>
          </c:extLst>
        </c:ser>
        <c:ser>
          <c:idx val="3"/>
          <c:order val="3"/>
          <c:tx>
            <c:strRef>
              <c:f>Planilha1!$E$1</c:f>
              <c:strCache>
                <c:ptCount val="1"/>
                <c:pt idx="0">
                  <c:v>Busca em Árvore Binária não-balanceada</c:v>
                </c:pt>
              </c:strCache>
            </c:strRef>
          </c:tx>
          <c:spPr>
            <a:ln w="28575" cap="rnd">
              <a:solidFill>
                <a:srgbClr val="FFC000"/>
              </a:solidFill>
              <a:round/>
            </a:ln>
            <a:effectLst/>
          </c:spPr>
          <c:marker>
            <c:symbol val="circle"/>
            <c:size val="5"/>
            <c:spPr>
              <a:solidFill>
                <a:schemeClr val="accent4"/>
              </a:solidFill>
              <a:ln w="9525">
                <a:solidFill>
                  <a:srgbClr val="FFC000"/>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Planilha1!$E$2:$E$16</c:f>
              <c:numCache>
                <c:formatCode>General</c:formatCode>
                <c:ptCount val="15"/>
                <c:pt idx="0">
                  <c:v>3.4434000000000001E-3</c:v>
                </c:pt>
                <c:pt idx="1">
                  <c:v>2.9153999999999998E-3</c:v>
                </c:pt>
                <c:pt idx="2">
                  <c:v>2.9174000000000001E-3</c:v>
                </c:pt>
                <c:pt idx="3">
                  <c:v>3.9357000000000003E-3</c:v>
                </c:pt>
                <c:pt idx="4">
                  <c:v>3.2572999999999999E-3</c:v>
                </c:pt>
                <c:pt idx="5">
                  <c:v>3.0225E-3</c:v>
                </c:pt>
                <c:pt idx="6">
                  <c:v>1.9589E-3</c:v>
                </c:pt>
                <c:pt idx="7">
                  <c:v>2.2556999999999998E-3</c:v>
                </c:pt>
                <c:pt idx="8">
                  <c:v>1.9602999999999999E-3</c:v>
                </c:pt>
                <c:pt idx="9">
                  <c:v>5.1364999999999996E-3</c:v>
                </c:pt>
                <c:pt idx="10">
                  <c:v>9.9833000000000005E-3</c:v>
                </c:pt>
                <c:pt idx="11">
                  <c:v>9.3968000000000003E-3</c:v>
                </c:pt>
                <c:pt idx="12">
                  <c:v>1.45539E-2</c:v>
                </c:pt>
                <c:pt idx="13">
                  <c:v>2.7242E-3</c:v>
                </c:pt>
                <c:pt idx="14">
                  <c:v>4.6576999999999999E-3</c:v>
                </c:pt>
              </c:numCache>
            </c:numRef>
          </c:val>
          <c:smooth val="0"/>
          <c:extLst>
            <c:ext xmlns:c16="http://schemas.microsoft.com/office/drawing/2014/chart" uri="{C3380CC4-5D6E-409C-BE32-E72D297353CC}">
              <c16:uniqueId val="{00000004-A9E2-4616-8F58-18A391F1B6E9}"/>
            </c:ext>
          </c:extLst>
        </c:ser>
        <c:ser>
          <c:idx val="4"/>
          <c:order val="4"/>
          <c:tx>
            <c:strRef>
              <c:f>Planilha1!$F$1</c:f>
              <c:strCache>
                <c:ptCount val="1"/>
                <c:pt idx="0">
                  <c:v>Busca em Árvore Binária Balanceada</c:v>
                </c:pt>
              </c:strCache>
            </c:strRef>
          </c:tx>
          <c:spPr>
            <a:ln w="28575" cap="rnd">
              <a:solidFill>
                <a:srgbClr val="00B0F0"/>
              </a:solidFill>
              <a:round/>
            </a:ln>
            <a:effectLst/>
          </c:spPr>
          <c:marker>
            <c:symbol val="circle"/>
            <c:size val="5"/>
            <c:spPr>
              <a:solidFill>
                <a:schemeClr val="accent5"/>
              </a:solidFill>
              <a:ln w="9525">
                <a:solidFill>
                  <a:srgbClr val="00B0F0"/>
                </a:solidFill>
              </a:ln>
              <a:effectLst/>
            </c:spPr>
          </c:marker>
          <c:cat>
            <c:strRef>
              <c:f>Planilha1!$A$2:$A$16</c:f>
              <c:strCache>
                <c:ptCount val="15"/>
                <c:pt idx="0">
                  <c:v>Teste 1</c:v>
                </c:pt>
                <c:pt idx="1">
                  <c:v>Teste 2</c:v>
                </c:pt>
                <c:pt idx="2">
                  <c:v>Teste 3</c:v>
                </c:pt>
                <c:pt idx="3">
                  <c:v>Teste 4</c:v>
                </c:pt>
                <c:pt idx="4">
                  <c:v>Teste 5</c:v>
                </c:pt>
                <c:pt idx="5">
                  <c:v>Teste 6</c:v>
                </c:pt>
                <c:pt idx="6">
                  <c:v>Teste 7</c:v>
                </c:pt>
                <c:pt idx="7">
                  <c:v>Teste 8</c:v>
                </c:pt>
                <c:pt idx="8">
                  <c:v>Teste 9</c:v>
                </c:pt>
                <c:pt idx="9">
                  <c:v>Teste 10</c:v>
                </c:pt>
                <c:pt idx="10">
                  <c:v>Teste 11</c:v>
                </c:pt>
                <c:pt idx="11">
                  <c:v>Teste 12</c:v>
                </c:pt>
                <c:pt idx="12">
                  <c:v>Teste 13</c:v>
                </c:pt>
                <c:pt idx="13">
                  <c:v>Teste 14</c:v>
                </c:pt>
                <c:pt idx="14">
                  <c:v>Teste 15</c:v>
                </c:pt>
              </c:strCache>
            </c:strRef>
          </c:cat>
          <c:val>
            <c:numRef>
              <c:f>Planilha1!$F$2:$F$16</c:f>
              <c:numCache>
                <c:formatCode>General</c:formatCode>
                <c:ptCount val="15"/>
                <c:pt idx="0">
                  <c:v>2.3127200000000001E-2</c:v>
                </c:pt>
                <c:pt idx="1">
                  <c:v>3.0016999999999999E-3</c:v>
                </c:pt>
                <c:pt idx="2">
                  <c:v>2.9017000000000001E-3</c:v>
                </c:pt>
                <c:pt idx="3">
                  <c:v>2.2605799999999999E-2</c:v>
                </c:pt>
                <c:pt idx="4">
                  <c:v>2.9091E-3</c:v>
                </c:pt>
                <c:pt idx="5">
                  <c:v>3.1749999999999999E-3</c:v>
                </c:pt>
                <c:pt idx="6">
                  <c:v>2.5598000000000001E-3</c:v>
                </c:pt>
                <c:pt idx="7">
                  <c:v>3.9402999999999999E-3</c:v>
                </c:pt>
                <c:pt idx="8">
                  <c:v>2.2143000000000002E-3</c:v>
                </c:pt>
                <c:pt idx="9">
                  <c:v>1.3393E-2</c:v>
                </c:pt>
                <c:pt idx="10">
                  <c:v>2.4659E-3</c:v>
                </c:pt>
                <c:pt idx="11">
                  <c:v>1.9754E-3</c:v>
                </c:pt>
                <c:pt idx="12">
                  <c:v>1.08126E-2</c:v>
                </c:pt>
                <c:pt idx="13">
                  <c:v>1.00982E-2</c:v>
                </c:pt>
                <c:pt idx="14">
                  <c:v>1.06382E-2</c:v>
                </c:pt>
              </c:numCache>
            </c:numRef>
          </c:val>
          <c:smooth val="0"/>
          <c:extLst>
            <c:ext xmlns:c16="http://schemas.microsoft.com/office/drawing/2014/chart" uri="{C3380CC4-5D6E-409C-BE32-E72D297353CC}">
              <c16:uniqueId val="{00000005-A9E2-4616-8F58-18A391F1B6E9}"/>
            </c:ext>
          </c:extLst>
        </c:ser>
        <c:dLbls>
          <c:showLegendKey val="0"/>
          <c:showVal val="0"/>
          <c:showCatName val="0"/>
          <c:showSerName val="0"/>
          <c:showPercent val="0"/>
          <c:showBubbleSize val="0"/>
        </c:dLbls>
        <c:marker val="1"/>
        <c:smooth val="0"/>
        <c:axId val="1460721663"/>
        <c:axId val="1464251855"/>
      </c:lineChart>
      <c:catAx>
        <c:axId val="1460721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464251855"/>
        <c:crosses val="autoZero"/>
        <c:auto val="1"/>
        <c:lblAlgn val="ctr"/>
        <c:lblOffset val="100"/>
        <c:noMultiLvlLbl val="0"/>
      </c:catAx>
      <c:valAx>
        <c:axId val="1464251855"/>
        <c:scaling>
          <c:orientation val="minMax"/>
          <c:max val="2.5000000000000005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460721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sz="1800" b="1" i="0" baseline="0" dirty="0">
                <a:effectLst/>
              </a:rPr>
              <a:t>Dados de Testes do Banco de Dados Secundário – Caso 4 (Tamanho da Tabela </a:t>
            </a:r>
            <a:r>
              <a:rPr lang="pt-BR" sz="1800" b="1" i="0" baseline="0" dirty="0" err="1">
                <a:effectLst/>
              </a:rPr>
              <a:t>Hash</a:t>
            </a:r>
            <a:r>
              <a:rPr lang="pt-BR" sz="1800" b="1" i="0" baseline="0" dirty="0">
                <a:effectLst/>
              </a:rPr>
              <a:t>: 13)</a:t>
            </a:r>
            <a:endParaRPr lang="pt-BR" b="1"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Busca na Tabela Hash</c:v>
                </c:pt>
              </c:strCache>
            </c:strRef>
          </c:tx>
          <c:spPr>
            <a:ln w="28575" cap="rnd">
              <a:solidFill>
                <a:srgbClr val="FF0000"/>
              </a:solidFill>
              <a:round/>
            </a:ln>
            <a:effectLst/>
          </c:spPr>
          <c:marker>
            <c:symbol val="circle"/>
            <c:size val="5"/>
            <c:spPr>
              <a:solidFill>
                <a:schemeClr val="tx1">
                  <a:lumMod val="95000"/>
                  <a:lumOff val="5000"/>
                </a:schemeClr>
              </a:solidFill>
              <a:ln w="9525">
                <a:solidFill>
                  <a:srgbClr val="FF0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Planilha1!$B$2:$B$11</c:f>
              <c:numCache>
                <c:formatCode>General</c:formatCode>
                <c:ptCount val="10"/>
                <c:pt idx="0">
                  <c:v>1.0935999999999999E-3</c:v>
                </c:pt>
                <c:pt idx="1">
                  <c:v>0.16278570000000001</c:v>
                </c:pt>
                <c:pt idx="2">
                  <c:v>0.32636880000000001</c:v>
                </c:pt>
                <c:pt idx="3">
                  <c:v>0.45194780000000001</c:v>
                </c:pt>
                <c:pt idx="4">
                  <c:v>0.55394129999999997</c:v>
                </c:pt>
                <c:pt idx="5">
                  <c:v>0.81844969999999995</c:v>
                </c:pt>
                <c:pt idx="6">
                  <c:v>0.82609120000000003</c:v>
                </c:pt>
                <c:pt idx="7">
                  <c:v>0.93463370000000001</c:v>
                </c:pt>
                <c:pt idx="8">
                  <c:v>1.2890516000000001</c:v>
                </c:pt>
                <c:pt idx="9">
                  <c:v>1.9261386</c:v>
                </c:pt>
              </c:numCache>
            </c:numRef>
          </c:val>
          <c:smooth val="0"/>
          <c:extLst>
            <c:ext xmlns:c16="http://schemas.microsoft.com/office/drawing/2014/chart" uri="{C3380CC4-5D6E-409C-BE32-E72D297353CC}">
              <c16:uniqueId val="{00000000-ABB0-48C9-BAD3-FE59EDEDBFC0}"/>
            </c:ext>
          </c:extLst>
        </c:ser>
        <c:ser>
          <c:idx val="1"/>
          <c:order val="1"/>
          <c:tx>
            <c:strRef>
              <c:f>Planilha1!$C$1</c:f>
              <c:strCache>
                <c:ptCount val="1"/>
                <c:pt idx="0">
                  <c:v>Busca Linear</c:v>
                </c:pt>
              </c:strCache>
            </c:strRef>
          </c:tx>
          <c:spPr>
            <a:ln w="28575" cap="rnd">
              <a:solidFill>
                <a:schemeClr val="accent6">
                  <a:lumMod val="75000"/>
                </a:schemeClr>
              </a:solidFill>
              <a:round/>
            </a:ln>
            <a:effectLst/>
          </c:spPr>
          <c:marker>
            <c:symbol val="circle"/>
            <c:size val="5"/>
            <c:spPr>
              <a:solidFill>
                <a:schemeClr val="accent2"/>
              </a:solidFill>
              <a:ln w="9525">
                <a:solidFill>
                  <a:schemeClr val="accent6">
                    <a:lumMod val="75000"/>
                  </a:schemeClr>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Planilha1!$C$2:$C$11</c:f>
              <c:numCache>
                <c:formatCode>General</c:formatCode>
                <c:ptCount val="10"/>
                <c:pt idx="0">
                  <c:v>1.2033E-3</c:v>
                </c:pt>
                <c:pt idx="1">
                  <c:v>3.0419000000000002E-3</c:v>
                </c:pt>
                <c:pt idx="2">
                  <c:v>4.6753000000000003E-3</c:v>
                </c:pt>
                <c:pt idx="3">
                  <c:v>4.0388000000000004E-3</c:v>
                </c:pt>
                <c:pt idx="4">
                  <c:v>1.1705800000000001E-2</c:v>
                </c:pt>
                <c:pt idx="5">
                  <c:v>1.4222E-2</c:v>
                </c:pt>
                <c:pt idx="6">
                  <c:v>5.1070000000000004E-3</c:v>
                </c:pt>
                <c:pt idx="7">
                  <c:v>3.4209000000000002E-3</c:v>
                </c:pt>
                <c:pt idx="8">
                  <c:v>1.2133100000000001E-2</c:v>
                </c:pt>
                <c:pt idx="9">
                  <c:v>1.04806E-2</c:v>
                </c:pt>
              </c:numCache>
            </c:numRef>
          </c:val>
          <c:smooth val="0"/>
          <c:extLst>
            <c:ext xmlns:c16="http://schemas.microsoft.com/office/drawing/2014/chart" uri="{C3380CC4-5D6E-409C-BE32-E72D297353CC}">
              <c16:uniqueId val="{00000001-ABB0-48C9-BAD3-FE59EDEDBFC0}"/>
            </c:ext>
          </c:extLst>
        </c:ser>
        <c:ser>
          <c:idx val="2"/>
          <c:order val="2"/>
          <c:tx>
            <c:strRef>
              <c:f>Planilha1!$D$1</c:f>
              <c:strCache>
                <c:ptCount val="1"/>
                <c:pt idx="0">
                  <c:v>Busca Binária</c:v>
                </c:pt>
              </c:strCache>
            </c:strRef>
          </c:tx>
          <c:spPr>
            <a:ln w="28575" cap="rnd">
              <a:solidFill>
                <a:srgbClr val="002060"/>
              </a:solidFill>
              <a:round/>
            </a:ln>
            <a:effectLst/>
          </c:spPr>
          <c:marker>
            <c:symbol val="circle"/>
            <c:size val="5"/>
            <c:spPr>
              <a:solidFill>
                <a:schemeClr val="accent3"/>
              </a:solidFill>
              <a:ln w="9525">
                <a:solidFill>
                  <a:srgbClr val="00206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Planilha1!$D$2:$D$11</c:f>
              <c:numCache>
                <c:formatCode>General</c:formatCode>
                <c:ptCount val="10"/>
                <c:pt idx="0">
                  <c:v>3.1204800000000001E-2</c:v>
                </c:pt>
                <c:pt idx="1">
                  <c:v>1.9886899999999999E-2</c:v>
                </c:pt>
                <c:pt idx="2">
                  <c:v>1.35941E-2</c:v>
                </c:pt>
                <c:pt idx="3">
                  <c:v>1.8172799999999999E-2</c:v>
                </c:pt>
                <c:pt idx="4">
                  <c:v>1.2397500000000001E-2</c:v>
                </c:pt>
                <c:pt idx="5">
                  <c:v>2.1613299999999998E-2</c:v>
                </c:pt>
                <c:pt idx="6">
                  <c:v>1.8273600000000001E-2</c:v>
                </c:pt>
                <c:pt idx="7">
                  <c:v>1.3883899999999999E-2</c:v>
                </c:pt>
                <c:pt idx="8">
                  <c:v>1.8080800000000001E-2</c:v>
                </c:pt>
                <c:pt idx="9">
                  <c:v>1.74991E-2</c:v>
                </c:pt>
              </c:numCache>
            </c:numRef>
          </c:val>
          <c:smooth val="0"/>
          <c:extLst>
            <c:ext xmlns:c16="http://schemas.microsoft.com/office/drawing/2014/chart" uri="{C3380CC4-5D6E-409C-BE32-E72D297353CC}">
              <c16:uniqueId val="{00000002-ABB0-48C9-BAD3-FE59EDEDBFC0}"/>
            </c:ext>
          </c:extLst>
        </c:ser>
        <c:ser>
          <c:idx val="3"/>
          <c:order val="3"/>
          <c:tx>
            <c:strRef>
              <c:f>Planilha1!$E$1</c:f>
              <c:strCache>
                <c:ptCount val="1"/>
                <c:pt idx="0">
                  <c:v>Busca em Árvore Binária não-balanceada</c:v>
                </c:pt>
              </c:strCache>
            </c:strRef>
          </c:tx>
          <c:spPr>
            <a:ln w="28575" cap="rnd">
              <a:solidFill>
                <a:srgbClr val="FFC000"/>
              </a:solidFill>
              <a:round/>
            </a:ln>
            <a:effectLst/>
          </c:spPr>
          <c:marker>
            <c:symbol val="circle"/>
            <c:size val="5"/>
            <c:spPr>
              <a:solidFill>
                <a:schemeClr val="accent4"/>
              </a:solidFill>
              <a:ln w="9525">
                <a:solidFill>
                  <a:srgbClr val="FFC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Planilha1!$E$2:$E$11</c:f>
              <c:numCache>
                <c:formatCode>General</c:formatCode>
                <c:ptCount val="10"/>
                <c:pt idx="0">
                  <c:v>7.7530000000000003E-4</c:v>
                </c:pt>
                <c:pt idx="1">
                  <c:v>1.8759E-3</c:v>
                </c:pt>
                <c:pt idx="2">
                  <c:v>2.3987000000000001E-3</c:v>
                </c:pt>
                <c:pt idx="3">
                  <c:v>2.4650000000000002E-3</c:v>
                </c:pt>
                <c:pt idx="4">
                  <c:v>2.4264E-3</c:v>
                </c:pt>
                <c:pt idx="5">
                  <c:v>1.26734E-2</c:v>
                </c:pt>
                <c:pt idx="6">
                  <c:v>1.8227E-3</c:v>
                </c:pt>
                <c:pt idx="7">
                  <c:v>4.1925E-3</c:v>
                </c:pt>
                <c:pt idx="8">
                  <c:v>4.0457000000000002E-3</c:v>
                </c:pt>
                <c:pt idx="9">
                  <c:v>3.4586E-3</c:v>
                </c:pt>
              </c:numCache>
            </c:numRef>
          </c:val>
          <c:smooth val="0"/>
          <c:extLst>
            <c:ext xmlns:c16="http://schemas.microsoft.com/office/drawing/2014/chart" uri="{C3380CC4-5D6E-409C-BE32-E72D297353CC}">
              <c16:uniqueId val="{00000004-ABB0-48C9-BAD3-FE59EDEDBFC0}"/>
            </c:ext>
          </c:extLst>
        </c:ser>
        <c:ser>
          <c:idx val="4"/>
          <c:order val="4"/>
          <c:tx>
            <c:strRef>
              <c:f>Planilha1!$F$1</c:f>
              <c:strCache>
                <c:ptCount val="1"/>
                <c:pt idx="0">
                  <c:v>Busca em Árvore Binária Balanceada</c:v>
                </c:pt>
              </c:strCache>
            </c:strRef>
          </c:tx>
          <c:spPr>
            <a:ln w="28575" cap="rnd">
              <a:solidFill>
                <a:srgbClr val="00B0F0"/>
              </a:solidFill>
              <a:round/>
            </a:ln>
            <a:effectLst/>
          </c:spPr>
          <c:marker>
            <c:symbol val="circle"/>
            <c:size val="5"/>
            <c:spPr>
              <a:solidFill>
                <a:schemeClr val="accent5"/>
              </a:solidFill>
              <a:ln w="9525">
                <a:solidFill>
                  <a:schemeClr val="accent5"/>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Planilha1!$F$2:$F$11</c:f>
              <c:numCache>
                <c:formatCode>General</c:formatCode>
                <c:ptCount val="10"/>
                <c:pt idx="0">
                  <c:v>5.3423999999999998E-3</c:v>
                </c:pt>
                <c:pt idx="1">
                  <c:v>2.4058E-3</c:v>
                </c:pt>
                <c:pt idx="2">
                  <c:v>9.1249E-3</c:v>
                </c:pt>
                <c:pt idx="3">
                  <c:v>9.6776999999999992E-3</c:v>
                </c:pt>
                <c:pt idx="4">
                  <c:v>2.3056999999999999E-3</c:v>
                </c:pt>
                <c:pt idx="5">
                  <c:v>2.8992000000000002E-3</c:v>
                </c:pt>
                <c:pt idx="6">
                  <c:v>1.6242800000000002E-2</c:v>
                </c:pt>
                <c:pt idx="7">
                  <c:v>1.9342999999999999E-3</c:v>
                </c:pt>
                <c:pt idx="8">
                  <c:v>3.4578999999999999E-3</c:v>
                </c:pt>
                <c:pt idx="9">
                  <c:v>4.5472000000000004E-3</c:v>
                </c:pt>
              </c:numCache>
            </c:numRef>
          </c:val>
          <c:smooth val="0"/>
          <c:extLst>
            <c:ext xmlns:c16="http://schemas.microsoft.com/office/drawing/2014/chart" uri="{C3380CC4-5D6E-409C-BE32-E72D297353CC}">
              <c16:uniqueId val="{00000005-ABB0-48C9-BAD3-FE59EDEDBFC0}"/>
            </c:ext>
          </c:extLst>
        </c:ser>
        <c:dLbls>
          <c:showLegendKey val="0"/>
          <c:showVal val="0"/>
          <c:showCatName val="0"/>
          <c:showSerName val="0"/>
          <c:showPercent val="0"/>
          <c:showBubbleSize val="0"/>
        </c:dLbls>
        <c:marker val="1"/>
        <c:smooth val="0"/>
        <c:axId val="1727322511"/>
        <c:axId val="1415553999"/>
      </c:lineChart>
      <c:catAx>
        <c:axId val="1727322511"/>
        <c:scaling>
          <c:orientation val="minMax"/>
        </c:scaling>
        <c:delete val="0"/>
        <c:axPos val="b"/>
        <c:numFmt formatCode="General" sourceLinked="1"/>
        <c:majorTickMark val="none"/>
        <c:minorTickMark val="none"/>
        <c:tickLblPos val="nextTo"/>
        <c:sp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415553999"/>
        <c:crosses val="autoZero"/>
        <c:auto val="1"/>
        <c:lblAlgn val="ctr"/>
        <c:lblOffset val="100"/>
        <c:noMultiLvlLbl val="0"/>
      </c:catAx>
      <c:valAx>
        <c:axId val="1415553999"/>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727322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sz="1800" b="1" i="0" baseline="0" dirty="0">
                <a:effectLst/>
              </a:rPr>
              <a:t>Dados de Testes do Banco de Dados Secundário – Caso 5 (Tamanho da Tabela </a:t>
            </a:r>
            <a:r>
              <a:rPr lang="pt-BR" sz="1800" b="1" i="0" baseline="0" dirty="0" err="1">
                <a:effectLst/>
              </a:rPr>
              <a:t>Hash</a:t>
            </a:r>
            <a:r>
              <a:rPr lang="pt-BR" sz="1800" b="1" i="0" baseline="0" dirty="0">
                <a:effectLst/>
              </a:rPr>
              <a:t>: 26)</a:t>
            </a:r>
            <a:endParaRPr lang="pt-BR" b="1"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Busca na Tabela Hash</c:v>
                </c:pt>
              </c:strCache>
            </c:strRef>
          </c:tx>
          <c:spPr>
            <a:ln w="28575" cap="rnd">
              <a:solidFill>
                <a:srgbClr val="FF0000"/>
              </a:solidFill>
              <a:round/>
            </a:ln>
            <a:effectLst/>
          </c:spPr>
          <c:marker>
            <c:symbol val="circle"/>
            <c:size val="5"/>
            <c:spPr>
              <a:solidFill>
                <a:schemeClr val="bg1"/>
              </a:solidFill>
              <a:ln w="9525">
                <a:solidFill>
                  <a:srgbClr val="FF0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Planilha1!$B$2:$B$11</c:f>
              <c:numCache>
                <c:formatCode>General</c:formatCode>
                <c:ptCount val="10"/>
                <c:pt idx="0">
                  <c:v>1.1741E-3</c:v>
                </c:pt>
                <c:pt idx="1">
                  <c:v>0.12636839999999999</c:v>
                </c:pt>
                <c:pt idx="2">
                  <c:v>0.18659429999999999</c:v>
                </c:pt>
                <c:pt idx="3">
                  <c:v>0.2634283</c:v>
                </c:pt>
                <c:pt idx="4">
                  <c:v>0.43059760000000002</c:v>
                </c:pt>
                <c:pt idx="5">
                  <c:v>0.46795199999999998</c:v>
                </c:pt>
                <c:pt idx="6">
                  <c:v>0.64086240000000005</c:v>
                </c:pt>
                <c:pt idx="7">
                  <c:v>0.6492772</c:v>
                </c:pt>
                <c:pt idx="8">
                  <c:v>0.85029200000000005</c:v>
                </c:pt>
                <c:pt idx="9">
                  <c:v>0.96593530000000005</c:v>
                </c:pt>
              </c:numCache>
            </c:numRef>
          </c:val>
          <c:smooth val="0"/>
          <c:extLst>
            <c:ext xmlns:c16="http://schemas.microsoft.com/office/drawing/2014/chart" uri="{C3380CC4-5D6E-409C-BE32-E72D297353CC}">
              <c16:uniqueId val="{00000000-ABB0-48C9-BAD3-FE59EDEDBFC0}"/>
            </c:ext>
          </c:extLst>
        </c:ser>
        <c:ser>
          <c:idx val="1"/>
          <c:order val="1"/>
          <c:tx>
            <c:strRef>
              <c:f>Planilha1!$C$1</c:f>
              <c:strCache>
                <c:ptCount val="1"/>
                <c:pt idx="0">
                  <c:v>Busca Linear</c:v>
                </c:pt>
              </c:strCache>
            </c:strRef>
          </c:tx>
          <c:spPr>
            <a:ln w="28575" cap="rnd">
              <a:solidFill>
                <a:schemeClr val="accent6">
                  <a:lumMod val="75000"/>
                </a:schemeClr>
              </a:solidFill>
              <a:round/>
            </a:ln>
            <a:effectLst/>
          </c:spPr>
          <c:marker>
            <c:symbol val="circle"/>
            <c:size val="5"/>
            <c:spPr>
              <a:solidFill>
                <a:schemeClr val="accent2"/>
              </a:solidFill>
              <a:ln w="9525">
                <a:solidFill>
                  <a:schemeClr val="accent6">
                    <a:lumMod val="75000"/>
                  </a:schemeClr>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Planilha1!$C$2:$C$11</c:f>
              <c:numCache>
                <c:formatCode>General</c:formatCode>
                <c:ptCount val="10"/>
                <c:pt idx="0">
                  <c:v>1.1585E-3</c:v>
                </c:pt>
                <c:pt idx="1">
                  <c:v>3.7904000000000002E-3</c:v>
                </c:pt>
                <c:pt idx="2">
                  <c:v>1.12592E-2</c:v>
                </c:pt>
                <c:pt idx="3">
                  <c:v>8.4889000000000006E-3</c:v>
                </c:pt>
                <c:pt idx="4">
                  <c:v>1.10063E-2</c:v>
                </c:pt>
                <c:pt idx="5">
                  <c:v>8.8284999999999995E-3</c:v>
                </c:pt>
                <c:pt idx="6">
                  <c:v>4.2176000000000002E-3</c:v>
                </c:pt>
                <c:pt idx="7">
                  <c:v>1.0116699999999999E-2</c:v>
                </c:pt>
                <c:pt idx="8">
                  <c:v>9.3337999999999997E-3</c:v>
                </c:pt>
                <c:pt idx="9">
                  <c:v>1.1579000000000001E-2</c:v>
                </c:pt>
              </c:numCache>
            </c:numRef>
          </c:val>
          <c:smooth val="0"/>
          <c:extLst>
            <c:ext xmlns:c16="http://schemas.microsoft.com/office/drawing/2014/chart" uri="{C3380CC4-5D6E-409C-BE32-E72D297353CC}">
              <c16:uniqueId val="{00000001-ABB0-48C9-BAD3-FE59EDEDBFC0}"/>
            </c:ext>
          </c:extLst>
        </c:ser>
        <c:ser>
          <c:idx val="2"/>
          <c:order val="2"/>
          <c:tx>
            <c:strRef>
              <c:f>Planilha1!$D$1</c:f>
              <c:strCache>
                <c:ptCount val="1"/>
                <c:pt idx="0">
                  <c:v>Busca Binária</c:v>
                </c:pt>
              </c:strCache>
            </c:strRef>
          </c:tx>
          <c:spPr>
            <a:ln w="28575" cap="rnd">
              <a:solidFill>
                <a:srgbClr val="002060"/>
              </a:solidFill>
              <a:round/>
            </a:ln>
            <a:effectLst/>
          </c:spPr>
          <c:marker>
            <c:symbol val="circle"/>
            <c:size val="5"/>
            <c:spPr>
              <a:solidFill>
                <a:schemeClr val="accent3"/>
              </a:solidFill>
              <a:ln w="9525">
                <a:solidFill>
                  <a:srgbClr val="00206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Planilha1!$D$2:$D$11</c:f>
              <c:numCache>
                <c:formatCode>General</c:formatCode>
                <c:ptCount val="10"/>
                <c:pt idx="0">
                  <c:v>1.28077E-2</c:v>
                </c:pt>
                <c:pt idx="1">
                  <c:v>1.75014E-2</c:v>
                </c:pt>
                <c:pt idx="2">
                  <c:v>1.17743E-2</c:v>
                </c:pt>
                <c:pt idx="3">
                  <c:v>1.7766000000000001E-2</c:v>
                </c:pt>
                <c:pt idx="4">
                  <c:v>1.9138200000000001E-2</c:v>
                </c:pt>
                <c:pt idx="5">
                  <c:v>1.72976E-2</c:v>
                </c:pt>
                <c:pt idx="6">
                  <c:v>1.8068299999999999E-2</c:v>
                </c:pt>
                <c:pt idx="7">
                  <c:v>1.7204500000000001E-2</c:v>
                </c:pt>
                <c:pt idx="8">
                  <c:v>3.01254E-2</c:v>
                </c:pt>
                <c:pt idx="9">
                  <c:v>1.7258599999999999E-2</c:v>
                </c:pt>
              </c:numCache>
            </c:numRef>
          </c:val>
          <c:smooth val="0"/>
          <c:extLst>
            <c:ext xmlns:c16="http://schemas.microsoft.com/office/drawing/2014/chart" uri="{C3380CC4-5D6E-409C-BE32-E72D297353CC}">
              <c16:uniqueId val="{00000002-ABB0-48C9-BAD3-FE59EDEDBFC0}"/>
            </c:ext>
          </c:extLst>
        </c:ser>
        <c:ser>
          <c:idx val="3"/>
          <c:order val="3"/>
          <c:tx>
            <c:strRef>
              <c:f>Planilha1!$E$1</c:f>
              <c:strCache>
                <c:ptCount val="1"/>
                <c:pt idx="0">
                  <c:v>Busca em Árvore Binária não-balanceada</c:v>
                </c:pt>
              </c:strCache>
            </c:strRef>
          </c:tx>
          <c:spPr>
            <a:ln w="28575" cap="rnd">
              <a:solidFill>
                <a:srgbClr val="FFC000"/>
              </a:solidFill>
              <a:round/>
            </a:ln>
            <a:effectLst/>
          </c:spPr>
          <c:marker>
            <c:symbol val="circle"/>
            <c:size val="5"/>
            <c:spPr>
              <a:solidFill>
                <a:schemeClr val="accent4"/>
              </a:solidFill>
              <a:ln w="9525">
                <a:solidFill>
                  <a:srgbClr val="FFC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Planilha1!$E$2:$E$11</c:f>
              <c:numCache>
                <c:formatCode>General</c:formatCode>
                <c:ptCount val="10"/>
                <c:pt idx="0">
                  <c:v>7.0589999999999997E-4</c:v>
                </c:pt>
                <c:pt idx="1">
                  <c:v>1.11643E-2</c:v>
                </c:pt>
                <c:pt idx="2">
                  <c:v>3.2905E-3</c:v>
                </c:pt>
                <c:pt idx="3">
                  <c:v>3.0436E-3</c:v>
                </c:pt>
                <c:pt idx="4">
                  <c:v>2.9811E-3</c:v>
                </c:pt>
                <c:pt idx="5">
                  <c:v>2.5592000000000002E-3</c:v>
                </c:pt>
                <c:pt idx="6">
                  <c:v>2.9899000000000002E-3</c:v>
                </c:pt>
                <c:pt idx="7">
                  <c:v>2.2761000000000001E-3</c:v>
                </c:pt>
                <c:pt idx="8">
                  <c:v>2.3433E-3</c:v>
                </c:pt>
                <c:pt idx="9">
                  <c:v>3.9259999999999998E-3</c:v>
                </c:pt>
              </c:numCache>
            </c:numRef>
          </c:val>
          <c:smooth val="0"/>
          <c:extLst>
            <c:ext xmlns:c16="http://schemas.microsoft.com/office/drawing/2014/chart" uri="{C3380CC4-5D6E-409C-BE32-E72D297353CC}">
              <c16:uniqueId val="{00000004-ABB0-48C9-BAD3-FE59EDEDBFC0}"/>
            </c:ext>
          </c:extLst>
        </c:ser>
        <c:ser>
          <c:idx val="4"/>
          <c:order val="4"/>
          <c:tx>
            <c:strRef>
              <c:f>Planilha1!$F$1</c:f>
              <c:strCache>
                <c:ptCount val="1"/>
                <c:pt idx="0">
                  <c:v>Busca em Árvore Binária Balanceada</c:v>
                </c:pt>
              </c:strCache>
            </c:strRef>
          </c:tx>
          <c:spPr>
            <a:ln w="28575" cap="rnd">
              <a:solidFill>
                <a:srgbClr val="00B0F0"/>
              </a:solidFill>
              <a:round/>
            </a:ln>
            <a:effectLst/>
          </c:spPr>
          <c:marker>
            <c:symbol val="circle"/>
            <c:size val="5"/>
            <c:spPr>
              <a:solidFill>
                <a:schemeClr val="accent5"/>
              </a:solidFill>
              <a:ln w="9525">
                <a:solidFill>
                  <a:schemeClr val="accent5"/>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Planilha1!$F$2:$F$11</c:f>
              <c:numCache>
                <c:formatCode>General</c:formatCode>
                <c:ptCount val="10"/>
                <c:pt idx="0">
                  <c:v>2.2661999999999999E-3</c:v>
                </c:pt>
                <c:pt idx="1">
                  <c:v>2.0083000000000002E-3</c:v>
                </c:pt>
                <c:pt idx="2">
                  <c:v>4.4067999999999998E-3</c:v>
                </c:pt>
                <c:pt idx="3">
                  <c:v>2.0297000000000002E-3</c:v>
                </c:pt>
                <c:pt idx="4">
                  <c:v>1.2109099999999999E-2</c:v>
                </c:pt>
                <c:pt idx="5">
                  <c:v>2.3360999999999998E-3</c:v>
                </c:pt>
                <c:pt idx="6">
                  <c:v>1.37701E-2</c:v>
                </c:pt>
                <c:pt idx="7">
                  <c:v>2.0914000000000002E-3</c:v>
                </c:pt>
                <c:pt idx="8">
                  <c:v>2.8682E-3</c:v>
                </c:pt>
                <c:pt idx="9">
                  <c:v>1.00234E-2</c:v>
                </c:pt>
              </c:numCache>
            </c:numRef>
          </c:val>
          <c:smooth val="0"/>
          <c:extLst>
            <c:ext xmlns:c16="http://schemas.microsoft.com/office/drawing/2014/chart" uri="{C3380CC4-5D6E-409C-BE32-E72D297353CC}">
              <c16:uniqueId val="{00000005-ABB0-48C9-BAD3-FE59EDEDBFC0}"/>
            </c:ext>
          </c:extLst>
        </c:ser>
        <c:dLbls>
          <c:showLegendKey val="0"/>
          <c:showVal val="0"/>
          <c:showCatName val="0"/>
          <c:showSerName val="0"/>
          <c:showPercent val="0"/>
          <c:showBubbleSize val="0"/>
        </c:dLbls>
        <c:marker val="1"/>
        <c:smooth val="0"/>
        <c:axId val="1727322511"/>
        <c:axId val="1415553999"/>
      </c:lineChart>
      <c:catAx>
        <c:axId val="1727322511"/>
        <c:scaling>
          <c:orientation val="minMax"/>
        </c:scaling>
        <c:delete val="0"/>
        <c:axPos val="b"/>
        <c:numFmt formatCode="General" sourceLinked="1"/>
        <c:majorTickMark val="none"/>
        <c:minorTickMark val="none"/>
        <c:tickLblPos val="nextTo"/>
        <c:sp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415553999"/>
        <c:crosses val="autoZero"/>
        <c:auto val="1"/>
        <c:lblAlgn val="ctr"/>
        <c:lblOffset val="100"/>
        <c:noMultiLvlLbl val="0"/>
      </c:catAx>
      <c:valAx>
        <c:axId val="1415553999"/>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727322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sz="1800" b="1" i="0" baseline="0" dirty="0">
                <a:effectLst/>
              </a:rPr>
              <a:t>Dados de Testes do Banco de Dados Secundário – Caso 6 (Tamanho da Tabela </a:t>
            </a:r>
            <a:r>
              <a:rPr lang="pt-BR" sz="1800" b="1" i="0" baseline="0" dirty="0" err="1">
                <a:effectLst/>
              </a:rPr>
              <a:t>Hash</a:t>
            </a:r>
            <a:r>
              <a:rPr lang="pt-BR" sz="1800" b="1" i="0" baseline="0" dirty="0">
                <a:effectLst/>
              </a:rPr>
              <a:t>: 52)</a:t>
            </a:r>
            <a:endParaRPr lang="pt-BR" b="1"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Busca na Tabela Hash</c:v>
                </c:pt>
              </c:strCache>
            </c:strRef>
          </c:tx>
          <c:spPr>
            <a:ln w="28575" cap="rnd">
              <a:solidFill>
                <a:srgbClr val="FF0000"/>
              </a:solidFill>
              <a:round/>
            </a:ln>
            <a:effectLst/>
          </c:spPr>
          <c:marker>
            <c:symbol val="circle"/>
            <c:size val="5"/>
            <c:spPr>
              <a:solidFill>
                <a:schemeClr val="tx1">
                  <a:lumMod val="95000"/>
                  <a:lumOff val="5000"/>
                </a:schemeClr>
              </a:solidFill>
              <a:ln w="9525">
                <a:solidFill>
                  <a:srgbClr val="FF0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Planilha1!$B$2:$B$11</c:f>
              <c:numCache>
                <c:formatCode>General</c:formatCode>
                <c:ptCount val="10"/>
                <c:pt idx="0">
                  <c:v>9.1759999999999997E-4</c:v>
                </c:pt>
                <c:pt idx="1">
                  <c:v>5.93032E-2</c:v>
                </c:pt>
                <c:pt idx="2">
                  <c:v>9.1758699999999999E-2</c:v>
                </c:pt>
                <c:pt idx="3">
                  <c:v>0.1525775</c:v>
                </c:pt>
                <c:pt idx="4">
                  <c:v>0.2044444</c:v>
                </c:pt>
                <c:pt idx="5">
                  <c:v>8.5762599999999994E-2</c:v>
                </c:pt>
                <c:pt idx="6">
                  <c:v>9.7038399999999997E-2</c:v>
                </c:pt>
                <c:pt idx="7">
                  <c:v>0.11733440000000001</c:v>
                </c:pt>
                <c:pt idx="8">
                  <c:v>0.1379406</c:v>
                </c:pt>
                <c:pt idx="9">
                  <c:v>0.16346240000000001</c:v>
                </c:pt>
              </c:numCache>
            </c:numRef>
          </c:val>
          <c:smooth val="0"/>
          <c:extLst>
            <c:ext xmlns:c16="http://schemas.microsoft.com/office/drawing/2014/chart" uri="{C3380CC4-5D6E-409C-BE32-E72D297353CC}">
              <c16:uniqueId val="{00000000-ABB0-48C9-BAD3-FE59EDEDBFC0}"/>
            </c:ext>
          </c:extLst>
        </c:ser>
        <c:ser>
          <c:idx val="1"/>
          <c:order val="1"/>
          <c:tx>
            <c:strRef>
              <c:f>Planilha1!$C$1</c:f>
              <c:strCache>
                <c:ptCount val="1"/>
                <c:pt idx="0">
                  <c:v>Busca Linear</c:v>
                </c:pt>
              </c:strCache>
            </c:strRef>
          </c:tx>
          <c:spPr>
            <a:ln w="28575" cap="rnd">
              <a:solidFill>
                <a:schemeClr val="accent6">
                  <a:lumMod val="75000"/>
                </a:schemeClr>
              </a:solidFill>
              <a:round/>
            </a:ln>
            <a:effectLst/>
          </c:spPr>
          <c:marker>
            <c:symbol val="circle"/>
            <c:size val="5"/>
            <c:spPr>
              <a:solidFill>
                <a:schemeClr val="accent2"/>
              </a:solidFill>
              <a:ln w="9525">
                <a:solidFill>
                  <a:schemeClr val="accent6">
                    <a:lumMod val="75000"/>
                  </a:schemeClr>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Planilha1!$C$2:$C$11</c:f>
              <c:numCache>
                <c:formatCode>General</c:formatCode>
                <c:ptCount val="10"/>
                <c:pt idx="0">
                  <c:v>9.0549999999999995E-4</c:v>
                </c:pt>
                <c:pt idx="1">
                  <c:v>1.03325E-2</c:v>
                </c:pt>
                <c:pt idx="2">
                  <c:v>9.4406999999999998E-3</c:v>
                </c:pt>
                <c:pt idx="3">
                  <c:v>4.4885999999999997E-3</c:v>
                </c:pt>
                <c:pt idx="4">
                  <c:v>1.23322E-2</c:v>
                </c:pt>
                <c:pt idx="5">
                  <c:v>5.3425E-3</c:v>
                </c:pt>
                <c:pt idx="6">
                  <c:v>1.9821999999999999E-3</c:v>
                </c:pt>
                <c:pt idx="7">
                  <c:v>1.8186000000000001E-3</c:v>
                </c:pt>
                <c:pt idx="8">
                  <c:v>1.8416999999999999E-3</c:v>
                </c:pt>
                <c:pt idx="9">
                  <c:v>1.8503E-3</c:v>
                </c:pt>
              </c:numCache>
            </c:numRef>
          </c:val>
          <c:smooth val="0"/>
          <c:extLst>
            <c:ext xmlns:c16="http://schemas.microsoft.com/office/drawing/2014/chart" uri="{C3380CC4-5D6E-409C-BE32-E72D297353CC}">
              <c16:uniqueId val="{00000001-ABB0-48C9-BAD3-FE59EDEDBFC0}"/>
            </c:ext>
          </c:extLst>
        </c:ser>
        <c:ser>
          <c:idx val="2"/>
          <c:order val="2"/>
          <c:tx>
            <c:strRef>
              <c:f>Planilha1!$D$1</c:f>
              <c:strCache>
                <c:ptCount val="1"/>
                <c:pt idx="0">
                  <c:v>Busca Binária</c:v>
                </c:pt>
              </c:strCache>
            </c:strRef>
          </c:tx>
          <c:spPr>
            <a:ln w="28575" cap="rnd">
              <a:solidFill>
                <a:srgbClr val="002060"/>
              </a:solidFill>
              <a:round/>
            </a:ln>
            <a:effectLst/>
          </c:spPr>
          <c:marker>
            <c:symbol val="circle"/>
            <c:size val="5"/>
            <c:spPr>
              <a:solidFill>
                <a:schemeClr val="accent3"/>
              </a:solidFill>
              <a:ln w="9525">
                <a:solidFill>
                  <a:srgbClr val="00206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Planilha1!$D$2:$D$11</c:f>
              <c:numCache>
                <c:formatCode>General</c:formatCode>
                <c:ptCount val="10"/>
                <c:pt idx="0">
                  <c:v>1.40454E-2</c:v>
                </c:pt>
                <c:pt idx="1">
                  <c:v>1.7029800000000001E-2</c:v>
                </c:pt>
                <c:pt idx="2">
                  <c:v>1.27441E-2</c:v>
                </c:pt>
                <c:pt idx="3">
                  <c:v>1.8368599999999999E-2</c:v>
                </c:pt>
                <c:pt idx="4">
                  <c:v>1.29766E-2</c:v>
                </c:pt>
                <c:pt idx="5">
                  <c:v>7.5941000000000003E-3</c:v>
                </c:pt>
                <c:pt idx="6">
                  <c:v>8.8889999999999993E-3</c:v>
                </c:pt>
                <c:pt idx="7">
                  <c:v>9.5470999999999993E-3</c:v>
                </c:pt>
                <c:pt idx="8">
                  <c:v>8.9434000000000007E-3</c:v>
                </c:pt>
                <c:pt idx="9">
                  <c:v>8.7901999999999997E-3</c:v>
                </c:pt>
              </c:numCache>
            </c:numRef>
          </c:val>
          <c:smooth val="0"/>
          <c:extLst>
            <c:ext xmlns:c16="http://schemas.microsoft.com/office/drawing/2014/chart" uri="{C3380CC4-5D6E-409C-BE32-E72D297353CC}">
              <c16:uniqueId val="{00000002-ABB0-48C9-BAD3-FE59EDEDBFC0}"/>
            </c:ext>
          </c:extLst>
        </c:ser>
        <c:ser>
          <c:idx val="3"/>
          <c:order val="3"/>
          <c:tx>
            <c:strRef>
              <c:f>Planilha1!$E$1</c:f>
              <c:strCache>
                <c:ptCount val="1"/>
                <c:pt idx="0">
                  <c:v>Busca em Árvore Binária não-balanceada</c:v>
                </c:pt>
              </c:strCache>
            </c:strRef>
          </c:tx>
          <c:spPr>
            <a:ln w="28575" cap="rnd">
              <a:solidFill>
                <a:srgbClr val="FFC000"/>
              </a:solidFill>
              <a:round/>
            </a:ln>
            <a:effectLst/>
          </c:spPr>
          <c:marker>
            <c:symbol val="circle"/>
            <c:size val="5"/>
            <c:spPr>
              <a:solidFill>
                <a:schemeClr val="accent4"/>
              </a:solidFill>
              <a:ln w="9525">
                <a:solidFill>
                  <a:srgbClr val="FFC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Planilha1!$E$2:$E$11</c:f>
              <c:numCache>
                <c:formatCode>General</c:formatCode>
                <c:ptCount val="10"/>
                <c:pt idx="0">
                  <c:v>4.9069999999999995E-4</c:v>
                </c:pt>
                <c:pt idx="1">
                  <c:v>2.1096999999999999E-3</c:v>
                </c:pt>
                <c:pt idx="2">
                  <c:v>3.1226000000000001E-3</c:v>
                </c:pt>
                <c:pt idx="3">
                  <c:v>1.18955E-2</c:v>
                </c:pt>
                <c:pt idx="4">
                  <c:v>1.9819999999999998E-3</c:v>
                </c:pt>
                <c:pt idx="5">
                  <c:v>9.2179999999999996E-4</c:v>
                </c:pt>
                <c:pt idx="6">
                  <c:v>1.3240000000000001E-3</c:v>
                </c:pt>
                <c:pt idx="7">
                  <c:v>5.4314000000000003E-3</c:v>
                </c:pt>
                <c:pt idx="8">
                  <c:v>1.0028000000000001E-3</c:v>
                </c:pt>
                <c:pt idx="9">
                  <c:v>5.2937000000000001E-3</c:v>
                </c:pt>
              </c:numCache>
            </c:numRef>
          </c:val>
          <c:smooth val="0"/>
          <c:extLst>
            <c:ext xmlns:c16="http://schemas.microsoft.com/office/drawing/2014/chart" uri="{C3380CC4-5D6E-409C-BE32-E72D297353CC}">
              <c16:uniqueId val="{00000004-ABB0-48C9-BAD3-FE59EDEDBFC0}"/>
            </c:ext>
          </c:extLst>
        </c:ser>
        <c:ser>
          <c:idx val="4"/>
          <c:order val="4"/>
          <c:tx>
            <c:strRef>
              <c:f>Planilha1!$F$1</c:f>
              <c:strCache>
                <c:ptCount val="1"/>
                <c:pt idx="0">
                  <c:v>Busca em Árvore Binária Balanceada</c:v>
                </c:pt>
              </c:strCache>
            </c:strRef>
          </c:tx>
          <c:spPr>
            <a:ln w="28575" cap="rnd">
              <a:solidFill>
                <a:srgbClr val="00B0F0"/>
              </a:solidFill>
              <a:round/>
            </a:ln>
            <a:effectLst/>
          </c:spPr>
          <c:marker>
            <c:symbol val="circle"/>
            <c:size val="5"/>
            <c:spPr>
              <a:solidFill>
                <a:schemeClr val="accent5"/>
              </a:solidFill>
              <a:ln w="9525">
                <a:solidFill>
                  <a:schemeClr val="accent5"/>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Planilha1!$F$2:$F$11</c:f>
              <c:numCache>
                <c:formatCode>General</c:formatCode>
                <c:ptCount val="10"/>
                <c:pt idx="0">
                  <c:v>5.2040000000000003E-3</c:v>
                </c:pt>
                <c:pt idx="1">
                  <c:v>1.01543E-2</c:v>
                </c:pt>
                <c:pt idx="2">
                  <c:v>1.9710000000000001E-3</c:v>
                </c:pt>
                <c:pt idx="3">
                  <c:v>4.0917000000000002E-3</c:v>
                </c:pt>
                <c:pt idx="4">
                  <c:v>1.81149E-2</c:v>
                </c:pt>
                <c:pt idx="5">
                  <c:v>1.0049E-3</c:v>
                </c:pt>
                <c:pt idx="6">
                  <c:v>1.008E-3</c:v>
                </c:pt>
                <c:pt idx="7">
                  <c:v>1.0939000000000001E-3</c:v>
                </c:pt>
                <c:pt idx="8">
                  <c:v>5.1954999999999996E-3</c:v>
                </c:pt>
                <c:pt idx="9">
                  <c:v>7.6959999999999995E-4</c:v>
                </c:pt>
              </c:numCache>
            </c:numRef>
          </c:val>
          <c:smooth val="0"/>
          <c:extLst>
            <c:ext xmlns:c16="http://schemas.microsoft.com/office/drawing/2014/chart" uri="{C3380CC4-5D6E-409C-BE32-E72D297353CC}">
              <c16:uniqueId val="{00000005-ABB0-48C9-BAD3-FE59EDEDBFC0}"/>
            </c:ext>
          </c:extLst>
        </c:ser>
        <c:dLbls>
          <c:showLegendKey val="0"/>
          <c:showVal val="0"/>
          <c:showCatName val="0"/>
          <c:showSerName val="0"/>
          <c:showPercent val="0"/>
          <c:showBubbleSize val="0"/>
        </c:dLbls>
        <c:marker val="1"/>
        <c:smooth val="0"/>
        <c:axId val="1727322511"/>
        <c:axId val="1415553999"/>
      </c:lineChart>
      <c:catAx>
        <c:axId val="1727322511"/>
        <c:scaling>
          <c:orientation val="minMax"/>
        </c:scaling>
        <c:delete val="0"/>
        <c:axPos val="b"/>
        <c:numFmt formatCode="General" sourceLinked="1"/>
        <c:majorTickMark val="none"/>
        <c:minorTickMark val="none"/>
        <c:tickLblPos val="nextTo"/>
        <c:sp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415553999"/>
        <c:crosses val="autoZero"/>
        <c:auto val="1"/>
        <c:lblAlgn val="ctr"/>
        <c:lblOffset val="100"/>
        <c:noMultiLvlLbl val="0"/>
      </c:catAx>
      <c:valAx>
        <c:axId val="1415553999"/>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727322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sz="1800" b="1" i="0" baseline="0" dirty="0">
                <a:effectLst/>
              </a:rPr>
              <a:t>Dados de Testes do Banco de Dados Secundário – Caso 7 (Tamanho da Tabela </a:t>
            </a:r>
            <a:r>
              <a:rPr lang="pt-BR" sz="1800" b="1" i="0" baseline="0" dirty="0" err="1">
                <a:effectLst/>
              </a:rPr>
              <a:t>Hash</a:t>
            </a:r>
            <a:r>
              <a:rPr lang="pt-BR" sz="1800" b="1" i="0" baseline="0" dirty="0">
                <a:effectLst/>
              </a:rPr>
              <a:t>: 500.000)</a:t>
            </a:r>
            <a:endParaRPr lang="pt-BR" b="1"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Busca na Tabela Hash</c:v>
                </c:pt>
              </c:strCache>
            </c:strRef>
          </c:tx>
          <c:spPr>
            <a:ln w="28575" cap="rnd">
              <a:solidFill>
                <a:srgbClr val="FF0000"/>
              </a:solidFill>
              <a:round/>
            </a:ln>
            <a:effectLst/>
          </c:spPr>
          <c:marker>
            <c:symbol val="circle"/>
            <c:size val="5"/>
            <c:spPr>
              <a:solidFill>
                <a:schemeClr val="tx1">
                  <a:lumMod val="95000"/>
                  <a:lumOff val="5000"/>
                </a:schemeClr>
              </a:solidFill>
              <a:ln w="9525">
                <a:solidFill>
                  <a:srgbClr val="FF0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Planilha1!$B$2:$B$11</c:f>
              <c:numCache>
                <c:formatCode>General</c:formatCode>
                <c:ptCount val="10"/>
                <c:pt idx="0">
                  <c:v>6.1669999999999997E-4</c:v>
                </c:pt>
                <c:pt idx="1">
                  <c:v>2.4837000000000001E-3</c:v>
                </c:pt>
                <c:pt idx="2">
                  <c:v>8.9409999999999999E-4</c:v>
                </c:pt>
                <c:pt idx="3">
                  <c:v>1.8406E-3</c:v>
                </c:pt>
                <c:pt idx="4">
                  <c:v>1.3856000000000001E-3</c:v>
                </c:pt>
                <c:pt idx="5">
                  <c:v>3.0731000000000001E-3</c:v>
                </c:pt>
                <c:pt idx="6">
                  <c:v>1.4284399999999999E-2</c:v>
                </c:pt>
                <c:pt idx="7">
                  <c:v>1.6666000000000001E-3</c:v>
                </c:pt>
                <c:pt idx="8">
                  <c:v>1.9743E-3</c:v>
                </c:pt>
                <c:pt idx="9">
                  <c:v>2.20869E-2</c:v>
                </c:pt>
              </c:numCache>
            </c:numRef>
          </c:val>
          <c:smooth val="0"/>
          <c:extLst>
            <c:ext xmlns:c16="http://schemas.microsoft.com/office/drawing/2014/chart" uri="{C3380CC4-5D6E-409C-BE32-E72D297353CC}">
              <c16:uniqueId val="{00000000-ABB0-48C9-BAD3-FE59EDEDBFC0}"/>
            </c:ext>
          </c:extLst>
        </c:ser>
        <c:ser>
          <c:idx val="1"/>
          <c:order val="1"/>
          <c:tx>
            <c:strRef>
              <c:f>Planilha1!$C$1</c:f>
              <c:strCache>
                <c:ptCount val="1"/>
                <c:pt idx="0">
                  <c:v>Busca Linear</c:v>
                </c:pt>
              </c:strCache>
            </c:strRef>
          </c:tx>
          <c:spPr>
            <a:ln w="28575" cap="rnd">
              <a:solidFill>
                <a:schemeClr val="accent6">
                  <a:lumMod val="75000"/>
                </a:schemeClr>
              </a:solidFill>
              <a:round/>
            </a:ln>
            <a:effectLst/>
          </c:spPr>
          <c:marker>
            <c:symbol val="circle"/>
            <c:size val="5"/>
            <c:spPr>
              <a:solidFill>
                <a:schemeClr val="accent2"/>
              </a:solidFill>
              <a:ln w="9525">
                <a:solidFill>
                  <a:schemeClr val="accent6">
                    <a:lumMod val="75000"/>
                  </a:schemeClr>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Planilha1!$C$2:$C$11</c:f>
              <c:numCache>
                <c:formatCode>General</c:formatCode>
                <c:ptCount val="10"/>
                <c:pt idx="0">
                  <c:v>3.322E-4</c:v>
                </c:pt>
                <c:pt idx="1">
                  <c:v>8.897E-4</c:v>
                </c:pt>
                <c:pt idx="2">
                  <c:v>7.4260000000000005E-4</c:v>
                </c:pt>
                <c:pt idx="3">
                  <c:v>1.315E-3</c:v>
                </c:pt>
                <c:pt idx="4">
                  <c:v>1.1383000000000001E-3</c:v>
                </c:pt>
                <c:pt idx="5">
                  <c:v>3.2034800000000002E-2</c:v>
                </c:pt>
                <c:pt idx="6">
                  <c:v>3.4916999999999999E-3</c:v>
                </c:pt>
                <c:pt idx="7">
                  <c:v>1.7511E-3</c:v>
                </c:pt>
                <c:pt idx="8">
                  <c:v>2.0152E-3</c:v>
                </c:pt>
                <c:pt idx="9">
                  <c:v>4.5706000000000002E-3</c:v>
                </c:pt>
              </c:numCache>
            </c:numRef>
          </c:val>
          <c:smooth val="0"/>
          <c:extLst>
            <c:ext xmlns:c16="http://schemas.microsoft.com/office/drawing/2014/chart" uri="{C3380CC4-5D6E-409C-BE32-E72D297353CC}">
              <c16:uniqueId val="{00000001-ABB0-48C9-BAD3-FE59EDEDBFC0}"/>
            </c:ext>
          </c:extLst>
        </c:ser>
        <c:ser>
          <c:idx val="2"/>
          <c:order val="2"/>
          <c:tx>
            <c:strRef>
              <c:f>Planilha1!$D$1</c:f>
              <c:strCache>
                <c:ptCount val="1"/>
                <c:pt idx="0">
                  <c:v>Busca Binária</c:v>
                </c:pt>
              </c:strCache>
            </c:strRef>
          </c:tx>
          <c:spPr>
            <a:ln w="28575" cap="rnd">
              <a:solidFill>
                <a:srgbClr val="002060"/>
              </a:solidFill>
              <a:round/>
            </a:ln>
            <a:effectLst/>
          </c:spPr>
          <c:marker>
            <c:symbol val="circle"/>
            <c:size val="5"/>
            <c:spPr>
              <a:solidFill>
                <a:schemeClr val="accent3"/>
              </a:solidFill>
              <a:ln w="9525">
                <a:solidFill>
                  <a:srgbClr val="00206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Planilha1!$D$2:$D$11</c:f>
              <c:numCache>
                <c:formatCode>General</c:formatCode>
                <c:ptCount val="10"/>
                <c:pt idx="0">
                  <c:v>1.44739E-2</c:v>
                </c:pt>
                <c:pt idx="1">
                  <c:v>1.39142E-2</c:v>
                </c:pt>
                <c:pt idx="2">
                  <c:v>1.86435E-2</c:v>
                </c:pt>
                <c:pt idx="3">
                  <c:v>3.0980999999999999E-3</c:v>
                </c:pt>
                <c:pt idx="4">
                  <c:v>1.8322700000000001E-2</c:v>
                </c:pt>
                <c:pt idx="5">
                  <c:v>2.5639E-3</c:v>
                </c:pt>
                <c:pt idx="6">
                  <c:v>2.3758600000000001E-2</c:v>
                </c:pt>
                <c:pt idx="7">
                  <c:v>1.1804800000000001E-2</c:v>
                </c:pt>
                <c:pt idx="8">
                  <c:v>1.3232600000000001E-2</c:v>
                </c:pt>
                <c:pt idx="9">
                  <c:v>1.7381199999999999E-2</c:v>
                </c:pt>
              </c:numCache>
            </c:numRef>
          </c:val>
          <c:smooth val="0"/>
          <c:extLst>
            <c:ext xmlns:c16="http://schemas.microsoft.com/office/drawing/2014/chart" uri="{C3380CC4-5D6E-409C-BE32-E72D297353CC}">
              <c16:uniqueId val="{00000002-ABB0-48C9-BAD3-FE59EDEDBFC0}"/>
            </c:ext>
          </c:extLst>
        </c:ser>
        <c:ser>
          <c:idx val="3"/>
          <c:order val="3"/>
          <c:tx>
            <c:strRef>
              <c:f>Planilha1!$E$1</c:f>
              <c:strCache>
                <c:ptCount val="1"/>
                <c:pt idx="0">
                  <c:v>Busca em Árvore Binária não-balanceada</c:v>
                </c:pt>
              </c:strCache>
            </c:strRef>
          </c:tx>
          <c:spPr>
            <a:ln w="28575" cap="rnd">
              <a:solidFill>
                <a:srgbClr val="FFC000"/>
              </a:solidFill>
              <a:round/>
            </a:ln>
            <a:effectLst/>
          </c:spPr>
          <c:marker>
            <c:symbol val="circle"/>
            <c:size val="5"/>
            <c:spPr>
              <a:solidFill>
                <a:schemeClr val="accent4"/>
              </a:solidFill>
              <a:ln w="9525">
                <a:solidFill>
                  <a:srgbClr val="FFC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Planilha1!$E$2:$E$11</c:f>
              <c:numCache>
                <c:formatCode>General</c:formatCode>
                <c:ptCount val="10"/>
                <c:pt idx="0">
                  <c:v>5.9440000000000003E-4</c:v>
                </c:pt>
                <c:pt idx="1">
                  <c:v>4.1489999999999999E-3</c:v>
                </c:pt>
                <c:pt idx="2">
                  <c:v>1.03032E-2</c:v>
                </c:pt>
                <c:pt idx="3">
                  <c:v>2.1949999999999999E-3</c:v>
                </c:pt>
                <c:pt idx="4">
                  <c:v>4.8970000000000003E-4</c:v>
                </c:pt>
                <c:pt idx="5">
                  <c:v>2.9615000000000002E-3</c:v>
                </c:pt>
                <c:pt idx="6">
                  <c:v>1.4107E-2</c:v>
                </c:pt>
                <c:pt idx="7">
                  <c:v>8.8610000000000008E-3</c:v>
                </c:pt>
                <c:pt idx="8">
                  <c:v>7.7749999999999998E-3</c:v>
                </c:pt>
                <c:pt idx="9">
                  <c:v>3.1922000000000001E-3</c:v>
                </c:pt>
              </c:numCache>
            </c:numRef>
          </c:val>
          <c:smooth val="0"/>
          <c:extLst>
            <c:ext xmlns:c16="http://schemas.microsoft.com/office/drawing/2014/chart" uri="{C3380CC4-5D6E-409C-BE32-E72D297353CC}">
              <c16:uniqueId val="{00000004-ABB0-48C9-BAD3-FE59EDEDBFC0}"/>
            </c:ext>
          </c:extLst>
        </c:ser>
        <c:ser>
          <c:idx val="4"/>
          <c:order val="4"/>
          <c:tx>
            <c:strRef>
              <c:f>Planilha1!$F$1</c:f>
              <c:strCache>
                <c:ptCount val="1"/>
                <c:pt idx="0">
                  <c:v>Busca em Árvore Binária Balanceada</c:v>
                </c:pt>
              </c:strCache>
            </c:strRef>
          </c:tx>
          <c:spPr>
            <a:ln w="28575" cap="rnd">
              <a:solidFill>
                <a:srgbClr val="00B0F0"/>
              </a:solidFill>
              <a:round/>
            </a:ln>
            <a:effectLst/>
          </c:spPr>
          <c:marker>
            <c:symbol val="circle"/>
            <c:size val="5"/>
            <c:spPr>
              <a:solidFill>
                <a:schemeClr val="accent5"/>
              </a:solidFill>
              <a:ln w="9525">
                <a:solidFill>
                  <a:schemeClr val="accent5"/>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Planilha1!$F$2:$F$11</c:f>
              <c:numCache>
                <c:formatCode>General</c:formatCode>
                <c:ptCount val="10"/>
                <c:pt idx="0">
                  <c:v>2.5144E-3</c:v>
                </c:pt>
                <c:pt idx="1">
                  <c:v>2.50797E-2</c:v>
                </c:pt>
                <c:pt idx="2">
                  <c:v>2.6568999999999998E-3</c:v>
                </c:pt>
                <c:pt idx="3">
                  <c:v>2.1800000000000001E-3</c:v>
                </c:pt>
                <c:pt idx="4">
                  <c:v>2.6056999999999999E-3</c:v>
                </c:pt>
                <c:pt idx="5">
                  <c:v>2.6584E-3</c:v>
                </c:pt>
                <c:pt idx="6">
                  <c:v>1.3744E-3</c:v>
                </c:pt>
                <c:pt idx="7">
                  <c:v>2.0446000000000001E-3</c:v>
                </c:pt>
                <c:pt idx="8">
                  <c:v>3.2066E-3</c:v>
                </c:pt>
                <c:pt idx="9">
                  <c:v>3.0136E-3</c:v>
                </c:pt>
              </c:numCache>
            </c:numRef>
          </c:val>
          <c:smooth val="0"/>
          <c:extLst>
            <c:ext xmlns:c16="http://schemas.microsoft.com/office/drawing/2014/chart" uri="{C3380CC4-5D6E-409C-BE32-E72D297353CC}">
              <c16:uniqueId val="{00000005-ABB0-48C9-BAD3-FE59EDEDBFC0}"/>
            </c:ext>
          </c:extLst>
        </c:ser>
        <c:dLbls>
          <c:showLegendKey val="0"/>
          <c:showVal val="0"/>
          <c:showCatName val="0"/>
          <c:showSerName val="0"/>
          <c:showPercent val="0"/>
          <c:showBubbleSize val="0"/>
        </c:dLbls>
        <c:marker val="1"/>
        <c:smooth val="0"/>
        <c:axId val="1727322511"/>
        <c:axId val="1415553999"/>
      </c:lineChart>
      <c:catAx>
        <c:axId val="1727322511"/>
        <c:scaling>
          <c:orientation val="minMax"/>
        </c:scaling>
        <c:delete val="0"/>
        <c:axPos val="b"/>
        <c:numFmt formatCode="General" sourceLinked="1"/>
        <c:majorTickMark val="none"/>
        <c:minorTickMark val="none"/>
        <c:tickLblPos val="nextTo"/>
        <c:sp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415553999"/>
        <c:crosses val="autoZero"/>
        <c:auto val="1"/>
        <c:lblAlgn val="ctr"/>
        <c:lblOffset val="100"/>
        <c:noMultiLvlLbl val="0"/>
      </c:catAx>
      <c:valAx>
        <c:axId val="141555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727322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sz="1800" b="1" i="0" baseline="0" dirty="0">
                <a:effectLst/>
              </a:rPr>
              <a:t>Dados de Testes do Banco de Dados Secundário – Caso 8 (Tamanho da Tabela </a:t>
            </a:r>
            <a:r>
              <a:rPr lang="pt-BR" sz="1800" b="1" i="0" baseline="0" dirty="0" err="1">
                <a:effectLst/>
              </a:rPr>
              <a:t>Hash</a:t>
            </a:r>
            <a:r>
              <a:rPr lang="pt-BR" sz="1800" b="1" i="0" baseline="0" dirty="0">
                <a:effectLst/>
              </a:rPr>
              <a:t>: 5.000.000)</a:t>
            </a:r>
            <a:endParaRPr lang="pt-BR" b="1"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Busca na Tabela Hash</c:v>
                </c:pt>
              </c:strCache>
            </c:strRef>
          </c:tx>
          <c:spPr>
            <a:ln w="28575" cap="rnd">
              <a:solidFill>
                <a:srgbClr val="FF0000"/>
              </a:solidFill>
              <a:round/>
            </a:ln>
            <a:effectLst/>
          </c:spPr>
          <c:marker>
            <c:symbol val="circle"/>
            <c:size val="5"/>
            <c:spPr>
              <a:solidFill>
                <a:schemeClr val="tx1">
                  <a:lumMod val="95000"/>
                  <a:lumOff val="5000"/>
                </a:schemeClr>
              </a:solidFill>
              <a:ln w="9525">
                <a:solidFill>
                  <a:srgbClr val="FF0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Planilha1!$B$2:$B$11</c:f>
              <c:numCache>
                <c:formatCode>General</c:formatCode>
                <c:ptCount val="10"/>
                <c:pt idx="0">
                  <c:v>9.8769999999999999E-4</c:v>
                </c:pt>
                <c:pt idx="1">
                  <c:v>1.6394999999999999E-3</c:v>
                </c:pt>
                <c:pt idx="2">
                  <c:v>1.5937E-3</c:v>
                </c:pt>
                <c:pt idx="3">
                  <c:v>2.2127000000000002E-3</c:v>
                </c:pt>
                <c:pt idx="4">
                  <c:v>1.1257999999999999E-3</c:v>
                </c:pt>
                <c:pt idx="5">
                  <c:v>2.5766999999999999E-3</c:v>
                </c:pt>
                <c:pt idx="6">
                  <c:v>1.7171200000000001E-2</c:v>
                </c:pt>
                <c:pt idx="7">
                  <c:v>1.9325E-3</c:v>
                </c:pt>
                <c:pt idx="8">
                  <c:v>1.1222000000000001E-3</c:v>
                </c:pt>
                <c:pt idx="9">
                  <c:v>2.2632099999999999E-2</c:v>
                </c:pt>
              </c:numCache>
            </c:numRef>
          </c:val>
          <c:smooth val="0"/>
          <c:extLst>
            <c:ext xmlns:c16="http://schemas.microsoft.com/office/drawing/2014/chart" uri="{C3380CC4-5D6E-409C-BE32-E72D297353CC}">
              <c16:uniqueId val="{00000000-ABB0-48C9-BAD3-FE59EDEDBFC0}"/>
            </c:ext>
          </c:extLst>
        </c:ser>
        <c:ser>
          <c:idx val="1"/>
          <c:order val="1"/>
          <c:tx>
            <c:strRef>
              <c:f>Planilha1!$C$1</c:f>
              <c:strCache>
                <c:ptCount val="1"/>
                <c:pt idx="0">
                  <c:v>Busca Linear</c:v>
                </c:pt>
              </c:strCache>
            </c:strRef>
          </c:tx>
          <c:spPr>
            <a:ln w="28575" cap="rnd">
              <a:solidFill>
                <a:schemeClr val="accent6">
                  <a:lumMod val="75000"/>
                </a:schemeClr>
              </a:solidFill>
              <a:round/>
            </a:ln>
            <a:effectLst/>
          </c:spPr>
          <c:marker>
            <c:symbol val="circle"/>
            <c:size val="5"/>
            <c:spPr>
              <a:solidFill>
                <a:schemeClr val="accent2"/>
              </a:solidFill>
              <a:ln w="9525">
                <a:solidFill>
                  <a:schemeClr val="accent6">
                    <a:lumMod val="75000"/>
                  </a:schemeClr>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Planilha1!$C$2:$C$11</c:f>
              <c:numCache>
                <c:formatCode>General</c:formatCode>
                <c:ptCount val="10"/>
                <c:pt idx="0">
                  <c:v>6.7259999999999998E-4</c:v>
                </c:pt>
                <c:pt idx="1">
                  <c:v>1.168E-3</c:v>
                </c:pt>
                <c:pt idx="2">
                  <c:v>1.2195999999999999E-3</c:v>
                </c:pt>
                <c:pt idx="3">
                  <c:v>1.4430000000000001E-3</c:v>
                </c:pt>
                <c:pt idx="4">
                  <c:v>1.4641000000000001E-3</c:v>
                </c:pt>
                <c:pt idx="5">
                  <c:v>1.07531E-2</c:v>
                </c:pt>
                <c:pt idx="6">
                  <c:v>4.8412999999999998E-3</c:v>
                </c:pt>
                <c:pt idx="7">
                  <c:v>1.9648000000000001E-3</c:v>
                </c:pt>
                <c:pt idx="8">
                  <c:v>1.8984E-3</c:v>
                </c:pt>
                <c:pt idx="9">
                  <c:v>3.9215999999999999E-3</c:v>
                </c:pt>
              </c:numCache>
            </c:numRef>
          </c:val>
          <c:smooth val="0"/>
          <c:extLst>
            <c:ext xmlns:c16="http://schemas.microsoft.com/office/drawing/2014/chart" uri="{C3380CC4-5D6E-409C-BE32-E72D297353CC}">
              <c16:uniqueId val="{00000001-ABB0-48C9-BAD3-FE59EDEDBFC0}"/>
            </c:ext>
          </c:extLst>
        </c:ser>
        <c:ser>
          <c:idx val="2"/>
          <c:order val="2"/>
          <c:tx>
            <c:strRef>
              <c:f>Planilha1!$D$1</c:f>
              <c:strCache>
                <c:ptCount val="1"/>
                <c:pt idx="0">
                  <c:v>Busca Binária</c:v>
                </c:pt>
              </c:strCache>
            </c:strRef>
          </c:tx>
          <c:spPr>
            <a:ln w="28575" cap="rnd">
              <a:solidFill>
                <a:srgbClr val="002060"/>
              </a:solidFill>
              <a:round/>
            </a:ln>
            <a:effectLst/>
          </c:spPr>
          <c:marker>
            <c:symbol val="circle"/>
            <c:size val="5"/>
            <c:spPr>
              <a:solidFill>
                <a:schemeClr val="accent3"/>
              </a:solidFill>
              <a:ln w="9525">
                <a:solidFill>
                  <a:srgbClr val="00206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Planilha1!$D$2:$D$11</c:f>
              <c:numCache>
                <c:formatCode>General</c:formatCode>
                <c:ptCount val="10"/>
                <c:pt idx="0">
                  <c:v>1.9666400000000001E-2</c:v>
                </c:pt>
                <c:pt idx="1">
                  <c:v>1.8141000000000001E-2</c:v>
                </c:pt>
                <c:pt idx="2">
                  <c:v>1.2785100000000001E-2</c:v>
                </c:pt>
                <c:pt idx="3">
                  <c:v>3.1798E-3</c:v>
                </c:pt>
                <c:pt idx="4">
                  <c:v>2.09892E-2</c:v>
                </c:pt>
                <c:pt idx="5">
                  <c:v>2.0070000000000001E-2</c:v>
                </c:pt>
                <c:pt idx="6">
                  <c:v>1.7577800000000001E-2</c:v>
                </c:pt>
                <c:pt idx="7">
                  <c:v>2.50253E-2</c:v>
                </c:pt>
                <c:pt idx="8">
                  <c:v>1.9659099999999999E-2</c:v>
                </c:pt>
                <c:pt idx="9">
                  <c:v>2.22388E-2</c:v>
                </c:pt>
              </c:numCache>
            </c:numRef>
          </c:val>
          <c:smooth val="0"/>
          <c:extLst>
            <c:ext xmlns:c16="http://schemas.microsoft.com/office/drawing/2014/chart" uri="{C3380CC4-5D6E-409C-BE32-E72D297353CC}">
              <c16:uniqueId val="{00000002-ABB0-48C9-BAD3-FE59EDEDBFC0}"/>
            </c:ext>
          </c:extLst>
        </c:ser>
        <c:ser>
          <c:idx val="3"/>
          <c:order val="3"/>
          <c:tx>
            <c:strRef>
              <c:f>Planilha1!$E$1</c:f>
              <c:strCache>
                <c:ptCount val="1"/>
                <c:pt idx="0">
                  <c:v>Busca em Árvore Binária não-balanceada</c:v>
                </c:pt>
              </c:strCache>
            </c:strRef>
          </c:tx>
          <c:spPr>
            <a:ln w="28575" cap="rnd">
              <a:solidFill>
                <a:srgbClr val="FFC000"/>
              </a:solidFill>
              <a:round/>
            </a:ln>
            <a:effectLst/>
          </c:spPr>
          <c:marker>
            <c:symbol val="circle"/>
            <c:size val="5"/>
            <c:spPr>
              <a:solidFill>
                <a:schemeClr val="accent4"/>
              </a:solidFill>
              <a:ln w="9525">
                <a:solidFill>
                  <a:srgbClr val="FFC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Planilha1!$E$2:$E$11</c:f>
              <c:numCache>
                <c:formatCode>General</c:formatCode>
                <c:ptCount val="10"/>
                <c:pt idx="0">
                  <c:v>5.5150000000000002E-4</c:v>
                </c:pt>
                <c:pt idx="1">
                  <c:v>2.6652200000000001E-2</c:v>
                </c:pt>
                <c:pt idx="2">
                  <c:v>1.7497999999999999E-3</c:v>
                </c:pt>
                <c:pt idx="3">
                  <c:v>8.4197999999999999E-3</c:v>
                </c:pt>
                <c:pt idx="4">
                  <c:v>7.6840000000000003E-4</c:v>
                </c:pt>
                <c:pt idx="5">
                  <c:v>2.3443000000000001E-3</c:v>
                </c:pt>
                <c:pt idx="6">
                  <c:v>3.1359000000000001E-3</c:v>
                </c:pt>
                <c:pt idx="7">
                  <c:v>1.32526E-2</c:v>
                </c:pt>
                <c:pt idx="8">
                  <c:v>8.5169000000000009E-3</c:v>
                </c:pt>
                <c:pt idx="9">
                  <c:v>3.1389E-3</c:v>
                </c:pt>
              </c:numCache>
            </c:numRef>
          </c:val>
          <c:smooth val="0"/>
          <c:extLst>
            <c:ext xmlns:c16="http://schemas.microsoft.com/office/drawing/2014/chart" uri="{C3380CC4-5D6E-409C-BE32-E72D297353CC}">
              <c16:uniqueId val="{00000004-ABB0-48C9-BAD3-FE59EDEDBFC0}"/>
            </c:ext>
          </c:extLst>
        </c:ser>
        <c:ser>
          <c:idx val="4"/>
          <c:order val="4"/>
          <c:tx>
            <c:strRef>
              <c:f>Planilha1!$F$1</c:f>
              <c:strCache>
                <c:ptCount val="1"/>
                <c:pt idx="0">
                  <c:v>Busca em Árvore Binária Balanceada</c:v>
                </c:pt>
              </c:strCache>
            </c:strRef>
          </c:tx>
          <c:spPr>
            <a:ln w="28575" cap="rnd">
              <a:solidFill>
                <a:srgbClr val="00B0F0"/>
              </a:solidFill>
              <a:round/>
            </a:ln>
            <a:effectLst/>
          </c:spPr>
          <c:marker>
            <c:symbol val="circle"/>
            <c:size val="5"/>
            <c:spPr>
              <a:solidFill>
                <a:schemeClr val="accent5"/>
              </a:solidFill>
              <a:ln w="9525">
                <a:solidFill>
                  <a:schemeClr val="accent5"/>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Planilha1!$F$2:$F$11</c:f>
              <c:numCache>
                <c:formatCode>General</c:formatCode>
                <c:ptCount val="10"/>
                <c:pt idx="0">
                  <c:v>2.9338800000000002E-2</c:v>
                </c:pt>
                <c:pt idx="1">
                  <c:v>2.3654000000000001E-3</c:v>
                </c:pt>
                <c:pt idx="2">
                  <c:v>2.4892999999999998E-3</c:v>
                </c:pt>
                <c:pt idx="3">
                  <c:v>2.48087E-2</c:v>
                </c:pt>
                <c:pt idx="4">
                  <c:v>2.7508700000000001E-2</c:v>
                </c:pt>
                <c:pt idx="5">
                  <c:v>3.0761E-3</c:v>
                </c:pt>
                <c:pt idx="6">
                  <c:v>2.19887E-2</c:v>
                </c:pt>
                <c:pt idx="7">
                  <c:v>2.0409E-3</c:v>
                </c:pt>
                <c:pt idx="8">
                  <c:v>2.6203400000000002E-2</c:v>
                </c:pt>
                <c:pt idx="9">
                  <c:v>2.1641999999999998E-3</c:v>
                </c:pt>
              </c:numCache>
            </c:numRef>
          </c:val>
          <c:smooth val="0"/>
          <c:extLst>
            <c:ext xmlns:c16="http://schemas.microsoft.com/office/drawing/2014/chart" uri="{C3380CC4-5D6E-409C-BE32-E72D297353CC}">
              <c16:uniqueId val="{00000005-ABB0-48C9-BAD3-FE59EDEDBFC0}"/>
            </c:ext>
          </c:extLst>
        </c:ser>
        <c:dLbls>
          <c:showLegendKey val="0"/>
          <c:showVal val="0"/>
          <c:showCatName val="0"/>
          <c:showSerName val="0"/>
          <c:showPercent val="0"/>
          <c:showBubbleSize val="0"/>
        </c:dLbls>
        <c:marker val="1"/>
        <c:smooth val="0"/>
        <c:axId val="1727322511"/>
        <c:axId val="1415553999"/>
      </c:lineChart>
      <c:catAx>
        <c:axId val="1727322511"/>
        <c:scaling>
          <c:orientation val="minMax"/>
        </c:scaling>
        <c:delete val="0"/>
        <c:axPos val="b"/>
        <c:numFmt formatCode="General" sourceLinked="1"/>
        <c:majorTickMark val="none"/>
        <c:minorTickMark val="none"/>
        <c:tickLblPos val="nextTo"/>
        <c:sp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415553999"/>
        <c:crosses val="autoZero"/>
        <c:auto val="1"/>
        <c:lblAlgn val="ctr"/>
        <c:lblOffset val="100"/>
        <c:noMultiLvlLbl val="0"/>
      </c:catAx>
      <c:valAx>
        <c:axId val="141555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727322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sz="1800" b="1" i="0" baseline="0" dirty="0">
                <a:effectLst/>
              </a:rPr>
              <a:t>Dados de Testes do Banco de Dados Secundário – Caso 9 (Tamanho da Tabela </a:t>
            </a:r>
            <a:r>
              <a:rPr lang="pt-BR" sz="1800" b="1" i="0" baseline="0" dirty="0" err="1">
                <a:effectLst/>
              </a:rPr>
              <a:t>Hash</a:t>
            </a:r>
            <a:r>
              <a:rPr lang="pt-BR" sz="1800" b="1" i="0" baseline="0" dirty="0">
                <a:effectLst/>
              </a:rPr>
              <a:t>: 100.000.000)</a:t>
            </a:r>
            <a:endParaRPr lang="pt-BR" b="1"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Planilha1!$B$1</c:f>
              <c:strCache>
                <c:ptCount val="1"/>
                <c:pt idx="0">
                  <c:v>Busca na Tabela Hash</c:v>
                </c:pt>
              </c:strCache>
            </c:strRef>
          </c:tx>
          <c:spPr>
            <a:ln w="28575" cap="rnd">
              <a:solidFill>
                <a:srgbClr val="FF0000"/>
              </a:solidFill>
              <a:round/>
            </a:ln>
            <a:effectLst/>
          </c:spPr>
          <c:marker>
            <c:symbol val="circle"/>
            <c:size val="5"/>
            <c:spPr>
              <a:solidFill>
                <a:schemeClr val="tx1">
                  <a:lumMod val="95000"/>
                  <a:lumOff val="5000"/>
                </a:schemeClr>
              </a:solidFill>
              <a:ln w="9525">
                <a:solidFill>
                  <a:srgbClr val="FF0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Planilha1!$B$2:$B$11</c:f>
              <c:numCache>
                <c:formatCode>General</c:formatCode>
                <c:ptCount val="10"/>
                <c:pt idx="0">
                  <c:v>4.8959999999999997E-4</c:v>
                </c:pt>
                <c:pt idx="1">
                  <c:v>1.4712E-3</c:v>
                </c:pt>
                <c:pt idx="2">
                  <c:v>1.1008999999999999E-3</c:v>
                </c:pt>
                <c:pt idx="3">
                  <c:v>8.3799999999999999E-4</c:v>
                </c:pt>
                <c:pt idx="4">
                  <c:v>6.2310000000000002E-4</c:v>
                </c:pt>
                <c:pt idx="5">
                  <c:v>1.3450999999999999E-3</c:v>
                </c:pt>
                <c:pt idx="6">
                  <c:v>4.3406E-3</c:v>
                </c:pt>
                <c:pt idx="7">
                  <c:v>2.1480000000000002E-3</c:v>
                </c:pt>
                <c:pt idx="8">
                  <c:v>6.5530000000000004E-4</c:v>
                </c:pt>
                <c:pt idx="9">
                  <c:v>0.15501000000000001</c:v>
                </c:pt>
              </c:numCache>
            </c:numRef>
          </c:val>
          <c:smooth val="0"/>
          <c:extLst>
            <c:ext xmlns:c16="http://schemas.microsoft.com/office/drawing/2014/chart" uri="{C3380CC4-5D6E-409C-BE32-E72D297353CC}">
              <c16:uniqueId val="{00000000-ABB0-48C9-BAD3-FE59EDEDBFC0}"/>
            </c:ext>
          </c:extLst>
        </c:ser>
        <c:ser>
          <c:idx val="1"/>
          <c:order val="1"/>
          <c:tx>
            <c:strRef>
              <c:f>Planilha1!$C$1</c:f>
              <c:strCache>
                <c:ptCount val="1"/>
                <c:pt idx="0">
                  <c:v>Busca Linear</c:v>
                </c:pt>
              </c:strCache>
            </c:strRef>
          </c:tx>
          <c:spPr>
            <a:ln w="28575" cap="rnd">
              <a:solidFill>
                <a:schemeClr val="accent6">
                  <a:lumMod val="75000"/>
                </a:schemeClr>
              </a:solidFill>
              <a:round/>
            </a:ln>
            <a:effectLst/>
          </c:spPr>
          <c:marker>
            <c:symbol val="circle"/>
            <c:size val="5"/>
            <c:spPr>
              <a:solidFill>
                <a:schemeClr val="accent2"/>
              </a:solidFill>
              <a:ln w="9525">
                <a:solidFill>
                  <a:schemeClr val="accent6">
                    <a:lumMod val="75000"/>
                  </a:schemeClr>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Planilha1!$C$2:$C$11</c:f>
              <c:numCache>
                <c:formatCode>General</c:formatCode>
                <c:ptCount val="10"/>
                <c:pt idx="0">
                  <c:v>6.6359999999999998E-4</c:v>
                </c:pt>
                <c:pt idx="1">
                  <c:v>2.6936999999999998E-3</c:v>
                </c:pt>
                <c:pt idx="2">
                  <c:v>6.1289999999999999E-4</c:v>
                </c:pt>
                <c:pt idx="3">
                  <c:v>8.0009999999999999E-4</c:v>
                </c:pt>
                <c:pt idx="4">
                  <c:v>1E-3</c:v>
                </c:pt>
                <c:pt idx="5">
                  <c:v>4.8752299999999998E-2</c:v>
                </c:pt>
                <c:pt idx="6">
                  <c:v>2.5692000000000002E-3</c:v>
                </c:pt>
                <c:pt idx="7">
                  <c:v>9.7289999999999996E-4</c:v>
                </c:pt>
                <c:pt idx="8">
                  <c:v>1.0468999999999999E-3</c:v>
                </c:pt>
                <c:pt idx="9">
                  <c:v>2.4534000000000001E-3</c:v>
                </c:pt>
              </c:numCache>
            </c:numRef>
          </c:val>
          <c:smooth val="0"/>
          <c:extLst>
            <c:ext xmlns:c16="http://schemas.microsoft.com/office/drawing/2014/chart" uri="{C3380CC4-5D6E-409C-BE32-E72D297353CC}">
              <c16:uniqueId val="{00000001-ABB0-48C9-BAD3-FE59EDEDBFC0}"/>
            </c:ext>
          </c:extLst>
        </c:ser>
        <c:ser>
          <c:idx val="2"/>
          <c:order val="2"/>
          <c:tx>
            <c:strRef>
              <c:f>Planilha1!$D$1</c:f>
              <c:strCache>
                <c:ptCount val="1"/>
                <c:pt idx="0">
                  <c:v>Busca Binária</c:v>
                </c:pt>
              </c:strCache>
            </c:strRef>
          </c:tx>
          <c:spPr>
            <a:ln w="28575" cap="rnd">
              <a:solidFill>
                <a:srgbClr val="002060"/>
              </a:solidFill>
              <a:round/>
            </a:ln>
            <a:effectLst/>
          </c:spPr>
          <c:marker>
            <c:symbol val="circle"/>
            <c:size val="5"/>
            <c:spPr>
              <a:solidFill>
                <a:schemeClr val="accent3"/>
              </a:solidFill>
              <a:ln w="9525">
                <a:solidFill>
                  <a:srgbClr val="00206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Planilha1!$D$2:$D$11</c:f>
              <c:numCache>
                <c:formatCode>General</c:formatCode>
                <c:ptCount val="10"/>
                <c:pt idx="0">
                  <c:v>1.2963300000000001E-2</c:v>
                </c:pt>
                <c:pt idx="1">
                  <c:v>1.34176E-2</c:v>
                </c:pt>
                <c:pt idx="2">
                  <c:v>2.2683E-3</c:v>
                </c:pt>
                <c:pt idx="3">
                  <c:v>1.36954E-2</c:v>
                </c:pt>
                <c:pt idx="4">
                  <c:v>1.54199E-2</c:v>
                </c:pt>
                <c:pt idx="5">
                  <c:v>2.6591000000000002E-3</c:v>
                </c:pt>
                <c:pt idx="6">
                  <c:v>1.56933E-2</c:v>
                </c:pt>
                <c:pt idx="7">
                  <c:v>1.0219900000000001E-2</c:v>
                </c:pt>
                <c:pt idx="8">
                  <c:v>1.32356E-2</c:v>
                </c:pt>
                <c:pt idx="9">
                  <c:v>1.1654100000000001E-2</c:v>
                </c:pt>
              </c:numCache>
            </c:numRef>
          </c:val>
          <c:smooth val="0"/>
          <c:extLst>
            <c:ext xmlns:c16="http://schemas.microsoft.com/office/drawing/2014/chart" uri="{C3380CC4-5D6E-409C-BE32-E72D297353CC}">
              <c16:uniqueId val="{00000002-ABB0-48C9-BAD3-FE59EDEDBFC0}"/>
            </c:ext>
          </c:extLst>
        </c:ser>
        <c:ser>
          <c:idx val="3"/>
          <c:order val="3"/>
          <c:tx>
            <c:strRef>
              <c:f>Planilha1!$E$1</c:f>
              <c:strCache>
                <c:ptCount val="1"/>
                <c:pt idx="0">
                  <c:v>Busca em Árvore Binária não-balanceada</c:v>
                </c:pt>
              </c:strCache>
            </c:strRef>
          </c:tx>
          <c:spPr>
            <a:ln w="28575" cap="rnd">
              <a:solidFill>
                <a:srgbClr val="FFC000"/>
              </a:solidFill>
              <a:round/>
            </a:ln>
            <a:effectLst/>
          </c:spPr>
          <c:marker>
            <c:symbol val="circle"/>
            <c:size val="5"/>
            <c:spPr>
              <a:solidFill>
                <a:schemeClr val="accent4"/>
              </a:solidFill>
              <a:ln w="9525">
                <a:solidFill>
                  <a:srgbClr val="FFC000"/>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Planilha1!$E$2:$E$11</c:f>
              <c:numCache>
                <c:formatCode>General</c:formatCode>
                <c:ptCount val="10"/>
                <c:pt idx="0">
                  <c:v>8.83351E-2</c:v>
                </c:pt>
                <c:pt idx="1">
                  <c:v>1.4758E-3</c:v>
                </c:pt>
                <c:pt idx="2">
                  <c:v>2.1477000000000002E-3</c:v>
                </c:pt>
                <c:pt idx="3">
                  <c:v>1.6443E-3</c:v>
                </c:pt>
                <c:pt idx="4">
                  <c:v>5.1580000000000003E-3</c:v>
                </c:pt>
                <c:pt idx="5">
                  <c:v>8.8650000000000003E-4</c:v>
                </c:pt>
                <c:pt idx="6">
                  <c:v>9.2639999999999997E-4</c:v>
                </c:pt>
                <c:pt idx="7">
                  <c:v>4.7060000000000001E-3</c:v>
                </c:pt>
                <c:pt idx="8">
                  <c:v>1.0769E-3</c:v>
                </c:pt>
                <c:pt idx="9">
                  <c:v>1.0554E-3</c:v>
                </c:pt>
              </c:numCache>
            </c:numRef>
          </c:val>
          <c:smooth val="0"/>
          <c:extLst>
            <c:ext xmlns:c16="http://schemas.microsoft.com/office/drawing/2014/chart" uri="{C3380CC4-5D6E-409C-BE32-E72D297353CC}">
              <c16:uniqueId val="{00000004-ABB0-48C9-BAD3-FE59EDEDBFC0}"/>
            </c:ext>
          </c:extLst>
        </c:ser>
        <c:ser>
          <c:idx val="4"/>
          <c:order val="4"/>
          <c:tx>
            <c:strRef>
              <c:f>Planilha1!$F$1</c:f>
              <c:strCache>
                <c:ptCount val="1"/>
                <c:pt idx="0">
                  <c:v>Busca em Árvore Binária Balanceada</c:v>
                </c:pt>
              </c:strCache>
            </c:strRef>
          </c:tx>
          <c:spPr>
            <a:ln w="28575" cap="rnd">
              <a:solidFill>
                <a:srgbClr val="00B0F0"/>
              </a:solidFill>
              <a:round/>
            </a:ln>
            <a:effectLst/>
          </c:spPr>
          <c:marker>
            <c:symbol val="circle"/>
            <c:size val="5"/>
            <c:spPr>
              <a:solidFill>
                <a:schemeClr val="accent5"/>
              </a:solidFill>
              <a:ln w="9525">
                <a:solidFill>
                  <a:schemeClr val="accent5"/>
                </a:solidFill>
              </a:ln>
              <a:effectLst/>
            </c:spPr>
          </c:marker>
          <c:cat>
            <c:strRef>
              <c:f>Planilha1!$A$2:$A$11</c:f>
              <c:strCache>
                <c:ptCount val="10"/>
                <c:pt idx="0">
                  <c:v>Teste 1</c:v>
                </c:pt>
                <c:pt idx="1">
                  <c:v>Teste 2</c:v>
                </c:pt>
                <c:pt idx="2">
                  <c:v>Teste 3</c:v>
                </c:pt>
                <c:pt idx="3">
                  <c:v>Teste 4</c:v>
                </c:pt>
                <c:pt idx="4">
                  <c:v>Teste 5</c:v>
                </c:pt>
                <c:pt idx="5">
                  <c:v>Teste 6</c:v>
                </c:pt>
                <c:pt idx="6">
                  <c:v>Teste 7</c:v>
                </c:pt>
                <c:pt idx="7">
                  <c:v>Teste 8</c:v>
                </c:pt>
                <c:pt idx="8">
                  <c:v>Teste 9</c:v>
                </c:pt>
                <c:pt idx="9">
                  <c:v>Teste 10</c:v>
                </c:pt>
              </c:strCache>
            </c:strRef>
          </c:cat>
          <c:val>
            <c:numRef>
              <c:f>Planilha1!$F$2:$F$11</c:f>
              <c:numCache>
                <c:formatCode>General</c:formatCode>
                <c:ptCount val="10"/>
                <c:pt idx="0">
                  <c:v>1.851E-3</c:v>
                </c:pt>
                <c:pt idx="1">
                  <c:v>1.7692999999999999E-3</c:v>
                </c:pt>
                <c:pt idx="2">
                  <c:v>9.7530000000000002E-4</c:v>
                </c:pt>
                <c:pt idx="3">
                  <c:v>1.0131999999999999E-3</c:v>
                </c:pt>
                <c:pt idx="4">
                  <c:v>1.4196E-3</c:v>
                </c:pt>
                <c:pt idx="5">
                  <c:v>9.8079999999999999E-4</c:v>
                </c:pt>
                <c:pt idx="6">
                  <c:v>1.6291999999999999E-3</c:v>
                </c:pt>
                <c:pt idx="7">
                  <c:v>1.0675000000000001E-3</c:v>
                </c:pt>
                <c:pt idx="8">
                  <c:v>2.0405000000000002E-3</c:v>
                </c:pt>
                <c:pt idx="9">
                  <c:v>9.970999999999999E-4</c:v>
                </c:pt>
              </c:numCache>
            </c:numRef>
          </c:val>
          <c:smooth val="0"/>
          <c:extLst>
            <c:ext xmlns:c16="http://schemas.microsoft.com/office/drawing/2014/chart" uri="{C3380CC4-5D6E-409C-BE32-E72D297353CC}">
              <c16:uniqueId val="{00000005-ABB0-48C9-BAD3-FE59EDEDBFC0}"/>
            </c:ext>
          </c:extLst>
        </c:ser>
        <c:dLbls>
          <c:showLegendKey val="0"/>
          <c:showVal val="0"/>
          <c:showCatName val="0"/>
          <c:showSerName val="0"/>
          <c:showPercent val="0"/>
          <c:showBubbleSize val="0"/>
        </c:dLbls>
        <c:marker val="1"/>
        <c:smooth val="0"/>
        <c:axId val="1727322511"/>
        <c:axId val="1415553999"/>
      </c:lineChart>
      <c:catAx>
        <c:axId val="1727322511"/>
        <c:scaling>
          <c:orientation val="minMax"/>
        </c:scaling>
        <c:delete val="0"/>
        <c:axPos val="b"/>
        <c:numFmt formatCode="General" sourceLinked="1"/>
        <c:majorTickMark val="none"/>
        <c:minorTickMark val="none"/>
        <c:tickLblPos val="nextTo"/>
        <c:sp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415553999"/>
        <c:crosses val="autoZero"/>
        <c:auto val="1"/>
        <c:lblAlgn val="ctr"/>
        <c:lblOffset val="100"/>
        <c:noMultiLvlLbl val="0"/>
      </c:catAx>
      <c:valAx>
        <c:axId val="141555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727322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6F6EB4A-80C8-42A0-8E53-4D39A1EAB143}" type="datetimeFigureOut">
              <a:rPr lang="pt-BR" smtClean="0"/>
              <a:t>07/12/2020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78C82A5-3EA1-4145-84F5-F2A710AADC3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8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6F6EB4A-80C8-42A0-8E53-4D39A1EAB143}" type="datetimeFigureOut">
              <a:rPr lang="pt-BR" smtClean="0"/>
              <a:t>07/12/2020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78C82A5-3EA1-4145-84F5-F2A710AADC32}" type="slidenum">
              <a:rPr lang="pt-BR" smtClean="0"/>
              <a:t>‹nº›</a:t>
            </a:fld>
            <a:endParaRPr lang="pt-BR"/>
          </a:p>
        </p:txBody>
      </p:sp>
    </p:spTree>
    <p:extLst>
      <p:ext uri="{BB962C8B-B14F-4D97-AF65-F5344CB8AC3E}">
        <p14:creationId xmlns:p14="http://schemas.microsoft.com/office/powerpoint/2010/main" val="66485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6F6EB4A-80C8-42A0-8E53-4D39A1EAB143}" type="datetimeFigureOut">
              <a:rPr lang="pt-BR" smtClean="0"/>
              <a:t>07/12/2020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78C82A5-3EA1-4145-84F5-F2A710AADC32}" type="slidenum">
              <a:rPr lang="pt-BR" smtClean="0"/>
              <a:t>‹nº›</a:t>
            </a:fld>
            <a:endParaRPr lang="pt-BR"/>
          </a:p>
        </p:txBody>
      </p:sp>
    </p:spTree>
    <p:extLst>
      <p:ext uri="{BB962C8B-B14F-4D97-AF65-F5344CB8AC3E}">
        <p14:creationId xmlns:p14="http://schemas.microsoft.com/office/powerpoint/2010/main" val="272423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6F6EB4A-80C8-42A0-8E53-4D39A1EAB143}" type="datetimeFigureOut">
              <a:rPr lang="pt-BR" smtClean="0"/>
              <a:t>07/12/2020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78C82A5-3EA1-4145-84F5-F2A710AADC32}" type="slidenum">
              <a:rPr lang="pt-BR" smtClean="0"/>
              <a:t>‹nº›</a:t>
            </a:fld>
            <a:endParaRPr lang="pt-BR"/>
          </a:p>
        </p:txBody>
      </p:sp>
    </p:spTree>
    <p:extLst>
      <p:ext uri="{BB962C8B-B14F-4D97-AF65-F5344CB8AC3E}">
        <p14:creationId xmlns:p14="http://schemas.microsoft.com/office/powerpoint/2010/main" val="148936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6F6EB4A-80C8-42A0-8E53-4D39A1EAB143}" type="datetimeFigureOut">
              <a:rPr lang="pt-BR" smtClean="0"/>
              <a:t>07/12/2020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78C82A5-3EA1-4145-84F5-F2A710AADC3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96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6F6EB4A-80C8-42A0-8E53-4D39A1EAB143}" type="datetimeFigureOut">
              <a:rPr lang="pt-BR" smtClean="0"/>
              <a:t>07/12/2020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78C82A5-3EA1-4145-84F5-F2A710AADC32}" type="slidenum">
              <a:rPr lang="pt-BR" smtClean="0"/>
              <a:t>‹nº›</a:t>
            </a:fld>
            <a:endParaRPr lang="pt-BR"/>
          </a:p>
        </p:txBody>
      </p:sp>
    </p:spTree>
    <p:extLst>
      <p:ext uri="{BB962C8B-B14F-4D97-AF65-F5344CB8AC3E}">
        <p14:creationId xmlns:p14="http://schemas.microsoft.com/office/powerpoint/2010/main" val="50844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6F6EB4A-80C8-42A0-8E53-4D39A1EAB143}" type="datetimeFigureOut">
              <a:rPr lang="pt-BR" smtClean="0"/>
              <a:t>07/12/2020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78C82A5-3EA1-4145-84F5-F2A710AADC32}" type="slidenum">
              <a:rPr lang="pt-BR" smtClean="0"/>
              <a:t>‹nº›</a:t>
            </a:fld>
            <a:endParaRPr lang="pt-BR"/>
          </a:p>
        </p:txBody>
      </p:sp>
    </p:spTree>
    <p:extLst>
      <p:ext uri="{BB962C8B-B14F-4D97-AF65-F5344CB8AC3E}">
        <p14:creationId xmlns:p14="http://schemas.microsoft.com/office/powerpoint/2010/main" val="370169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6F6EB4A-80C8-42A0-8E53-4D39A1EAB143}" type="datetimeFigureOut">
              <a:rPr lang="pt-BR" smtClean="0"/>
              <a:t>07/12/2020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78C82A5-3EA1-4145-84F5-F2A710AADC32}" type="slidenum">
              <a:rPr lang="pt-BR" smtClean="0"/>
              <a:t>‹nº›</a:t>
            </a:fld>
            <a:endParaRPr lang="pt-BR"/>
          </a:p>
        </p:txBody>
      </p:sp>
    </p:spTree>
    <p:extLst>
      <p:ext uri="{BB962C8B-B14F-4D97-AF65-F5344CB8AC3E}">
        <p14:creationId xmlns:p14="http://schemas.microsoft.com/office/powerpoint/2010/main" val="362970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F6EB4A-80C8-42A0-8E53-4D39A1EAB143}" type="datetimeFigureOut">
              <a:rPr lang="pt-BR" smtClean="0"/>
              <a:t>07/12/2020</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D78C82A5-3EA1-4145-84F5-F2A710AADC32}" type="slidenum">
              <a:rPr lang="pt-BR" smtClean="0"/>
              <a:t>‹nº›</a:t>
            </a:fld>
            <a:endParaRPr lang="pt-BR"/>
          </a:p>
        </p:txBody>
      </p:sp>
    </p:spTree>
    <p:extLst>
      <p:ext uri="{BB962C8B-B14F-4D97-AF65-F5344CB8AC3E}">
        <p14:creationId xmlns:p14="http://schemas.microsoft.com/office/powerpoint/2010/main" val="267185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F6EB4A-80C8-42A0-8E53-4D39A1EAB143}" type="datetimeFigureOut">
              <a:rPr lang="pt-BR" smtClean="0"/>
              <a:t>07/12/2020</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8C82A5-3EA1-4145-84F5-F2A710AADC32}" type="slidenum">
              <a:rPr lang="pt-BR" smtClean="0"/>
              <a:t>‹nº›</a:t>
            </a:fld>
            <a:endParaRPr lang="pt-BR"/>
          </a:p>
        </p:txBody>
      </p:sp>
    </p:spTree>
    <p:extLst>
      <p:ext uri="{BB962C8B-B14F-4D97-AF65-F5344CB8AC3E}">
        <p14:creationId xmlns:p14="http://schemas.microsoft.com/office/powerpoint/2010/main" val="96642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6F6EB4A-80C8-42A0-8E53-4D39A1EAB143}" type="datetimeFigureOut">
              <a:rPr lang="pt-BR" smtClean="0"/>
              <a:t>07/12/2020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78C82A5-3EA1-4145-84F5-F2A710AADC32}" type="slidenum">
              <a:rPr lang="pt-BR" smtClean="0"/>
              <a:t>‹nº›</a:t>
            </a:fld>
            <a:endParaRPr lang="pt-BR"/>
          </a:p>
        </p:txBody>
      </p:sp>
    </p:spTree>
    <p:extLst>
      <p:ext uri="{BB962C8B-B14F-4D97-AF65-F5344CB8AC3E}">
        <p14:creationId xmlns:p14="http://schemas.microsoft.com/office/powerpoint/2010/main" val="192283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F6EB4A-80C8-42A0-8E53-4D39A1EAB143}" type="datetimeFigureOut">
              <a:rPr lang="pt-BR" smtClean="0"/>
              <a:t>07/12/2020</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8C82A5-3EA1-4145-84F5-F2A710AADC3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57826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ntendo desenho&#10;&#10;Descrição gerada automaticamente">
            <a:extLst>
              <a:ext uri="{FF2B5EF4-FFF2-40B4-BE49-F238E27FC236}">
                <a16:creationId xmlns:a16="http://schemas.microsoft.com/office/drawing/2014/main" id="{65415C8C-9C97-4432-8CB2-AD9136412417}"/>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2" name="Título 1">
            <a:extLst>
              <a:ext uri="{FF2B5EF4-FFF2-40B4-BE49-F238E27FC236}">
                <a16:creationId xmlns:a16="http://schemas.microsoft.com/office/drawing/2014/main" id="{87B29561-64C5-4CB1-9C7A-C5A107E78954}"/>
              </a:ext>
            </a:extLst>
          </p:cNvPr>
          <p:cNvSpPr>
            <a:spLocks noGrp="1"/>
          </p:cNvSpPr>
          <p:nvPr>
            <p:ph type="title"/>
          </p:nvPr>
        </p:nvSpPr>
        <p:spPr>
          <a:xfrm>
            <a:off x="1097280" y="386350"/>
            <a:ext cx="10058400" cy="1450757"/>
          </a:xfrm>
        </p:spPr>
        <p:txBody>
          <a:bodyPr>
            <a:normAutofit/>
          </a:bodyPr>
          <a:lstStyle/>
          <a:p>
            <a:pPr algn="ctr"/>
            <a:r>
              <a:rPr lang="pt-BR" sz="3400" dirty="0">
                <a:latin typeface="+mn-lt"/>
                <a:cs typeface="Arial" panose="020B0604020202020204" pitchFamily="34" charset="0"/>
              </a:rPr>
              <a:t>Busca de Animais em risco de extinção com o uso da Tabela </a:t>
            </a:r>
            <a:r>
              <a:rPr lang="pt-BR" sz="3400" dirty="0" err="1">
                <a:latin typeface="+mn-lt"/>
                <a:cs typeface="Arial" panose="020B0604020202020204" pitchFamily="34" charset="0"/>
              </a:rPr>
              <a:t>Hash</a:t>
            </a:r>
            <a:endParaRPr lang="pt-BR" sz="3400" dirty="0">
              <a:latin typeface="+mn-lt"/>
              <a:cs typeface="Arial" panose="020B0604020202020204" pitchFamily="34" charset="0"/>
            </a:endParaRPr>
          </a:p>
        </p:txBody>
      </p:sp>
      <p:sp>
        <p:nvSpPr>
          <p:cNvPr id="3" name="Subtítulo 2">
            <a:extLst>
              <a:ext uri="{FF2B5EF4-FFF2-40B4-BE49-F238E27FC236}">
                <a16:creationId xmlns:a16="http://schemas.microsoft.com/office/drawing/2014/main" id="{382BC924-29A4-4A82-BCC5-E9F5C580F22F}"/>
              </a:ext>
            </a:extLst>
          </p:cNvPr>
          <p:cNvSpPr>
            <a:spLocks noGrp="1"/>
          </p:cNvSpPr>
          <p:nvPr>
            <p:ph type="subTitle" idx="4294967295"/>
          </p:nvPr>
        </p:nvSpPr>
        <p:spPr>
          <a:xfrm>
            <a:off x="579120" y="4416356"/>
            <a:ext cx="11094720" cy="1450757"/>
          </a:xfrm>
        </p:spPr>
        <p:txBody>
          <a:bodyPr>
            <a:normAutofit/>
          </a:bodyPr>
          <a:lstStyle/>
          <a:p>
            <a:pPr algn="ctr"/>
            <a:r>
              <a:rPr lang="pt-BR" dirty="0">
                <a:solidFill>
                  <a:schemeClr val="tx1"/>
                </a:solidFill>
                <a:latin typeface="Calibri" panose="020F0502020204030204" pitchFamily="34" charset="0"/>
                <a:cs typeface="Calibri" panose="020F0502020204030204" pitchFamily="34" charset="0"/>
              </a:rPr>
              <a:t>Raul Corrêa Carneiro </a:t>
            </a:r>
          </a:p>
          <a:p>
            <a:pPr algn="ctr"/>
            <a:endParaRPr lang="pt-BR" dirty="0">
              <a:solidFill>
                <a:schemeClr val="tx1"/>
              </a:solidFill>
              <a:latin typeface="Calibri" panose="020F0502020204030204" pitchFamily="34" charset="0"/>
              <a:cs typeface="Calibri" panose="020F0502020204030204" pitchFamily="34" charset="0"/>
            </a:endParaRPr>
          </a:p>
          <a:p>
            <a:pPr algn="ctr"/>
            <a:r>
              <a:rPr lang="pt-BR" sz="1800" dirty="0">
                <a:solidFill>
                  <a:schemeClr val="tx1"/>
                </a:solidFill>
                <a:latin typeface="Calibri" panose="020F0502020204030204" pitchFamily="34" charset="0"/>
                <a:cs typeface="Calibri" panose="020F0502020204030204" pitchFamily="34" charset="0"/>
              </a:rPr>
              <a:t>Brasília, Novembro de 2020</a:t>
            </a:r>
          </a:p>
          <a:p>
            <a:pPr algn="ctr"/>
            <a:endParaRPr lang="pt-BR" sz="2000" dirty="0">
              <a:solidFill>
                <a:schemeClr val="tx1"/>
              </a:solidFill>
              <a:latin typeface="Calibri" panose="020F0502020204030204" pitchFamily="34" charset="0"/>
              <a:cs typeface="Calibri" panose="020F0502020204030204" pitchFamily="34" charset="0"/>
            </a:endParaRPr>
          </a:p>
          <a:p>
            <a:endParaRPr lang="pt-BR" dirty="0"/>
          </a:p>
        </p:txBody>
      </p:sp>
      <p:sp>
        <p:nvSpPr>
          <p:cNvPr id="6" name="CaixaDeTexto 5">
            <a:extLst>
              <a:ext uri="{FF2B5EF4-FFF2-40B4-BE49-F238E27FC236}">
                <a16:creationId xmlns:a16="http://schemas.microsoft.com/office/drawing/2014/main" id="{B8444DDA-FE22-40EE-9CBD-04B4ECC5F124}"/>
              </a:ext>
            </a:extLst>
          </p:cNvPr>
          <p:cNvSpPr txBox="1"/>
          <p:nvPr/>
        </p:nvSpPr>
        <p:spPr>
          <a:xfrm>
            <a:off x="2081254" y="2895899"/>
            <a:ext cx="8090452" cy="461665"/>
          </a:xfrm>
          <a:prstGeom prst="rect">
            <a:avLst/>
          </a:prstGeom>
          <a:noFill/>
        </p:spPr>
        <p:txBody>
          <a:bodyPr wrap="square" rtlCol="0">
            <a:spAutoFit/>
          </a:bodyPr>
          <a:lstStyle/>
          <a:p>
            <a:pPr algn="ctr"/>
            <a:r>
              <a:rPr lang="pt-BR" sz="2400" dirty="0"/>
              <a:t>Projeto Integrador do Curso Superior de Ciência da Computação</a:t>
            </a:r>
          </a:p>
        </p:txBody>
      </p:sp>
    </p:spTree>
    <p:extLst>
      <p:ext uri="{BB962C8B-B14F-4D97-AF65-F5344CB8AC3E}">
        <p14:creationId xmlns:p14="http://schemas.microsoft.com/office/powerpoint/2010/main" val="117557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D55E0F45-87F4-4A3C-88C0-691B2334276A}"/>
              </a:ext>
            </a:extLst>
          </p:cNvPr>
          <p:cNvSpPr/>
          <p:nvPr/>
        </p:nvSpPr>
        <p:spPr>
          <a:xfrm>
            <a:off x="492818" y="675240"/>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A29806C3-55A1-4BB6-A5F1-966E97864361}"/>
              </a:ext>
            </a:extLst>
          </p:cNvPr>
          <p:cNvSpPr/>
          <p:nvPr/>
        </p:nvSpPr>
        <p:spPr>
          <a:xfrm>
            <a:off x="1248192" y="675240"/>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D1B608F9-2228-4773-9615-164E4BBB2628}"/>
              </a:ext>
            </a:extLst>
          </p:cNvPr>
          <p:cNvSpPr/>
          <p:nvPr/>
        </p:nvSpPr>
        <p:spPr>
          <a:xfrm>
            <a:off x="2003566" y="675240"/>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B31B5193-8259-47C0-8B1D-1624D4D38D87}"/>
              </a:ext>
            </a:extLst>
          </p:cNvPr>
          <p:cNvSpPr/>
          <p:nvPr/>
        </p:nvSpPr>
        <p:spPr>
          <a:xfrm>
            <a:off x="2758940" y="67523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5A4598E8-4CF0-40B9-B76E-9DFFC4D41A2B}"/>
              </a:ext>
            </a:extLst>
          </p:cNvPr>
          <p:cNvSpPr/>
          <p:nvPr/>
        </p:nvSpPr>
        <p:spPr>
          <a:xfrm>
            <a:off x="3514314" y="67523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477478DB-BCD8-48F2-9908-0F7FDEC475A3}"/>
              </a:ext>
            </a:extLst>
          </p:cNvPr>
          <p:cNvSpPr/>
          <p:nvPr/>
        </p:nvSpPr>
        <p:spPr>
          <a:xfrm>
            <a:off x="4269688" y="67523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7B8D6ED7-DF96-411C-AB33-603CD026FAD2}"/>
              </a:ext>
            </a:extLst>
          </p:cNvPr>
          <p:cNvSpPr/>
          <p:nvPr/>
        </p:nvSpPr>
        <p:spPr>
          <a:xfrm>
            <a:off x="5025062" y="67523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FBA8A26B-4FA5-44AD-8E36-D525103B9D4C}"/>
              </a:ext>
            </a:extLst>
          </p:cNvPr>
          <p:cNvSpPr/>
          <p:nvPr/>
        </p:nvSpPr>
        <p:spPr>
          <a:xfrm>
            <a:off x="5780436" y="67523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75D67729-6E92-4076-99BA-5E7253C1D04B}"/>
              </a:ext>
            </a:extLst>
          </p:cNvPr>
          <p:cNvSpPr/>
          <p:nvPr/>
        </p:nvSpPr>
        <p:spPr>
          <a:xfrm>
            <a:off x="6535810" y="67523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F61A95F7-D0BF-4A69-8EB9-11CDD6A65613}"/>
              </a:ext>
            </a:extLst>
          </p:cNvPr>
          <p:cNvSpPr/>
          <p:nvPr/>
        </p:nvSpPr>
        <p:spPr>
          <a:xfrm>
            <a:off x="7291184" y="67523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571CB78F-8846-4689-90CA-3FB993C523B0}"/>
              </a:ext>
            </a:extLst>
          </p:cNvPr>
          <p:cNvSpPr/>
          <p:nvPr/>
        </p:nvSpPr>
        <p:spPr>
          <a:xfrm>
            <a:off x="8046558" y="67523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C4E40B99-2CF4-4B5F-8712-C120EEAE8FEA}"/>
              </a:ext>
            </a:extLst>
          </p:cNvPr>
          <p:cNvSpPr/>
          <p:nvPr/>
        </p:nvSpPr>
        <p:spPr>
          <a:xfrm>
            <a:off x="8801932" y="67523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a:extLst>
              <a:ext uri="{FF2B5EF4-FFF2-40B4-BE49-F238E27FC236}">
                <a16:creationId xmlns:a16="http://schemas.microsoft.com/office/drawing/2014/main" id="{72B623F0-7F9B-40FB-BDF6-9C0634B39962}"/>
              </a:ext>
            </a:extLst>
          </p:cNvPr>
          <p:cNvSpPr/>
          <p:nvPr/>
        </p:nvSpPr>
        <p:spPr>
          <a:xfrm>
            <a:off x="9557306" y="67523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DD26D0B6-1493-40C2-9644-8E8D53593814}"/>
              </a:ext>
            </a:extLst>
          </p:cNvPr>
          <p:cNvSpPr/>
          <p:nvPr/>
        </p:nvSpPr>
        <p:spPr>
          <a:xfrm>
            <a:off x="10312680" y="67523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ABC3BBFD-56F7-4C9A-8729-1DA432AD42C1}"/>
              </a:ext>
            </a:extLst>
          </p:cNvPr>
          <p:cNvSpPr/>
          <p:nvPr/>
        </p:nvSpPr>
        <p:spPr>
          <a:xfrm>
            <a:off x="11068054" y="67523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CaixaDeTexto 61">
            <a:extLst>
              <a:ext uri="{FF2B5EF4-FFF2-40B4-BE49-F238E27FC236}">
                <a16:creationId xmlns:a16="http://schemas.microsoft.com/office/drawing/2014/main" id="{BB3B9369-97EA-4D7C-B879-99EE1DBE0509}"/>
              </a:ext>
            </a:extLst>
          </p:cNvPr>
          <p:cNvSpPr txBox="1"/>
          <p:nvPr/>
        </p:nvSpPr>
        <p:spPr>
          <a:xfrm>
            <a:off x="2222227" y="756262"/>
            <a:ext cx="278296" cy="646331"/>
          </a:xfrm>
          <a:prstGeom prst="rect">
            <a:avLst/>
          </a:prstGeom>
          <a:noFill/>
        </p:spPr>
        <p:txBody>
          <a:bodyPr wrap="square" rtlCol="0">
            <a:spAutoFit/>
          </a:bodyPr>
          <a:lstStyle/>
          <a:p>
            <a:r>
              <a:rPr lang="pt-BR" sz="3600" dirty="0"/>
              <a:t>2</a:t>
            </a:r>
          </a:p>
        </p:txBody>
      </p:sp>
      <p:sp>
        <p:nvSpPr>
          <p:cNvPr id="63" name="CaixaDeTexto 62">
            <a:extLst>
              <a:ext uri="{FF2B5EF4-FFF2-40B4-BE49-F238E27FC236}">
                <a16:creationId xmlns:a16="http://schemas.microsoft.com/office/drawing/2014/main" id="{91225D4A-F77A-4BA8-8C54-202DFB95F87E}"/>
              </a:ext>
            </a:extLst>
          </p:cNvPr>
          <p:cNvSpPr txBox="1"/>
          <p:nvPr/>
        </p:nvSpPr>
        <p:spPr>
          <a:xfrm>
            <a:off x="3679967" y="756261"/>
            <a:ext cx="1139687" cy="646331"/>
          </a:xfrm>
          <a:prstGeom prst="rect">
            <a:avLst/>
          </a:prstGeom>
          <a:noFill/>
        </p:spPr>
        <p:txBody>
          <a:bodyPr wrap="square" rtlCol="0">
            <a:spAutoFit/>
          </a:bodyPr>
          <a:lstStyle/>
          <a:p>
            <a:r>
              <a:rPr lang="pt-BR" sz="3600" dirty="0"/>
              <a:t>4</a:t>
            </a:r>
          </a:p>
        </p:txBody>
      </p:sp>
      <p:sp>
        <p:nvSpPr>
          <p:cNvPr id="64" name="CaixaDeTexto 63">
            <a:extLst>
              <a:ext uri="{FF2B5EF4-FFF2-40B4-BE49-F238E27FC236}">
                <a16:creationId xmlns:a16="http://schemas.microsoft.com/office/drawing/2014/main" id="{4543D318-A5CA-4F69-B65E-320273618B11}"/>
              </a:ext>
            </a:extLst>
          </p:cNvPr>
          <p:cNvSpPr txBox="1"/>
          <p:nvPr/>
        </p:nvSpPr>
        <p:spPr>
          <a:xfrm>
            <a:off x="4342576" y="757767"/>
            <a:ext cx="662609" cy="646331"/>
          </a:xfrm>
          <a:prstGeom prst="rect">
            <a:avLst/>
          </a:prstGeom>
          <a:noFill/>
        </p:spPr>
        <p:txBody>
          <a:bodyPr wrap="square" rtlCol="0">
            <a:spAutoFit/>
          </a:bodyPr>
          <a:lstStyle/>
          <a:p>
            <a:r>
              <a:rPr lang="pt-BR" sz="3600" dirty="0"/>
              <a:t>50</a:t>
            </a:r>
          </a:p>
        </p:txBody>
      </p:sp>
      <p:sp>
        <p:nvSpPr>
          <p:cNvPr id="65" name="CaixaDeTexto 64">
            <a:extLst>
              <a:ext uri="{FF2B5EF4-FFF2-40B4-BE49-F238E27FC236}">
                <a16:creationId xmlns:a16="http://schemas.microsoft.com/office/drawing/2014/main" id="{7E364004-3CC0-4894-8DE1-F760F4100432}"/>
              </a:ext>
            </a:extLst>
          </p:cNvPr>
          <p:cNvSpPr txBox="1"/>
          <p:nvPr/>
        </p:nvSpPr>
        <p:spPr>
          <a:xfrm>
            <a:off x="5203966" y="756260"/>
            <a:ext cx="1000539" cy="646331"/>
          </a:xfrm>
          <a:prstGeom prst="rect">
            <a:avLst/>
          </a:prstGeom>
          <a:noFill/>
        </p:spPr>
        <p:txBody>
          <a:bodyPr wrap="square" rtlCol="0">
            <a:spAutoFit/>
          </a:bodyPr>
          <a:lstStyle/>
          <a:p>
            <a:r>
              <a:rPr lang="pt-BR" sz="3600" dirty="0"/>
              <a:t>6</a:t>
            </a:r>
          </a:p>
        </p:txBody>
      </p:sp>
      <p:sp>
        <p:nvSpPr>
          <p:cNvPr id="66" name="CaixaDeTexto 65">
            <a:extLst>
              <a:ext uri="{FF2B5EF4-FFF2-40B4-BE49-F238E27FC236}">
                <a16:creationId xmlns:a16="http://schemas.microsoft.com/office/drawing/2014/main" id="{F5B6701A-EDF4-4A63-82D4-4B0D3A4E9038}"/>
              </a:ext>
            </a:extLst>
          </p:cNvPr>
          <p:cNvSpPr txBox="1"/>
          <p:nvPr/>
        </p:nvSpPr>
        <p:spPr>
          <a:xfrm>
            <a:off x="8119445" y="756260"/>
            <a:ext cx="954157" cy="646331"/>
          </a:xfrm>
          <a:prstGeom prst="rect">
            <a:avLst/>
          </a:prstGeom>
          <a:noFill/>
        </p:spPr>
        <p:txBody>
          <a:bodyPr wrap="square" rtlCol="0">
            <a:spAutoFit/>
          </a:bodyPr>
          <a:lstStyle/>
          <a:p>
            <a:r>
              <a:rPr lang="pt-BR" sz="3600" dirty="0"/>
              <a:t>10</a:t>
            </a:r>
          </a:p>
        </p:txBody>
      </p:sp>
      <p:sp>
        <p:nvSpPr>
          <p:cNvPr id="67" name="CaixaDeTexto 66">
            <a:extLst>
              <a:ext uri="{FF2B5EF4-FFF2-40B4-BE49-F238E27FC236}">
                <a16:creationId xmlns:a16="http://schemas.microsoft.com/office/drawing/2014/main" id="{950D6D74-82C8-4D24-8A0B-7ACB9C362A75}"/>
              </a:ext>
            </a:extLst>
          </p:cNvPr>
          <p:cNvSpPr txBox="1"/>
          <p:nvPr/>
        </p:nvSpPr>
        <p:spPr>
          <a:xfrm>
            <a:off x="10319307" y="756259"/>
            <a:ext cx="801758" cy="646331"/>
          </a:xfrm>
          <a:prstGeom prst="rect">
            <a:avLst/>
          </a:prstGeom>
          <a:noFill/>
        </p:spPr>
        <p:txBody>
          <a:bodyPr wrap="square" rtlCol="0">
            <a:spAutoFit/>
          </a:bodyPr>
          <a:lstStyle/>
          <a:p>
            <a:r>
              <a:rPr lang="pt-BR" sz="3600" dirty="0"/>
              <a:t>13</a:t>
            </a:r>
          </a:p>
        </p:txBody>
      </p:sp>
      <p:sp>
        <p:nvSpPr>
          <p:cNvPr id="68" name="CaixaDeTexto 67">
            <a:extLst>
              <a:ext uri="{FF2B5EF4-FFF2-40B4-BE49-F238E27FC236}">
                <a16:creationId xmlns:a16="http://schemas.microsoft.com/office/drawing/2014/main" id="{4141C504-7244-49E8-BB13-05FF28B4E2D0}"/>
              </a:ext>
            </a:extLst>
          </p:cNvPr>
          <p:cNvSpPr txBox="1"/>
          <p:nvPr/>
        </p:nvSpPr>
        <p:spPr>
          <a:xfrm>
            <a:off x="8119445" y="109928"/>
            <a:ext cx="674209" cy="646331"/>
          </a:xfrm>
          <a:prstGeom prst="rect">
            <a:avLst/>
          </a:prstGeom>
          <a:noFill/>
        </p:spPr>
        <p:txBody>
          <a:bodyPr wrap="square" rtlCol="0">
            <a:spAutoFit/>
          </a:bodyPr>
          <a:lstStyle/>
          <a:p>
            <a:r>
              <a:rPr lang="pt-BR" sz="3600" dirty="0"/>
              <a:t>25</a:t>
            </a:r>
          </a:p>
        </p:txBody>
      </p:sp>
      <p:sp>
        <p:nvSpPr>
          <p:cNvPr id="69" name="CaixaDeTexto 68">
            <a:extLst>
              <a:ext uri="{FF2B5EF4-FFF2-40B4-BE49-F238E27FC236}">
                <a16:creationId xmlns:a16="http://schemas.microsoft.com/office/drawing/2014/main" id="{76825288-0FD7-4EBD-A1D7-2CC5204A49CA}"/>
              </a:ext>
            </a:extLst>
          </p:cNvPr>
          <p:cNvSpPr txBox="1"/>
          <p:nvPr/>
        </p:nvSpPr>
        <p:spPr>
          <a:xfrm>
            <a:off x="10345810" y="109928"/>
            <a:ext cx="901148" cy="646331"/>
          </a:xfrm>
          <a:prstGeom prst="rect">
            <a:avLst/>
          </a:prstGeom>
          <a:noFill/>
        </p:spPr>
        <p:txBody>
          <a:bodyPr wrap="square" rtlCol="0">
            <a:spAutoFit/>
          </a:bodyPr>
          <a:lstStyle/>
          <a:p>
            <a:r>
              <a:rPr lang="pt-BR" sz="3600" dirty="0"/>
              <a:t>28</a:t>
            </a:r>
          </a:p>
        </p:txBody>
      </p:sp>
      <p:sp>
        <p:nvSpPr>
          <p:cNvPr id="126" name="Seta: para Baixo 125">
            <a:extLst>
              <a:ext uri="{FF2B5EF4-FFF2-40B4-BE49-F238E27FC236}">
                <a16:creationId xmlns:a16="http://schemas.microsoft.com/office/drawing/2014/main" id="{3BA18A98-E020-417A-AD20-1F5962824A70}"/>
              </a:ext>
            </a:extLst>
          </p:cNvPr>
          <p:cNvSpPr/>
          <p:nvPr/>
        </p:nvSpPr>
        <p:spPr>
          <a:xfrm>
            <a:off x="1725265" y="2183550"/>
            <a:ext cx="3422372" cy="2445903"/>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7" name="CaixaDeTexto 126">
            <a:extLst>
              <a:ext uri="{FF2B5EF4-FFF2-40B4-BE49-F238E27FC236}">
                <a16:creationId xmlns:a16="http://schemas.microsoft.com/office/drawing/2014/main" id="{524ED36F-6A79-49A4-A35F-8DE2CE0F6858}"/>
              </a:ext>
            </a:extLst>
          </p:cNvPr>
          <p:cNvSpPr txBox="1"/>
          <p:nvPr/>
        </p:nvSpPr>
        <p:spPr>
          <a:xfrm>
            <a:off x="2512129" y="2418403"/>
            <a:ext cx="3776870" cy="954107"/>
          </a:xfrm>
          <a:prstGeom prst="rect">
            <a:avLst/>
          </a:prstGeom>
          <a:noFill/>
        </p:spPr>
        <p:txBody>
          <a:bodyPr wrap="square" rtlCol="0">
            <a:spAutoFit/>
          </a:bodyPr>
          <a:lstStyle/>
          <a:p>
            <a:r>
              <a:rPr lang="pt-BR" sz="2800" dirty="0"/>
              <a:t>Sondagem </a:t>
            </a:r>
          </a:p>
          <a:p>
            <a:r>
              <a:rPr lang="pt-BR" sz="2800" dirty="0"/>
              <a:t>Linear</a:t>
            </a:r>
          </a:p>
        </p:txBody>
      </p:sp>
      <p:sp>
        <p:nvSpPr>
          <p:cNvPr id="2" name="Retângulo: Cantos Arredondados 1">
            <a:extLst>
              <a:ext uri="{FF2B5EF4-FFF2-40B4-BE49-F238E27FC236}">
                <a16:creationId xmlns:a16="http://schemas.microsoft.com/office/drawing/2014/main" id="{2E937EA8-C198-4433-B79E-5CC0C7653C0B}"/>
              </a:ext>
            </a:extLst>
          </p:cNvPr>
          <p:cNvSpPr/>
          <p:nvPr/>
        </p:nvSpPr>
        <p:spPr>
          <a:xfrm>
            <a:off x="5448300" y="2104333"/>
            <a:ext cx="3283225" cy="214456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FA2691AC-9236-44EB-801D-FD9DCB71B566}"/>
              </a:ext>
            </a:extLst>
          </p:cNvPr>
          <p:cNvSpPr txBox="1"/>
          <p:nvPr/>
        </p:nvSpPr>
        <p:spPr>
          <a:xfrm>
            <a:off x="5468178" y="2488920"/>
            <a:ext cx="3336235" cy="1200329"/>
          </a:xfrm>
          <a:prstGeom prst="rect">
            <a:avLst/>
          </a:prstGeom>
          <a:noFill/>
        </p:spPr>
        <p:txBody>
          <a:bodyPr wrap="square" rtlCol="0">
            <a:spAutoFit/>
          </a:bodyPr>
          <a:lstStyle/>
          <a:p>
            <a:r>
              <a:rPr lang="pt-BR" sz="2400" dirty="0"/>
              <a:t>(25 % 15) + 1 = 11</a:t>
            </a:r>
          </a:p>
          <a:p>
            <a:endParaRPr lang="pt-BR" sz="2400" dirty="0"/>
          </a:p>
          <a:p>
            <a:r>
              <a:rPr lang="pt-BR" sz="2400" dirty="0"/>
              <a:t>(28 % 15) + 1 = 14</a:t>
            </a:r>
          </a:p>
        </p:txBody>
      </p:sp>
      <p:sp>
        <p:nvSpPr>
          <p:cNvPr id="6" name="CaixaDeTexto 5">
            <a:extLst>
              <a:ext uri="{FF2B5EF4-FFF2-40B4-BE49-F238E27FC236}">
                <a16:creationId xmlns:a16="http://schemas.microsoft.com/office/drawing/2014/main" id="{110BC43D-0F93-442D-9916-D60F2451D1C2}"/>
              </a:ext>
            </a:extLst>
          </p:cNvPr>
          <p:cNvSpPr txBox="1"/>
          <p:nvPr/>
        </p:nvSpPr>
        <p:spPr>
          <a:xfrm>
            <a:off x="625349" y="1483620"/>
            <a:ext cx="622843" cy="523220"/>
          </a:xfrm>
          <a:prstGeom prst="rect">
            <a:avLst/>
          </a:prstGeom>
          <a:noFill/>
        </p:spPr>
        <p:txBody>
          <a:bodyPr wrap="square" rtlCol="0">
            <a:spAutoFit/>
          </a:bodyPr>
          <a:lstStyle/>
          <a:p>
            <a:r>
              <a:rPr lang="pt-BR" sz="2800" dirty="0"/>
              <a:t>0</a:t>
            </a:r>
          </a:p>
        </p:txBody>
      </p:sp>
      <p:sp>
        <p:nvSpPr>
          <p:cNvPr id="8" name="CaixaDeTexto 7">
            <a:extLst>
              <a:ext uri="{FF2B5EF4-FFF2-40B4-BE49-F238E27FC236}">
                <a16:creationId xmlns:a16="http://schemas.microsoft.com/office/drawing/2014/main" id="{4F6BF326-7F3F-47C2-B7A8-5C91C5412D71}"/>
              </a:ext>
            </a:extLst>
          </p:cNvPr>
          <p:cNvSpPr txBox="1"/>
          <p:nvPr/>
        </p:nvSpPr>
        <p:spPr>
          <a:xfrm>
            <a:off x="1427104" y="1483620"/>
            <a:ext cx="622843" cy="523220"/>
          </a:xfrm>
          <a:prstGeom prst="rect">
            <a:avLst/>
          </a:prstGeom>
          <a:noFill/>
        </p:spPr>
        <p:txBody>
          <a:bodyPr wrap="square" rtlCol="0">
            <a:spAutoFit/>
          </a:bodyPr>
          <a:lstStyle/>
          <a:p>
            <a:r>
              <a:rPr lang="pt-BR" sz="2800" dirty="0"/>
              <a:t>1</a:t>
            </a:r>
          </a:p>
        </p:txBody>
      </p:sp>
      <p:sp>
        <p:nvSpPr>
          <p:cNvPr id="10" name="CaixaDeTexto 9">
            <a:extLst>
              <a:ext uri="{FF2B5EF4-FFF2-40B4-BE49-F238E27FC236}">
                <a16:creationId xmlns:a16="http://schemas.microsoft.com/office/drawing/2014/main" id="{532A9EF9-65D3-47DE-9E08-F038AFF0BE32}"/>
              </a:ext>
            </a:extLst>
          </p:cNvPr>
          <p:cNvSpPr txBox="1"/>
          <p:nvPr/>
        </p:nvSpPr>
        <p:spPr>
          <a:xfrm>
            <a:off x="2189101" y="1498633"/>
            <a:ext cx="622843" cy="523220"/>
          </a:xfrm>
          <a:prstGeom prst="rect">
            <a:avLst/>
          </a:prstGeom>
          <a:noFill/>
        </p:spPr>
        <p:txBody>
          <a:bodyPr wrap="square" rtlCol="0">
            <a:spAutoFit/>
          </a:bodyPr>
          <a:lstStyle/>
          <a:p>
            <a:r>
              <a:rPr lang="pt-BR" sz="2800" dirty="0"/>
              <a:t>2</a:t>
            </a:r>
          </a:p>
        </p:txBody>
      </p:sp>
      <p:sp>
        <p:nvSpPr>
          <p:cNvPr id="12" name="CaixaDeTexto 11">
            <a:extLst>
              <a:ext uri="{FF2B5EF4-FFF2-40B4-BE49-F238E27FC236}">
                <a16:creationId xmlns:a16="http://schemas.microsoft.com/office/drawing/2014/main" id="{A461808F-6577-4253-874E-6C711A470309}"/>
              </a:ext>
            </a:extLst>
          </p:cNvPr>
          <p:cNvSpPr txBox="1"/>
          <p:nvPr/>
        </p:nvSpPr>
        <p:spPr>
          <a:xfrm>
            <a:off x="2908028" y="1483620"/>
            <a:ext cx="622843" cy="523220"/>
          </a:xfrm>
          <a:prstGeom prst="rect">
            <a:avLst/>
          </a:prstGeom>
          <a:noFill/>
        </p:spPr>
        <p:txBody>
          <a:bodyPr wrap="square" rtlCol="0">
            <a:spAutoFit/>
          </a:bodyPr>
          <a:lstStyle/>
          <a:p>
            <a:r>
              <a:rPr lang="pt-BR" sz="2800" dirty="0"/>
              <a:t>3</a:t>
            </a:r>
          </a:p>
        </p:txBody>
      </p:sp>
      <p:sp>
        <p:nvSpPr>
          <p:cNvPr id="14" name="CaixaDeTexto 13">
            <a:extLst>
              <a:ext uri="{FF2B5EF4-FFF2-40B4-BE49-F238E27FC236}">
                <a16:creationId xmlns:a16="http://schemas.microsoft.com/office/drawing/2014/main" id="{C53846C4-27C3-446E-AA9B-E9525D45F02C}"/>
              </a:ext>
            </a:extLst>
          </p:cNvPr>
          <p:cNvSpPr txBox="1"/>
          <p:nvPr/>
        </p:nvSpPr>
        <p:spPr>
          <a:xfrm>
            <a:off x="3679959" y="1510596"/>
            <a:ext cx="622843" cy="523220"/>
          </a:xfrm>
          <a:prstGeom prst="rect">
            <a:avLst/>
          </a:prstGeom>
          <a:noFill/>
        </p:spPr>
        <p:txBody>
          <a:bodyPr wrap="square" rtlCol="0">
            <a:spAutoFit/>
          </a:bodyPr>
          <a:lstStyle/>
          <a:p>
            <a:r>
              <a:rPr lang="pt-BR" sz="2800" dirty="0"/>
              <a:t>4</a:t>
            </a:r>
          </a:p>
        </p:txBody>
      </p:sp>
      <p:sp>
        <p:nvSpPr>
          <p:cNvPr id="16" name="CaixaDeTexto 15">
            <a:extLst>
              <a:ext uri="{FF2B5EF4-FFF2-40B4-BE49-F238E27FC236}">
                <a16:creationId xmlns:a16="http://schemas.microsoft.com/office/drawing/2014/main" id="{FBF93261-8A2C-454F-9ABA-14678C813EA3}"/>
              </a:ext>
            </a:extLst>
          </p:cNvPr>
          <p:cNvSpPr txBox="1"/>
          <p:nvPr/>
        </p:nvSpPr>
        <p:spPr>
          <a:xfrm>
            <a:off x="4410497" y="1483620"/>
            <a:ext cx="622843" cy="523220"/>
          </a:xfrm>
          <a:prstGeom prst="rect">
            <a:avLst/>
          </a:prstGeom>
          <a:noFill/>
        </p:spPr>
        <p:txBody>
          <a:bodyPr wrap="square" rtlCol="0">
            <a:spAutoFit/>
          </a:bodyPr>
          <a:lstStyle/>
          <a:p>
            <a:r>
              <a:rPr lang="pt-BR" sz="2800" dirty="0"/>
              <a:t>5</a:t>
            </a:r>
          </a:p>
        </p:txBody>
      </p:sp>
      <p:sp>
        <p:nvSpPr>
          <p:cNvPr id="18" name="CaixaDeTexto 17">
            <a:extLst>
              <a:ext uri="{FF2B5EF4-FFF2-40B4-BE49-F238E27FC236}">
                <a16:creationId xmlns:a16="http://schemas.microsoft.com/office/drawing/2014/main" id="{A473DD7A-2C19-4AA2-AA6F-5AF51807320F}"/>
              </a:ext>
            </a:extLst>
          </p:cNvPr>
          <p:cNvSpPr txBox="1"/>
          <p:nvPr/>
        </p:nvSpPr>
        <p:spPr>
          <a:xfrm>
            <a:off x="5203966" y="1511675"/>
            <a:ext cx="622843" cy="523220"/>
          </a:xfrm>
          <a:prstGeom prst="rect">
            <a:avLst/>
          </a:prstGeom>
          <a:noFill/>
        </p:spPr>
        <p:txBody>
          <a:bodyPr wrap="square" rtlCol="0">
            <a:spAutoFit/>
          </a:bodyPr>
          <a:lstStyle/>
          <a:p>
            <a:r>
              <a:rPr lang="pt-BR" sz="2800" dirty="0"/>
              <a:t>6</a:t>
            </a:r>
          </a:p>
        </p:txBody>
      </p:sp>
      <p:sp>
        <p:nvSpPr>
          <p:cNvPr id="20" name="CaixaDeTexto 19">
            <a:extLst>
              <a:ext uri="{FF2B5EF4-FFF2-40B4-BE49-F238E27FC236}">
                <a16:creationId xmlns:a16="http://schemas.microsoft.com/office/drawing/2014/main" id="{DA2676E7-F17A-4B4E-A81E-743B51431A95}"/>
              </a:ext>
            </a:extLst>
          </p:cNvPr>
          <p:cNvSpPr txBox="1"/>
          <p:nvPr/>
        </p:nvSpPr>
        <p:spPr>
          <a:xfrm>
            <a:off x="5975090" y="1485172"/>
            <a:ext cx="622843" cy="523220"/>
          </a:xfrm>
          <a:prstGeom prst="rect">
            <a:avLst/>
          </a:prstGeom>
          <a:noFill/>
        </p:spPr>
        <p:txBody>
          <a:bodyPr wrap="square" rtlCol="0">
            <a:spAutoFit/>
          </a:bodyPr>
          <a:lstStyle/>
          <a:p>
            <a:r>
              <a:rPr lang="pt-BR" sz="2800" dirty="0"/>
              <a:t>7</a:t>
            </a:r>
          </a:p>
        </p:txBody>
      </p:sp>
      <p:sp>
        <p:nvSpPr>
          <p:cNvPr id="22" name="CaixaDeTexto 21">
            <a:extLst>
              <a:ext uri="{FF2B5EF4-FFF2-40B4-BE49-F238E27FC236}">
                <a16:creationId xmlns:a16="http://schemas.microsoft.com/office/drawing/2014/main" id="{7E8BE518-DED5-46CE-977A-A9B1D01CB2BE}"/>
              </a:ext>
            </a:extLst>
          </p:cNvPr>
          <p:cNvSpPr txBox="1"/>
          <p:nvPr/>
        </p:nvSpPr>
        <p:spPr>
          <a:xfrm>
            <a:off x="6714713" y="1483620"/>
            <a:ext cx="622843" cy="523220"/>
          </a:xfrm>
          <a:prstGeom prst="rect">
            <a:avLst/>
          </a:prstGeom>
          <a:noFill/>
        </p:spPr>
        <p:txBody>
          <a:bodyPr wrap="square" rtlCol="0">
            <a:spAutoFit/>
          </a:bodyPr>
          <a:lstStyle/>
          <a:p>
            <a:r>
              <a:rPr lang="pt-BR" sz="2800" dirty="0"/>
              <a:t>8</a:t>
            </a:r>
          </a:p>
        </p:txBody>
      </p:sp>
      <p:sp>
        <p:nvSpPr>
          <p:cNvPr id="24" name="CaixaDeTexto 23">
            <a:extLst>
              <a:ext uri="{FF2B5EF4-FFF2-40B4-BE49-F238E27FC236}">
                <a16:creationId xmlns:a16="http://schemas.microsoft.com/office/drawing/2014/main" id="{B2AC6500-4296-42F2-A23D-FD67F05B7B5E}"/>
              </a:ext>
            </a:extLst>
          </p:cNvPr>
          <p:cNvSpPr txBox="1"/>
          <p:nvPr/>
        </p:nvSpPr>
        <p:spPr>
          <a:xfrm>
            <a:off x="7493294" y="1458001"/>
            <a:ext cx="622843" cy="523220"/>
          </a:xfrm>
          <a:prstGeom prst="rect">
            <a:avLst/>
          </a:prstGeom>
          <a:noFill/>
        </p:spPr>
        <p:txBody>
          <a:bodyPr wrap="square" rtlCol="0">
            <a:spAutoFit/>
          </a:bodyPr>
          <a:lstStyle/>
          <a:p>
            <a:r>
              <a:rPr lang="pt-BR" sz="2800" dirty="0"/>
              <a:t>9</a:t>
            </a:r>
          </a:p>
        </p:txBody>
      </p:sp>
      <p:sp>
        <p:nvSpPr>
          <p:cNvPr id="26" name="CaixaDeTexto 25">
            <a:extLst>
              <a:ext uri="{FF2B5EF4-FFF2-40B4-BE49-F238E27FC236}">
                <a16:creationId xmlns:a16="http://schemas.microsoft.com/office/drawing/2014/main" id="{03AD91BE-AC1F-4D10-A304-6EE25E6D0CFA}"/>
              </a:ext>
            </a:extLst>
          </p:cNvPr>
          <p:cNvSpPr txBox="1"/>
          <p:nvPr/>
        </p:nvSpPr>
        <p:spPr>
          <a:xfrm>
            <a:off x="8238734" y="1483620"/>
            <a:ext cx="622843" cy="523220"/>
          </a:xfrm>
          <a:prstGeom prst="rect">
            <a:avLst/>
          </a:prstGeom>
          <a:noFill/>
        </p:spPr>
        <p:txBody>
          <a:bodyPr wrap="square" rtlCol="0">
            <a:spAutoFit/>
          </a:bodyPr>
          <a:lstStyle/>
          <a:p>
            <a:r>
              <a:rPr lang="pt-BR" sz="2800" dirty="0"/>
              <a:t>10</a:t>
            </a:r>
          </a:p>
        </p:txBody>
      </p:sp>
      <p:sp>
        <p:nvSpPr>
          <p:cNvPr id="28" name="CaixaDeTexto 27">
            <a:extLst>
              <a:ext uri="{FF2B5EF4-FFF2-40B4-BE49-F238E27FC236}">
                <a16:creationId xmlns:a16="http://schemas.microsoft.com/office/drawing/2014/main" id="{20726587-2D85-4E5C-90CD-D5BD30FB3089}"/>
              </a:ext>
            </a:extLst>
          </p:cNvPr>
          <p:cNvSpPr txBox="1"/>
          <p:nvPr/>
        </p:nvSpPr>
        <p:spPr>
          <a:xfrm>
            <a:off x="8987491" y="1510596"/>
            <a:ext cx="622843" cy="523220"/>
          </a:xfrm>
          <a:prstGeom prst="rect">
            <a:avLst/>
          </a:prstGeom>
          <a:noFill/>
        </p:spPr>
        <p:txBody>
          <a:bodyPr wrap="square" rtlCol="0">
            <a:spAutoFit/>
          </a:bodyPr>
          <a:lstStyle/>
          <a:p>
            <a:r>
              <a:rPr lang="pt-BR" sz="2800" dirty="0"/>
              <a:t>11</a:t>
            </a:r>
          </a:p>
        </p:txBody>
      </p:sp>
      <p:sp>
        <p:nvSpPr>
          <p:cNvPr id="30" name="CaixaDeTexto 29">
            <a:extLst>
              <a:ext uri="{FF2B5EF4-FFF2-40B4-BE49-F238E27FC236}">
                <a16:creationId xmlns:a16="http://schemas.microsoft.com/office/drawing/2014/main" id="{7BB944F7-8085-4FD0-A9B1-512FF188D53C}"/>
              </a:ext>
            </a:extLst>
          </p:cNvPr>
          <p:cNvSpPr txBox="1"/>
          <p:nvPr/>
        </p:nvSpPr>
        <p:spPr>
          <a:xfrm>
            <a:off x="9802486" y="1484777"/>
            <a:ext cx="622843" cy="523220"/>
          </a:xfrm>
          <a:prstGeom prst="rect">
            <a:avLst/>
          </a:prstGeom>
          <a:noFill/>
        </p:spPr>
        <p:txBody>
          <a:bodyPr wrap="square" rtlCol="0">
            <a:spAutoFit/>
          </a:bodyPr>
          <a:lstStyle/>
          <a:p>
            <a:r>
              <a:rPr lang="pt-BR" sz="2800" dirty="0"/>
              <a:t>12</a:t>
            </a:r>
          </a:p>
        </p:txBody>
      </p:sp>
      <p:sp>
        <p:nvSpPr>
          <p:cNvPr id="32" name="CaixaDeTexto 31">
            <a:extLst>
              <a:ext uri="{FF2B5EF4-FFF2-40B4-BE49-F238E27FC236}">
                <a16:creationId xmlns:a16="http://schemas.microsoft.com/office/drawing/2014/main" id="{E42BEDEC-98FA-4FC2-8F74-08C6AA2E0C8D}"/>
              </a:ext>
            </a:extLst>
          </p:cNvPr>
          <p:cNvSpPr txBox="1"/>
          <p:nvPr/>
        </p:nvSpPr>
        <p:spPr>
          <a:xfrm>
            <a:off x="10491594" y="1483832"/>
            <a:ext cx="622843" cy="523220"/>
          </a:xfrm>
          <a:prstGeom prst="rect">
            <a:avLst/>
          </a:prstGeom>
          <a:noFill/>
        </p:spPr>
        <p:txBody>
          <a:bodyPr wrap="square" rtlCol="0">
            <a:spAutoFit/>
          </a:bodyPr>
          <a:lstStyle/>
          <a:p>
            <a:r>
              <a:rPr lang="pt-BR" sz="2800" dirty="0"/>
              <a:t>13</a:t>
            </a:r>
          </a:p>
        </p:txBody>
      </p:sp>
      <p:sp>
        <p:nvSpPr>
          <p:cNvPr id="33" name="CaixaDeTexto 32">
            <a:extLst>
              <a:ext uri="{FF2B5EF4-FFF2-40B4-BE49-F238E27FC236}">
                <a16:creationId xmlns:a16="http://schemas.microsoft.com/office/drawing/2014/main" id="{E6367D94-E7C5-4331-BA5C-8E74C7BEB314}"/>
              </a:ext>
            </a:extLst>
          </p:cNvPr>
          <p:cNvSpPr txBox="1"/>
          <p:nvPr/>
        </p:nvSpPr>
        <p:spPr>
          <a:xfrm>
            <a:off x="11260217" y="1510596"/>
            <a:ext cx="622843" cy="523220"/>
          </a:xfrm>
          <a:prstGeom prst="rect">
            <a:avLst/>
          </a:prstGeom>
          <a:noFill/>
        </p:spPr>
        <p:txBody>
          <a:bodyPr wrap="square" rtlCol="0">
            <a:spAutoFit/>
          </a:bodyPr>
          <a:lstStyle/>
          <a:p>
            <a:r>
              <a:rPr lang="pt-BR" sz="2800" dirty="0"/>
              <a:t>14</a:t>
            </a:r>
          </a:p>
        </p:txBody>
      </p:sp>
      <p:sp>
        <p:nvSpPr>
          <p:cNvPr id="34" name="Retângulo 33">
            <a:extLst>
              <a:ext uri="{FF2B5EF4-FFF2-40B4-BE49-F238E27FC236}">
                <a16:creationId xmlns:a16="http://schemas.microsoft.com/office/drawing/2014/main" id="{BD90A5D5-71A0-47D0-9B27-0155134D087E}"/>
              </a:ext>
            </a:extLst>
          </p:cNvPr>
          <p:cNvSpPr/>
          <p:nvPr/>
        </p:nvSpPr>
        <p:spPr>
          <a:xfrm>
            <a:off x="422409" y="4852013"/>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EA6891D0-52CE-4DCF-932F-A685378FCB03}"/>
              </a:ext>
            </a:extLst>
          </p:cNvPr>
          <p:cNvSpPr/>
          <p:nvPr/>
        </p:nvSpPr>
        <p:spPr>
          <a:xfrm>
            <a:off x="1177783" y="4852013"/>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AF470932-7E86-48F7-8833-BB4FB6FDC436}"/>
              </a:ext>
            </a:extLst>
          </p:cNvPr>
          <p:cNvSpPr/>
          <p:nvPr/>
        </p:nvSpPr>
        <p:spPr>
          <a:xfrm>
            <a:off x="1933157" y="4852013"/>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82AE2650-D012-46D4-BB5E-52104E12BB38}"/>
              </a:ext>
            </a:extLst>
          </p:cNvPr>
          <p:cNvSpPr/>
          <p:nvPr/>
        </p:nvSpPr>
        <p:spPr>
          <a:xfrm>
            <a:off x="2688531" y="4852012"/>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a:extLst>
              <a:ext uri="{FF2B5EF4-FFF2-40B4-BE49-F238E27FC236}">
                <a16:creationId xmlns:a16="http://schemas.microsoft.com/office/drawing/2014/main" id="{20FC8F5F-8688-45B3-BA96-44EF105D893A}"/>
              </a:ext>
            </a:extLst>
          </p:cNvPr>
          <p:cNvSpPr/>
          <p:nvPr/>
        </p:nvSpPr>
        <p:spPr>
          <a:xfrm>
            <a:off x="3443905" y="4852012"/>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F44DBD8F-AE32-4539-8096-1ED767C6EBD5}"/>
              </a:ext>
            </a:extLst>
          </p:cNvPr>
          <p:cNvSpPr/>
          <p:nvPr/>
        </p:nvSpPr>
        <p:spPr>
          <a:xfrm>
            <a:off x="4199279" y="4852010"/>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a:extLst>
              <a:ext uri="{FF2B5EF4-FFF2-40B4-BE49-F238E27FC236}">
                <a16:creationId xmlns:a16="http://schemas.microsoft.com/office/drawing/2014/main" id="{3BE08E06-463C-41E2-AB15-B90E22040A18}"/>
              </a:ext>
            </a:extLst>
          </p:cNvPr>
          <p:cNvSpPr/>
          <p:nvPr/>
        </p:nvSpPr>
        <p:spPr>
          <a:xfrm>
            <a:off x="4954653" y="4852012"/>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Retângulo 40">
            <a:extLst>
              <a:ext uri="{FF2B5EF4-FFF2-40B4-BE49-F238E27FC236}">
                <a16:creationId xmlns:a16="http://schemas.microsoft.com/office/drawing/2014/main" id="{DF4538CF-856E-44F9-A5D4-E1CC2FBF6310}"/>
              </a:ext>
            </a:extLst>
          </p:cNvPr>
          <p:cNvSpPr/>
          <p:nvPr/>
        </p:nvSpPr>
        <p:spPr>
          <a:xfrm>
            <a:off x="5710027" y="4852011"/>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41">
            <a:extLst>
              <a:ext uri="{FF2B5EF4-FFF2-40B4-BE49-F238E27FC236}">
                <a16:creationId xmlns:a16="http://schemas.microsoft.com/office/drawing/2014/main" id="{7515A43D-FCA6-47AD-A439-7049BD80CA23}"/>
              </a:ext>
            </a:extLst>
          </p:cNvPr>
          <p:cNvSpPr/>
          <p:nvPr/>
        </p:nvSpPr>
        <p:spPr>
          <a:xfrm>
            <a:off x="6465401" y="4852011"/>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Retângulo 42">
            <a:extLst>
              <a:ext uri="{FF2B5EF4-FFF2-40B4-BE49-F238E27FC236}">
                <a16:creationId xmlns:a16="http://schemas.microsoft.com/office/drawing/2014/main" id="{37A5CC7D-B2E7-45F0-BDF9-33B801AAF94C}"/>
              </a:ext>
            </a:extLst>
          </p:cNvPr>
          <p:cNvSpPr/>
          <p:nvPr/>
        </p:nvSpPr>
        <p:spPr>
          <a:xfrm>
            <a:off x="7220775" y="4852011"/>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Retângulo 43">
            <a:extLst>
              <a:ext uri="{FF2B5EF4-FFF2-40B4-BE49-F238E27FC236}">
                <a16:creationId xmlns:a16="http://schemas.microsoft.com/office/drawing/2014/main" id="{CBC4753A-71F1-4912-9BC4-2A9C45B037C4}"/>
              </a:ext>
            </a:extLst>
          </p:cNvPr>
          <p:cNvSpPr/>
          <p:nvPr/>
        </p:nvSpPr>
        <p:spPr>
          <a:xfrm>
            <a:off x="7976149" y="4852011"/>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D15DFFA0-421C-4725-8A13-3AB263D618FC}"/>
              </a:ext>
            </a:extLst>
          </p:cNvPr>
          <p:cNvSpPr/>
          <p:nvPr/>
        </p:nvSpPr>
        <p:spPr>
          <a:xfrm>
            <a:off x="8731523" y="4852011"/>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54FAF092-A03D-41C7-8308-4178C1027349}"/>
              </a:ext>
            </a:extLst>
          </p:cNvPr>
          <p:cNvSpPr/>
          <p:nvPr/>
        </p:nvSpPr>
        <p:spPr>
          <a:xfrm>
            <a:off x="9486897" y="4852011"/>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54A2D4A6-D41E-46D3-A495-3E907D035AA4}"/>
              </a:ext>
            </a:extLst>
          </p:cNvPr>
          <p:cNvSpPr/>
          <p:nvPr/>
        </p:nvSpPr>
        <p:spPr>
          <a:xfrm>
            <a:off x="10242271" y="4852011"/>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ACDDDDB9-F3A4-450E-B11B-E545EA9B8122}"/>
              </a:ext>
            </a:extLst>
          </p:cNvPr>
          <p:cNvSpPr/>
          <p:nvPr/>
        </p:nvSpPr>
        <p:spPr>
          <a:xfrm>
            <a:off x="10997645" y="4852010"/>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CaixaDeTexto 48">
            <a:extLst>
              <a:ext uri="{FF2B5EF4-FFF2-40B4-BE49-F238E27FC236}">
                <a16:creationId xmlns:a16="http://schemas.microsoft.com/office/drawing/2014/main" id="{64879578-283C-4311-9B63-89E60FC04B4C}"/>
              </a:ext>
            </a:extLst>
          </p:cNvPr>
          <p:cNvSpPr txBox="1"/>
          <p:nvPr/>
        </p:nvSpPr>
        <p:spPr>
          <a:xfrm>
            <a:off x="2151818" y="4933035"/>
            <a:ext cx="278296" cy="646331"/>
          </a:xfrm>
          <a:prstGeom prst="rect">
            <a:avLst/>
          </a:prstGeom>
          <a:noFill/>
        </p:spPr>
        <p:txBody>
          <a:bodyPr wrap="square" rtlCol="0">
            <a:spAutoFit/>
          </a:bodyPr>
          <a:lstStyle/>
          <a:p>
            <a:r>
              <a:rPr lang="pt-BR" sz="3600" dirty="0"/>
              <a:t>2</a:t>
            </a:r>
          </a:p>
        </p:txBody>
      </p:sp>
      <p:sp>
        <p:nvSpPr>
          <p:cNvPr id="50" name="CaixaDeTexto 49">
            <a:extLst>
              <a:ext uri="{FF2B5EF4-FFF2-40B4-BE49-F238E27FC236}">
                <a16:creationId xmlns:a16="http://schemas.microsoft.com/office/drawing/2014/main" id="{51EE8A81-DE9F-414D-8A42-417773CFF0E7}"/>
              </a:ext>
            </a:extLst>
          </p:cNvPr>
          <p:cNvSpPr txBox="1"/>
          <p:nvPr/>
        </p:nvSpPr>
        <p:spPr>
          <a:xfrm>
            <a:off x="3609558" y="4933034"/>
            <a:ext cx="1139687" cy="646331"/>
          </a:xfrm>
          <a:prstGeom prst="rect">
            <a:avLst/>
          </a:prstGeom>
          <a:noFill/>
        </p:spPr>
        <p:txBody>
          <a:bodyPr wrap="square" rtlCol="0">
            <a:spAutoFit/>
          </a:bodyPr>
          <a:lstStyle/>
          <a:p>
            <a:r>
              <a:rPr lang="pt-BR" sz="3600" dirty="0"/>
              <a:t>4</a:t>
            </a:r>
          </a:p>
        </p:txBody>
      </p:sp>
      <p:sp>
        <p:nvSpPr>
          <p:cNvPr id="51" name="CaixaDeTexto 50">
            <a:extLst>
              <a:ext uri="{FF2B5EF4-FFF2-40B4-BE49-F238E27FC236}">
                <a16:creationId xmlns:a16="http://schemas.microsoft.com/office/drawing/2014/main" id="{5C0A9B0D-DEDE-4BD1-AB84-ED67E7B49C80}"/>
              </a:ext>
            </a:extLst>
          </p:cNvPr>
          <p:cNvSpPr txBox="1"/>
          <p:nvPr/>
        </p:nvSpPr>
        <p:spPr>
          <a:xfrm>
            <a:off x="4272167" y="4934540"/>
            <a:ext cx="662609" cy="646331"/>
          </a:xfrm>
          <a:prstGeom prst="rect">
            <a:avLst/>
          </a:prstGeom>
          <a:noFill/>
        </p:spPr>
        <p:txBody>
          <a:bodyPr wrap="square" rtlCol="0">
            <a:spAutoFit/>
          </a:bodyPr>
          <a:lstStyle/>
          <a:p>
            <a:r>
              <a:rPr lang="pt-BR" sz="3600" dirty="0"/>
              <a:t>50</a:t>
            </a:r>
          </a:p>
        </p:txBody>
      </p:sp>
      <p:sp>
        <p:nvSpPr>
          <p:cNvPr id="52" name="CaixaDeTexto 51">
            <a:extLst>
              <a:ext uri="{FF2B5EF4-FFF2-40B4-BE49-F238E27FC236}">
                <a16:creationId xmlns:a16="http://schemas.microsoft.com/office/drawing/2014/main" id="{7D8592A8-7D7A-465D-B235-5078CF8BB5E5}"/>
              </a:ext>
            </a:extLst>
          </p:cNvPr>
          <p:cNvSpPr txBox="1"/>
          <p:nvPr/>
        </p:nvSpPr>
        <p:spPr>
          <a:xfrm>
            <a:off x="5133557" y="4933033"/>
            <a:ext cx="1000539" cy="646331"/>
          </a:xfrm>
          <a:prstGeom prst="rect">
            <a:avLst/>
          </a:prstGeom>
          <a:noFill/>
        </p:spPr>
        <p:txBody>
          <a:bodyPr wrap="square" rtlCol="0">
            <a:spAutoFit/>
          </a:bodyPr>
          <a:lstStyle/>
          <a:p>
            <a:r>
              <a:rPr lang="pt-BR" sz="3600" dirty="0"/>
              <a:t>6</a:t>
            </a:r>
          </a:p>
        </p:txBody>
      </p:sp>
      <p:sp>
        <p:nvSpPr>
          <p:cNvPr id="53" name="CaixaDeTexto 52">
            <a:extLst>
              <a:ext uri="{FF2B5EF4-FFF2-40B4-BE49-F238E27FC236}">
                <a16:creationId xmlns:a16="http://schemas.microsoft.com/office/drawing/2014/main" id="{4251ECEC-EC08-414D-BE22-DDB2E8548B47}"/>
              </a:ext>
            </a:extLst>
          </p:cNvPr>
          <p:cNvSpPr txBox="1"/>
          <p:nvPr/>
        </p:nvSpPr>
        <p:spPr>
          <a:xfrm>
            <a:off x="8049036" y="4933033"/>
            <a:ext cx="954157" cy="646331"/>
          </a:xfrm>
          <a:prstGeom prst="rect">
            <a:avLst/>
          </a:prstGeom>
          <a:noFill/>
        </p:spPr>
        <p:txBody>
          <a:bodyPr wrap="square" rtlCol="0">
            <a:spAutoFit/>
          </a:bodyPr>
          <a:lstStyle/>
          <a:p>
            <a:r>
              <a:rPr lang="pt-BR" sz="3600" dirty="0"/>
              <a:t>10</a:t>
            </a:r>
          </a:p>
        </p:txBody>
      </p:sp>
      <p:sp>
        <p:nvSpPr>
          <p:cNvPr id="55" name="CaixaDeTexto 54">
            <a:extLst>
              <a:ext uri="{FF2B5EF4-FFF2-40B4-BE49-F238E27FC236}">
                <a16:creationId xmlns:a16="http://schemas.microsoft.com/office/drawing/2014/main" id="{6A8E26F1-AB1A-4C25-AB8B-4E4B8841D624}"/>
              </a:ext>
            </a:extLst>
          </p:cNvPr>
          <p:cNvSpPr txBox="1"/>
          <p:nvPr/>
        </p:nvSpPr>
        <p:spPr>
          <a:xfrm>
            <a:off x="554940" y="5660393"/>
            <a:ext cx="622843" cy="523220"/>
          </a:xfrm>
          <a:prstGeom prst="rect">
            <a:avLst/>
          </a:prstGeom>
          <a:noFill/>
        </p:spPr>
        <p:txBody>
          <a:bodyPr wrap="square" rtlCol="0">
            <a:spAutoFit/>
          </a:bodyPr>
          <a:lstStyle/>
          <a:p>
            <a:r>
              <a:rPr lang="pt-BR" sz="2800" dirty="0"/>
              <a:t>0</a:t>
            </a:r>
          </a:p>
        </p:txBody>
      </p:sp>
      <p:sp>
        <p:nvSpPr>
          <p:cNvPr id="56" name="CaixaDeTexto 55">
            <a:extLst>
              <a:ext uri="{FF2B5EF4-FFF2-40B4-BE49-F238E27FC236}">
                <a16:creationId xmlns:a16="http://schemas.microsoft.com/office/drawing/2014/main" id="{8FD40FEF-55A2-4459-945F-E88FE4D8E55E}"/>
              </a:ext>
            </a:extLst>
          </p:cNvPr>
          <p:cNvSpPr txBox="1"/>
          <p:nvPr/>
        </p:nvSpPr>
        <p:spPr>
          <a:xfrm>
            <a:off x="1356695" y="5660393"/>
            <a:ext cx="622843" cy="523220"/>
          </a:xfrm>
          <a:prstGeom prst="rect">
            <a:avLst/>
          </a:prstGeom>
          <a:noFill/>
        </p:spPr>
        <p:txBody>
          <a:bodyPr wrap="square" rtlCol="0">
            <a:spAutoFit/>
          </a:bodyPr>
          <a:lstStyle/>
          <a:p>
            <a:r>
              <a:rPr lang="pt-BR" sz="2800" dirty="0"/>
              <a:t>1</a:t>
            </a:r>
          </a:p>
        </p:txBody>
      </p:sp>
      <p:sp>
        <p:nvSpPr>
          <p:cNvPr id="58" name="CaixaDeTexto 57">
            <a:extLst>
              <a:ext uri="{FF2B5EF4-FFF2-40B4-BE49-F238E27FC236}">
                <a16:creationId xmlns:a16="http://schemas.microsoft.com/office/drawing/2014/main" id="{6D6636B3-C696-4BC2-9E7B-4BCDC146AD49}"/>
              </a:ext>
            </a:extLst>
          </p:cNvPr>
          <p:cNvSpPr txBox="1"/>
          <p:nvPr/>
        </p:nvSpPr>
        <p:spPr>
          <a:xfrm>
            <a:off x="2118692" y="5675406"/>
            <a:ext cx="622843" cy="523220"/>
          </a:xfrm>
          <a:prstGeom prst="rect">
            <a:avLst/>
          </a:prstGeom>
          <a:noFill/>
        </p:spPr>
        <p:txBody>
          <a:bodyPr wrap="square" rtlCol="0">
            <a:spAutoFit/>
          </a:bodyPr>
          <a:lstStyle/>
          <a:p>
            <a:r>
              <a:rPr lang="pt-BR" sz="2800" dirty="0"/>
              <a:t>2</a:t>
            </a:r>
          </a:p>
        </p:txBody>
      </p:sp>
      <p:sp>
        <p:nvSpPr>
          <p:cNvPr id="60" name="CaixaDeTexto 59">
            <a:extLst>
              <a:ext uri="{FF2B5EF4-FFF2-40B4-BE49-F238E27FC236}">
                <a16:creationId xmlns:a16="http://schemas.microsoft.com/office/drawing/2014/main" id="{BB45FBCE-F56C-4C36-AAFF-90CF6169D803}"/>
              </a:ext>
            </a:extLst>
          </p:cNvPr>
          <p:cNvSpPr txBox="1"/>
          <p:nvPr/>
        </p:nvSpPr>
        <p:spPr>
          <a:xfrm>
            <a:off x="2837619" y="5660393"/>
            <a:ext cx="622843" cy="523220"/>
          </a:xfrm>
          <a:prstGeom prst="rect">
            <a:avLst/>
          </a:prstGeom>
          <a:noFill/>
        </p:spPr>
        <p:txBody>
          <a:bodyPr wrap="square" rtlCol="0">
            <a:spAutoFit/>
          </a:bodyPr>
          <a:lstStyle/>
          <a:p>
            <a:r>
              <a:rPr lang="pt-BR" sz="2800" dirty="0"/>
              <a:t>3</a:t>
            </a:r>
          </a:p>
        </p:txBody>
      </p:sp>
      <p:sp>
        <p:nvSpPr>
          <p:cNvPr id="124" name="CaixaDeTexto 123">
            <a:extLst>
              <a:ext uri="{FF2B5EF4-FFF2-40B4-BE49-F238E27FC236}">
                <a16:creationId xmlns:a16="http://schemas.microsoft.com/office/drawing/2014/main" id="{B1A64B37-79F3-47B2-8B07-F91020A9A835}"/>
              </a:ext>
            </a:extLst>
          </p:cNvPr>
          <p:cNvSpPr txBox="1"/>
          <p:nvPr/>
        </p:nvSpPr>
        <p:spPr>
          <a:xfrm>
            <a:off x="3609550" y="5687369"/>
            <a:ext cx="622843" cy="523220"/>
          </a:xfrm>
          <a:prstGeom prst="rect">
            <a:avLst/>
          </a:prstGeom>
          <a:noFill/>
        </p:spPr>
        <p:txBody>
          <a:bodyPr wrap="square" rtlCol="0">
            <a:spAutoFit/>
          </a:bodyPr>
          <a:lstStyle/>
          <a:p>
            <a:r>
              <a:rPr lang="pt-BR" sz="2800" dirty="0"/>
              <a:t>4</a:t>
            </a:r>
          </a:p>
        </p:txBody>
      </p:sp>
      <p:sp>
        <p:nvSpPr>
          <p:cNvPr id="138" name="CaixaDeTexto 137">
            <a:extLst>
              <a:ext uri="{FF2B5EF4-FFF2-40B4-BE49-F238E27FC236}">
                <a16:creationId xmlns:a16="http://schemas.microsoft.com/office/drawing/2014/main" id="{E2054D27-BC62-4FD5-A964-B1F663CEA03D}"/>
              </a:ext>
            </a:extLst>
          </p:cNvPr>
          <p:cNvSpPr txBox="1"/>
          <p:nvPr/>
        </p:nvSpPr>
        <p:spPr>
          <a:xfrm>
            <a:off x="4340088" y="5660393"/>
            <a:ext cx="622843" cy="523220"/>
          </a:xfrm>
          <a:prstGeom prst="rect">
            <a:avLst/>
          </a:prstGeom>
          <a:noFill/>
        </p:spPr>
        <p:txBody>
          <a:bodyPr wrap="square" rtlCol="0">
            <a:spAutoFit/>
          </a:bodyPr>
          <a:lstStyle/>
          <a:p>
            <a:r>
              <a:rPr lang="pt-BR" sz="2800" dirty="0"/>
              <a:t>5</a:t>
            </a:r>
          </a:p>
        </p:txBody>
      </p:sp>
      <p:sp>
        <p:nvSpPr>
          <p:cNvPr id="140" name="CaixaDeTexto 139">
            <a:extLst>
              <a:ext uri="{FF2B5EF4-FFF2-40B4-BE49-F238E27FC236}">
                <a16:creationId xmlns:a16="http://schemas.microsoft.com/office/drawing/2014/main" id="{3ADC5BD7-AC78-4F37-A1FE-CB6DD57DF240}"/>
              </a:ext>
            </a:extLst>
          </p:cNvPr>
          <p:cNvSpPr txBox="1"/>
          <p:nvPr/>
        </p:nvSpPr>
        <p:spPr>
          <a:xfrm>
            <a:off x="5133557" y="5688448"/>
            <a:ext cx="622843" cy="523220"/>
          </a:xfrm>
          <a:prstGeom prst="rect">
            <a:avLst/>
          </a:prstGeom>
          <a:noFill/>
        </p:spPr>
        <p:txBody>
          <a:bodyPr wrap="square" rtlCol="0">
            <a:spAutoFit/>
          </a:bodyPr>
          <a:lstStyle/>
          <a:p>
            <a:r>
              <a:rPr lang="pt-BR" sz="2800" dirty="0"/>
              <a:t>6</a:t>
            </a:r>
          </a:p>
        </p:txBody>
      </p:sp>
      <p:sp>
        <p:nvSpPr>
          <p:cNvPr id="142" name="CaixaDeTexto 141">
            <a:extLst>
              <a:ext uri="{FF2B5EF4-FFF2-40B4-BE49-F238E27FC236}">
                <a16:creationId xmlns:a16="http://schemas.microsoft.com/office/drawing/2014/main" id="{C9812B18-8897-40F0-8232-7DA9371FDFA8}"/>
              </a:ext>
            </a:extLst>
          </p:cNvPr>
          <p:cNvSpPr txBox="1"/>
          <p:nvPr/>
        </p:nvSpPr>
        <p:spPr>
          <a:xfrm>
            <a:off x="5904681" y="5661945"/>
            <a:ext cx="622843" cy="523220"/>
          </a:xfrm>
          <a:prstGeom prst="rect">
            <a:avLst/>
          </a:prstGeom>
          <a:noFill/>
        </p:spPr>
        <p:txBody>
          <a:bodyPr wrap="square" rtlCol="0">
            <a:spAutoFit/>
          </a:bodyPr>
          <a:lstStyle/>
          <a:p>
            <a:r>
              <a:rPr lang="pt-BR" sz="2800" dirty="0"/>
              <a:t>7</a:t>
            </a:r>
          </a:p>
        </p:txBody>
      </p:sp>
      <p:sp>
        <p:nvSpPr>
          <p:cNvPr id="144" name="CaixaDeTexto 143">
            <a:extLst>
              <a:ext uri="{FF2B5EF4-FFF2-40B4-BE49-F238E27FC236}">
                <a16:creationId xmlns:a16="http://schemas.microsoft.com/office/drawing/2014/main" id="{83A00856-174C-4755-8B84-196D0405EC8B}"/>
              </a:ext>
            </a:extLst>
          </p:cNvPr>
          <p:cNvSpPr txBox="1"/>
          <p:nvPr/>
        </p:nvSpPr>
        <p:spPr>
          <a:xfrm>
            <a:off x="6644304" y="5660393"/>
            <a:ext cx="622843" cy="523220"/>
          </a:xfrm>
          <a:prstGeom prst="rect">
            <a:avLst/>
          </a:prstGeom>
          <a:noFill/>
        </p:spPr>
        <p:txBody>
          <a:bodyPr wrap="square" rtlCol="0">
            <a:spAutoFit/>
          </a:bodyPr>
          <a:lstStyle/>
          <a:p>
            <a:r>
              <a:rPr lang="pt-BR" sz="2800" dirty="0"/>
              <a:t>8</a:t>
            </a:r>
          </a:p>
        </p:txBody>
      </p:sp>
      <p:sp>
        <p:nvSpPr>
          <p:cNvPr id="146" name="CaixaDeTexto 145">
            <a:extLst>
              <a:ext uri="{FF2B5EF4-FFF2-40B4-BE49-F238E27FC236}">
                <a16:creationId xmlns:a16="http://schemas.microsoft.com/office/drawing/2014/main" id="{743079B8-AACB-417B-B945-E7CFFB9494EF}"/>
              </a:ext>
            </a:extLst>
          </p:cNvPr>
          <p:cNvSpPr txBox="1"/>
          <p:nvPr/>
        </p:nvSpPr>
        <p:spPr>
          <a:xfrm>
            <a:off x="7422885" y="5634774"/>
            <a:ext cx="622843" cy="523220"/>
          </a:xfrm>
          <a:prstGeom prst="rect">
            <a:avLst/>
          </a:prstGeom>
          <a:noFill/>
        </p:spPr>
        <p:txBody>
          <a:bodyPr wrap="square" rtlCol="0">
            <a:spAutoFit/>
          </a:bodyPr>
          <a:lstStyle/>
          <a:p>
            <a:r>
              <a:rPr lang="pt-BR" sz="2800" dirty="0"/>
              <a:t>9</a:t>
            </a:r>
          </a:p>
        </p:txBody>
      </p:sp>
      <p:sp>
        <p:nvSpPr>
          <p:cNvPr id="148" name="CaixaDeTexto 147">
            <a:extLst>
              <a:ext uri="{FF2B5EF4-FFF2-40B4-BE49-F238E27FC236}">
                <a16:creationId xmlns:a16="http://schemas.microsoft.com/office/drawing/2014/main" id="{0D9DA61D-588B-4672-8B6D-944BCEDDFA15}"/>
              </a:ext>
            </a:extLst>
          </p:cNvPr>
          <p:cNvSpPr txBox="1"/>
          <p:nvPr/>
        </p:nvSpPr>
        <p:spPr>
          <a:xfrm>
            <a:off x="8168325" y="5660393"/>
            <a:ext cx="622843" cy="523220"/>
          </a:xfrm>
          <a:prstGeom prst="rect">
            <a:avLst/>
          </a:prstGeom>
          <a:noFill/>
        </p:spPr>
        <p:txBody>
          <a:bodyPr wrap="square" rtlCol="0">
            <a:spAutoFit/>
          </a:bodyPr>
          <a:lstStyle/>
          <a:p>
            <a:r>
              <a:rPr lang="pt-BR" sz="2800" dirty="0"/>
              <a:t>10</a:t>
            </a:r>
          </a:p>
        </p:txBody>
      </p:sp>
      <p:sp>
        <p:nvSpPr>
          <p:cNvPr id="150" name="CaixaDeTexto 149">
            <a:extLst>
              <a:ext uri="{FF2B5EF4-FFF2-40B4-BE49-F238E27FC236}">
                <a16:creationId xmlns:a16="http://schemas.microsoft.com/office/drawing/2014/main" id="{A55CA41A-666B-468A-90B1-A7C58B6AA133}"/>
              </a:ext>
            </a:extLst>
          </p:cNvPr>
          <p:cNvSpPr txBox="1"/>
          <p:nvPr/>
        </p:nvSpPr>
        <p:spPr>
          <a:xfrm>
            <a:off x="8917082" y="5687369"/>
            <a:ext cx="622843" cy="523220"/>
          </a:xfrm>
          <a:prstGeom prst="rect">
            <a:avLst/>
          </a:prstGeom>
          <a:noFill/>
        </p:spPr>
        <p:txBody>
          <a:bodyPr wrap="square" rtlCol="0">
            <a:spAutoFit/>
          </a:bodyPr>
          <a:lstStyle/>
          <a:p>
            <a:r>
              <a:rPr lang="pt-BR" sz="2800" dirty="0"/>
              <a:t>11</a:t>
            </a:r>
          </a:p>
        </p:txBody>
      </p:sp>
      <p:sp>
        <p:nvSpPr>
          <p:cNvPr id="152" name="CaixaDeTexto 151">
            <a:extLst>
              <a:ext uri="{FF2B5EF4-FFF2-40B4-BE49-F238E27FC236}">
                <a16:creationId xmlns:a16="http://schemas.microsoft.com/office/drawing/2014/main" id="{19C2A987-DA7E-4D67-B1A0-449C55D87280}"/>
              </a:ext>
            </a:extLst>
          </p:cNvPr>
          <p:cNvSpPr txBox="1"/>
          <p:nvPr/>
        </p:nvSpPr>
        <p:spPr>
          <a:xfrm>
            <a:off x="9732077" y="5661550"/>
            <a:ext cx="622843" cy="523220"/>
          </a:xfrm>
          <a:prstGeom prst="rect">
            <a:avLst/>
          </a:prstGeom>
          <a:noFill/>
        </p:spPr>
        <p:txBody>
          <a:bodyPr wrap="square" rtlCol="0">
            <a:spAutoFit/>
          </a:bodyPr>
          <a:lstStyle/>
          <a:p>
            <a:r>
              <a:rPr lang="pt-BR" sz="2800" dirty="0"/>
              <a:t>12</a:t>
            </a:r>
          </a:p>
        </p:txBody>
      </p:sp>
      <p:sp>
        <p:nvSpPr>
          <p:cNvPr id="154" name="CaixaDeTexto 153">
            <a:extLst>
              <a:ext uri="{FF2B5EF4-FFF2-40B4-BE49-F238E27FC236}">
                <a16:creationId xmlns:a16="http://schemas.microsoft.com/office/drawing/2014/main" id="{07E2596B-6A01-46D0-8C5B-EB73414633B0}"/>
              </a:ext>
            </a:extLst>
          </p:cNvPr>
          <p:cNvSpPr txBox="1"/>
          <p:nvPr/>
        </p:nvSpPr>
        <p:spPr>
          <a:xfrm>
            <a:off x="10421185" y="5660605"/>
            <a:ext cx="622843" cy="523220"/>
          </a:xfrm>
          <a:prstGeom prst="rect">
            <a:avLst/>
          </a:prstGeom>
          <a:noFill/>
        </p:spPr>
        <p:txBody>
          <a:bodyPr wrap="square" rtlCol="0">
            <a:spAutoFit/>
          </a:bodyPr>
          <a:lstStyle/>
          <a:p>
            <a:r>
              <a:rPr lang="pt-BR" sz="2800" dirty="0"/>
              <a:t>13</a:t>
            </a:r>
          </a:p>
        </p:txBody>
      </p:sp>
      <p:sp>
        <p:nvSpPr>
          <p:cNvPr id="156" name="CaixaDeTexto 155">
            <a:extLst>
              <a:ext uri="{FF2B5EF4-FFF2-40B4-BE49-F238E27FC236}">
                <a16:creationId xmlns:a16="http://schemas.microsoft.com/office/drawing/2014/main" id="{3274C160-B773-4B3A-9F89-9DB985CB0553}"/>
              </a:ext>
            </a:extLst>
          </p:cNvPr>
          <p:cNvSpPr txBox="1"/>
          <p:nvPr/>
        </p:nvSpPr>
        <p:spPr>
          <a:xfrm>
            <a:off x="11189808" y="5687369"/>
            <a:ext cx="622843" cy="523220"/>
          </a:xfrm>
          <a:prstGeom prst="rect">
            <a:avLst/>
          </a:prstGeom>
          <a:noFill/>
        </p:spPr>
        <p:txBody>
          <a:bodyPr wrap="square" rtlCol="0">
            <a:spAutoFit/>
          </a:bodyPr>
          <a:lstStyle/>
          <a:p>
            <a:r>
              <a:rPr lang="pt-BR" sz="2800" dirty="0"/>
              <a:t>14</a:t>
            </a:r>
          </a:p>
        </p:txBody>
      </p:sp>
      <p:sp>
        <p:nvSpPr>
          <p:cNvPr id="158" name="CaixaDeTexto 157">
            <a:extLst>
              <a:ext uri="{FF2B5EF4-FFF2-40B4-BE49-F238E27FC236}">
                <a16:creationId xmlns:a16="http://schemas.microsoft.com/office/drawing/2014/main" id="{9C1EFC43-8852-4EA4-AAC7-96289BF310A3}"/>
              </a:ext>
            </a:extLst>
          </p:cNvPr>
          <p:cNvSpPr txBox="1"/>
          <p:nvPr/>
        </p:nvSpPr>
        <p:spPr>
          <a:xfrm>
            <a:off x="10308536" y="4913142"/>
            <a:ext cx="801758" cy="646331"/>
          </a:xfrm>
          <a:prstGeom prst="rect">
            <a:avLst/>
          </a:prstGeom>
          <a:noFill/>
        </p:spPr>
        <p:txBody>
          <a:bodyPr wrap="square" rtlCol="0">
            <a:spAutoFit/>
          </a:bodyPr>
          <a:lstStyle/>
          <a:p>
            <a:r>
              <a:rPr lang="pt-BR" sz="3600" dirty="0"/>
              <a:t>13</a:t>
            </a:r>
          </a:p>
        </p:txBody>
      </p:sp>
      <p:sp>
        <p:nvSpPr>
          <p:cNvPr id="160" name="CaixaDeTexto 159">
            <a:extLst>
              <a:ext uri="{FF2B5EF4-FFF2-40B4-BE49-F238E27FC236}">
                <a16:creationId xmlns:a16="http://schemas.microsoft.com/office/drawing/2014/main" id="{845864F5-AED2-401B-BEA5-D5E9D6CCE9A8}"/>
              </a:ext>
            </a:extLst>
          </p:cNvPr>
          <p:cNvSpPr txBox="1"/>
          <p:nvPr/>
        </p:nvSpPr>
        <p:spPr>
          <a:xfrm>
            <a:off x="8812687" y="4952507"/>
            <a:ext cx="674209" cy="646331"/>
          </a:xfrm>
          <a:prstGeom prst="rect">
            <a:avLst/>
          </a:prstGeom>
          <a:noFill/>
        </p:spPr>
        <p:txBody>
          <a:bodyPr wrap="square" rtlCol="0">
            <a:spAutoFit/>
          </a:bodyPr>
          <a:lstStyle/>
          <a:p>
            <a:r>
              <a:rPr lang="pt-BR" sz="3600" dirty="0"/>
              <a:t>25</a:t>
            </a:r>
          </a:p>
        </p:txBody>
      </p:sp>
      <p:sp>
        <p:nvSpPr>
          <p:cNvPr id="162" name="CaixaDeTexto 161">
            <a:extLst>
              <a:ext uri="{FF2B5EF4-FFF2-40B4-BE49-F238E27FC236}">
                <a16:creationId xmlns:a16="http://schemas.microsoft.com/office/drawing/2014/main" id="{C187321B-B0F3-4B04-8A5A-6FCA2E0E0348}"/>
              </a:ext>
            </a:extLst>
          </p:cNvPr>
          <p:cNvSpPr txBox="1"/>
          <p:nvPr/>
        </p:nvSpPr>
        <p:spPr>
          <a:xfrm>
            <a:off x="11078809" y="4926630"/>
            <a:ext cx="674209" cy="646331"/>
          </a:xfrm>
          <a:prstGeom prst="rect">
            <a:avLst/>
          </a:prstGeom>
          <a:noFill/>
        </p:spPr>
        <p:txBody>
          <a:bodyPr wrap="square" rtlCol="0">
            <a:spAutoFit/>
          </a:bodyPr>
          <a:lstStyle/>
          <a:p>
            <a:r>
              <a:rPr lang="pt-BR" sz="3600" dirty="0"/>
              <a:t>28</a:t>
            </a:r>
          </a:p>
        </p:txBody>
      </p:sp>
    </p:spTree>
    <p:extLst>
      <p:ext uri="{BB962C8B-B14F-4D97-AF65-F5344CB8AC3E}">
        <p14:creationId xmlns:p14="http://schemas.microsoft.com/office/powerpoint/2010/main" val="84810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TABELA HASH</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pPr algn="ctr"/>
            <a:r>
              <a:rPr lang="pt-BR" sz="2600" b="1" dirty="0"/>
              <a:t>SONDAGEM QUADRÁTICA:</a:t>
            </a:r>
          </a:p>
          <a:p>
            <a:pPr algn="just">
              <a:buFont typeface="Arial" panose="020B0604020202020204" pitchFamily="34" charset="0"/>
              <a:buChar char="•"/>
            </a:pPr>
            <a:r>
              <a:rPr lang="pt-BR" dirty="0"/>
              <a:t> Método usado em vetores com poucos registros.</a:t>
            </a:r>
          </a:p>
          <a:p>
            <a:pPr algn="just">
              <a:buFont typeface="Arial" panose="020B0604020202020204" pitchFamily="34" charset="0"/>
              <a:buChar char="•"/>
            </a:pPr>
            <a:r>
              <a:rPr lang="pt-BR" b="1" dirty="0"/>
              <a:t> </a:t>
            </a:r>
            <a:r>
              <a:rPr lang="pt-BR" dirty="0"/>
              <a:t>Quando ocorre uma colisão, o indivíduo a ser inserido passa pela seguinte função: </a:t>
            </a:r>
            <a:r>
              <a:rPr lang="pt-BR" b="1" dirty="0"/>
              <a:t>h(x + N²)</a:t>
            </a:r>
          </a:p>
          <a:p>
            <a:pPr marL="0" indent="0" algn="just">
              <a:buNone/>
            </a:pPr>
            <a:r>
              <a:rPr lang="pt-BR" b="1" dirty="0"/>
              <a:t>    h(x):</a:t>
            </a:r>
            <a:r>
              <a:rPr lang="pt-BR" dirty="0"/>
              <a:t> Função </a:t>
            </a:r>
            <a:r>
              <a:rPr lang="pt-BR" dirty="0" err="1"/>
              <a:t>Hash</a:t>
            </a:r>
            <a:r>
              <a:rPr lang="pt-BR" dirty="0"/>
              <a:t> do indivíduo X.  </a:t>
            </a:r>
            <a:r>
              <a:rPr lang="pt-BR" b="1" dirty="0"/>
              <a:t>N: </a:t>
            </a:r>
            <a:r>
              <a:rPr lang="pt-BR" dirty="0"/>
              <a:t>número a ser somado.</a:t>
            </a:r>
          </a:p>
          <a:p>
            <a:pPr algn="just">
              <a:buFont typeface="Arial" panose="020B0604020202020204" pitchFamily="34" charset="0"/>
              <a:buChar char="•"/>
            </a:pPr>
            <a:r>
              <a:rPr lang="pt-BR" dirty="0"/>
              <a:t> Nessa operação, o valor a ser inserido é somado ao número N multiplicado por ele mesmo, começando a partir do número 1. Após isso, o resultado dessa operação passa pela Função </a:t>
            </a:r>
            <a:r>
              <a:rPr lang="pt-BR" dirty="0" err="1"/>
              <a:t>Hash</a:t>
            </a:r>
            <a:r>
              <a:rPr lang="pt-BR" dirty="0"/>
              <a:t>, resultando na nova chave do indivíduo a ser inserido.</a:t>
            </a:r>
          </a:p>
          <a:p>
            <a:pPr algn="just">
              <a:buFont typeface="Arial" panose="020B0604020202020204" pitchFamily="34" charset="0"/>
              <a:buChar char="•"/>
            </a:pPr>
            <a:r>
              <a:rPr lang="pt-BR" dirty="0"/>
              <a:t> Assim como na Sondagem Linear, caso a nova posição já esteja preenchida, o indivíduo passa mais uma vez pela operação, com o valor N sofrendo um acréscimo.</a:t>
            </a:r>
          </a:p>
          <a:p>
            <a:pPr algn="just">
              <a:buFont typeface="Arial" panose="020B0604020202020204" pitchFamily="34" charset="0"/>
              <a:buChar char="•"/>
            </a:pPr>
            <a:r>
              <a:rPr lang="pt-BR" dirty="0"/>
              <a:t>Esse processo se repete até que o indivíduo seja inserido na Tabela </a:t>
            </a:r>
            <a:r>
              <a:rPr lang="pt-BR" dirty="0" err="1"/>
              <a:t>Hash</a:t>
            </a:r>
            <a:r>
              <a:rPr lang="pt-BR" dirty="0"/>
              <a:t>. </a:t>
            </a:r>
          </a:p>
          <a:p>
            <a:pPr>
              <a:buFont typeface="Arial" panose="020B0604020202020204" pitchFamily="34" charset="0"/>
              <a:buChar char="•"/>
            </a:pPr>
            <a:endParaRPr lang="pt-BR" sz="2400" b="1" dirty="0"/>
          </a:p>
          <a:p>
            <a:endParaRPr lang="pt-BR" dirty="0"/>
          </a:p>
        </p:txBody>
      </p:sp>
      <p:pic>
        <p:nvPicPr>
          <p:cNvPr id="5" name="Imagem 4" descr="Uma imagem contendo desenho&#10;&#10;Descrição gerada automaticamente">
            <a:extLst>
              <a:ext uri="{FF2B5EF4-FFF2-40B4-BE49-F238E27FC236}">
                <a16:creationId xmlns:a16="http://schemas.microsoft.com/office/drawing/2014/main" id="{D8BAD9E1-EFBD-4100-9200-799F442D66C3}"/>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352486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aixaDeTexto 42">
            <a:extLst>
              <a:ext uri="{FF2B5EF4-FFF2-40B4-BE49-F238E27FC236}">
                <a16:creationId xmlns:a16="http://schemas.microsoft.com/office/drawing/2014/main" id="{08F684BE-21C3-49A9-8990-BC30BDA256F8}"/>
              </a:ext>
            </a:extLst>
          </p:cNvPr>
          <p:cNvSpPr txBox="1"/>
          <p:nvPr/>
        </p:nvSpPr>
        <p:spPr>
          <a:xfrm>
            <a:off x="7964564" y="22010"/>
            <a:ext cx="768635" cy="646331"/>
          </a:xfrm>
          <a:prstGeom prst="rect">
            <a:avLst/>
          </a:prstGeom>
          <a:noFill/>
        </p:spPr>
        <p:txBody>
          <a:bodyPr wrap="square" rtlCol="0">
            <a:spAutoFit/>
          </a:bodyPr>
          <a:lstStyle/>
          <a:p>
            <a:r>
              <a:rPr lang="pt-BR" sz="3600" dirty="0"/>
              <a:t>25</a:t>
            </a:r>
          </a:p>
        </p:txBody>
      </p:sp>
      <p:sp>
        <p:nvSpPr>
          <p:cNvPr id="45" name="CaixaDeTexto 44">
            <a:extLst>
              <a:ext uri="{FF2B5EF4-FFF2-40B4-BE49-F238E27FC236}">
                <a16:creationId xmlns:a16="http://schemas.microsoft.com/office/drawing/2014/main" id="{62CFCE26-123B-4DCA-9B71-7016020297FC}"/>
              </a:ext>
            </a:extLst>
          </p:cNvPr>
          <p:cNvSpPr txBox="1"/>
          <p:nvPr/>
        </p:nvSpPr>
        <p:spPr>
          <a:xfrm>
            <a:off x="10190929" y="22010"/>
            <a:ext cx="775254" cy="646331"/>
          </a:xfrm>
          <a:prstGeom prst="rect">
            <a:avLst/>
          </a:prstGeom>
          <a:noFill/>
        </p:spPr>
        <p:txBody>
          <a:bodyPr wrap="square" rtlCol="0">
            <a:spAutoFit/>
          </a:bodyPr>
          <a:lstStyle/>
          <a:p>
            <a:r>
              <a:rPr lang="pt-BR" sz="3600" dirty="0"/>
              <a:t>28</a:t>
            </a:r>
          </a:p>
        </p:txBody>
      </p:sp>
      <p:sp>
        <p:nvSpPr>
          <p:cNvPr id="112" name="CaixaDeTexto 111">
            <a:extLst>
              <a:ext uri="{FF2B5EF4-FFF2-40B4-BE49-F238E27FC236}">
                <a16:creationId xmlns:a16="http://schemas.microsoft.com/office/drawing/2014/main" id="{E29FC4AD-9D84-40F9-9090-A58448F6C11E}"/>
              </a:ext>
            </a:extLst>
          </p:cNvPr>
          <p:cNvSpPr txBox="1"/>
          <p:nvPr/>
        </p:nvSpPr>
        <p:spPr>
          <a:xfrm>
            <a:off x="10230686" y="668342"/>
            <a:ext cx="1649895" cy="646331"/>
          </a:xfrm>
          <a:prstGeom prst="rect">
            <a:avLst/>
          </a:prstGeom>
          <a:noFill/>
        </p:spPr>
        <p:txBody>
          <a:bodyPr wrap="square">
            <a:spAutoFit/>
          </a:bodyPr>
          <a:lstStyle/>
          <a:p>
            <a:r>
              <a:rPr lang="pt-BR" sz="3600" dirty="0"/>
              <a:t>13</a:t>
            </a:r>
          </a:p>
        </p:txBody>
      </p:sp>
      <p:sp>
        <p:nvSpPr>
          <p:cNvPr id="2" name="Seta: para Baixo 1">
            <a:extLst>
              <a:ext uri="{FF2B5EF4-FFF2-40B4-BE49-F238E27FC236}">
                <a16:creationId xmlns:a16="http://schemas.microsoft.com/office/drawing/2014/main" id="{163C26D9-F18C-4F16-964A-0BAFB7C93B41}"/>
              </a:ext>
            </a:extLst>
          </p:cNvPr>
          <p:cNvSpPr/>
          <p:nvPr/>
        </p:nvSpPr>
        <p:spPr>
          <a:xfrm>
            <a:off x="1702906" y="1957747"/>
            <a:ext cx="3422372" cy="2445903"/>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3023E3A2-0E1E-49ED-826E-A638C3018F06}"/>
              </a:ext>
            </a:extLst>
          </p:cNvPr>
          <p:cNvSpPr txBox="1"/>
          <p:nvPr/>
        </p:nvSpPr>
        <p:spPr>
          <a:xfrm>
            <a:off x="2486443" y="2182262"/>
            <a:ext cx="3776870" cy="954107"/>
          </a:xfrm>
          <a:prstGeom prst="rect">
            <a:avLst/>
          </a:prstGeom>
          <a:noFill/>
        </p:spPr>
        <p:txBody>
          <a:bodyPr wrap="square" rtlCol="0">
            <a:spAutoFit/>
          </a:bodyPr>
          <a:lstStyle/>
          <a:p>
            <a:r>
              <a:rPr lang="pt-BR" sz="2800" dirty="0"/>
              <a:t>Sondagem </a:t>
            </a:r>
          </a:p>
          <a:p>
            <a:r>
              <a:rPr lang="pt-BR" sz="2800" dirty="0"/>
              <a:t>Quadrática</a:t>
            </a:r>
          </a:p>
        </p:txBody>
      </p:sp>
      <p:sp>
        <p:nvSpPr>
          <p:cNvPr id="6" name="Retângulo: Cantos Arredondados 5">
            <a:extLst>
              <a:ext uri="{FF2B5EF4-FFF2-40B4-BE49-F238E27FC236}">
                <a16:creationId xmlns:a16="http://schemas.microsoft.com/office/drawing/2014/main" id="{40BCD191-F23F-4331-A9E5-21F0480281BA}"/>
              </a:ext>
            </a:extLst>
          </p:cNvPr>
          <p:cNvSpPr/>
          <p:nvPr/>
        </p:nvSpPr>
        <p:spPr>
          <a:xfrm>
            <a:off x="5383737" y="1881148"/>
            <a:ext cx="3283225" cy="214456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0F203C4C-97B1-440F-9CF1-20E1E4D93358}"/>
              </a:ext>
            </a:extLst>
          </p:cNvPr>
          <p:cNvSpPr txBox="1"/>
          <p:nvPr/>
        </p:nvSpPr>
        <p:spPr>
          <a:xfrm>
            <a:off x="5403615" y="2265735"/>
            <a:ext cx="3336235" cy="1200329"/>
          </a:xfrm>
          <a:prstGeom prst="rect">
            <a:avLst/>
          </a:prstGeom>
          <a:noFill/>
        </p:spPr>
        <p:txBody>
          <a:bodyPr wrap="square" rtlCol="0">
            <a:spAutoFit/>
          </a:bodyPr>
          <a:lstStyle/>
          <a:p>
            <a:r>
              <a:rPr lang="pt-BR" sz="2400" dirty="0"/>
              <a:t>(25 + 1²) % 15 = 11</a:t>
            </a:r>
          </a:p>
          <a:p>
            <a:endParaRPr lang="pt-BR" sz="2400" dirty="0"/>
          </a:p>
          <a:p>
            <a:r>
              <a:rPr lang="pt-BR" sz="2400" dirty="0"/>
              <a:t>(28 + 1²) % 15 = 14</a:t>
            </a:r>
          </a:p>
        </p:txBody>
      </p:sp>
      <p:sp>
        <p:nvSpPr>
          <p:cNvPr id="90" name="Retângulo 89">
            <a:extLst>
              <a:ext uri="{FF2B5EF4-FFF2-40B4-BE49-F238E27FC236}">
                <a16:creationId xmlns:a16="http://schemas.microsoft.com/office/drawing/2014/main" id="{89E2A76F-2307-426A-8D84-8EFD1F4CCFE1}"/>
              </a:ext>
            </a:extLst>
          </p:cNvPr>
          <p:cNvSpPr/>
          <p:nvPr/>
        </p:nvSpPr>
        <p:spPr>
          <a:xfrm>
            <a:off x="364441" y="51964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957190B5-6342-460D-B5D2-1EC61EC88979}"/>
              </a:ext>
            </a:extLst>
          </p:cNvPr>
          <p:cNvSpPr/>
          <p:nvPr/>
        </p:nvSpPr>
        <p:spPr>
          <a:xfrm>
            <a:off x="1119815" y="51964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Retângulo 101">
            <a:extLst>
              <a:ext uri="{FF2B5EF4-FFF2-40B4-BE49-F238E27FC236}">
                <a16:creationId xmlns:a16="http://schemas.microsoft.com/office/drawing/2014/main" id="{6848BCE2-42B9-4739-817C-3B18CCE61009}"/>
              </a:ext>
            </a:extLst>
          </p:cNvPr>
          <p:cNvSpPr/>
          <p:nvPr/>
        </p:nvSpPr>
        <p:spPr>
          <a:xfrm>
            <a:off x="1875189" y="51964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0" name="Retângulo 119">
            <a:extLst>
              <a:ext uri="{FF2B5EF4-FFF2-40B4-BE49-F238E27FC236}">
                <a16:creationId xmlns:a16="http://schemas.microsoft.com/office/drawing/2014/main" id="{34267FDD-FAC9-4BC6-AC27-434D33E9A4C7}"/>
              </a:ext>
            </a:extLst>
          </p:cNvPr>
          <p:cNvSpPr/>
          <p:nvPr/>
        </p:nvSpPr>
        <p:spPr>
          <a:xfrm>
            <a:off x="2630563" y="51964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2" name="Retângulo 121">
            <a:extLst>
              <a:ext uri="{FF2B5EF4-FFF2-40B4-BE49-F238E27FC236}">
                <a16:creationId xmlns:a16="http://schemas.microsoft.com/office/drawing/2014/main" id="{B24E05B0-A4E7-4079-91F5-30C22B53EEFD}"/>
              </a:ext>
            </a:extLst>
          </p:cNvPr>
          <p:cNvSpPr/>
          <p:nvPr/>
        </p:nvSpPr>
        <p:spPr>
          <a:xfrm>
            <a:off x="3385937" y="51964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4" name="Retângulo 123">
            <a:extLst>
              <a:ext uri="{FF2B5EF4-FFF2-40B4-BE49-F238E27FC236}">
                <a16:creationId xmlns:a16="http://schemas.microsoft.com/office/drawing/2014/main" id="{89430A23-2126-430F-A1B4-B3EF5DE03057}"/>
              </a:ext>
            </a:extLst>
          </p:cNvPr>
          <p:cNvSpPr/>
          <p:nvPr/>
        </p:nvSpPr>
        <p:spPr>
          <a:xfrm>
            <a:off x="4141311" y="51964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6" name="Retângulo 125">
            <a:extLst>
              <a:ext uri="{FF2B5EF4-FFF2-40B4-BE49-F238E27FC236}">
                <a16:creationId xmlns:a16="http://schemas.microsoft.com/office/drawing/2014/main" id="{ED1AC8DB-602B-4131-8693-2B03F3F42694}"/>
              </a:ext>
            </a:extLst>
          </p:cNvPr>
          <p:cNvSpPr/>
          <p:nvPr/>
        </p:nvSpPr>
        <p:spPr>
          <a:xfrm>
            <a:off x="4896685" y="51964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8" name="Retângulo 127">
            <a:extLst>
              <a:ext uri="{FF2B5EF4-FFF2-40B4-BE49-F238E27FC236}">
                <a16:creationId xmlns:a16="http://schemas.microsoft.com/office/drawing/2014/main" id="{6B87F341-B1A4-4028-860A-7DB2CC18206B}"/>
              </a:ext>
            </a:extLst>
          </p:cNvPr>
          <p:cNvSpPr/>
          <p:nvPr/>
        </p:nvSpPr>
        <p:spPr>
          <a:xfrm>
            <a:off x="5652059" y="51964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0" name="Retângulo 129">
            <a:extLst>
              <a:ext uri="{FF2B5EF4-FFF2-40B4-BE49-F238E27FC236}">
                <a16:creationId xmlns:a16="http://schemas.microsoft.com/office/drawing/2014/main" id="{315D6D9A-5A91-4030-A3D5-12327CCD105C}"/>
              </a:ext>
            </a:extLst>
          </p:cNvPr>
          <p:cNvSpPr/>
          <p:nvPr/>
        </p:nvSpPr>
        <p:spPr>
          <a:xfrm>
            <a:off x="6407433" y="51964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2" name="Retângulo 131">
            <a:extLst>
              <a:ext uri="{FF2B5EF4-FFF2-40B4-BE49-F238E27FC236}">
                <a16:creationId xmlns:a16="http://schemas.microsoft.com/office/drawing/2014/main" id="{D30A01E8-6567-4DAC-9368-5FDC91C2F4DF}"/>
              </a:ext>
            </a:extLst>
          </p:cNvPr>
          <p:cNvSpPr/>
          <p:nvPr/>
        </p:nvSpPr>
        <p:spPr>
          <a:xfrm>
            <a:off x="7162807" y="51964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Retângulo 133">
            <a:extLst>
              <a:ext uri="{FF2B5EF4-FFF2-40B4-BE49-F238E27FC236}">
                <a16:creationId xmlns:a16="http://schemas.microsoft.com/office/drawing/2014/main" id="{E468C61C-E9E4-40E4-926D-5673CB38275E}"/>
              </a:ext>
            </a:extLst>
          </p:cNvPr>
          <p:cNvSpPr/>
          <p:nvPr/>
        </p:nvSpPr>
        <p:spPr>
          <a:xfrm>
            <a:off x="7918181" y="51964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6" name="Retângulo 135">
            <a:extLst>
              <a:ext uri="{FF2B5EF4-FFF2-40B4-BE49-F238E27FC236}">
                <a16:creationId xmlns:a16="http://schemas.microsoft.com/office/drawing/2014/main" id="{34B09D1F-8377-4DBC-858E-95E6270A6739}"/>
              </a:ext>
            </a:extLst>
          </p:cNvPr>
          <p:cNvSpPr/>
          <p:nvPr/>
        </p:nvSpPr>
        <p:spPr>
          <a:xfrm>
            <a:off x="8673555" y="51964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8" name="Retângulo 137">
            <a:extLst>
              <a:ext uri="{FF2B5EF4-FFF2-40B4-BE49-F238E27FC236}">
                <a16:creationId xmlns:a16="http://schemas.microsoft.com/office/drawing/2014/main" id="{7CB912AD-7C79-439E-91D5-D964DD4B1D48}"/>
              </a:ext>
            </a:extLst>
          </p:cNvPr>
          <p:cNvSpPr/>
          <p:nvPr/>
        </p:nvSpPr>
        <p:spPr>
          <a:xfrm>
            <a:off x="9428929" y="51964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Retângulo 139">
            <a:extLst>
              <a:ext uri="{FF2B5EF4-FFF2-40B4-BE49-F238E27FC236}">
                <a16:creationId xmlns:a16="http://schemas.microsoft.com/office/drawing/2014/main" id="{36573F3B-727B-4FA5-9E2C-965F2797314F}"/>
              </a:ext>
            </a:extLst>
          </p:cNvPr>
          <p:cNvSpPr/>
          <p:nvPr/>
        </p:nvSpPr>
        <p:spPr>
          <a:xfrm>
            <a:off x="10184303" y="51964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Retângulo 141">
            <a:extLst>
              <a:ext uri="{FF2B5EF4-FFF2-40B4-BE49-F238E27FC236}">
                <a16:creationId xmlns:a16="http://schemas.microsoft.com/office/drawing/2014/main" id="{96FCBF99-8081-4BFA-AC17-9BD53D6FC5F7}"/>
              </a:ext>
            </a:extLst>
          </p:cNvPr>
          <p:cNvSpPr/>
          <p:nvPr/>
        </p:nvSpPr>
        <p:spPr>
          <a:xfrm>
            <a:off x="10939677" y="51964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CaixaDeTexto 143">
            <a:extLst>
              <a:ext uri="{FF2B5EF4-FFF2-40B4-BE49-F238E27FC236}">
                <a16:creationId xmlns:a16="http://schemas.microsoft.com/office/drawing/2014/main" id="{3323B112-F8F7-469A-99F6-8B00BC274C7F}"/>
              </a:ext>
            </a:extLst>
          </p:cNvPr>
          <p:cNvSpPr txBox="1"/>
          <p:nvPr/>
        </p:nvSpPr>
        <p:spPr>
          <a:xfrm>
            <a:off x="2093850" y="600671"/>
            <a:ext cx="278296" cy="646331"/>
          </a:xfrm>
          <a:prstGeom prst="rect">
            <a:avLst/>
          </a:prstGeom>
          <a:noFill/>
        </p:spPr>
        <p:txBody>
          <a:bodyPr wrap="square" rtlCol="0">
            <a:spAutoFit/>
          </a:bodyPr>
          <a:lstStyle/>
          <a:p>
            <a:r>
              <a:rPr lang="pt-BR" sz="3600" dirty="0"/>
              <a:t>2</a:t>
            </a:r>
          </a:p>
        </p:txBody>
      </p:sp>
      <p:sp>
        <p:nvSpPr>
          <p:cNvPr id="146" name="CaixaDeTexto 145">
            <a:extLst>
              <a:ext uri="{FF2B5EF4-FFF2-40B4-BE49-F238E27FC236}">
                <a16:creationId xmlns:a16="http://schemas.microsoft.com/office/drawing/2014/main" id="{9C636F2F-03A2-4B4D-91CC-4A155A41B5A4}"/>
              </a:ext>
            </a:extLst>
          </p:cNvPr>
          <p:cNvSpPr txBox="1"/>
          <p:nvPr/>
        </p:nvSpPr>
        <p:spPr>
          <a:xfrm>
            <a:off x="3551590" y="600670"/>
            <a:ext cx="1139687" cy="646331"/>
          </a:xfrm>
          <a:prstGeom prst="rect">
            <a:avLst/>
          </a:prstGeom>
          <a:noFill/>
        </p:spPr>
        <p:txBody>
          <a:bodyPr wrap="square" rtlCol="0">
            <a:spAutoFit/>
          </a:bodyPr>
          <a:lstStyle/>
          <a:p>
            <a:r>
              <a:rPr lang="pt-BR" sz="3600" dirty="0"/>
              <a:t>4</a:t>
            </a:r>
          </a:p>
        </p:txBody>
      </p:sp>
      <p:sp>
        <p:nvSpPr>
          <p:cNvPr id="148" name="CaixaDeTexto 147">
            <a:extLst>
              <a:ext uri="{FF2B5EF4-FFF2-40B4-BE49-F238E27FC236}">
                <a16:creationId xmlns:a16="http://schemas.microsoft.com/office/drawing/2014/main" id="{3F012354-7FAB-4C5D-BA83-3CB23A8ABB99}"/>
              </a:ext>
            </a:extLst>
          </p:cNvPr>
          <p:cNvSpPr txBox="1"/>
          <p:nvPr/>
        </p:nvSpPr>
        <p:spPr>
          <a:xfrm>
            <a:off x="4214199" y="602176"/>
            <a:ext cx="662609" cy="646331"/>
          </a:xfrm>
          <a:prstGeom prst="rect">
            <a:avLst/>
          </a:prstGeom>
          <a:noFill/>
        </p:spPr>
        <p:txBody>
          <a:bodyPr wrap="square" rtlCol="0">
            <a:spAutoFit/>
          </a:bodyPr>
          <a:lstStyle/>
          <a:p>
            <a:r>
              <a:rPr lang="pt-BR" sz="3600" dirty="0"/>
              <a:t>50</a:t>
            </a:r>
          </a:p>
        </p:txBody>
      </p:sp>
      <p:sp>
        <p:nvSpPr>
          <p:cNvPr id="150" name="CaixaDeTexto 149">
            <a:extLst>
              <a:ext uri="{FF2B5EF4-FFF2-40B4-BE49-F238E27FC236}">
                <a16:creationId xmlns:a16="http://schemas.microsoft.com/office/drawing/2014/main" id="{F1DD94D2-3436-4341-B8D8-117943DBD658}"/>
              </a:ext>
            </a:extLst>
          </p:cNvPr>
          <p:cNvSpPr txBox="1"/>
          <p:nvPr/>
        </p:nvSpPr>
        <p:spPr>
          <a:xfrm>
            <a:off x="5075589" y="600669"/>
            <a:ext cx="1000539" cy="646331"/>
          </a:xfrm>
          <a:prstGeom prst="rect">
            <a:avLst/>
          </a:prstGeom>
          <a:noFill/>
        </p:spPr>
        <p:txBody>
          <a:bodyPr wrap="square" rtlCol="0">
            <a:spAutoFit/>
          </a:bodyPr>
          <a:lstStyle/>
          <a:p>
            <a:r>
              <a:rPr lang="pt-BR" sz="3600" dirty="0"/>
              <a:t>6</a:t>
            </a:r>
          </a:p>
        </p:txBody>
      </p:sp>
      <p:sp>
        <p:nvSpPr>
          <p:cNvPr id="152" name="CaixaDeTexto 151">
            <a:extLst>
              <a:ext uri="{FF2B5EF4-FFF2-40B4-BE49-F238E27FC236}">
                <a16:creationId xmlns:a16="http://schemas.microsoft.com/office/drawing/2014/main" id="{9D7BEB1D-DDCE-45AA-9F99-C7A851885496}"/>
              </a:ext>
            </a:extLst>
          </p:cNvPr>
          <p:cNvSpPr txBox="1"/>
          <p:nvPr/>
        </p:nvSpPr>
        <p:spPr>
          <a:xfrm>
            <a:off x="7991068" y="600669"/>
            <a:ext cx="954157" cy="646331"/>
          </a:xfrm>
          <a:prstGeom prst="rect">
            <a:avLst/>
          </a:prstGeom>
          <a:noFill/>
        </p:spPr>
        <p:txBody>
          <a:bodyPr wrap="square" rtlCol="0">
            <a:spAutoFit/>
          </a:bodyPr>
          <a:lstStyle/>
          <a:p>
            <a:r>
              <a:rPr lang="pt-BR" sz="3600" dirty="0"/>
              <a:t>10</a:t>
            </a:r>
          </a:p>
        </p:txBody>
      </p:sp>
      <p:sp>
        <p:nvSpPr>
          <p:cNvPr id="154" name="CaixaDeTexto 153">
            <a:extLst>
              <a:ext uri="{FF2B5EF4-FFF2-40B4-BE49-F238E27FC236}">
                <a16:creationId xmlns:a16="http://schemas.microsoft.com/office/drawing/2014/main" id="{51C4074E-BADB-413C-9AB2-5D7CB8DD16EB}"/>
              </a:ext>
            </a:extLst>
          </p:cNvPr>
          <p:cNvSpPr txBox="1"/>
          <p:nvPr/>
        </p:nvSpPr>
        <p:spPr>
          <a:xfrm>
            <a:off x="10190930" y="600668"/>
            <a:ext cx="801758" cy="646331"/>
          </a:xfrm>
          <a:prstGeom prst="rect">
            <a:avLst/>
          </a:prstGeom>
          <a:noFill/>
        </p:spPr>
        <p:txBody>
          <a:bodyPr wrap="square" rtlCol="0">
            <a:spAutoFit/>
          </a:bodyPr>
          <a:lstStyle/>
          <a:p>
            <a:r>
              <a:rPr lang="pt-BR" sz="3600" dirty="0"/>
              <a:t>13</a:t>
            </a:r>
          </a:p>
        </p:txBody>
      </p:sp>
      <p:sp>
        <p:nvSpPr>
          <p:cNvPr id="156" name="CaixaDeTexto 155">
            <a:extLst>
              <a:ext uri="{FF2B5EF4-FFF2-40B4-BE49-F238E27FC236}">
                <a16:creationId xmlns:a16="http://schemas.microsoft.com/office/drawing/2014/main" id="{A939386B-8785-435B-82FA-561CBDA31C85}"/>
              </a:ext>
            </a:extLst>
          </p:cNvPr>
          <p:cNvSpPr txBox="1"/>
          <p:nvPr/>
        </p:nvSpPr>
        <p:spPr>
          <a:xfrm>
            <a:off x="536717" y="1343042"/>
            <a:ext cx="622843" cy="523220"/>
          </a:xfrm>
          <a:prstGeom prst="rect">
            <a:avLst/>
          </a:prstGeom>
          <a:noFill/>
        </p:spPr>
        <p:txBody>
          <a:bodyPr wrap="square" rtlCol="0">
            <a:spAutoFit/>
          </a:bodyPr>
          <a:lstStyle/>
          <a:p>
            <a:r>
              <a:rPr lang="pt-BR" sz="2800" dirty="0"/>
              <a:t>0</a:t>
            </a:r>
          </a:p>
        </p:txBody>
      </p:sp>
      <p:sp>
        <p:nvSpPr>
          <p:cNvPr id="158" name="CaixaDeTexto 157">
            <a:extLst>
              <a:ext uri="{FF2B5EF4-FFF2-40B4-BE49-F238E27FC236}">
                <a16:creationId xmlns:a16="http://schemas.microsoft.com/office/drawing/2014/main" id="{6A72EC12-A716-46DC-AE71-FACB76DB3391}"/>
              </a:ext>
            </a:extLst>
          </p:cNvPr>
          <p:cNvSpPr txBox="1"/>
          <p:nvPr/>
        </p:nvSpPr>
        <p:spPr>
          <a:xfrm>
            <a:off x="1298727" y="1328029"/>
            <a:ext cx="622843" cy="523220"/>
          </a:xfrm>
          <a:prstGeom prst="rect">
            <a:avLst/>
          </a:prstGeom>
          <a:noFill/>
        </p:spPr>
        <p:txBody>
          <a:bodyPr wrap="square" rtlCol="0">
            <a:spAutoFit/>
          </a:bodyPr>
          <a:lstStyle/>
          <a:p>
            <a:r>
              <a:rPr lang="pt-BR" sz="2800" dirty="0"/>
              <a:t>1</a:t>
            </a:r>
          </a:p>
        </p:txBody>
      </p:sp>
      <p:sp>
        <p:nvSpPr>
          <p:cNvPr id="160" name="CaixaDeTexto 159">
            <a:extLst>
              <a:ext uri="{FF2B5EF4-FFF2-40B4-BE49-F238E27FC236}">
                <a16:creationId xmlns:a16="http://schemas.microsoft.com/office/drawing/2014/main" id="{7F3A16AF-5234-47A2-B1AE-AF189839930E}"/>
              </a:ext>
            </a:extLst>
          </p:cNvPr>
          <p:cNvSpPr txBox="1"/>
          <p:nvPr/>
        </p:nvSpPr>
        <p:spPr>
          <a:xfrm>
            <a:off x="2060724" y="1343042"/>
            <a:ext cx="622843" cy="523220"/>
          </a:xfrm>
          <a:prstGeom prst="rect">
            <a:avLst/>
          </a:prstGeom>
          <a:noFill/>
        </p:spPr>
        <p:txBody>
          <a:bodyPr wrap="square" rtlCol="0">
            <a:spAutoFit/>
          </a:bodyPr>
          <a:lstStyle/>
          <a:p>
            <a:r>
              <a:rPr lang="pt-BR" sz="2800" dirty="0"/>
              <a:t>2</a:t>
            </a:r>
          </a:p>
        </p:txBody>
      </p:sp>
      <p:sp>
        <p:nvSpPr>
          <p:cNvPr id="162" name="CaixaDeTexto 161">
            <a:extLst>
              <a:ext uri="{FF2B5EF4-FFF2-40B4-BE49-F238E27FC236}">
                <a16:creationId xmlns:a16="http://schemas.microsoft.com/office/drawing/2014/main" id="{4810536C-8EB4-41B6-98E6-5E76150D667F}"/>
              </a:ext>
            </a:extLst>
          </p:cNvPr>
          <p:cNvSpPr txBox="1"/>
          <p:nvPr/>
        </p:nvSpPr>
        <p:spPr>
          <a:xfrm>
            <a:off x="2779651" y="1328029"/>
            <a:ext cx="622843" cy="523220"/>
          </a:xfrm>
          <a:prstGeom prst="rect">
            <a:avLst/>
          </a:prstGeom>
          <a:noFill/>
        </p:spPr>
        <p:txBody>
          <a:bodyPr wrap="square" rtlCol="0">
            <a:spAutoFit/>
          </a:bodyPr>
          <a:lstStyle/>
          <a:p>
            <a:r>
              <a:rPr lang="pt-BR" sz="2800" dirty="0"/>
              <a:t>3</a:t>
            </a:r>
          </a:p>
        </p:txBody>
      </p:sp>
      <p:sp>
        <p:nvSpPr>
          <p:cNvPr id="164" name="CaixaDeTexto 163">
            <a:extLst>
              <a:ext uri="{FF2B5EF4-FFF2-40B4-BE49-F238E27FC236}">
                <a16:creationId xmlns:a16="http://schemas.microsoft.com/office/drawing/2014/main" id="{14425669-A251-468B-9041-E78A61BCD8BA}"/>
              </a:ext>
            </a:extLst>
          </p:cNvPr>
          <p:cNvSpPr txBox="1"/>
          <p:nvPr/>
        </p:nvSpPr>
        <p:spPr>
          <a:xfrm>
            <a:off x="3551582" y="1355005"/>
            <a:ext cx="622843" cy="523220"/>
          </a:xfrm>
          <a:prstGeom prst="rect">
            <a:avLst/>
          </a:prstGeom>
          <a:noFill/>
        </p:spPr>
        <p:txBody>
          <a:bodyPr wrap="square" rtlCol="0">
            <a:spAutoFit/>
          </a:bodyPr>
          <a:lstStyle/>
          <a:p>
            <a:r>
              <a:rPr lang="pt-BR" sz="2800" dirty="0"/>
              <a:t>4</a:t>
            </a:r>
          </a:p>
        </p:txBody>
      </p:sp>
      <p:sp>
        <p:nvSpPr>
          <p:cNvPr id="166" name="CaixaDeTexto 165">
            <a:extLst>
              <a:ext uri="{FF2B5EF4-FFF2-40B4-BE49-F238E27FC236}">
                <a16:creationId xmlns:a16="http://schemas.microsoft.com/office/drawing/2014/main" id="{7E62A6D6-5641-43DA-879F-8CDE0086C7FC}"/>
              </a:ext>
            </a:extLst>
          </p:cNvPr>
          <p:cNvSpPr txBox="1"/>
          <p:nvPr/>
        </p:nvSpPr>
        <p:spPr>
          <a:xfrm>
            <a:off x="4282120" y="1328029"/>
            <a:ext cx="622843" cy="523220"/>
          </a:xfrm>
          <a:prstGeom prst="rect">
            <a:avLst/>
          </a:prstGeom>
          <a:noFill/>
        </p:spPr>
        <p:txBody>
          <a:bodyPr wrap="square" rtlCol="0">
            <a:spAutoFit/>
          </a:bodyPr>
          <a:lstStyle/>
          <a:p>
            <a:r>
              <a:rPr lang="pt-BR" sz="2800" dirty="0"/>
              <a:t>5</a:t>
            </a:r>
          </a:p>
        </p:txBody>
      </p:sp>
      <p:sp>
        <p:nvSpPr>
          <p:cNvPr id="168" name="CaixaDeTexto 167">
            <a:extLst>
              <a:ext uri="{FF2B5EF4-FFF2-40B4-BE49-F238E27FC236}">
                <a16:creationId xmlns:a16="http://schemas.microsoft.com/office/drawing/2014/main" id="{4105D842-7D4D-4EA1-A925-0C1388576DE2}"/>
              </a:ext>
            </a:extLst>
          </p:cNvPr>
          <p:cNvSpPr txBox="1"/>
          <p:nvPr/>
        </p:nvSpPr>
        <p:spPr>
          <a:xfrm>
            <a:off x="5075589" y="1356084"/>
            <a:ext cx="622843" cy="523220"/>
          </a:xfrm>
          <a:prstGeom prst="rect">
            <a:avLst/>
          </a:prstGeom>
          <a:noFill/>
        </p:spPr>
        <p:txBody>
          <a:bodyPr wrap="square" rtlCol="0">
            <a:spAutoFit/>
          </a:bodyPr>
          <a:lstStyle/>
          <a:p>
            <a:r>
              <a:rPr lang="pt-BR" sz="2800" dirty="0"/>
              <a:t>6</a:t>
            </a:r>
          </a:p>
        </p:txBody>
      </p:sp>
      <p:sp>
        <p:nvSpPr>
          <p:cNvPr id="170" name="CaixaDeTexto 169">
            <a:extLst>
              <a:ext uri="{FF2B5EF4-FFF2-40B4-BE49-F238E27FC236}">
                <a16:creationId xmlns:a16="http://schemas.microsoft.com/office/drawing/2014/main" id="{474F0B26-B6C2-44DD-A8D5-3AEEA47787EE}"/>
              </a:ext>
            </a:extLst>
          </p:cNvPr>
          <p:cNvSpPr txBox="1"/>
          <p:nvPr/>
        </p:nvSpPr>
        <p:spPr>
          <a:xfrm>
            <a:off x="5846713" y="1329581"/>
            <a:ext cx="622843" cy="523220"/>
          </a:xfrm>
          <a:prstGeom prst="rect">
            <a:avLst/>
          </a:prstGeom>
          <a:noFill/>
        </p:spPr>
        <p:txBody>
          <a:bodyPr wrap="square" rtlCol="0">
            <a:spAutoFit/>
          </a:bodyPr>
          <a:lstStyle/>
          <a:p>
            <a:r>
              <a:rPr lang="pt-BR" sz="2800" dirty="0"/>
              <a:t>7</a:t>
            </a:r>
          </a:p>
        </p:txBody>
      </p:sp>
      <p:sp>
        <p:nvSpPr>
          <p:cNvPr id="172" name="CaixaDeTexto 171">
            <a:extLst>
              <a:ext uri="{FF2B5EF4-FFF2-40B4-BE49-F238E27FC236}">
                <a16:creationId xmlns:a16="http://schemas.microsoft.com/office/drawing/2014/main" id="{56966B06-835A-44D4-A887-C8AAB731E7E8}"/>
              </a:ext>
            </a:extLst>
          </p:cNvPr>
          <p:cNvSpPr txBox="1"/>
          <p:nvPr/>
        </p:nvSpPr>
        <p:spPr>
          <a:xfrm>
            <a:off x="6586336" y="1328029"/>
            <a:ext cx="622843" cy="523220"/>
          </a:xfrm>
          <a:prstGeom prst="rect">
            <a:avLst/>
          </a:prstGeom>
          <a:noFill/>
        </p:spPr>
        <p:txBody>
          <a:bodyPr wrap="square" rtlCol="0">
            <a:spAutoFit/>
          </a:bodyPr>
          <a:lstStyle/>
          <a:p>
            <a:r>
              <a:rPr lang="pt-BR" sz="2800" dirty="0"/>
              <a:t>8</a:t>
            </a:r>
          </a:p>
        </p:txBody>
      </p:sp>
      <p:sp>
        <p:nvSpPr>
          <p:cNvPr id="174" name="CaixaDeTexto 173">
            <a:extLst>
              <a:ext uri="{FF2B5EF4-FFF2-40B4-BE49-F238E27FC236}">
                <a16:creationId xmlns:a16="http://schemas.microsoft.com/office/drawing/2014/main" id="{3C70B653-09DC-40DA-B40B-BF596A2DFBE1}"/>
              </a:ext>
            </a:extLst>
          </p:cNvPr>
          <p:cNvSpPr txBox="1"/>
          <p:nvPr/>
        </p:nvSpPr>
        <p:spPr>
          <a:xfrm>
            <a:off x="7364917" y="1302410"/>
            <a:ext cx="622843" cy="523220"/>
          </a:xfrm>
          <a:prstGeom prst="rect">
            <a:avLst/>
          </a:prstGeom>
          <a:noFill/>
        </p:spPr>
        <p:txBody>
          <a:bodyPr wrap="square" rtlCol="0">
            <a:spAutoFit/>
          </a:bodyPr>
          <a:lstStyle/>
          <a:p>
            <a:r>
              <a:rPr lang="pt-BR" sz="2800" dirty="0"/>
              <a:t>9</a:t>
            </a:r>
          </a:p>
        </p:txBody>
      </p:sp>
      <p:sp>
        <p:nvSpPr>
          <p:cNvPr id="176" name="CaixaDeTexto 175">
            <a:extLst>
              <a:ext uri="{FF2B5EF4-FFF2-40B4-BE49-F238E27FC236}">
                <a16:creationId xmlns:a16="http://schemas.microsoft.com/office/drawing/2014/main" id="{CCB70134-1875-4438-8FBC-DE0BCC8351E2}"/>
              </a:ext>
            </a:extLst>
          </p:cNvPr>
          <p:cNvSpPr txBox="1"/>
          <p:nvPr/>
        </p:nvSpPr>
        <p:spPr>
          <a:xfrm>
            <a:off x="8110357" y="1328029"/>
            <a:ext cx="622843" cy="523220"/>
          </a:xfrm>
          <a:prstGeom prst="rect">
            <a:avLst/>
          </a:prstGeom>
          <a:noFill/>
        </p:spPr>
        <p:txBody>
          <a:bodyPr wrap="square" rtlCol="0">
            <a:spAutoFit/>
          </a:bodyPr>
          <a:lstStyle/>
          <a:p>
            <a:r>
              <a:rPr lang="pt-BR" sz="2800" dirty="0"/>
              <a:t>10</a:t>
            </a:r>
          </a:p>
        </p:txBody>
      </p:sp>
      <p:sp>
        <p:nvSpPr>
          <p:cNvPr id="178" name="CaixaDeTexto 177">
            <a:extLst>
              <a:ext uri="{FF2B5EF4-FFF2-40B4-BE49-F238E27FC236}">
                <a16:creationId xmlns:a16="http://schemas.microsoft.com/office/drawing/2014/main" id="{E1CDB132-9431-4EF8-A347-0EFD447BCD6B}"/>
              </a:ext>
            </a:extLst>
          </p:cNvPr>
          <p:cNvSpPr txBox="1"/>
          <p:nvPr/>
        </p:nvSpPr>
        <p:spPr>
          <a:xfrm>
            <a:off x="8859114" y="1355005"/>
            <a:ext cx="622843" cy="523220"/>
          </a:xfrm>
          <a:prstGeom prst="rect">
            <a:avLst/>
          </a:prstGeom>
          <a:noFill/>
        </p:spPr>
        <p:txBody>
          <a:bodyPr wrap="square" rtlCol="0">
            <a:spAutoFit/>
          </a:bodyPr>
          <a:lstStyle/>
          <a:p>
            <a:r>
              <a:rPr lang="pt-BR" sz="2800" dirty="0"/>
              <a:t>11</a:t>
            </a:r>
          </a:p>
        </p:txBody>
      </p:sp>
      <p:sp>
        <p:nvSpPr>
          <p:cNvPr id="180" name="CaixaDeTexto 179">
            <a:extLst>
              <a:ext uri="{FF2B5EF4-FFF2-40B4-BE49-F238E27FC236}">
                <a16:creationId xmlns:a16="http://schemas.microsoft.com/office/drawing/2014/main" id="{A60C8AC4-BE5A-408C-98D1-E87BCF2D0C42}"/>
              </a:ext>
            </a:extLst>
          </p:cNvPr>
          <p:cNvSpPr txBox="1"/>
          <p:nvPr/>
        </p:nvSpPr>
        <p:spPr>
          <a:xfrm>
            <a:off x="9674109" y="1329186"/>
            <a:ext cx="622843" cy="523220"/>
          </a:xfrm>
          <a:prstGeom prst="rect">
            <a:avLst/>
          </a:prstGeom>
          <a:noFill/>
        </p:spPr>
        <p:txBody>
          <a:bodyPr wrap="square" rtlCol="0">
            <a:spAutoFit/>
          </a:bodyPr>
          <a:lstStyle/>
          <a:p>
            <a:r>
              <a:rPr lang="pt-BR" sz="2800" dirty="0"/>
              <a:t>12</a:t>
            </a:r>
          </a:p>
        </p:txBody>
      </p:sp>
      <p:sp>
        <p:nvSpPr>
          <p:cNvPr id="182" name="CaixaDeTexto 181">
            <a:extLst>
              <a:ext uri="{FF2B5EF4-FFF2-40B4-BE49-F238E27FC236}">
                <a16:creationId xmlns:a16="http://schemas.microsoft.com/office/drawing/2014/main" id="{098334B2-40F4-481F-A5FC-3BB7EB67318D}"/>
              </a:ext>
            </a:extLst>
          </p:cNvPr>
          <p:cNvSpPr txBox="1"/>
          <p:nvPr/>
        </p:nvSpPr>
        <p:spPr>
          <a:xfrm>
            <a:off x="10363217" y="1328241"/>
            <a:ext cx="622843" cy="523220"/>
          </a:xfrm>
          <a:prstGeom prst="rect">
            <a:avLst/>
          </a:prstGeom>
          <a:noFill/>
        </p:spPr>
        <p:txBody>
          <a:bodyPr wrap="square" rtlCol="0">
            <a:spAutoFit/>
          </a:bodyPr>
          <a:lstStyle/>
          <a:p>
            <a:r>
              <a:rPr lang="pt-BR" sz="2800" dirty="0"/>
              <a:t>13</a:t>
            </a:r>
          </a:p>
        </p:txBody>
      </p:sp>
      <p:sp>
        <p:nvSpPr>
          <p:cNvPr id="184" name="CaixaDeTexto 183">
            <a:extLst>
              <a:ext uri="{FF2B5EF4-FFF2-40B4-BE49-F238E27FC236}">
                <a16:creationId xmlns:a16="http://schemas.microsoft.com/office/drawing/2014/main" id="{9678CDE6-8DD3-42C4-860F-5066E34C59E3}"/>
              </a:ext>
            </a:extLst>
          </p:cNvPr>
          <p:cNvSpPr txBox="1"/>
          <p:nvPr/>
        </p:nvSpPr>
        <p:spPr>
          <a:xfrm>
            <a:off x="11131840" y="1355005"/>
            <a:ext cx="622843" cy="523220"/>
          </a:xfrm>
          <a:prstGeom prst="rect">
            <a:avLst/>
          </a:prstGeom>
          <a:noFill/>
        </p:spPr>
        <p:txBody>
          <a:bodyPr wrap="square" rtlCol="0">
            <a:spAutoFit/>
          </a:bodyPr>
          <a:lstStyle/>
          <a:p>
            <a:r>
              <a:rPr lang="pt-BR" sz="2800" dirty="0"/>
              <a:t>14</a:t>
            </a:r>
          </a:p>
        </p:txBody>
      </p:sp>
      <p:sp>
        <p:nvSpPr>
          <p:cNvPr id="186" name="Retângulo 185">
            <a:extLst>
              <a:ext uri="{FF2B5EF4-FFF2-40B4-BE49-F238E27FC236}">
                <a16:creationId xmlns:a16="http://schemas.microsoft.com/office/drawing/2014/main" id="{1AD7951F-E680-48B0-A31A-0B3BA38DBA5E}"/>
              </a:ext>
            </a:extLst>
          </p:cNvPr>
          <p:cNvSpPr/>
          <p:nvPr/>
        </p:nvSpPr>
        <p:spPr>
          <a:xfrm>
            <a:off x="430695" y="481700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8" name="Retângulo 187">
            <a:extLst>
              <a:ext uri="{FF2B5EF4-FFF2-40B4-BE49-F238E27FC236}">
                <a16:creationId xmlns:a16="http://schemas.microsoft.com/office/drawing/2014/main" id="{710DB8BF-71E8-472F-A516-907B8E949849}"/>
              </a:ext>
            </a:extLst>
          </p:cNvPr>
          <p:cNvSpPr/>
          <p:nvPr/>
        </p:nvSpPr>
        <p:spPr>
          <a:xfrm>
            <a:off x="1186069" y="481700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0" name="Retângulo 189">
            <a:extLst>
              <a:ext uri="{FF2B5EF4-FFF2-40B4-BE49-F238E27FC236}">
                <a16:creationId xmlns:a16="http://schemas.microsoft.com/office/drawing/2014/main" id="{E7AE74B5-B05D-423F-BBAE-C086B2F7514C}"/>
              </a:ext>
            </a:extLst>
          </p:cNvPr>
          <p:cNvSpPr/>
          <p:nvPr/>
        </p:nvSpPr>
        <p:spPr>
          <a:xfrm>
            <a:off x="1941443" y="481700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2" name="Retângulo 191">
            <a:extLst>
              <a:ext uri="{FF2B5EF4-FFF2-40B4-BE49-F238E27FC236}">
                <a16:creationId xmlns:a16="http://schemas.microsoft.com/office/drawing/2014/main" id="{5EC8B9A7-8579-42EF-B00D-B28592177816}"/>
              </a:ext>
            </a:extLst>
          </p:cNvPr>
          <p:cNvSpPr/>
          <p:nvPr/>
        </p:nvSpPr>
        <p:spPr>
          <a:xfrm>
            <a:off x="2696817" y="481700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4" name="Retângulo 193">
            <a:extLst>
              <a:ext uri="{FF2B5EF4-FFF2-40B4-BE49-F238E27FC236}">
                <a16:creationId xmlns:a16="http://schemas.microsoft.com/office/drawing/2014/main" id="{8F376D1B-3D49-4C84-80F6-DAC13C3E712D}"/>
              </a:ext>
            </a:extLst>
          </p:cNvPr>
          <p:cNvSpPr/>
          <p:nvPr/>
        </p:nvSpPr>
        <p:spPr>
          <a:xfrm>
            <a:off x="3452191" y="481700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6" name="Retângulo 195">
            <a:extLst>
              <a:ext uri="{FF2B5EF4-FFF2-40B4-BE49-F238E27FC236}">
                <a16:creationId xmlns:a16="http://schemas.microsoft.com/office/drawing/2014/main" id="{ACFE8DA4-614A-48A2-9393-A4F7B9FEA8AF}"/>
              </a:ext>
            </a:extLst>
          </p:cNvPr>
          <p:cNvSpPr/>
          <p:nvPr/>
        </p:nvSpPr>
        <p:spPr>
          <a:xfrm>
            <a:off x="4207565" y="481700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8" name="Retângulo 197">
            <a:extLst>
              <a:ext uri="{FF2B5EF4-FFF2-40B4-BE49-F238E27FC236}">
                <a16:creationId xmlns:a16="http://schemas.microsoft.com/office/drawing/2014/main" id="{3ABB37AE-C187-4502-97CD-AA056DDF267F}"/>
              </a:ext>
            </a:extLst>
          </p:cNvPr>
          <p:cNvSpPr/>
          <p:nvPr/>
        </p:nvSpPr>
        <p:spPr>
          <a:xfrm>
            <a:off x="4962939" y="481700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0" name="Retângulo 199">
            <a:extLst>
              <a:ext uri="{FF2B5EF4-FFF2-40B4-BE49-F238E27FC236}">
                <a16:creationId xmlns:a16="http://schemas.microsoft.com/office/drawing/2014/main" id="{97AD027C-277C-496F-B5D8-F02476BB9AA5}"/>
              </a:ext>
            </a:extLst>
          </p:cNvPr>
          <p:cNvSpPr/>
          <p:nvPr/>
        </p:nvSpPr>
        <p:spPr>
          <a:xfrm>
            <a:off x="5718313" y="481700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2" name="Retângulo 201">
            <a:extLst>
              <a:ext uri="{FF2B5EF4-FFF2-40B4-BE49-F238E27FC236}">
                <a16:creationId xmlns:a16="http://schemas.microsoft.com/office/drawing/2014/main" id="{24F731AF-571B-4DDE-ADD0-57682D4EC16B}"/>
              </a:ext>
            </a:extLst>
          </p:cNvPr>
          <p:cNvSpPr/>
          <p:nvPr/>
        </p:nvSpPr>
        <p:spPr>
          <a:xfrm>
            <a:off x="6473687" y="481700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4" name="Retângulo 203">
            <a:extLst>
              <a:ext uri="{FF2B5EF4-FFF2-40B4-BE49-F238E27FC236}">
                <a16:creationId xmlns:a16="http://schemas.microsoft.com/office/drawing/2014/main" id="{55C5ACAB-4CBF-415A-ABA3-B148C713766F}"/>
              </a:ext>
            </a:extLst>
          </p:cNvPr>
          <p:cNvSpPr/>
          <p:nvPr/>
        </p:nvSpPr>
        <p:spPr>
          <a:xfrm>
            <a:off x="7229061" y="481700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6" name="Retângulo 205">
            <a:extLst>
              <a:ext uri="{FF2B5EF4-FFF2-40B4-BE49-F238E27FC236}">
                <a16:creationId xmlns:a16="http://schemas.microsoft.com/office/drawing/2014/main" id="{7A0954A7-4363-4660-A774-CB595F363BD9}"/>
              </a:ext>
            </a:extLst>
          </p:cNvPr>
          <p:cNvSpPr/>
          <p:nvPr/>
        </p:nvSpPr>
        <p:spPr>
          <a:xfrm>
            <a:off x="7984435" y="481700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8" name="Retângulo 207">
            <a:extLst>
              <a:ext uri="{FF2B5EF4-FFF2-40B4-BE49-F238E27FC236}">
                <a16:creationId xmlns:a16="http://schemas.microsoft.com/office/drawing/2014/main" id="{FB1DE537-B814-4579-82CB-A82DD622B27E}"/>
              </a:ext>
            </a:extLst>
          </p:cNvPr>
          <p:cNvSpPr/>
          <p:nvPr/>
        </p:nvSpPr>
        <p:spPr>
          <a:xfrm>
            <a:off x="8739809" y="481700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0" name="Retângulo 209">
            <a:extLst>
              <a:ext uri="{FF2B5EF4-FFF2-40B4-BE49-F238E27FC236}">
                <a16:creationId xmlns:a16="http://schemas.microsoft.com/office/drawing/2014/main" id="{AA9EE5AA-E1DC-40C6-B6C9-8D8E0BB4C2C5}"/>
              </a:ext>
            </a:extLst>
          </p:cNvPr>
          <p:cNvSpPr/>
          <p:nvPr/>
        </p:nvSpPr>
        <p:spPr>
          <a:xfrm>
            <a:off x="9495183" y="481700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2" name="Retângulo 211">
            <a:extLst>
              <a:ext uri="{FF2B5EF4-FFF2-40B4-BE49-F238E27FC236}">
                <a16:creationId xmlns:a16="http://schemas.microsoft.com/office/drawing/2014/main" id="{393B5D42-F1A8-43EE-98A0-9025E527AD96}"/>
              </a:ext>
            </a:extLst>
          </p:cNvPr>
          <p:cNvSpPr/>
          <p:nvPr/>
        </p:nvSpPr>
        <p:spPr>
          <a:xfrm>
            <a:off x="10250557" y="481700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4" name="Retângulo 213">
            <a:extLst>
              <a:ext uri="{FF2B5EF4-FFF2-40B4-BE49-F238E27FC236}">
                <a16:creationId xmlns:a16="http://schemas.microsoft.com/office/drawing/2014/main" id="{69CFD2B4-D285-47AB-AE24-6AC764441219}"/>
              </a:ext>
            </a:extLst>
          </p:cNvPr>
          <p:cNvSpPr/>
          <p:nvPr/>
        </p:nvSpPr>
        <p:spPr>
          <a:xfrm>
            <a:off x="11005931" y="481700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6" name="CaixaDeTexto 215">
            <a:extLst>
              <a:ext uri="{FF2B5EF4-FFF2-40B4-BE49-F238E27FC236}">
                <a16:creationId xmlns:a16="http://schemas.microsoft.com/office/drawing/2014/main" id="{D498C896-687E-4EF0-B172-61E855C020FF}"/>
              </a:ext>
            </a:extLst>
          </p:cNvPr>
          <p:cNvSpPr txBox="1"/>
          <p:nvPr/>
        </p:nvSpPr>
        <p:spPr>
          <a:xfrm>
            <a:off x="2160104" y="4898030"/>
            <a:ext cx="278296" cy="646331"/>
          </a:xfrm>
          <a:prstGeom prst="rect">
            <a:avLst/>
          </a:prstGeom>
          <a:noFill/>
        </p:spPr>
        <p:txBody>
          <a:bodyPr wrap="square" rtlCol="0">
            <a:spAutoFit/>
          </a:bodyPr>
          <a:lstStyle/>
          <a:p>
            <a:r>
              <a:rPr lang="pt-BR" sz="3600" dirty="0"/>
              <a:t>2</a:t>
            </a:r>
          </a:p>
        </p:txBody>
      </p:sp>
      <p:sp>
        <p:nvSpPr>
          <p:cNvPr id="218" name="CaixaDeTexto 217">
            <a:extLst>
              <a:ext uri="{FF2B5EF4-FFF2-40B4-BE49-F238E27FC236}">
                <a16:creationId xmlns:a16="http://schemas.microsoft.com/office/drawing/2014/main" id="{39AC36D6-27AB-4ADC-96F0-A99D91D94D1B}"/>
              </a:ext>
            </a:extLst>
          </p:cNvPr>
          <p:cNvSpPr txBox="1"/>
          <p:nvPr/>
        </p:nvSpPr>
        <p:spPr>
          <a:xfrm>
            <a:off x="3617844" y="4898029"/>
            <a:ext cx="1139687" cy="646331"/>
          </a:xfrm>
          <a:prstGeom prst="rect">
            <a:avLst/>
          </a:prstGeom>
          <a:noFill/>
        </p:spPr>
        <p:txBody>
          <a:bodyPr wrap="square" rtlCol="0">
            <a:spAutoFit/>
          </a:bodyPr>
          <a:lstStyle/>
          <a:p>
            <a:r>
              <a:rPr lang="pt-BR" sz="3600" dirty="0"/>
              <a:t>4</a:t>
            </a:r>
          </a:p>
        </p:txBody>
      </p:sp>
      <p:sp>
        <p:nvSpPr>
          <p:cNvPr id="220" name="CaixaDeTexto 219">
            <a:extLst>
              <a:ext uri="{FF2B5EF4-FFF2-40B4-BE49-F238E27FC236}">
                <a16:creationId xmlns:a16="http://schemas.microsoft.com/office/drawing/2014/main" id="{E087A5D5-1602-4350-9400-FFF94774F07E}"/>
              </a:ext>
            </a:extLst>
          </p:cNvPr>
          <p:cNvSpPr txBox="1"/>
          <p:nvPr/>
        </p:nvSpPr>
        <p:spPr>
          <a:xfrm>
            <a:off x="4280453" y="4899535"/>
            <a:ext cx="662609" cy="646331"/>
          </a:xfrm>
          <a:prstGeom prst="rect">
            <a:avLst/>
          </a:prstGeom>
          <a:noFill/>
        </p:spPr>
        <p:txBody>
          <a:bodyPr wrap="square" rtlCol="0">
            <a:spAutoFit/>
          </a:bodyPr>
          <a:lstStyle/>
          <a:p>
            <a:r>
              <a:rPr lang="pt-BR" sz="3600" dirty="0"/>
              <a:t>50</a:t>
            </a:r>
          </a:p>
        </p:txBody>
      </p:sp>
      <p:sp>
        <p:nvSpPr>
          <p:cNvPr id="222" name="CaixaDeTexto 221">
            <a:extLst>
              <a:ext uri="{FF2B5EF4-FFF2-40B4-BE49-F238E27FC236}">
                <a16:creationId xmlns:a16="http://schemas.microsoft.com/office/drawing/2014/main" id="{344F75C2-BDAE-4E11-9D1E-BE0A823A6C66}"/>
              </a:ext>
            </a:extLst>
          </p:cNvPr>
          <p:cNvSpPr txBox="1"/>
          <p:nvPr/>
        </p:nvSpPr>
        <p:spPr>
          <a:xfrm>
            <a:off x="5141843" y="4898028"/>
            <a:ext cx="1000539" cy="646331"/>
          </a:xfrm>
          <a:prstGeom prst="rect">
            <a:avLst/>
          </a:prstGeom>
          <a:noFill/>
        </p:spPr>
        <p:txBody>
          <a:bodyPr wrap="square" rtlCol="0">
            <a:spAutoFit/>
          </a:bodyPr>
          <a:lstStyle/>
          <a:p>
            <a:r>
              <a:rPr lang="pt-BR" sz="3600" dirty="0"/>
              <a:t>6</a:t>
            </a:r>
          </a:p>
        </p:txBody>
      </p:sp>
      <p:sp>
        <p:nvSpPr>
          <p:cNvPr id="224" name="CaixaDeTexto 223">
            <a:extLst>
              <a:ext uri="{FF2B5EF4-FFF2-40B4-BE49-F238E27FC236}">
                <a16:creationId xmlns:a16="http://schemas.microsoft.com/office/drawing/2014/main" id="{A4FA97F8-D9AA-4AA4-A35F-C00330ECC957}"/>
              </a:ext>
            </a:extLst>
          </p:cNvPr>
          <p:cNvSpPr txBox="1"/>
          <p:nvPr/>
        </p:nvSpPr>
        <p:spPr>
          <a:xfrm>
            <a:off x="8057322" y="4898028"/>
            <a:ext cx="954157" cy="646331"/>
          </a:xfrm>
          <a:prstGeom prst="rect">
            <a:avLst/>
          </a:prstGeom>
          <a:noFill/>
        </p:spPr>
        <p:txBody>
          <a:bodyPr wrap="square" rtlCol="0">
            <a:spAutoFit/>
          </a:bodyPr>
          <a:lstStyle/>
          <a:p>
            <a:r>
              <a:rPr lang="pt-BR" sz="3600" dirty="0"/>
              <a:t>10</a:t>
            </a:r>
          </a:p>
        </p:txBody>
      </p:sp>
      <p:sp>
        <p:nvSpPr>
          <p:cNvPr id="226" name="CaixaDeTexto 225">
            <a:extLst>
              <a:ext uri="{FF2B5EF4-FFF2-40B4-BE49-F238E27FC236}">
                <a16:creationId xmlns:a16="http://schemas.microsoft.com/office/drawing/2014/main" id="{015E243F-DF6A-422D-A242-BDE994BB2127}"/>
              </a:ext>
            </a:extLst>
          </p:cNvPr>
          <p:cNvSpPr txBox="1"/>
          <p:nvPr/>
        </p:nvSpPr>
        <p:spPr>
          <a:xfrm>
            <a:off x="10257184" y="4898027"/>
            <a:ext cx="801758" cy="646331"/>
          </a:xfrm>
          <a:prstGeom prst="rect">
            <a:avLst/>
          </a:prstGeom>
          <a:noFill/>
        </p:spPr>
        <p:txBody>
          <a:bodyPr wrap="square" rtlCol="0">
            <a:spAutoFit/>
          </a:bodyPr>
          <a:lstStyle/>
          <a:p>
            <a:r>
              <a:rPr lang="pt-BR" sz="3600" dirty="0"/>
              <a:t>13</a:t>
            </a:r>
          </a:p>
        </p:txBody>
      </p:sp>
      <p:sp>
        <p:nvSpPr>
          <p:cNvPr id="228" name="CaixaDeTexto 227">
            <a:extLst>
              <a:ext uri="{FF2B5EF4-FFF2-40B4-BE49-F238E27FC236}">
                <a16:creationId xmlns:a16="http://schemas.microsoft.com/office/drawing/2014/main" id="{01EC187F-A960-44A1-9611-523F94E00E97}"/>
              </a:ext>
            </a:extLst>
          </p:cNvPr>
          <p:cNvSpPr txBox="1"/>
          <p:nvPr/>
        </p:nvSpPr>
        <p:spPr>
          <a:xfrm>
            <a:off x="563226" y="5625388"/>
            <a:ext cx="622843" cy="523220"/>
          </a:xfrm>
          <a:prstGeom prst="rect">
            <a:avLst/>
          </a:prstGeom>
          <a:noFill/>
        </p:spPr>
        <p:txBody>
          <a:bodyPr wrap="square" rtlCol="0">
            <a:spAutoFit/>
          </a:bodyPr>
          <a:lstStyle/>
          <a:p>
            <a:r>
              <a:rPr lang="pt-BR" sz="2800" dirty="0"/>
              <a:t>0</a:t>
            </a:r>
          </a:p>
        </p:txBody>
      </p:sp>
      <p:sp>
        <p:nvSpPr>
          <p:cNvPr id="230" name="CaixaDeTexto 229">
            <a:extLst>
              <a:ext uri="{FF2B5EF4-FFF2-40B4-BE49-F238E27FC236}">
                <a16:creationId xmlns:a16="http://schemas.microsoft.com/office/drawing/2014/main" id="{202A01BB-978C-4891-9474-E345633D6D34}"/>
              </a:ext>
            </a:extLst>
          </p:cNvPr>
          <p:cNvSpPr txBox="1"/>
          <p:nvPr/>
        </p:nvSpPr>
        <p:spPr>
          <a:xfrm>
            <a:off x="1364981" y="5625388"/>
            <a:ext cx="622843" cy="523220"/>
          </a:xfrm>
          <a:prstGeom prst="rect">
            <a:avLst/>
          </a:prstGeom>
          <a:noFill/>
        </p:spPr>
        <p:txBody>
          <a:bodyPr wrap="square" rtlCol="0">
            <a:spAutoFit/>
          </a:bodyPr>
          <a:lstStyle/>
          <a:p>
            <a:r>
              <a:rPr lang="pt-BR" sz="2800" dirty="0"/>
              <a:t>1</a:t>
            </a:r>
          </a:p>
        </p:txBody>
      </p:sp>
      <p:sp>
        <p:nvSpPr>
          <p:cNvPr id="232" name="CaixaDeTexto 231">
            <a:extLst>
              <a:ext uri="{FF2B5EF4-FFF2-40B4-BE49-F238E27FC236}">
                <a16:creationId xmlns:a16="http://schemas.microsoft.com/office/drawing/2014/main" id="{42957F71-6BDE-46BE-937E-0AEE1B3AB9D1}"/>
              </a:ext>
            </a:extLst>
          </p:cNvPr>
          <p:cNvSpPr txBox="1"/>
          <p:nvPr/>
        </p:nvSpPr>
        <p:spPr>
          <a:xfrm>
            <a:off x="2126978" y="5640401"/>
            <a:ext cx="622843" cy="523220"/>
          </a:xfrm>
          <a:prstGeom prst="rect">
            <a:avLst/>
          </a:prstGeom>
          <a:noFill/>
        </p:spPr>
        <p:txBody>
          <a:bodyPr wrap="square" rtlCol="0">
            <a:spAutoFit/>
          </a:bodyPr>
          <a:lstStyle/>
          <a:p>
            <a:r>
              <a:rPr lang="pt-BR" sz="2800" dirty="0"/>
              <a:t>2</a:t>
            </a:r>
          </a:p>
        </p:txBody>
      </p:sp>
      <p:sp>
        <p:nvSpPr>
          <p:cNvPr id="234" name="CaixaDeTexto 233">
            <a:extLst>
              <a:ext uri="{FF2B5EF4-FFF2-40B4-BE49-F238E27FC236}">
                <a16:creationId xmlns:a16="http://schemas.microsoft.com/office/drawing/2014/main" id="{24BAAC45-355E-4B37-8DA1-56F72C7FD7C2}"/>
              </a:ext>
            </a:extLst>
          </p:cNvPr>
          <p:cNvSpPr txBox="1"/>
          <p:nvPr/>
        </p:nvSpPr>
        <p:spPr>
          <a:xfrm>
            <a:off x="2845905" y="5625388"/>
            <a:ext cx="622843" cy="523220"/>
          </a:xfrm>
          <a:prstGeom prst="rect">
            <a:avLst/>
          </a:prstGeom>
          <a:noFill/>
        </p:spPr>
        <p:txBody>
          <a:bodyPr wrap="square" rtlCol="0">
            <a:spAutoFit/>
          </a:bodyPr>
          <a:lstStyle/>
          <a:p>
            <a:r>
              <a:rPr lang="pt-BR" sz="2800" dirty="0"/>
              <a:t>3</a:t>
            </a:r>
          </a:p>
        </p:txBody>
      </p:sp>
      <p:sp>
        <p:nvSpPr>
          <p:cNvPr id="236" name="CaixaDeTexto 235">
            <a:extLst>
              <a:ext uri="{FF2B5EF4-FFF2-40B4-BE49-F238E27FC236}">
                <a16:creationId xmlns:a16="http://schemas.microsoft.com/office/drawing/2014/main" id="{AF881EE5-62A5-4451-B53B-7D705D8273C0}"/>
              </a:ext>
            </a:extLst>
          </p:cNvPr>
          <p:cNvSpPr txBox="1"/>
          <p:nvPr/>
        </p:nvSpPr>
        <p:spPr>
          <a:xfrm>
            <a:off x="3617836" y="5652364"/>
            <a:ext cx="622843" cy="523220"/>
          </a:xfrm>
          <a:prstGeom prst="rect">
            <a:avLst/>
          </a:prstGeom>
          <a:noFill/>
        </p:spPr>
        <p:txBody>
          <a:bodyPr wrap="square" rtlCol="0">
            <a:spAutoFit/>
          </a:bodyPr>
          <a:lstStyle/>
          <a:p>
            <a:r>
              <a:rPr lang="pt-BR" sz="2800" dirty="0"/>
              <a:t>4</a:t>
            </a:r>
          </a:p>
        </p:txBody>
      </p:sp>
      <p:sp>
        <p:nvSpPr>
          <p:cNvPr id="238" name="CaixaDeTexto 237">
            <a:extLst>
              <a:ext uri="{FF2B5EF4-FFF2-40B4-BE49-F238E27FC236}">
                <a16:creationId xmlns:a16="http://schemas.microsoft.com/office/drawing/2014/main" id="{92B8B9C1-4CF9-4CF6-B5E3-5CF5970263C6}"/>
              </a:ext>
            </a:extLst>
          </p:cNvPr>
          <p:cNvSpPr txBox="1"/>
          <p:nvPr/>
        </p:nvSpPr>
        <p:spPr>
          <a:xfrm>
            <a:off x="4348374" y="5625388"/>
            <a:ext cx="622843" cy="523220"/>
          </a:xfrm>
          <a:prstGeom prst="rect">
            <a:avLst/>
          </a:prstGeom>
          <a:noFill/>
        </p:spPr>
        <p:txBody>
          <a:bodyPr wrap="square" rtlCol="0">
            <a:spAutoFit/>
          </a:bodyPr>
          <a:lstStyle/>
          <a:p>
            <a:r>
              <a:rPr lang="pt-BR" sz="2800" dirty="0"/>
              <a:t>5</a:t>
            </a:r>
          </a:p>
        </p:txBody>
      </p:sp>
      <p:sp>
        <p:nvSpPr>
          <p:cNvPr id="240" name="CaixaDeTexto 239">
            <a:extLst>
              <a:ext uri="{FF2B5EF4-FFF2-40B4-BE49-F238E27FC236}">
                <a16:creationId xmlns:a16="http://schemas.microsoft.com/office/drawing/2014/main" id="{552774F6-1D81-493D-B8F9-18F46BC6F190}"/>
              </a:ext>
            </a:extLst>
          </p:cNvPr>
          <p:cNvSpPr txBox="1"/>
          <p:nvPr/>
        </p:nvSpPr>
        <p:spPr>
          <a:xfrm>
            <a:off x="5141843" y="5653443"/>
            <a:ext cx="622843" cy="523220"/>
          </a:xfrm>
          <a:prstGeom prst="rect">
            <a:avLst/>
          </a:prstGeom>
          <a:noFill/>
        </p:spPr>
        <p:txBody>
          <a:bodyPr wrap="square" rtlCol="0">
            <a:spAutoFit/>
          </a:bodyPr>
          <a:lstStyle/>
          <a:p>
            <a:r>
              <a:rPr lang="pt-BR" sz="2800" dirty="0"/>
              <a:t>6</a:t>
            </a:r>
          </a:p>
        </p:txBody>
      </p:sp>
      <p:sp>
        <p:nvSpPr>
          <p:cNvPr id="242" name="CaixaDeTexto 241">
            <a:extLst>
              <a:ext uri="{FF2B5EF4-FFF2-40B4-BE49-F238E27FC236}">
                <a16:creationId xmlns:a16="http://schemas.microsoft.com/office/drawing/2014/main" id="{1FEEDBC3-2400-4BD8-96B1-FBF57B06B3DA}"/>
              </a:ext>
            </a:extLst>
          </p:cNvPr>
          <p:cNvSpPr txBox="1"/>
          <p:nvPr/>
        </p:nvSpPr>
        <p:spPr>
          <a:xfrm>
            <a:off x="5912967" y="5626940"/>
            <a:ext cx="622843" cy="523220"/>
          </a:xfrm>
          <a:prstGeom prst="rect">
            <a:avLst/>
          </a:prstGeom>
          <a:noFill/>
        </p:spPr>
        <p:txBody>
          <a:bodyPr wrap="square" rtlCol="0">
            <a:spAutoFit/>
          </a:bodyPr>
          <a:lstStyle/>
          <a:p>
            <a:r>
              <a:rPr lang="pt-BR" sz="2800" dirty="0"/>
              <a:t>7</a:t>
            </a:r>
          </a:p>
        </p:txBody>
      </p:sp>
      <p:sp>
        <p:nvSpPr>
          <p:cNvPr id="244" name="CaixaDeTexto 243">
            <a:extLst>
              <a:ext uri="{FF2B5EF4-FFF2-40B4-BE49-F238E27FC236}">
                <a16:creationId xmlns:a16="http://schemas.microsoft.com/office/drawing/2014/main" id="{2A29A44A-48A7-40E4-B24A-01AD7FB1B26F}"/>
              </a:ext>
            </a:extLst>
          </p:cNvPr>
          <p:cNvSpPr txBox="1"/>
          <p:nvPr/>
        </p:nvSpPr>
        <p:spPr>
          <a:xfrm>
            <a:off x="6652590" y="5625388"/>
            <a:ext cx="622843" cy="523220"/>
          </a:xfrm>
          <a:prstGeom prst="rect">
            <a:avLst/>
          </a:prstGeom>
          <a:noFill/>
        </p:spPr>
        <p:txBody>
          <a:bodyPr wrap="square" rtlCol="0">
            <a:spAutoFit/>
          </a:bodyPr>
          <a:lstStyle/>
          <a:p>
            <a:r>
              <a:rPr lang="pt-BR" sz="2800" dirty="0"/>
              <a:t>8</a:t>
            </a:r>
          </a:p>
        </p:txBody>
      </p:sp>
      <p:sp>
        <p:nvSpPr>
          <p:cNvPr id="246" name="CaixaDeTexto 245">
            <a:extLst>
              <a:ext uri="{FF2B5EF4-FFF2-40B4-BE49-F238E27FC236}">
                <a16:creationId xmlns:a16="http://schemas.microsoft.com/office/drawing/2014/main" id="{60B5CE8A-ECC1-4E89-B606-1E4F56654B1D}"/>
              </a:ext>
            </a:extLst>
          </p:cNvPr>
          <p:cNvSpPr txBox="1"/>
          <p:nvPr/>
        </p:nvSpPr>
        <p:spPr>
          <a:xfrm>
            <a:off x="7431171" y="5599769"/>
            <a:ext cx="622843" cy="523220"/>
          </a:xfrm>
          <a:prstGeom prst="rect">
            <a:avLst/>
          </a:prstGeom>
          <a:noFill/>
        </p:spPr>
        <p:txBody>
          <a:bodyPr wrap="square" rtlCol="0">
            <a:spAutoFit/>
          </a:bodyPr>
          <a:lstStyle/>
          <a:p>
            <a:r>
              <a:rPr lang="pt-BR" sz="2800" dirty="0"/>
              <a:t>9</a:t>
            </a:r>
          </a:p>
        </p:txBody>
      </p:sp>
      <p:sp>
        <p:nvSpPr>
          <p:cNvPr id="248" name="CaixaDeTexto 247">
            <a:extLst>
              <a:ext uri="{FF2B5EF4-FFF2-40B4-BE49-F238E27FC236}">
                <a16:creationId xmlns:a16="http://schemas.microsoft.com/office/drawing/2014/main" id="{73CD0A4B-10F8-4611-8874-75DF84E3D175}"/>
              </a:ext>
            </a:extLst>
          </p:cNvPr>
          <p:cNvSpPr txBox="1"/>
          <p:nvPr/>
        </p:nvSpPr>
        <p:spPr>
          <a:xfrm>
            <a:off x="8176611" y="5625388"/>
            <a:ext cx="622843" cy="523220"/>
          </a:xfrm>
          <a:prstGeom prst="rect">
            <a:avLst/>
          </a:prstGeom>
          <a:noFill/>
        </p:spPr>
        <p:txBody>
          <a:bodyPr wrap="square" rtlCol="0">
            <a:spAutoFit/>
          </a:bodyPr>
          <a:lstStyle/>
          <a:p>
            <a:r>
              <a:rPr lang="pt-BR" sz="2800" dirty="0"/>
              <a:t>10</a:t>
            </a:r>
          </a:p>
        </p:txBody>
      </p:sp>
      <p:sp>
        <p:nvSpPr>
          <p:cNvPr id="250" name="CaixaDeTexto 249">
            <a:extLst>
              <a:ext uri="{FF2B5EF4-FFF2-40B4-BE49-F238E27FC236}">
                <a16:creationId xmlns:a16="http://schemas.microsoft.com/office/drawing/2014/main" id="{B7ED6B2C-EE12-4E3A-8172-5FE0CFEE221B}"/>
              </a:ext>
            </a:extLst>
          </p:cNvPr>
          <p:cNvSpPr txBox="1"/>
          <p:nvPr/>
        </p:nvSpPr>
        <p:spPr>
          <a:xfrm>
            <a:off x="8925368" y="5652364"/>
            <a:ext cx="622843" cy="523220"/>
          </a:xfrm>
          <a:prstGeom prst="rect">
            <a:avLst/>
          </a:prstGeom>
          <a:noFill/>
        </p:spPr>
        <p:txBody>
          <a:bodyPr wrap="square" rtlCol="0">
            <a:spAutoFit/>
          </a:bodyPr>
          <a:lstStyle/>
          <a:p>
            <a:r>
              <a:rPr lang="pt-BR" sz="2800" dirty="0"/>
              <a:t>11</a:t>
            </a:r>
          </a:p>
        </p:txBody>
      </p:sp>
      <p:sp>
        <p:nvSpPr>
          <p:cNvPr id="252" name="CaixaDeTexto 251">
            <a:extLst>
              <a:ext uri="{FF2B5EF4-FFF2-40B4-BE49-F238E27FC236}">
                <a16:creationId xmlns:a16="http://schemas.microsoft.com/office/drawing/2014/main" id="{38C44D5F-691C-48FE-9AC4-53867C6A970A}"/>
              </a:ext>
            </a:extLst>
          </p:cNvPr>
          <p:cNvSpPr txBox="1"/>
          <p:nvPr/>
        </p:nvSpPr>
        <p:spPr>
          <a:xfrm>
            <a:off x="9740363" y="5626545"/>
            <a:ext cx="622843" cy="523220"/>
          </a:xfrm>
          <a:prstGeom prst="rect">
            <a:avLst/>
          </a:prstGeom>
          <a:noFill/>
        </p:spPr>
        <p:txBody>
          <a:bodyPr wrap="square" rtlCol="0">
            <a:spAutoFit/>
          </a:bodyPr>
          <a:lstStyle/>
          <a:p>
            <a:r>
              <a:rPr lang="pt-BR" sz="2800" dirty="0"/>
              <a:t>12</a:t>
            </a:r>
          </a:p>
        </p:txBody>
      </p:sp>
      <p:sp>
        <p:nvSpPr>
          <p:cNvPr id="254" name="CaixaDeTexto 253">
            <a:extLst>
              <a:ext uri="{FF2B5EF4-FFF2-40B4-BE49-F238E27FC236}">
                <a16:creationId xmlns:a16="http://schemas.microsoft.com/office/drawing/2014/main" id="{6B6B1547-596A-40C3-89C0-7617114BB371}"/>
              </a:ext>
            </a:extLst>
          </p:cNvPr>
          <p:cNvSpPr txBox="1"/>
          <p:nvPr/>
        </p:nvSpPr>
        <p:spPr>
          <a:xfrm>
            <a:off x="10429471" y="5625600"/>
            <a:ext cx="622843" cy="523220"/>
          </a:xfrm>
          <a:prstGeom prst="rect">
            <a:avLst/>
          </a:prstGeom>
          <a:noFill/>
        </p:spPr>
        <p:txBody>
          <a:bodyPr wrap="square" rtlCol="0">
            <a:spAutoFit/>
          </a:bodyPr>
          <a:lstStyle/>
          <a:p>
            <a:r>
              <a:rPr lang="pt-BR" sz="2800" dirty="0"/>
              <a:t>13</a:t>
            </a:r>
          </a:p>
        </p:txBody>
      </p:sp>
      <p:sp>
        <p:nvSpPr>
          <p:cNvPr id="256" name="CaixaDeTexto 255">
            <a:extLst>
              <a:ext uri="{FF2B5EF4-FFF2-40B4-BE49-F238E27FC236}">
                <a16:creationId xmlns:a16="http://schemas.microsoft.com/office/drawing/2014/main" id="{F8C10637-224B-496D-9486-D831457629CB}"/>
              </a:ext>
            </a:extLst>
          </p:cNvPr>
          <p:cNvSpPr txBox="1"/>
          <p:nvPr/>
        </p:nvSpPr>
        <p:spPr>
          <a:xfrm>
            <a:off x="11198094" y="5652364"/>
            <a:ext cx="622843" cy="523220"/>
          </a:xfrm>
          <a:prstGeom prst="rect">
            <a:avLst/>
          </a:prstGeom>
          <a:noFill/>
        </p:spPr>
        <p:txBody>
          <a:bodyPr wrap="square" rtlCol="0">
            <a:spAutoFit/>
          </a:bodyPr>
          <a:lstStyle/>
          <a:p>
            <a:r>
              <a:rPr lang="pt-BR" sz="2800" dirty="0"/>
              <a:t>14</a:t>
            </a:r>
          </a:p>
        </p:txBody>
      </p:sp>
      <p:sp>
        <p:nvSpPr>
          <p:cNvPr id="258" name="CaixaDeTexto 257">
            <a:extLst>
              <a:ext uri="{FF2B5EF4-FFF2-40B4-BE49-F238E27FC236}">
                <a16:creationId xmlns:a16="http://schemas.microsoft.com/office/drawing/2014/main" id="{D647801C-CDB0-4D30-B61A-8641A14F2C24}"/>
              </a:ext>
            </a:extLst>
          </p:cNvPr>
          <p:cNvSpPr txBox="1"/>
          <p:nvPr/>
        </p:nvSpPr>
        <p:spPr>
          <a:xfrm>
            <a:off x="8819322" y="4898026"/>
            <a:ext cx="768635" cy="646331"/>
          </a:xfrm>
          <a:prstGeom prst="rect">
            <a:avLst/>
          </a:prstGeom>
          <a:noFill/>
        </p:spPr>
        <p:txBody>
          <a:bodyPr wrap="square" rtlCol="0">
            <a:spAutoFit/>
          </a:bodyPr>
          <a:lstStyle/>
          <a:p>
            <a:r>
              <a:rPr lang="pt-BR" sz="3600" dirty="0"/>
              <a:t>25</a:t>
            </a:r>
          </a:p>
        </p:txBody>
      </p:sp>
      <p:sp>
        <p:nvSpPr>
          <p:cNvPr id="260" name="CaixaDeTexto 259">
            <a:extLst>
              <a:ext uri="{FF2B5EF4-FFF2-40B4-BE49-F238E27FC236}">
                <a16:creationId xmlns:a16="http://schemas.microsoft.com/office/drawing/2014/main" id="{F9080D3F-6A6D-49F6-9B81-2AB3358C72CF}"/>
              </a:ext>
            </a:extLst>
          </p:cNvPr>
          <p:cNvSpPr txBox="1"/>
          <p:nvPr/>
        </p:nvSpPr>
        <p:spPr>
          <a:xfrm>
            <a:off x="11085444" y="4902478"/>
            <a:ext cx="768635" cy="646331"/>
          </a:xfrm>
          <a:prstGeom prst="rect">
            <a:avLst/>
          </a:prstGeom>
          <a:noFill/>
        </p:spPr>
        <p:txBody>
          <a:bodyPr wrap="square" rtlCol="0">
            <a:spAutoFit/>
          </a:bodyPr>
          <a:lstStyle/>
          <a:p>
            <a:r>
              <a:rPr lang="pt-BR" sz="3600" dirty="0"/>
              <a:t>28</a:t>
            </a:r>
          </a:p>
        </p:txBody>
      </p:sp>
    </p:spTree>
    <p:extLst>
      <p:ext uri="{BB962C8B-B14F-4D97-AF65-F5344CB8AC3E}">
        <p14:creationId xmlns:p14="http://schemas.microsoft.com/office/powerpoint/2010/main" val="289556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TABELA HASH</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pPr algn="ctr"/>
            <a:r>
              <a:rPr lang="pt-BR" sz="2400" b="1" dirty="0"/>
              <a:t>ENCADEAMENTO SEPARADO:</a:t>
            </a:r>
          </a:p>
          <a:p>
            <a:pPr algn="just">
              <a:buFont typeface="Arial" panose="020B0604020202020204" pitchFamily="34" charset="0"/>
              <a:buChar char="•"/>
            </a:pPr>
            <a:r>
              <a:rPr lang="pt-BR" dirty="0"/>
              <a:t> Método usado em vetores com muitos registros.</a:t>
            </a:r>
          </a:p>
          <a:p>
            <a:pPr algn="just">
              <a:buFont typeface="Arial" panose="020B0604020202020204" pitchFamily="34" charset="0"/>
              <a:buChar char="•"/>
            </a:pPr>
            <a:r>
              <a:rPr lang="pt-BR" b="1" dirty="0"/>
              <a:t> </a:t>
            </a:r>
            <a:r>
              <a:rPr lang="pt-BR" dirty="0"/>
              <a:t>Nesse método,  a Tabela </a:t>
            </a:r>
            <a:r>
              <a:rPr lang="pt-BR" dirty="0" err="1"/>
              <a:t>Hash</a:t>
            </a:r>
            <a:r>
              <a:rPr lang="pt-BR" dirty="0"/>
              <a:t> é preenchida de Listas Ligadas ou Duplamente Ligadas em cada posição.</a:t>
            </a:r>
          </a:p>
          <a:p>
            <a:pPr algn="just">
              <a:buFont typeface="Arial" panose="020B0604020202020204" pitchFamily="34" charset="0"/>
              <a:buChar char="•"/>
            </a:pPr>
            <a:r>
              <a:rPr lang="pt-BR" dirty="0"/>
              <a:t> Quando ocorre uma colisão, o indivíduo é inserido na próxima Lista Ligada da posição atual.</a:t>
            </a:r>
            <a:endParaRPr lang="pt-BR" b="1" dirty="0"/>
          </a:p>
          <a:p>
            <a:endParaRPr lang="pt-BR" dirty="0"/>
          </a:p>
        </p:txBody>
      </p:sp>
      <p:pic>
        <p:nvPicPr>
          <p:cNvPr id="5" name="Imagem 4" descr="Uma imagem contendo desenho&#10;&#10;Descrição gerada automaticamente">
            <a:extLst>
              <a:ext uri="{FF2B5EF4-FFF2-40B4-BE49-F238E27FC236}">
                <a16:creationId xmlns:a16="http://schemas.microsoft.com/office/drawing/2014/main" id="{33E90588-7C90-4C4A-B4A3-02A17B7C6B3D}"/>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399953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9EFA1F8-2155-4941-9FB0-0515768377AD}"/>
              </a:ext>
            </a:extLst>
          </p:cNvPr>
          <p:cNvSpPr/>
          <p:nvPr/>
        </p:nvSpPr>
        <p:spPr>
          <a:xfrm>
            <a:off x="341184" y="-25103"/>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E27BE1F3-F8FE-431E-BF90-00B27DEBDA50}"/>
              </a:ext>
            </a:extLst>
          </p:cNvPr>
          <p:cNvSpPr/>
          <p:nvPr/>
        </p:nvSpPr>
        <p:spPr>
          <a:xfrm>
            <a:off x="341189" y="464023"/>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A701195F-60EF-4AA4-9AF1-B430B669B7EB}"/>
              </a:ext>
            </a:extLst>
          </p:cNvPr>
          <p:cNvSpPr/>
          <p:nvPr/>
        </p:nvSpPr>
        <p:spPr>
          <a:xfrm>
            <a:off x="341189" y="941696"/>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C3781B5A-69BB-431C-8741-4888422F0055}"/>
              </a:ext>
            </a:extLst>
          </p:cNvPr>
          <p:cNvSpPr/>
          <p:nvPr/>
        </p:nvSpPr>
        <p:spPr>
          <a:xfrm>
            <a:off x="341189" y="1446662"/>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037410C2-0BB5-4595-A54B-71A274950403}"/>
              </a:ext>
            </a:extLst>
          </p:cNvPr>
          <p:cNvSpPr/>
          <p:nvPr/>
        </p:nvSpPr>
        <p:spPr>
          <a:xfrm>
            <a:off x="341189" y="1924335"/>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9772B897-2562-4C6A-802E-120942506A87}"/>
              </a:ext>
            </a:extLst>
          </p:cNvPr>
          <p:cNvSpPr/>
          <p:nvPr/>
        </p:nvSpPr>
        <p:spPr>
          <a:xfrm>
            <a:off x="341189" y="2388358"/>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3822F621-D1B9-4F0F-A1EE-78D8EF42C8BF}"/>
              </a:ext>
            </a:extLst>
          </p:cNvPr>
          <p:cNvSpPr/>
          <p:nvPr/>
        </p:nvSpPr>
        <p:spPr>
          <a:xfrm>
            <a:off x="341189" y="2893324"/>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DC6BA4D6-D2E6-457A-8AD0-0A9B6B609A03}"/>
              </a:ext>
            </a:extLst>
          </p:cNvPr>
          <p:cNvSpPr/>
          <p:nvPr/>
        </p:nvSpPr>
        <p:spPr>
          <a:xfrm>
            <a:off x="341189" y="3398293"/>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8C1123BD-2BBF-4F13-BE8B-F57DC1847A03}"/>
              </a:ext>
            </a:extLst>
          </p:cNvPr>
          <p:cNvSpPr/>
          <p:nvPr/>
        </p:nvSpPr>
        <p:spPr>
          <a:xfrm>
            <a:off x="341188" y="3889614"/>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D0D6210A-1BA9-44CA-96F5-35AD1BC2CDDB}"/>
              </a:ext>
            </a:extLst>
          </p:cNvPr>
          <p:cNvSpPr/>
          <p:nvPr/>
        </p:nvSpPr>
        <p:spPr>
          <a:xfrm>
            <a:off x="341188" y="4380935"/>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9D42EE50-71B2-4E30-9654-2576558760D3}"/>
              </a:ext>
            </a:extLst>
          </p:cNvPr>
          <p:cNvSpPr/>
          <p:nvPr/>
        </p:nvSpPr>
        <p:spPr>
          <a:xfrm>
            <a:off x="341187" y="4885907"/>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CEC97B03-B2F0-4459-B6EA-8E6BD5DC21E2}"/>
              </a:ext>
            </a:extLst>
          </p:cNvPr>
          <p:cNvSpPr/>
          <p:nvPr/>
        </p:nvSpPr>
        <p:spPr>
          <a:xfrm>
            <a:off x="341187" y="5390876"/>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80926DF9-33F7-4346-9E98-E8D49087A5CE}"/>
              </a:ext>
            </a:extLst>
          </p:cNvPr>
          <p:cNvSpPr/>
          <p:nvPr/>
        </p:nvSpPr>
        <p:spPr>
          <a:xfrm>
            <a:off x="341186" y="5909487"/>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032723A9-7CAD-4C48-B783-25DD9751D891}"/>
              </a:ext>
            </a:extLst>
          </p:cNvPr>
          <p:cNvSpPr/>
          <p:nvPr/>
        </p:nvSpPr>
        <p:spPr>
          <a:xfrm>
            <a:off x="341185" y="6400808"/>
            <a:ext cx="723331" cy="450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C7E7DDF8-9CCE-4650-804E-C857237B6ECE}"/>
              </a:ext>
            </a:extLst>
          </p:cNvPr>
          <p:cNvSpPr/>
          <p:nvPr/>
        </p:nvSpPr>
        <p:spPr>
          <a:xfrm>
            <a:off x="1241946" y="1187355"/>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57CA1624-099D-44CD-925D-4DA904E9C19F}"/>
              </a:ext>
            </a:extLst>
          </p:cNvPr>
          <p:cNvSpPr/>
          <p:nvPr/>
        </p:nvSpPr>
        <p:spPr>
          <a:xfrm>
            <a:off x="1241945" y="2124501"/>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165535BF-3B51-46FD-B33D-2C4A948C742C}"/>
              </a:ext>
            </a:extLst>
          </p:cNvPr>
          <p:cNvSpPr/>
          <p:nvPr/>
        </p:nvSpPr>
        <p:spPr>
          <a:xfrm>
            <a:off x="1241945" y="2640841"/>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73356DF9-F27B-4B58-B852-00AA9B42C4E8}"/>
              </a:ext>
            </a:extLst>
          </p:cNvPr>
          <p:cNvSpPr/>
          <p:nvPr/>
        </p:nvSpPr>
        <p:spPr>
          <a:xfrm>
            <a:off x="1241944" y="3145807"/>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D680A195-CCCA-4D0B-A67B-D61F06BE4D95}"/>
              </a:ext>
            </a:extLst>
          </p:cNvPr>
          <p:cNvSpPr/>
          <p:nvPr/>
        </p:nvSpPr>
        <p:spPr>
          <a:xfrm>
            <a:off x="1168309" y="5618588"/>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Retângulo 40">
            <a:extLst>
              <a:ext uri="{FF2B5EF4-FFF2-40B4-BE49-F238E27FC236}">
                <a16:creationId xmlns:a16="http://schemas.microsoft.com/office/drawing/2014/main" id="{4895F436-2B14-44C3-862A-283C040CE260}"/>
              </a:ext>
            </a:extLst>
          </p:cNvPr>
          <p:cNvSpPr/>
          <p:nvPr/>
        </p:nvSpPr>
        <p:spPr>
          <a:xfrm>
            <a:off x="1218471" y="6610154"/>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Seta: para a Direita 42">
            <a:extLst>
              <a:ext uri="{FF2B5EF4-FFF2-40B4-BE49-F238E27FC236}">
                <a16:creationId xmlns:a16="http://schemas.microsoft.com/office/drawing/2014/main" id="{99AC55E1-6E23-434D-9521-40F1E327C909}"/>
              </a:ext>
            </a:extLst>
          </p:cNvPr>
          <p:cNvSpPr/>
          <p:nvPr/>
        </p:nvSpPr>
        <p:spPr>
          <a:xfrm>
            <a:off x="4566934" y="1842445"/>
            <a:ext cx="2543549" cy="277049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Retângulo 43">
            <a:extLst>
              <a:ext uri="{FF2B5EF4-FFF2-40B4-BE49-F238E27FC236}">
                <a16:creationId xmlns:a16="http://schemas.microsoft.com/office/drawing/2014/main" id="{C3BFD15B-6ADF-4B39-8D97-D2A1345979A3}"/>
              </a:ext>
            </a:extLst>
          </p:cNvPr>
          <p:cNvSpPr/>
          <p:nvPr/>
        </p:nvSpPr>
        <p:spPr>
          <a:xfrm>
            <a:off x="2238233" y="968989"/>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4C120812-3B29-47B9-B256-8BE899818D22}"/>
              </a:ext>
            </a:extLst>
          </p:cNvPr>
          <p:cNvSpPr/>
          <p:nvPr/>
        </p:nvSpPr>
        <p:spPr>
          <a:xfrm>
            <a:off x="2238233" y="1926607"/>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6F809045-6070-460D-9C31-5088E0CDB2D6}"/>
              </a:ext>
            </a:extLst>
          </p:cNvPr>
          <p:cNvSpPr/>
          <p:nvPr/>
        </p:nvSpPr>
        <p:spPr>
          <a:xfrm>
            <a:off x="2238233" y="2483891"/>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Retângulo 49">
            <a:extLst>
              <a:ext uri="{FF2B5EF4-FFF2-40B4-BE49-F238E27FC236}">
                <a16:creationId xmlns:a16="http://schemas.microsoft.com/office/drawing/2014/main" id="{79A360EE-CE35-43F6-8AF3-12F1107FD867}"/>
              </a:ext>
            </a:extLst>
          </p:cNvPr>
          <p:cNvSpPr/>
          <p:nvPr/>
        </p:nvSpPr>
        <p:spPr>
          <a:xfrm>
            <a:off x="2238233" y="3041175"/>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1413BB0A-4B0F-4082-9234-EA61865AC8B3}"/>
              </a:ext>
            </a:extLst>
          </p:cNvPr>
          <p:cNvSpPr/>
          <p:nvPr/>
        </p:nvSpPr>
        <p:spPr>
          <a:xfrm>
            <a:off x="2238233" y="5391183"/>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EB7E2D77-340F-476C-AA1D-F7D33002E089}"/>
              </a:ext>
            </a:extLst>
          </p:cNvPr>
          <p:cNvSpPr/>
          <p:nvPr/>
        </p:nvSpPr>
        <p:spPr>
          <a:xfrm>
            <a:off x="2215849" y="6383344"/>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CaixaDeTexto 54">
            <a:extLst>
              <a:ext uri="{FF2B5EF4-FFF2-40B4-BE49-F238E27FC236}">
                <a16:creationId xmlns:a16="http://schemas.microsoft.com/office/drawing/2014/main" id="{FE76D55E-C068-47FD-9CA8-F2BFA52CBDE8}"/>
              </a:ext>
            </a:extLst>
          </p:cNvPr>
          <p:cNvSpPr txBox="1"/>
          <p:nvPr/>
        </p:nvSpPr>
        <p:spPr>
          <a:xfrm>
            <a:off x="4566935" y="2696669"/>
            <a:ext cx="2442949" cy="954107"/>
          </a:xfrm>
          <a:prstGeom prst="rect">
            <a:avLst/>
          </a:prstGeom>
          <a:noFill/>
        </p:spPr>
        <p:txBody>
          <a:bodyPr wrap="square" rtlCol="0">
            <a:spAutoFit/>
          </a:bodyPr>
          <a:lstStyle/>
          <a:p>
            <a:r>
              <a:rPr lang="pt-BR" sz="2800" dirty="0"/>
              <a:t>Encadeamento</a:t>
            </a:r>
          </a:p>
          <a:p>
            <a:r>
              <a:rPr lang="pt-BR" sz="2800" dirty="0"/>
              <a:t>Separado</a:t>
            </a:r>
          </a:p>
        </p:txBody>
      </p:sp>
      <p:sp>
        <p:nvSpPr>
          <p:cNvPr id="108" name="CaixaDeTexto 107">
            <a:extLst>
              <a:ext uri="{FF2B5EF4-FFF2-40B4-BE49-F238E27FC236}">
                <a16:creationId xmlns:a16="http://schemas.microsoft.com/office/drawing/2014/main" id="{C9DD12F5-8FBB-4E9E-8002-10550730BDF4}"/>
              </a:ext>
            </a:extLst>
          </p:cNvPr>
          <p:cNvSpPr txBox="1"/>
          <p:nvPr/>
        </p:nvSpPr>
        <p:spPr>
          <a:xfrm>
            <a:off x="2465174" y="905132"/>
            <a:ext cx="1009934" cy="646331"/>
          </a:xfrm>
          <a:prstGeom prst="rect">
            <a:avLst/>
          </a:prstGeom>
          <a:noFill/>
        </p:spPr>
        <p:txBody>
          <a:bodyPr wrap="square" rtlCol="0">
            <a:spAutoFit/>
          </a:bodyPr>
          <a:lstStyle/>
          <a:p>
            <a:r>
              <a:rPr lang="pt-BR" sz="3600" dirty="0"/>
              <a:t>2</a:t>
            </a:r>
          </a:p>
        </p:txBody>
      </p:sp>
      <p:sp>
        <p:nvSpPr>
          <p:cNvPr id="110" name="CaixaDeTexto 109">
            <a:extLst>
              <a:ext uri="{FF2B5EF4-FFF2-40B4-BE49-F238E27FC236}">
                <a16:creationId xmlns:a16="http://schemas.microsoft.com/office/drawing/2014/main" id="{59A6CB87-C9FC-4765-BA3E-9760157F3B58}"/>
              </a:ext>
            </a:extLst>
          </p:cNvPr>
          <p:cNvSpPr txBox="1"/>
          <p:nvPr/>
        </p:nvSpPr>
        <p:spPr>
          <a:xfrm>
            <a:off x="2465174" y="1834320"/>
            <a:ext cx="1009934" cy="646331"/>
          </a:xfrm>
          <a:prstGeom prst="rect">
            <a:avLst/>
          </a:prstGeom>
          <a:noFill/>
        </p:spPr>
        <p:txBody>
          <a:bodyPr wrap="square" rtlCol="0">
            <a:spAutoFit/>
          </a:bodyPr>
          <a:lstStyle/>
          <a:p>
            <a:r>
              <a:rPr lang="pt-BR" sz="3600" dirty="0"/>
              <a:t>4</a:t>
            </a:r>
          </a:p>
        </p:txBody>
      </p:sp>
      <p:sp>
        <p:nvSpPr>
          <p:cNvPr id="112" name="CaixaDeTexto 111">
            <a:extLst>
              <a:ext uri="{FF2B5EF4-FFF2-40B4-BE49-F238E27FC236}">
                <a16:creationId xmlns:a16="http://schemas.microsoft.com/office/drawing/2014/main" id="{472C64E2-E080-4B9D-BE95-02A6ED09A01E}"/>
              </a:ext>
            </a:extLst>
          </p:cNvPr>
          <p:cNvSpPr txBox="1"/>
          <p:nvPr/>
        </p:nvSpPr>
        <p:spPr>
          <a:xfrm>
            <a:off x="2355996" y="2406378"/>
            <a:ext cx="1009934" cy="646331"/>
          </a:xfrm>
          <a:prstGeom prst="rect">
            <a:avLst/>
          </a:prstGeom>
          <a:noFill/>
        </p:spPr>
        <p:txBody>
          <a:bodyPr wrap="square" rtlCol="0">
            <a:spAutoFit/>
          </a:bodyPr>
          <a:lstStyle/>
          <a:p>
            <a:r>
              <a:rPr lang="pt-BR" sz="3600" dirty="0"/>
              <a:t>50</a:t>
            </a:r>
          </a:p>
        </p:txBody>
      </p:sp>
      <p:sp>
        <p:nvSpPr>
          <p:cNvPr id="114" name="CaixaDeTexto 113">
            <a:extLst>
              <a:ext uri="{FF2B5EF4-FFF2-40B4-BE49-F238E27FC236}">
                <a16:creationId xmlns:a16="http://schemas.microsoft.com/office/drawing/2014/main" id="{09A73617-BFDD-4388-BA90-BC476392FF94}"/>
              </a:ext>
            </a:extLst>
          </p:cNvPr>
          <p:cNvSpPr txBox="1"/>
          <p:nvPr/>
        </p:nvSpPr>
        <p:spPr>
          <a:xfrm>
            <a:off x="2465179" y="2968381"/>
            <a:ext cx="1009934" cy="646331"/>
          </a:xfrm>
          <a:prstGeom prst="rect">
            <a:avLst/>
          </a:prstGeom>
          <a:noFill/>
        </p:spPr>
        <p:txBody>
          <a:bodyPr wrap="square" rtlCol="0">
            <a:spAutoFit/>
          </a:bodyPr>
          <a:lstStyle/>
          <a:p>
            <a:r>
              <a:rPr lang="pt-BR" sz="3600" dirty="0"/>
              <a:t>6</a:t>
            </a:r>
          </a:p>
        </p:txBody>
      </p:sp>
      <p:sp>
        <p:nvSpPr>
          <p:cNvPr id="116" name="CaixaDeTexto 115">
            <a:extLst>
              <a:ext uri="{FF2B5EF4-FFF2-40B4-BE49-F238E27FC236}">
                <a16:creationId xmlns:a16="http://schemas.microsoft.com/office/drawing/2014/main" id="{2B968C01-8E7C-40CD-A3CE-BE499FD19955}"/>
              </a:ext>
            </a:extLst>
          </p:cNvPr>
          <p:cNvSpPr txBox="1"/>
          <p:nvPr/>
        </p:nvSpPr>
        <p:spPr>
          <a:xfrm>
            <a:off x="2355996" y="5334575"/>
            <a:ext cx="1009934" cy="646331"/>
          </a:xfrm>
          <a:prstGeom prst="rect">
            <a:avLst/>
          </a:prstGeom>
          <a:noFill/>
        </p:spPr>
        <p:txBody>
          <a:bodyPr wrap="square" rtlCol="0">
            <a:spAutoFit/>
          </a:bodyPr>
          <a:lstStyle/>
          <a:p>
            <a:r>
              <a:rPr lang="pt-BR" sz="3600" dirty="0"/>
              <a:t>11</a:t>
            </a:r>
          </a:p>
        </p:txBody>
      </p:sp>
      <p:sp>
        <p:nvSpPr>
          <p:cNvPr id="118" name="CaixaDeTexto 117">
            <a:extLst>
              <a:ext uri="{FF2B5EF4-FFF2-40B4-BE49-F238E27FC236}">
                <a16:creationId xmlns:a16="http://schemas.microsoft.com/office/drawing/2014/main" id="{480AC445-3567-4EEB-8F3E-12C07F69BAA0}"/>
              </a:ext>
            </a:extLst>
          </p:cNvPr>
          <p:cNvSpPr txBox="1"/>
          <p:nvPr/>
        </p:nvSpPr>
        <p:spPr>
          <a:xfrm>
            <a:off x="2334853" y="6286988"/>
            <a:ext cx="1009934" cy="646331"/>
          </a:xfrm>
          <a:prstGeom prst="rect">
            <a:avLst/>
          </a:prstGeom>
          <a:noFill/>
        </p:spPr>
        <p:txBody>
          <a:bodyPr wrap="square" rtlCol="0">
            <a:spAutoFit/>
          </a:bodyPr>
          <a:lstStyle/>
          <a:p>
            <a:r>
              <a:rPr lang="pt-BR" sz="3600" dirty="0"/>
              <a:t>13</a:t>
            </a:r>
          </a:p>
        </p:txBody>
      </p:sp>
      <p:sp>
        <p:nvSpPr>
          <p:cNvPr id="120" name="CaixaDeTexto 119">
            <a:extLst>
              <a:ext uri="{FF2B5EF4-FFF2-40B4-BE49-F238E27FC236}">
                <a16:creationId xmlns:a16="http://schemas.microsoft.com/office/drawing/2014/main" id="{959E8F57-C184-4523-8D60-D2CE7872044A}"/>
              </a:ext>
            </a:extLst>
          </p:cNvPr>
          <p:cNvSpPr txBox="1"/>
          <p:nvPr/>
        </p:nvSpPr>
        <p:spPr>
          <a:xfrm>
            <a:off x="3431014" y="5269061"/>
            <a:ext cx="1009934" cy="646331"/>
          </a:xfrm>
          <a:prstGeom prst="rect">
            <a:avLst/>
          </a:prstGeom>
          <a:noFill/>
        </p:spPr>
        <p:txBody>
          <a:bodyPr wrap="square" rtlCol="0">
            <a:spAutoFit/>
          </a:bodyPr>
          <a:lstStyle/>
          <a:p>
            <a:r>
              <a:rPr lang="pt-BR" sz="3600" dirty="0"/>
              <a:t>25</a:t>
            </a:r>
          </a:p>
        </p:txBody>
      </p:sp>
      <p:sp>
        <p:nvSpPr>
          <p:cNvPr id="122" name="CaixaDeTexto 121">
            <a:extLst>
              <a:ext uri="{FF2B5EF4-FFF2-40B4-BE49-F238E27FC236}">
                <a16:creationId xmlns:a16="http://schemas.microsoft.com/office/drawing/2014/main" id="{1B61A024-6112-46DD-8972-4B104F7F177C}"/>
              </a:ext>
            </a:extLst>
          </p:cNvPr>
          <p:cNvSpPr txBox="1"/>
          <p:nvPr/>
        </p:nvSpPr>
        <p:spPr>
          <a:xfrm>
            <a:off x="3363355" y="6261885"/>
            <a:ext cx="1009934" cy="646331"/>
          </a:xfrm>
          <a:prstGeom prst="rect">
            <a:avLst/>
          </a:prstGeom>
          <a:noFill/>
        </p:spPr>
        <p:txBody>
          <a:bodyPr wrap="square" rtlCol="0">
            <a:spAutoFit/>
          </a:bodyPr>
          <a:lstStyle/>
          <a:p>
            <a:r>
              <a:rPr lang="pt-BR" sz="3600" dirty="0"/>
              <a:t>27</a:t>
            </a:r>
          </a:p>
        </p:txBody>
      </p:sp>
      <p:sp>
        <p:nvSpPr>
          <p:cNvPr id="124" name="Retângulo 123">
            <a:extLst>
              <a:ext uri="{FF2B5EF4-FFF2-40B4-BE49-F238E27FC236}">
                <a16:creationId xmlns:a16="http://schemas.microsoft.com/office/drawing/2014/main" id="{0980663B-DE09-450B-AF5D-D7CB3AB72999}"/>
              </a:ext>
            </a:extLst>
          </p:cNvPr>
          <p:cNvSpPr/>
          <p:nvPr/>
        </p:nvSpPr>
        <p:spPr>
          <a:xfrm>
            <a:off x="10487219" y="5644095"/>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6" name="Retângulo 125">
            <a:extLst>
              <a:ext uri="{FF2B5EF4-FFF2-40B4-BE49-F238E27FC236}">
                <a16:creationId xmlns:a16="http://schemas.microsoft.com/office/drawing/2014/main" id="{FE8F56FD-2EE3-4369-8E74-1016088C68E8}"/>
              </a:ext>
            </a:extLst>
          </p:cNvPr>
          <p:cNvSpPr/>
          <p:nvPr/>
        </p:nvSpPr>
        <p:spPr>
          <a:xfrm>
            <a:off x="11273416" y="5487879"/>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8" name="Retângulo 127">
            <a:extLst>
              <a:ext uri="{FF2B5EF4-FFF2-40B4-BE49-F238E27FC236}">
                <a16:creationId xmlns:a16="http://schemas.microsoft.com/office/drawing/2014/main" id="{526E5CD0-38FA-452E-AC36-FA2A3B08E503}"/>
              </a:ext>
            </a:extLst>
          </p:cNvPr>
          <p:cNvSpPr/>
          <p:nvPr/>
        </p:nvSpPr>
        <p:spPr>
          <a:xfrm>
            <a:off x="8669860" y="186436"/>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0" name="Retângulo 129">
            <a:extLst>
              <a:ext uri="{FF2B5EF4-FFF2-40B4-BE49-F238E27FC236}">
                <a16:creationId xmlns:a16="http://schemas.microsoft.com/office/drawing/2014/main" id="{94C32A72-10D3-4846-A2ED-B32E01480903}"/>
              </a:ext>
            </a:extLst>
          </p:cNvPr>
          <p:cNvSpPr/>
          <p:nvPr/>
        </p:nvSpPr>
        <p:spPr>
          <a:xfrm>
            <a:off x="9632210" y="67007"/>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CaixaDeTexto 143">
            <a:extLst>
              <a:ext uri="{FF2B5EF4-FFF2-40B4-BE49-F238E27FC236}">
                <a16:creationId xmlns:a16="http://schemas.microsoft.com/office/drawing/2014/main" id="{A10A33D1-E37C-4554-9BC8-8CB7E8A433D4}"/>
              </a:ext>
            </a:extLst>
          </p:cNvPr>
          <p:cNvSpPr txBox="1"/>
          <p:nvPr/>
        </p:nvSpPr>
        <p:spPr>
          <a:xfrm>
            <a:off x="11416773" y="5383699"/>
            <a:ext cx="701208" cy="646331"/>
          </a:xfrm>
          <a:prstGeom prst="rect">
            <a:avLst/>
          </a:prstGeom>
          <a:noFill/>
        </p:spPr>
        <p:txBody>
          <a:bodyPr wrap="square">
            <a:spAutoFit/>
          </a:bodyPr>
          <a:lstStyle/>
          <a:p>
            <a:r>
              <a:rPr lang="pt-BR" sz="3600" dirty="0"/>
              <a:t>25</a:t>
            </a:r>
          </a:p>
        </p:txBody>
      </p:sp>
      <p:sp>
        <p:nvSpPr>
          <p:cNvPr id="146" name="CaixaDeTexto 145">
            <a:extLst>
              <a:ext uri="{FF2B5EF4-FFF2-40B4-BE49-F238E27FC236}">
                <a16:creationId xmlns:a16="http://schemas.microsoft.com/office/drawing/2014/main" id="{FF372198-A168-4452-91F0-DD81E9A53BF0}"/>
              </a:ext>
            </a:extLst>
          </p:cNvPr>
          <p:cNvSpPr txBox="1"/>
          <p:nvPr/>
        </p:nvSpPr>
        <p:spPr>
          <a:xfrm>
            <a:off x="9750808" y="22491"/>
            <a:ext cx="701208" cy="646331"/>
          </a:xfrm>
          <a:prstGeom prst="rect">
            <a:avLst/>
          </a:prstGeom>
          <a:noFill/>
        </p:spPr>
        <p:txBody>
          <a:bodyPr wrap="square">
            <a:spAutoFit/>
          </a:bodyPr>
          <a:lstStyle/>
          <a:p>
            <a:r>
              <a:rPr lang="pt-BR" sz="3600" dirty="0"/>
              <a:t>28</a:t>
            </a:r>
          </a:p>
        </p:txBody>
      </p:sp>
      <p:sp>
        <p:nvSpPr>
          <p:cNvPr id="147" name="CaixaDeTexto 146">
            <a:extLst>
              <a:ext uri="{FF2B5EF4-FFF2-40B4-BE49-F238E27FC236}">
                <a16:creationId xmlns:a16="http://schemas.microsoft.com/office/drawing/2014/main" id="{206E9E36-30DE-4EA7-B082-3E234E4B8B78}"/>
              </a:ext>
            </a:extLst>
          </p:cNvPr>
          <p:cNvSpPr txBox="1"/>
          <p:nvPr/>
        </p:nvSpPr>
        <p:spPr>
          <a:xfrm>
            <a:off x="-25761" y="-34203"/>
            <a:ext cx="438695" cy="523220"/>
          </a:xfrm>
          <a:prstGeom prst="rect">
            <a:avLst/>
          </a:prstGeom>
          <a:noFill/>
        </p:spPr>
        <p:txBody>
          <a:bodyPr wrap="square" rtlCol="0">
            <a:spAutoFit/>
          </a:bodyPr>
          <a:lstStyle/>
          <a:p>
            <a:r>
              <a:rPr lang="pt-BR" sz="2800" dirty="0"/>
              <a:t>0</a:t>
            </a:r>
          </a:p>
        </p:txBody>
      </p:sp>
      <p:sp>
        <p:nvSpPr>
          <p:cNvPr id="149" name="CaixaDeTexto 148">
            <a:extLst>
              <a:ext uri="{FF2B5EF4-FFF2-40B4-BE49-F238E27FC236}">
                <a16:creationId xmlns:a16="http://schemas.microsoft.com/office/drawing/2014/main" id="{98246448-5276-493E-B00E-34EF04F3C20F}"/>
              </a:ext>
            </a:extLst>
          </p:cNvPr>
          <p:cNvSpPr txBox="1"/>
          <p:nvPr/>
        </p:nvSpPr>
        <p:spPr>
          <a:xfrm>
            <a:off x="-25766" y="418467"/>
            <a:ext cx="438695" cy="523220"/>
          </a:xfrm>
          <a:prstGeom prst="rect">
            <a:avLst/>
          </a:prstGeom>
          <a:noFill/>
        </p:spPr>
        <p:txBody>
          <a:bodyPr wrap="square" rtlCol="0">
            <a:spAutoFit/>
          </a:bodyPr>
          <a:lstStyle/>
          <a:p>
            <a:r>
              <a:rPr lang="pt-BR" sz="2800" dirty="0"/>
              <a:t>1</a:t>
            </a:r>
          </a:p>
        </p:txBody>
      </p:sp>
      <p:sp>
        <p:nvSpPr>
          <p:cNvPr id="151" name="CaixaDeTexto 150">
            <a:extLst>
              <a:ext uri="{FF2B5EF4-FFF2-40B4-BE49-F238E27FC236}">
                <a16:creationId xmlns:a16="http://schemas.microsoft.com/office/drawing/2014/main" id="{6F49A336-8A32-4904-8B79-C68273099B31}"/>
              </a:ext>
            </a:extLst>
          </p:cNvPr>
          <p:cNvSpPr txBox="1"/>
          <p:nvPr/>
        </p:nvSpPr>
        <p:spPr>
          <a:xfrm>
            <a:off x="-11140" y="912089"/>
            <a:ext cx="438695" cy="523220"/>
          </a:xfrm>
          <a:prstGeom prst="rect">
            <a:avLst/>
          </a:prstGeom>
          <a:noFill/>
        </p:spPr>
        <p:txBody>
          <a:bodyPr wrap="square" rtlCol="0">
            <a:spAutoFit/>
          </a:bodyPr>
          <a:lstStyle/>
          <a:p>
            <a:r>
              <a:rPr lang="pt-BR" sz="2800" dirty="0"/>
              <a:t>2</a:t>
            </a:r>
          </a:p>
        </p:txBody>
      </p:sp>
      <p:sp>
        <p:nvSpPr>
          <p:cNvPr id="153" name="CaixaDeTexto 152">
            <a:extLst>
              <a:ext uri="{FF2B5EF4-FFF2-40B4-BE49-F238E27FC236}">
                <a16:creationId xmlns:a16="http://schemas.microsoft.com/office/drawing/2014/main" id="{40174D83-ACDE-41E1-8A03-CE5943B29C44}"/>
              </a:ext>
            </a:extLst>
          </p:cNvPr>
          <p:cNvSpPr txBox="1"/>
          <p:nvPr/>
        </p:nvSpPr>
        <p:spPr>
          <a:xfrm>
            <a:off x="-9184" y="1430713"/>
            <a:ext cx="438695" cy="523220"/>
          </a:xfrm>
          <a:prstGeom prst="rect">
            <a:avLst/>
          </a:prstGeom>
          <a:noFill/>
        </p:spPr>
        <p:txBody>
          <a:bodyPr wrap="square" rtlCol="0">
            <a:spAutoFit/>
          </a:bodyPr>
          <a:lstStyle/>
          <a:p>
            <a:r>
              <a:rPr lang="pt-BR" sz="2800" dirty="0"/>
              <a:t>3</a:t>
            </a:r>
          </a:p>
        </p:txBody>
      </p:sp>
      <p:sp>
        <p:nvSpPr>
          <p:cNvPr id="155" name="CaixaDeTexto 154">
            <a:extLst>
              <a:ext uri="{FF2B5EF4-FFF2-40B4-BE49-F238E27FC236}">
                <a16:creationId xmlns:a16="http://schemas.microsoft.com/office/drawing/2014/main" id="{84C68109-B924-40A2-B0FD-A4D49CC7D05C}"/>
              </a:ext>
            </a:extLst>
          </p:cNvPr>
          <p:cNvSpPr txBox="1"/>
          <p:nvPr/>
        </p:nvSpPr>
        <p:spPr>
          <a:xfrm>
            <a:off x="-21292" y="1922025"/>
            <a:ext cx="438695" cy="523220"/>
          </a:xfrm>
          <a:prstGeom prst="rect">
            <a:avLst/>
          </a:prstGeom>
          <a:noFill/>
        </p:spPr>
        <p:txBody>
          <a:bodyPr wrap="square" rtlCol="0">
            <a:spAutoFit/>
          </a:bodyPr>
          <a:lstStyle/>
          <a:p>
            <a:r>
              <a:rPr lang="pt-BR" sz="2800" dirty="0"/>
              <a:t>4</a:t>
            </a:r>
          </a:p>
        </p:txBody>
      </p:sp>
      <p:sp>
        <p:nvSpPr>
          <p:cNvPr id="157" name="CaixaDeTexto 156">
            <a:extLst>
              <a:ext uri="{FF2B5EF4-FFF2-40B4-BE49-F238E27FC236}">
                <a16:creationId xmlns:a16="http://schemas.microsoft.com/office/drawing/2014/main" id="{E8940823-A6E3-4851-8C32-6D0BF538A84E}"/>
              </a:ext>
            </a:extLst>
          </p:cNvPr>
          <p:cNvSpPr txBox="1"/>
          <p:nvPr/>
        </p:nvSpPr>
        <p:spPr>
          <a:xfrm>
            <a:off x="-22270" y="2386024"/>
            <a:ext cx="438695" cy="523220"/>
          </a:xfrm>
          <a:prstGeom prst="rect">
            <a:avLst/>
          </a:prstGeom>
          <a:noFill/>
        </p:spPr>
        <p:txBody>
          <a:bodyPr wrap="square" rtlCol="0">
            <a:spAutoFit/>
          </a:bodyPr>
          <a:lstStyle/>
          <a:p>
            <a:r>
              <a:rPr lang="pt-BR" sz="2800" dirty="0"/>
              <a:t>5</a:t>
            </a:r>
          </a:p>
        </p:txBody>
      </p:sp>
      <p:sp>
        <p:nvSpPr>
          <p:cNvPr id="159" name="CaixaDeTexto 158">
            <a:extLst>
              <a:ext uri="{FF2B5EF4-FFF2-40B4-BE49-F238E27FC236}">
                <a16:creationId xmlns:a16="http://schemas.microsoft.com/office/drawing/2014/main" id="{D1ED0BA1-9535-49E2-B02B-4C8CC4A3D8E3}"/>
              </a:ext>
            </a:extLst>
          </p:cNvPr>
          <p:cNvSpPr txBox="1"/>
          <p:nvPr/>
        </p:nvSpPr>
        <p:spPr>
          <a:xfrm>
            <a:off x="4362" y="2890999"/>
            <a:ext cx="438695" cy="523220"/>
          </a:xfrm>
          <a:prstGeom prst="rect">
            <a:avLst/>
          </a:prstGeom>
          <a:noFill/>
        </p:spPr>
        <p:txBody>
          <a:bodyPr wrap="square" rtlCol="0">
            <a:spAutoFit/>
          </a:bodyPr>
          <a:lstStyle/>
          <a:p>
            <a:r>
              <a:rPr lang="pt-BR" sz="2800" dirty="0"/>
              <a:t>6</a:t>
            </a:r>
          </a:p>
        </p:txBody>
      </p:sp>
      <p:sp>
        <p:nvSpPr>
          <p:cNvPr id="161" name="CaixaDeTexto 160">
            <a:extLst>
              <a:ext uri="{FF2B5EF4-FFF2-40B4-BE49-F238E27FC236}">
                <a16:creationId xmlns:a16="http://schemas.microsoft.com/office/drawing/2014/main" id="{90600B00-444A-40BF-A295-E36C47F4B589}"/>
              </a:ext>
            </a:extLst>
          </p:cNvPr>
          <p:cNvSpPr txBox="1"/>
          <p:nvPr/>
        </p:nvSpPr>
        <p:spPr>
          <a:xfrm>
            <a:off x="-9287" y="3407273"/>
            <a:ext cx="438695" cy="523220"/>
          </a:xfrm>
          <a:prstGeom prst="rect">
            <a:avLst/>
          </a:prstGeom>
          <a:noFill/>
        </p:spPr>
        <p:txBody>
          <a:bodyPr wrap="square" rtlCol="0">
            <a:spAutoFit/>
          </a:bodyPr>
          <a:lstStyle/>
          <a:p>
            <a:r>
              <a:rPr lang="pt-BR" sz="2800" dirty="0"/>
              <a:t>7</a:t>
            </a:r>
          </a:p>
        </p:txBody>
      </p:sp>
      <p:sp>
        <p:nvSpPr>
          <p:cNvPr id="163" name="CaixaDeTexto 162">
            <a:extLst>
              <a:ext uri="{FF2B5EF4-FFF2-40B4-BE49-F238E27FC236}">
                <a16:creationId xmlns:a16="http://schemas.microsoft.com/office/drawing/2014/main" id="{8C913104-57FA-4AE2-8E55-6F6FBF1322DF}"/>
              </a:ext>
            </a:extLst>
          </p:cNvPr>
          <p:cNvSpPr txBox="1"/>
          <p:nvPr/>
        </p:nvSpPr>
        <p:spPr>
          <a:xfrm>
            <a:off x="-11140" y="3914559"/>
            <a:ext cx="438695" cy="523220"/>
          </a:xfrm>
          <a:prstGeom prst="rect">
            <a:avLst/>
          </a:prstGeom>
          <a:noFill/>
        </p:spPr>
        <p:txBody>
          <a:bodyPr wrap="square" rtlCol="0">
            <a:spAutoFit/>
          </a:bodyPr>
          <a:lstStyle/>
          <a:p>
            <a:r>
              <a:rPr lang="pt-BR" sz="2800" dirty="0"/>
              <a:t>8</a:t>
            </a:r>
          </a:p>
        </p:txBody>
      </p:sp>
      <p:sp>
        <p:nvSpPr>
          <p:cNvPr id="165" name="CaixaDeTexto 164">
            <a:extLst>
              <a:ext uri="{FF2B5EF4-FFF2-40B4-BE49-F238E27FC236}">
                <a16:creationId xmlns:a16="http://schemas.microsoft.com/office/drawing/2014/main" id="{064DE09A-8B28-497D-8185-ADE7F975F876}"/>
              </a:ext>
            </a:extLst>
          </p:cNvPr>
          <p:cNvSpPr txBox="1"/>
          <p:nvPr/>
        </p:nvSpPr>
        <p:spPr>
          <a:xfrm>
            <a:off x="-21292" y="4351335"/>
            <a:ext cx="438695" cy="523220"/>
          </a:xfrm>
          <a:prstGeom prst="rect">
            <a:avLst/>
          </a:prstGeom>
          <a:noFill/>
        </p:spPr>
        <p:txBody>
          <a:bodyPr wrap="square" rtlCol="0">
            <a:spAutoFit/>
          </a:bodyPr>
          <a:lstStyle/>
          <a:p>
            <a:r>
              <a:rPr lang="pt-BR" sz="2800" dirty="0"/>
              <a:t>9</a:t>
            </a:r>
          </a:p>
        </p:txBody>
      </p:sp>
      <p:sp>
        <p:nvSpPr>
          <p:cNvPr id="167" name="CaixaDeTexto 166">
            <a:extLst>
              <a:ext uri="{FF2B5EF4-FFF2-40B4-BE49-F238E27FC236}">
                <a16:creationId xmlns:a16="http://schemas.microsoft.com/office/drawing/2014/main" id="{1AF6FC70-16C5-4CC6-847C-6E0CBD20B064}"/>
              </a:ext>
            </a:extLst>
          </p:cNvPr>
          <p:cNvSpPr txBox="1"/>
          <p:nvPr/>
        </p:nvSpPr>
        <p:spPr>
          <a:xfrm>
            <a:off x="-108916" y="4867717"/>
            <a:ext cx="604994" cy="523220"/>
          </a:xfrm>
          <a:prstGeom prst="rect">
            <a:avLst/>
          </a:prstGeom>
          <a:noFill/>
        </p:spPr>
        <p:txBody>
          <a:bodyPr wrap="square" rtlCol="0">
            <a:spAutoFit/>
          </a:bodyPr>
          <a:lstStyle/>
          <a:p>
            <a:r>
              <a:rPr lang="pt-BR" sz="2800" dirty="0"/>
              <a:t>10</a:t>
            </a:r>
          </a:p>
        </p:txBody>
      </p:sp>
      <p:sp>
        <p:nvSpPr>
          <p:cNvPr id="169" name="CaixaDeTexto 168">
            <a:extLst>
              <a:ext uri="{FF2B5EF4-FFF2-40B4-BE49-F238E27FC236}">
                <a16:creationId xmlns:a16="http://schemas.microsoft.com/office/drawing/2014/main" id="{33C3F27B-53FB-4FDF-80B4-6E145CD497A7}"/>
              </a:ext>
            </a:extLst>
          </p:cNvPr>
          <p:cNvSpPr txBox="1"/>
          <p:nvPr/>
        </p:nvSpPr>
        <p:spPr>
          <a:xfrm>
            <a:off x="-93837" y="5363368"/>
            <a:ext cx="554387" cy="523220"/>
          </a:xfrm>
          <a:prstGeom prst="rect">
            <a:avLst/>
          </a:prstGeom>
          <a:noFill/>
        </p:spPr>
        <p:txBody>
          <a:bodyPr wrap="square" rtlCol="0">
            <a:spAutoFit/>
          </a:bodyPr>
          <a:lstStyle/>
          <a:p>
            <a:r>
              <a:rPr lang="pt-BR" sz="2800" dirty="0"/>
              <a:t>11</a:t>
            </a:r>
          </a:p>
        </p:txBody>
      </p:sp>
      <p:sp>
        <p:nvSpPr>
          <p:cNvPr id="171" name="CaixaDeTexto 170">
            <a:extLst>
              <a:ext uri="{FF2B5EF4-FFF2-40B4-BE49-F238E27FC236}">
                <a16:creationId xmlns:a16="http://schemas.microsoft.com/office/drawing/2014/main" id="{368755FE-2AA8-4E0C-A74B-CB4DA6E3F64C}"/>
              </a:ext>
            </a:extLst>
          </p:cNvPr>
          <p:cNvSpPr txBox="1"/>
          <p:nvPr/>
        </p:nvSpPr>
        <p:spPr>
          <a:xfrm>
            <a:off x="-108916" y="5879884"/>
            <a:ext cx="604994" cy="523220"/>
          </a:xfrm>
          <a:prstGeom prst="rect">
            <a:avLst/>
          </a:prstGeom>
          <a:noFill/>
        </p:spPr>
        <p:txBody>
          <a:bodyPr wrap="square" rtlCol="0">
            <a:spAutoFit/>
          </a:bodyPr>
          <a:lstStyle/>
          <a:p>
            <a:r>
              <a:rPr lang="pt-BR" sz="2800" dirty="0"/>
              <a:t>12</a:t>
            </a:r>
          </a:p>
        </p:txBody>
      </p:sp>
      <p:sp>
        <p:nvSpPr>
          <p:cNvPr id="173" name="CaixaDeTexto 172">
            <a:extLst>
              <a:ext uri="{FF2B5EF4-FFF2-40B4-BE49-F238E27FC236}">
                <a16:creationId xmlns:a16="http://schemas.microsoft.com/office/drawing/2014/main" id="{BD71D7DD-B5EE-4484-A612-E3DE816C5E63}"/>
              </a:ext>
            </a:extLst>
          </p:cNvPr>
          <p:cNvSpPr txBox="1"/>
          <p:nvPr/>
        </p:nvSpPr>
        <p:spPr>
          <a:xfrm>
            <a:off x="-104443" y="6371202"/>
            <a:ext cx="584665" cy="523220"/>
          </a:xfrm>
          <a:prstGeom prst="rect">
            <a:avLst/>
          </a:prstGeom>
          <a:noFill/>
        </p:spPr>
        <p:txBody>
          <a:bodyPr wrap="square" rtlCol="0">
            <a:spAutoFit/>
          </a:bodyPr>
          <a:lstStyle/>
          <a:p>
            <a:r>
              <a:rPr lang="pt-BR" sz="2800" dirty="0"/>
              <a:t>13</a:t>
            </a:r>
          </a:p>
        </p:txBody>
      </p:sp>
      <p:sp>
        <p:nvSpPr>
          <p:cNvPr id="255" name="Retângulo 254">
            <a:extLst>
              <a:ext uri="{FF2B5EF4-FFF2-40B4-BE49-F238E27FC236}">
                <a16:creationId xmlns:a16="http://schemas.microsoft.com/office/drawing/2014/main" id="{8A7B334D-6653-46B8-BC9B-EDF0C5DF1A97}"/>
              </a:ext>
            </a:extLst>
          </p:cNvPr>
          <p:cNvSpPr/>
          <p:nvPr/>
        </p:nvSpPr>
        <p:spPr>
          <a:xfrm>
            <a:off x="7769101" y="0"/>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7" name="Retângulo 256">
            <a:extLst>
              <a:ext uri="{FF2B5EF4-FFF2-40B4-BE49-F238E27FC236}">
                <a16:creationId xmlns:a16="http://schemas.microsoft.com/office/drawing/2014/main" id="{5BBA3A9B-2F33-4301-BC59-E84C10938B9E}"/>
              </a:ext>
            </a:extLst>
          </p:cNvPr>
          <p:cNvSpPr/>
          <p:nvPr/>
        </p:nvSpPr>
        <p:spPr>
          <a:xfrm>
            <a:off x="7769106" y="489126"/>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9" name="Retângulo 258">
            <a:extLst>
              <a:ext uri="{FF2B5EF4-FFF2-40B4-BE49-F238E27FC236}">
                <a16:creationId xmlns:a16="http://schemas.microsoft.com/office/drawing/2014/main" id="{56BB1B98-F88C-4988-9148-FBEC59059569}"/>
              </a:ext>
            </a:extLst>
          </p:cNvPr>
          <p:cNvSpPr/>
          <p:nvPr/>
        </p:nvSpPr>
        <p:spPr>
          <a:xfrm>
            <a:off x="7769106" y="966799"/>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1" name="Retângulo 260">
            <a:extLst>
              <a:ext uri="{FF2B5EF4-FFF2-40B4-BE49-F238E27FC236}">
                <a16:creationId xmlns:a16="http://schemas.microsoft.com/office/drawing/2014/main" id="{A94D7B69-848E-4804-9A34-870B1C566DB4}"/>
              </a:ext>
            </a:extLst>
          </p:cNvPr>
          <p:cNvSpPr/>
          <p:nvPr/>
        </p:nvSpPr>
        <p:spPr>
          <a:xfrm>
            <a:off x="7769106" y="1471765"/>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3" name="Retângulo 262">
            <a:extLst>
              <a:ext uri="{FF2B5EF4-FFF2-40B4-BE49-F238E27FC236}">
                <a16:creationId xmlns:a16="http://schemas.microsoft.com/office/drawing/2014/main" id="{FE5F308C-2046-49CA-809F-F4F5B0B11247}"/>
              </a:ext>
            </a:extLst>
          </p:cNvPr>
          <p:cNvSpPr/>
          <p:nvPr/>
        </p:nvSpPr>
        <p:spPr>
          <a:xfrm>
            <a:off x="7769106" y="1949438"/>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5" name="Retângulo 264">
            <a:extLst>
              <a:ext uri="{FF2B5EF4-FFF2-40B4-BE49-F238E27FC236}">
                <a16:creationId xmlns:a16="http://schemas.microsoft.com/office/drawing/2014/main" id="{688EB6B0-CB80-424E-8728-FA5A00EF4C35}"/>
              </a:ext>
            </a:extLst>
          </p:cNvPr>
          <p:cNvSpPr/>
          <p:nvPr/>
        </p:nvSpPr>
        <p:spPr>
          <a:xfrm>
            <a:off x="7769106" y="2413461"/>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7" name="Retângulo 266">
            <a:extLst>
              <a:ext uri="{FF2B5EF4-FFF2-40B4-BE49-F238E27FC236}">
                <a16:creationId xmlns:a16="http://schemas.microsoft.com/office/drawing/2014/main" id="{0BE972D7-428F-4F45-A997-F326DBE5FA66}"/>
              </a:ext>
            </a:extLst>
          </p:cNvPr>
          <p:cNvSpPr/>
          <p:nvPr/>
        </p:nvSpPr>
        <p:spPr>
          <a:xfrm>
            <a:off x="7769106" y="2918427"/>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9" name="Retângulo 268">
            <a:extLst>
              <a:ext uri="{FF2B5EF4-FFF2-40B4-BE49-F238E27FC236}">
                <a16:creationId xmlns:a16="http://schemas.microsoft.com/office/drawing/2014/main" id="{AB23BB5F-64A9-4C78-8E18-5FD42645B536}"/>
              </a:ext>
            </a:extLst>
          </p:cNvPr>
          <p:cNvSpPr/>
          <p:nvPr/>
        </p:nvSpPr>
        <p:spPr>
          <a:xfrm>
            <a:off x="7769106" y="3423396"/>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1" name="Retângulo 270">
            <a:extLst>
              <a:ext uri="{FF2B5EF4-FFF2-40B4-BE49-F238E27FC236}">
                <a16:creationId xmlns:a16="http://schemas.microsoft.com/office/drawing/2014/main" id="{19E4BDBC-1F1A-4FB6-8D5A-3B65F4822900}"/>
              </a:ext>
            </a:extLst>
          </p:cNvPr>
          <p:cNvSpPr/>
          <p:nvPr/>
        </p:nvSpPr>
        <p:spPr>
          <a:xfrm>
            <a:off x="7769105" y="3914717"/>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3" name="Retângulo 272">
            <a:extLst>
              <a:ext uri="{FF2B5EF4-FFF2-40B4-BE49-F238E27FC236}">
                <a16:creationId xmlns:a16="http://schemas.microsoft.com/office/drawing/2014/main" id="{60B07AE2-9AFD-48BA-8379-A54D3CF910DF}"/>
              </a:ext>
            </a:extLst>
          </p:cNvPr>
          <p:cNvSpPr/>
          <p:nvPr/>
        </p:nvSpPr>
        <p:spPr>
          <a:xfrm>
            <a:off x="7769105" y="4406038"/>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5" name="Retângulo 274">
            <a:extLst>
              <a:ext uri="{FF2B5EF4-FFF2-40B4-BE49-F238E27FC236}">
                <a16:creationId xmlns:a16="http://schemas.microsoft.com/office/drawing/2014/main" id="{C9EB20A3-965A-40E3-BB90-B917451FF69B}"/>
              </a:ext>
            </a:extLst>
          </p:cNvPr>
          <p:cNvSpPr/>
          <p:nvPr/>
        </p:nvSpPr>
        <p:spPr>
          <a:xfrm>
            <a:off x="7769104" y="4911010"/>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7" name="Retângulo 276">
            <a:extLst>
              <a:ext uri="{FF2B5EF4-FFF2-40B4-BE49-F238E27FC236}">
                <a16:creationId xmlns:a16="http://schemas.microsoft.com/office/drawing/2014/main" id="{85AB44F6-C3D9-47B3-A697-39FA54D12DE4}"/>
              </a:ext>
            </a:extLst>
          </p:cNvPr>
          <p:cNvSpPr/>
          <p:nvPr/>
        </p:nvSpPr>
        <p:spPr>
          <a:xfrm>
            <a:off x="7769104" y="5415979"/>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9" name="Retângulo 278">
            <a:extLst>
              <a:ext uri="{FF2B5EF4-FFF2-40B4-BE49-F238E27FC236}">
                <a16:creationId xmlns:a16="http://schemas.microsoft.com/office/drawing/2014/main" id="{52AEA5C9-F0EF-47C5-8D90-6A6E41643128}"/>
              </a:ext>
            </a:extLst>
          </p:cNvPr>
          <p:cNvSpPr/>
          <p:nvPr/>
        </p:nvSpPr>
        <p:spPr>
          <a:xfrm>
            <a:off x="7769103" y="5934590"/>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1" name="Retângulo 280">
            <a:extLst>
              <a:ext uri="{FF2B5EF4-FFF2-40B4-BE49-F238E27FC236}">
                <a16:creationId xmlns:a16="http://schemas.microsoft.com/office/drawing/2014/main" id="{C22F1782-840C-42EA-9838-F1DEE53627AD}"/>
              </a:ext>
            </a:extLst>
          </p:cNvPr>
          <p:cNvSpPr/>
          <p:nvPr/>
        </p:nvSpPr>
        <p:spPr>
          <a:xfrm>
            <a:off x="7769102" y="6425911"/>
            <a:ext cx="723331" cy="450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3" name="Retângulo 282">
            <a:extLst>
              <a:ext uri="{FF2B5EF4-FFF2-40B4-BE49-F238E27FC236}">
                <a16:creationId xmlns:a16="http://schemas.microsoft.com/office/drawing/2014/main" id="{98403ECE-B89E-4FEC-8781-32A64C0A4E01}"/>
              </a:ext>
            </a:extLst>
          </p:cNvPr>
          <p:cNvSpPr/>
          <p:nvPr/>
        </p:nvSpPr>
        <p:spPr>
          <a:xfrm>
            <a:off x="8669863" y="1212458"/>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5" name="Retângulo 284">
            <a:extLst>
              <a:ext uri="{FF2B5EF4-FFF2-40B4-BE49-F238E27FC236}">
                <a16:creationId xmlns:a16="http://schemas.microsoft.com/office/drawing/2014/main" id="{0C310708-E7A7-4EF2-8A78-EBF3D8838F9A}"/>
              </a:ext>
            </a:extLst>
          </p:cNvPr>
          <p:cNvSpPr/>
          <p:nvPr/>
        </p:nvSpPr>
        <p:spPr>
          <a:xfrm>
            <a:off x="8669862" y="2149604"/>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7" name="Retângulo 286">
            <a:extLst>
              <a:ext uri="{FF2B5EF4-FFF2-40B4-BE49-F238E27FC236}">
                <a16:creationId xmlns:a16="http://schemas.microsoft.com/office/drawing/2014/main" id="{F15C796C-FCD7-42F6-80FC-2D899830C475}"/>
              </a:ext>
            </a:extLst>
          </p:cNvPr>
          <p:cNvSpPr/>
          <p:nvPr/>
        </p:nvSpPr>
        <p:spPr>
          <a:xfrm>
            <a:off x="8669862" y="2665944"/>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9" name="Retângulo 288">
            <a:extLst>
              <a:ext uri="{FF2B5EF4-FFF2-40B4-BE49-F238E27FC236}">
                <a16:creationId xmlns:a16="http://schemas.microsoft.com/office/drawing/2014/main" id="{60245B04-1B43-460D-B1C1-8C2D5DB0568B}"/>
              </a:ext>
            </a:extLst>
          </p:cNvPr>
          <p:cNvSpPr/>
          <p:nvPr/>
        </p:nvSpPr>
        <p:spPr>
          <a:xfrm>
            <a:off x="8669861" y="3170910"/>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1" name="Retângulo 290">
            <a:extLst>
              <a:ext uri="{FF2B5EF4-FFF2-40B4-BE49-F238E27FC236}">
                <a16:creationId xmlns:a16="http://schemas.microsoft.com/office/drawing/2014/main" id="{9422D64F-0678-47DE-A947-35C1375D241C}"/>
              </a:ext>
            </a:extLst>
          </p:cNvPr>
          <p:cNvSpPr/>
          <p:nvPr/>
        </p:nvSpPr>
        <p:spPr>
          <a:xfrm>
            <a:off x="8669860" y="5624978"/>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3" name="Retângulo 292">
            <a:extLst>
              <a:ext uri="{FF2B5EF4-FFF2-40B4-BE49-F238E27FC236}">
                <a16:creationId xmlns:a16="http://schemas.microsoft.com/office/drawing/2014/main" id="{E45AF0EB-4817-49D1-A7EB-1D859039E40C}"/>
              </a:ext>
            </a:extLst>
          </p:cNvPr>
          <p:cNvSpPr/>
          <p:nvPr/>
        </p:nvSpPr>
        <p:spPr>
          <a:xfrm>
            <a:off x="8626006" y="6630620"/>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5" name="Retângulo 294">
            <a:extLst>
              <a:ext uri="{FF2B5EF4-FFF2-40B4-BE49-F238E27FC236}">
                <a16:creationId xmlns:a16="http://schemas.microsoft.com/office/drawing/2014/main" id="{24B9E5B6-F91D-41A1-8D51-35A62978AED4}"/>
              </a:ext>
            </a:extLst>
          </p:cNvPr>
          <p:cNvSpPr/>
          <p:nvPr/>
        </p:nvSpPr>
        <p:spPr>
          <a:xfrm>
            <a:off x="9666150" y="994092"/>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7" name="Retângulo 296">
            <a:extLst>
              <a:ext uri="{FF2B5EF4-FFF2-40B4-BE49-F238E27FC236}">
                <a16:creationId xmlns:a16="http://schemas.microsoft.com/office/drawing/2014/main" id="{158BD82F-7AA6-44E2-AADF-C599AD8BE5F4}"/>
              </a:ext>
            </a:extLst>
          </p:cNvPr>
          <p:cNvSpPr/>
          <p:nvPr/>
        </p:nvSpPr>
        <p:spPr>
          <a:xfrm>
            <a:off x="9666150" y="1951710"/>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9" name="Retângulo 298">
            <a:extLst>
              <a:ext uri="{FF2B5EF4-FFF2-40B4-BE49-F238E27FC236}">
                <a16:creationId xmlns:a16="http://schemas.microsoft.com/office/drawing/2014/main" id="{D6018159-15F4-456D-81EA-2F2E6BD4C750}"/>
              </a:ext>
            </a:extLst>
          </p:cNvPr>
          <p:cNvSpPr/>
          <p:nvPr/>
        </p:nvSpPr>
        <p:spPr>
          <a:xfrm>
            <a:off x="9666150" y="2508994"/>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1" name="Retângulo 300">
            <a:extLst>
              <a:ext uri="{FF2B5EF4-FFF2-40B4-BE49-F238E27FC236}">
                <a16:creationId xmlns:a16="http://schemas.microsoft.com/office/drawing/2014/main" id="{9DEC4030-1E0F-4E0B-B47B-EF0A987A6D81}"/>
              </a:ext>
            </a:extLst>
          </p:cNvPr>
          <p:cNvSpPr/>
          <p:nvPr/>
        </p:nvSpPr>
        <p:spPr>
          <a:xfrm>
            <a:off x="9666150" y="3066278"/>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3" name="Retângulo 302">
            <a:extLst>
              <a:ext uri="{FF2B5EF4-FFF2-40B4-BE49-F238E27FC236}">
                <a16:creationId xmlns:a16="http://schemas.microsoft.com/office/drawing/2014/main" id="{25781260-DA3C-4184-9CE4-3F4C2B888469}"/>
              </a:ext>
            </a:extLst>
          </p:cNvPr>
          <p:cNvSpPr/>
          <p:nvPr/>
        </p:nvSpPr>
        <p:spPr>
          <a:xfrm>
            <a:off x="9511052" y="5428361"/>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5" name="Retângulo 304">
            <a:extLst>
              <a:ext uri="{FF2B5EF4-FFF2-40B4-BE49-F238E27FC236}">
                <a16:creationId xmlns:a16="http://schemas.microsoft.com/office/drawing/2014/main" id="{571C35C7-5C4F-45DB-BA5F-69B55A8969FE}"/>
              </a:ext>
            </a:extLst>
          </p:cNvPr>
          <p:cNvSpPr/>
          <p:nvPr/>
        </p:nvSpPr>
        <p:spPr>
          <a:xfrm>
            <a:off x="9490080" y="6360105"/>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7" name="CaixaDeTexto 306">
            <a:extLst>
              <a:ext uri="{FF2B5EF4-FFF2-40B4-BE49-F238E27FC236}">
                <a16:creationId xmlns:a16="http://schemas.microsoft.com/office/drawing/2014/main" id="{E1381FD6-D53F-415E-8D1A-9D12DDEE36A6}"/>
              </a:ext>
            </a:extLst>
          </p:cNvPr>
          <p:cNvSpPr txBox="1"/>
          <p:nvPr/>
        </p:nvSpPr>
        <p:spPr>
          <a:xfrm>
            <a:off x="9893091" y="930235"/>
            <a:ext cx="1009934" cy="646331"/>
          </a:xfrm>
          <a:prstGeom prst="rect">
            <a:avLst/>
          </a:prstGeom>
          <a:noFill/>
        </p:spPr>
        <p:txBody>
          <a:bodyPr wrap="square" rtlCol="0">
            <a:spAutoFit/>
          </a:bodyPr>
          <a:lstStyle/>
          <a:p>
            <a:r>
              <a:rPr lang="pt-BR" sz="3600" dirty="0"/>
              <a:t>2</a:t>
            </a:r>
          </a:p>
        </p:txBody>
      </p:sp>
      <p:sp>
        <p:nvSpPr>
          <p:cNvPr id="309" name="CaixaDeTexto 308">
            <a:extLst>
              <a:ext uri="{FF2B5EF4-FFF2-40B4-BE49-F238E27FC236}">
                <a16:creationId xmlns:a16="http://schemas.microsoft.com/office/drawing/2014/main" id="{CDEED4D6-05CB-445E-BBFC-0EAE519A72F8}"/>
              </a:ext>
            </a:extLst>
          </p:cNvPr>
          <p:cNvSpPr txBox="1"/>
          <p:nvPr/>
        </p:nvSpPr>
        <p:spPr>
          <a:xfrm>
            <a:off x="9893091" y="1859423"/>
            <a:ext cx="1009934" cy="646331"/>
          </a:xfrm>
          <a:prstGeom prst="rect">
            <a:avLst/>
          </a:prstGeom>
          <a:noFill/>
        </p:spPr>
        <p:txBody>
          <a:bodyPr wrap="square" rtlCol="0">
            <a:spAutoFit/>
          </a:bodyPr>
          <a:lstStyle/>
          <a:p>
            <a:r>
              <a:rPr lang="pt-BR" sz="3600" dirty="0"/>
              <a:t>4</a:t>
            </a:r>
          </a:p>
        </p:txBody>
      </p:sp>
      <p:sp>
        <p:nvSpPr>
          <p:cNvPr id="311" name="CaixaDeTexto 310">
            <a:extLst>
              <a:ext uri="{FF2B5EF4-FFF2-40B4-BE49-F238E27FC236}">
                <a16:creationId xmlns:a16="http://schemas.microsoft.com/office/drawing/2014/main" id="{EB65F71C-3416-42C2-B7F1-4733F7EA5496}"/>
              </a:ext>
            </a:extLst>
          </p:cNvPr>
          <p:cNvSpPr txBox="1"/>
          <p:nvPr/>
        </p:nvSpPr>
        <p:spPr>
          <a:xfrm>
            <a:off x="9783913" y="2431481"/>
            <a:ext cx="1009934" cy="646331"/>
          </a:xfrm>
          <a:prstGeom prst="rect">
            <a:avLst/>
          </a:prstGeom>
          <a:noFill/>
        </p:spPr>
        <p:txBody>
          <a:bodyPr wrap="square" rtlCol="0">
            <a:spAutoFit/>
          </a:bodyPr>
          <a:lstStyle/>
          <a:p>
            <a:r>
              <a:rPr lang="pt-BR" sz="3600" dirty="0"/>
              <a:t>50</a:t>
            </a:r>
          </a:p>
        </p:txBody>
      </p:sp>
      <p:sp>
        <p:nvSpPr>
          <p:cNvPr id="313" name="CaixaDeTexto 312">
            <a:extLst>
              <a:ext uri="{FF2B5EF4-FFF2-40B4-BE49-F238E27FC236}">
                <a16:creationId xmlns:a16="http://schemas.microsoft.com/office/drawing/2014/main" id="{88E96BA9-76F4-45D9-B900-30DC9B434A0F}"/>
              </a:ext>
            </a:extLst>
          </p:cNvPr>
          <p:cNvSpPr txBox="1"/>
          <p:nvPr/>
        </p:nvSpPr>
        <p:spPr>
          <a:xfrm>
            <a:off x="9893096" y="2993484"/>
            <a:ext cx="1009934" cy="646331"/>
          </a:xfrm>
          <a:prstGeom prst="rect">
            <a:avLst/>
          </a:prstGeom>
          <a:noFill/>
        </p:spPr>
        <p:txBody>
          <a:bodyPr wrap="square" rtlCol="0">
            <a:spAutoFit/>
          </a:bodyPr>
          <a:lstStyle/>
          <a:p>
            <a:r>
              <a:rPr lang="pt-BR" sz="3600" dirty="0"/>
              <a:t>6</a:t>
            </a:r>
          </a:p>
        </p:txBody>
      </p:sp>
      <p:sp>
        <p:nvSpPr>
          <p:cNvPr id="315" name="CaixaDeTexto 314">
            <a:extLst>
              <a:ext uri="{FF2B5EF4-FFF2-40B4-BE49-F238E27FC236}">
                <a16:creationId xmlns:a16="http://schemas.microsoft.com/office/drawing/2014/main" id="{571DD050-BF2E-42EA-9267-15B92A6DFA0E}"/>
              </a:ext>
            </a:extLst>
          </p:cNvPr>
          <p:cNvSpPr txBox="1"/>
          <p:nvPr/>
        </p:nvSpPr>
        <p:spPr>
          <a:xfrm>
            <a:off x="9616918" y="5321295"/>
            <a:ext cx="1009934" cy="646331"/>
          </a:xfrm>
          <a:prstGeom prst="rect">
            <a:avLst/>
          </a:prstGeom>
          <a:noFill/>
        </p:spPr>
        <p:txBody>
          <a:bodyPr wrap="square" rtlCol="0">
            <a:spAutoFit/>
          </a:bodyPr>
          <a:lstStyle/>
          <a:p>
            <a:r>
              <a:rPr lang="pt-BR" sz="3600" dirty="0"/>
              <a:t>11</a:t>
            </a:r>
          </a:p>
        </p:txBody>
      </p:sp>
      <p:sp>
        <p:nvSpPr>
          <p:cNvPr id="317" name="CaixaDeTexto 316">
            <a:extLst>
              <a:ext uri="{FF2B5EF4-FFF2-40B4-BE49-F238E27FC236}">
                <a16:creationId xmlns:a16="http://schemas.microsoft.com/office/drawing/2014/main" id="{327B2036-D428-4A2E-A387-9FBC8F23A2CB}"/>
              </a:ext>
            </a:extLst>
          </p:cNvPr>
          <p:cNvSpPr txBox="1"/>
          <p:nvPr/>
        </p:nvSpPr>
        <p:spPr>
          <a:xfrm>
            <a:off x="9592349" y="6265138"/>
            <a:ext cx="1009934" cy="646331"/>
          </a:xfrm>
          <a:prstGeom prst="rect">
            <a:avLst/>
          </a:prstGeom>
          <a:noFill/>
        </p:spPr>
        <p:txBody>
          <a:bodyPr wrap="square" rtlCol="0">
            <a:spAutoFit/>
          </a:bodyPr>
          <a:lstStyle/>
          <a:p>
            <a:r>
              <a:rPr lang="pt-BR" sz="3600" dirty="0"/>
              <a:t>13</a:t>
            </a:r>
          </a:p>
        </p:txBody>
      </p:sp>
      <p:sp>
        <p:nvSpPr>
          <p:cNvPr id="319" name="CaixaDeTexto 318">
            <a:extLst>
              <a:ext uri="{FF2B5EF4-FFF2-40B4-BE49-F238E27FC236}">
                <a16:creationId xmlns:a16="http://schemas.microsoft.com/office/drawing/2014/main" id="{88CDFDED-1CEB-403D-873B-F90F8568F81C}"/>
              </a:ext>
            </a:extLst>
          </p:cNvPr>
          <p:cNvSpPr txBox="1"/>
          <p:nvPr/>
        </p:nvSpPr>
        <p:spPr>
          <a:xfrm>
            <a:off x="7402156" y="-9100"/>
            <a:ext cx="438695" cy="523220"/>
          </a:xfrm>
          <a:prstGeom prst="rect">
            <a:avLst/>
          </a:prstGeom>
          <a:noFill/>
        </p:spPr>
        <p:txBody>
          <a:bodyPr wrap="square" rtlCol="0">
            <a:spAutoFit/>
          </a:bodyPr>
          <a:lstStyle/>
          <a:p>
            <a:r>
              <a:rPr lang="pt-BR" sz="2800" dirty="0"/>
              <a:t>0</a:t>
            </a:r>
          </a:p>
        </p:txBody>
      </p:sp>
      <p:sp>
        <p:nvSpPr>
          <p:cNvPr id="321" name="CaixaDeTexto 320">
            <a:extLst>
              <a:ext uri="{FF2B5EF4-FFF2-40B4-BE49-F238E27FC236}">
                <a16:creationId xmlns:a16="http://schemas.microsoft.com/office/drawing/2014/main" id="{3CE5741D-0A52-47A1-81A4-DC18ACEFB631}"/>
              </a:ext>
            </a:extLst>
          </p:cNvPr>
          <p:cNvSpPr txBox="1"/>
          <p:nvPr/>
        </p:nvSpPr>
        <p:spPr>
          <a:xfrm>
            <a:off x="7402151" y="443570"/>
            <a:ext cx="438695" cy="523220"/>
          </a:xfrm>
          <a:prstGeom prst="rect">
            <a:avLst/>
          </a:prstGeom>
          <a:noFill/>
        </p:spPr>
        <p:txBody>
          <a:bodyPr wrap="square" rtlCol="0">
            <a:spAutoFit/>
          </a:bodyPr>
          <a:lstStyle/>
          <a:p>
            <a:r>
              <a:rPr lang="pt-BR" sz="2800" dirty="0"/>
              <a:t>1</a:t>
            </a:r>
          </a:p>
        </p:txBody>
      </p:sp>
      <p:sp>
        <p:nvSpPr>
          <p:cNvPr id="323" name="CaixaDeTexto 322">
            <a:extLst>
              <a:ext uri="{FF2B5EF4-FFF2-40B4-BE49-F238E27FC236}">
                <a16:creationId xmlns:a16="http://schemas.microsoft.com/office/drawing/2014/main" id="{66F85EE6-02B1-42F8-AE74-EC5E4B23071C}"/>
              </a:ext>
            </a:extLst>
          </p:cNvPr>
          <p:cNvSpPr txBox="1"/>
          <p:nvPr/>
        </p:nvSpPr>
        <p:spPr>
          <a:xfrm>
            <a:off x="7416777" y="937192"/>
            <a:ext cx="438695" cy="523220"/>
          </a:xfrm>
          <a:prstGeom prst="rect">
            <a:avLst/>
          </a:prstGeom>
          <a:noFill/>
        </p:spPr>
        <p:txBody>
          <a:bodyPr wrap="square" rtlCol="0">
            <a:spAutoFit/>
          </a:bodyPr>
          <a:lstStyle/>
          <a:p>
            <a:r>
              <a:rPr lang="pt-BR" sz="2800" dirty="0"/>
              <a:t>2</a:t>
            </a:r>
          </a:p>
        </p:txBody>
      </p:sp>
      <p:sp>
        <p:nvSpPr>
          <p:cNvPr id="325" name="CaixaDeTexto 324">
            <a:extLst>
              <a:ext uri="{FF2B5EF4-FFF2-40B4-BE49-F238E27FC236}">
                <a16:creationId xmlns:a16="http://schemas.microsoft.com/office/drawing/2014/main" id="{CDC9194B-652B-49DB-A423-16628533287B}"/>
              </a:ext>
            </a:extLst>
          </p:cNvPr>
          <p:cNvSpPr txBox="1"/>
          <p:nvPr/>
        </p:nvSpPr>
        <p:spPr>
          <a:xfrm>
            <a:off x="7418733" y="1455816"/>
            <a:ext cx="438695" cy="523220"/>
          </a:xfrm>
          <a:prstGeom prst="rect">
            <a:avLst/>
          </a:prstGeom>
          <a:noFill/>
        </p:spPr>
        <p:txBody>
          <a:bodyPr wrap="square" rtlCol="0">
            <a:spAutoFit/>
          </a:bodyPr>
          <a:lstStyle/>
          <a:p>
            <a:r>
              <a:rPr lang="pt-BR" sz="2800" dirty="0"/>
              <a:t>3</a:t>
            </a:r>
          </a:p>
        </p:txBody>
      </p:sp>
      <p:sp>
        <p:nvSpPr>
          <p:cNvPr id="327" name="CaixaDeTexto 326">
            <a:extLst>
              <a:ext uri="{FF2B5EF4-FFF2-40B4-BE49-F238E27FC236}">
                <a16:creationId xmlns:a16="http://schemas.microsoft.com/office/drawing/2014/main" id="{1FE9CF1C-CD9F-4776-8442-6D6463777E4C}"/>
              </a:ext>
            </a:extLst>
          </p:cNvPr>
          <p:cNvSpPr txBox="1"/>
          <p:nvPr/>
        </p:nvSpPr>
        <p:spPr>
          <a:xfrm>
            <a:off x="7406625" y="1947128"/>
            <a:ext cx="438695" cy="523220"/>
          </a:xfrm>
          <a:prstGeom prst="rect">
            <a:avLst/>
          </a:prstGeom>
          <a:noFill/>
        </p:spPr>
        <p:txBody>
          <a:bodyPr wrap="square" rtlCol="0">
            <a:spAutoFit/>
          </a:bodyPr>
          <a:lstStyle/>
          <a:p>
            <a:r>
              <a:rPr lang="pt-BR" sz="2800" dirty="0"/>
              <a:t>4</a:t>
            </a:r>
          </a:p>
        </p:txBody>
      </p:sp>
      <p:sp>
        <p:nvSpPr>
          <p:cNvPr id="329" name="CaixaDeTexto 328">
            <a:extLst>
              <a:ext uri="{FF2B5EF4-FFF2-40B4-BE49-F238E27FC236}">
                <a16:creationId xmlns:a16="http://schemas.microsoft.com/office/drawing/2014/main" id="{DBDDD3F6-F3DB-4B30-9212-BB929A394C58}"/>
              </a:ext>
            </a:extLst>
          </p:cNvPr>
          <p:cNvSpPr txBox="1"/>
          <p:nvPr/>
        </p:nvSpPr>
        <p:spPr>
          <a:xfrm>
            <a:off x="7405647" y="2411127"/>
            <a:ext cx="438695" cy="523220"/>
          </a:xfrm>
          <a:prstGeom prst="rect">
            <a:avLst/>
          </a:prstGeom>
          <a:noFill/>
        </p:spPr>
        <p:txBody>
          <a:bodyPr wrap="square" rtlCol="0">
            <a:spAutoFit/>
          </a:bodyPr>
          <a:lstStyle/>
          <a:p>
            <a:r>
              <a:rPr lang="pt-BR" sz="2800" dirty="0"/>
              <a:t>5</a:t>
            </a:r>
          </a:p>
        </p:txBody>
      </p:sp>
      <p:sp>
        <p:nvSpPr>
          <p:cNvPr id="331" name="CaixaDeTexto 330">
            <a:extLst>
              <a:ext uri="{FF2B5EF4-FFF2-40B4-BE49-F238E27FC236}">
                <a16:creationId xmlns:a16="http://schemas.microsoft.com/office/drawing/2014/main" id="{4D9E2467-50A5-46FA-9C49-ABBD25254FDD}"/>
              </a:ext>
            </a:extLst>
          </p:cNvPr>
          <p:cNvSpPr txBox="1"/>
          <p:nvPr/>
        </p:nvSpPr>
        <p:spPr>
          <a:xfrm>
            <a:off x="7432279" y="2916102"/>
            <a:ext cx="438695" cy="523220"/>
          </a:xfrm>
          <a:prstGeom prst="rect">
            <a:avLst/>
          </a:prstGeom>
          <a:noFill/>
        </p:spPr>
        <p:txBody>
          <a:bodyPr wrap="square" rtlCol="0">
            <a:spAutoFit/>
          </a:bodyPr>
          <a:lstStyle/>
          <a:p>
            <a:r>
              <a:rPr lang="pt-BR" sz="2800" dirty="0"/>
              <a:t>6</a:t>
            </a:r>
          </a:p>
        </p:txBody>
      </p:sp>
      <p:sp>
        <p:nvSpPr>
          <p:cNvPr id="333" name="CaixaDeTexto 332">
            <a:extLst>
              <a:ext uri="{FF2B5EF4-FFF2-40B4-BE49-F238E27FC236}">
                <a16:creationId xmlns:a16="http://schemas.microsoft.com/office/drawing/2014/main" id="{6B67F9D0-54B4-44BE-9D4C-97B54C7CEA45}"/>
              </a:ext>
            </a:extLst>
          </p:cNvPr>
          <p:cNvSpPr txBox="1"/>
          <p:nvPr/>
        </p:nvSpPr>
        <p:spPr>
          <a:xfrm>
            <a:off x="7418630" y="3432376"/>
            <a:ext cx="438695" cy="523220"/>
          </a:xfrm>
          <a:prstGeom prst="rect">
            <a:avLst/>
          </a:prstGeom>
          <a:noFill/>
        </p:spPr>
        <p:txBody>
          <a:bodyPr wrap="square" rtlCol="0">
            <a:spAutoFit/>
          </a:bodyPr>
          <a:lstStyle/>
          <a:p>
            <a:r>
              <a:rPr lang="pt-BR" sz="2800" dirty="0"/>
              <a:t>7</a:t>
            </a:r>
          </a:p>
        </p:txBody>
      </p:sp>
      <p:sp>
        <p:nvSpPr>
          <p:cNvPr id="335" name="CaixaDeTexto 334">
            <a:extLst>
              <a:ext uri="{FF2B5EF4-FFF2-40B4-BE49-F238E27FC236}">
                <a16:creationId xmlns:a16="http://schemas.microsoft.com/office/drawing/2014/main" id="{0667B9C0-2CBC-4546-9EB9-F18F5EBC0C2F}"/>
              </a:ext>
            </a:extLst>
          </p:cNvPr>
          <p:cNvSpPr txBox="1"/>
          <p:nvPr/>
        </p:nvSpPr>
        <p:spPr>
          <a:xfrm>
            <a:off x="7416777" y="3939662"/>
            <a:ext cx="438695" cy="523220"/>
          </a:xfrm>
          <a:prstGeom prst="rect">
            <a:avLst/>
          </a:prstGeom>
          <a:noFill/>
        </p:spPr>
        <p:txBody>
          <a:bodyPr wrap="square" rtlCol="0">
            <a:spAutoFit/>
          </a:bodyPr>
          <a:lstStyle/>
          <a:p>
            <a:r>
              <a:rPr lang="pt-BR" sz="2800" dirty="0"/>
              <a:t>8</a:t>
            </a:r>
          </a:p>
        </p:txBody>
      </p:sp>
      <p:sp>
        <p:nvSpPr>
          <p:cNvPr id="337" name="CaixaDeTexto 336">
            <a:extLst>
              <a:ext uri="{FF2B5EF4-FFF2-40B4-BE49-F238E27FC236}">
                <a16:creationId xmlns:a16="http://schemas.microsoft.com/office/drawing/2014/main" id="{FDE02316-6F70-42CA-A739-FBCA31D42927}"/>
              </a:ext>
            </a:extLst>
          </p:cNvPr>
          <p:cNvSpPr txBox="1"/>
          <p:nvPr/>
        </p:nvSpPr>
        <p:spPr>
          <a:xfrm>
            <a:off x="7406625" y="4376438"/>
            <a:ext cx="438695" cy="523220"/>
          </a:xfrm>
          <a:prstGeom prst="rect">
            <a:avLst/>
          </a:prstGeom>
          <a:noFill/>
        </p:spPr>
        <p:txBody>
          <a:bodyPr wrap="square" rtlCol="0">
            <a:spAutoFit/>
          </a:bodyPr>
          <a:lstStyle/>
          <a:p>
            <a:r>
              <a:rPr lang="pt-BR" sz="2800" dirty="0"/>
              <a:t>9</a:t>
            </a:r>
          </a:p>
        </p:txBody>
      </p:sp>
      <p:sp>
        <p:nvSpPr>
          <p:cNvPr id="339" name="CaixaDeTexto 338">
            <a:extLst>
              <a:ext uri="{FF2B5EF4-FFF2-40B4-BE49-F238E27FC236}">
                <a16:creationId xmlns:a16="http://schemas.microsoft.com/office/drawing/2014/main" id="{18B2B643-9B72-4314-BBD2-8BD1B98EFC68}"/>
              </a:ext>
            </a:extLst>
          </p:cNvPr>
          <p:cNvSpPr txBox="1"/>
          <p:nvPr/>
        </p:nvSpPr>
        <p:spPr>
          <a:xfrm>
            <a:off x="7319001" y="4892820"/>
            <a:ext cx="604994" cy="523220"/>
          </a:xfrm>
          <a:prstGeom prst="rect">
            <a:avLst/>
          </a:prstGeom>
          <a:noFill/>
        </p:spPr>
        <p:txBody>
          <a:bodyPr wrap="square" rtlCol="0">
            <a:spAutoFit/>
          </a:bodyPr>
          <a:lstStyle/>
          <a:p>
            <a:r>
              <a:rPr lang="pt-BR" sz="2800" dirty="0"/>
              <a:t>10</a:t>
            </a:r>
          </a:p>
        </p:txBody>
      </p:sp>
      <p:sp>
        <p:nvSpPr>
          <p:cNvPr id="341" name="CaixaDeTexto 340">
            <a:extLst>
              <a:ext uri="{FF2B5EF4-FFF2-40B4-BE49-F238E27FC236}">
                <a16:creationId xmlns:a16="http://schemas.microsoft.com/office/drawing/2014/main" id="{BBF82EEA-0A11-4066-90A9-3A0AB6E680DF}"/>
              </a:ext>
            </a:extLst>
          </p:cNvPr>
          <p:cNvSpPr txBox="1"/>
          <p:nvPr/>
        </p:nvSpPr>
        <p:spPr>
          <a:xfrm>
            <a:off x="7334080" y="5388471"/>
            <a:ext cx="554387" cy="523220"/>
          </a:xfrm>
          <a:prstGeom prst="rect">
            <a:avLst/>
          </a:prstGeom>
          <a:noFill/>
        </p:spPr>
        <p:txBody>
          <a:bodyPr wrap="square" rtlCol="0">
            <a:spAutoFit/>
          </a:bodyPr>
          <a:lstStyle/>
          <a:p>
            <a:r>
              <a:rPr lang="pt-BR" sz="2800" dirty="0"/>
              <a:t>11</a:t>
            </a:r>
          </a:p>
        </p:txBody>
      </p:sp>
      <p:sp>
        <p:nvSpPr>
          <p:cNvPr id="343" name="CaixaDeTexto 342">
            <a:extLst>
              <a:ext uri="{FF2B5EF4-FFF2-40B4-BE49-F238E27FC236}">
                <a16:creationId xmlns:a16="http://schemas.microsoft.com/office/drawing/2014/main" id="{D3800ABD-A291-4F49-A1DD-DE51E2C6E908}"/>
              </a:ext>
            </a:extLst>
          </p:cNvPr>
          <p:cNvSpPr txBox="1"/>
          <p:nvPr/>
        </p:nvSpPr>
        <p:spPr>
          <a:xfrm>
            <a:off x="7319001" y="5904987"/>
            <a:ext cx="604994" cy="523220"/>
          </a:xfrm>
          <a:prstGeom prst="rect">
            <a:avLst/>
          </a:prstGeom>
          <a:noFill/>
        </p:spPr>
        <p:txBody>
          <a:bodyPr wrap="square" rtlCol="0">
            <a:spAutoFit/>
          </a:bodyPr>
          <a:lstStyle/>
          <a:p>
            <a:r>
              <a:rPr lang="pt-BR" sz="2800" dirty="0"/>
              <a:t>12</a:t>
            </a:r>
          </a:p>
        </p:txBody>
      </p:sp>
      <p:sp>
        <p:nvSpPr>
          <p:cNvPr id="345" name="CaixaDeTexto 344">
            <a:extLst>
              <a:ext uri="{FF2B5EF4-FFF2-40B4-BE49-F238E27FC236}">
                <a16:creationId xmlns:a16="http://schemas.microsoft.com/office/drawing/2014/main" id="{C3606145-D47C-445D-9C4F-A80C0799C851}"/>
              </a:ext>
            </a:extLst>
          </p:cNvPr>
          <p:cNvSpPr txBox="1"/>
          <p:nvPr/>
        </p:nvSpPr>
        <p:spPr>
          <a:xfrm>
            <a:off x="7323474" y="6396305"/>
            <a:ext cx="584665" cy="523220"/>
          </a:xfrm>
          <a:prstGeom prst="rect">
            <a:avLst/>
          </a:prstGeom>
          <a:noFill/>
        </p:spPr>
        <p:txBody>
          <a:bodyPr wrap="square" rtlCol="0">
            <a:spAutoFit/>
          </a:bodyPr>
          <a:lstStyle/>
          <a:p>
            <a:r>
              <a:rPr lang="pt-BR" sz="2800" dirty="0"/>
              <a:t>13</a:t>
            </a:r>
          </a:p>
        </p:txBody>
      </p:sp>
      <p:sp>
        <p:nvSpPr>
          <p:cNvPr id="347" name="Retângulo 346">
            <a:extLst>
              <a:ext uri="{FF2B5EF4-FFF2-40B4-BE49-F238E27FC236}">
                <a16:creationId xmlns:a16="http://schemas.microsoft.com/office/drawing/2014/main" id="{AB480BBD-06B9-4C19-8E65-3F523E748AE1}"/>
              </a:ext>
            </a:extLst>
          </p:cNvPr>
          <p:cNvSpPr/>
          <p:nvPr/>
        </p:nvSpPr>
        <p:spPr>
          <a:xfrm>
            <a:off x="10444855" y="6585051"/>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9" name="Retângulo 348">
            <a:extLst>
              <a:ext uri="{FF2B5EF4-FFF2-40B4-BE49-F238E27FC236}">
                <a16:creationId xmlns:a16="http://schemas.microsoft.com/office/drawing/2014/main" id="{399CB2BC-CDAA-44EA-8656-4B68B088002B}"/>
              </a:ext>
            </a:extLst>
          </p:cNvPr>
          <p:cNvSpPr/>
          <p:nvPr/>
        </p:nvSpPr>
        <p:spPr>
          <a:xfrm>
            <a:off x="11226693" y="6339138"/>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1" name="CaixaDeTexto 350">
            <a:extLst>
              <a:ext uri="{FF2B5EF4-FFF2-40B4-BE49-F238E27FC236}">
                <a16:creationId xmlns:a16="http://schemas.microsoft.com/office/drawing/2014/main" id="{10E1DE47-124B-48D4-AA2E-AB1E5FB19063}"/>
              </a:ext>
            </a:extLst>
          </p:cNvPr>
          <p:cNvSpPr txBox="1"/>
          <p:nvPr/>
        </p:nvSpPr>
        <p:spPr>
          <a:xfrm>
            <a:off x="11345847" y="6302828"/>
            <a:ext cx="1009934" cy="646331"/>
          </a:xfrm>
          <a:prstGeom prst="rect">
            <a:avLst/>
          </a:prstGeom>
          <a:noFill/>
        </p:spPr>
        <p:txBody>
          <a:bodyPr wrap="square" rtlCol="0">
            <a:spAutoFit/>
          </a:bodyPr>
          <a:lstStyle/>
          <a:p>
            <a:r>
              <a:rPr lang="pt-BR" sz="3600" dirty="0"/>
              <a:t>27</a:t>
            </a:r>
          </a:p>
        </p:txBody>
      </p:sp>
    </p:spTree>
    <p:extLst>
      <p:ext uri="{BB962C8B-B14F-4D97-AF65-F5344CB8AC3E}">
        <p14:creationId xmlns:p14="http://schemas.microsoft.com/office/powerpoint/2010/main" val="375838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TABELA HASH</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pPr algn="ctr"/>
            <a:r>
              <a:rPr lang="pt-BR" sz="2600" b="1" dirty="0"/>
              <a:t>FUNÇÃO HASH COM STRINGS:</a:t>
            </a:r>
          </a:p>
          <a:p>
            <a:pPr algn="just">
              <a:buFont typeface="Arial" panose="020B0604020202020204" pitchFamily="34" charset="0"/>
              <a:buChar char="•"/>
            </a:pPr>
            <a:r>
              <a:rPr lang="pt-BR" dirty="0"/>
              <a:t> </a:t>
            </a:r>
            <a:r>
              <a:rPr lang="pt-BR" dirty="0" err="1"/>
              <a:t>Strings</a:t>
            </a:r>
            <a:r>
              <a:rPr lang="pt-BR" dirty="0"/>
              <a:t> são sequências de caracteres usadas para representar palavras no código.</a:t>
            </a:r>
          </a:p>
          <a:p>
            <a:pPr algn="just">
              <a:buFont typeface="Arial" panose="020B0604020202020204" pitchFamily="34" charset="0"/>
              <a:buChar char="•"/>
            </a:pPr>
            <a:r>
              <a:rPr lang="pt-BR" b="1" dirty="0"/>
              <a:t> </a:t>
            </a:r>
            <a:r>
              <a:rPr lang="pt-BR" dirty="0"/>
              <a:t>Cada carácter é formado por um código binário único, em que é feito uma conversão utilizando a codificação ASCII, possibilitando a leitura humana.</a:t>
            </a:r>
          </a:p>
          <a:p>
            <a:pPr algn="just">
              <a:buFont typeface="Arial" panose="020B0604020202020204" pitchFamily="34" charset="0"/>
              <a:buChar char="•"/>
            </a:pPr>
            <a:r>
              <a:rPr lang="pt-BR" dirty="0"/>
              <a:t> Para possibilitar a inserção de uma </a:t>
            </a:r>
            <a:r>
              <a:rPr lang="pt-BR" dirty="0" err="1"/>
              <a:t>String</a:t>
            </a:r>
            <a:r>
              <a:rPr lang="pt-BR" dirty="0"/>
              <a:t> na Tabela </a:t>
            </a:r>
            <a:r>
              <a:rPr lang="pt-BR" dirty="0" err="1"/>
              <a:t>Hash</a:t>
            </a:r>
            <a:r>
              <a:rPr lang="pt-BR" dirty="0"/>
              <a:t> é necessário fazer uma conversão do código binário de cada carácter para um número de base decimal, seguindo a codificação ASCII.</a:t>
            </a:r>
          </a:p>
          <a:p>
            <a:pPr algn="just">
              <a:buFont typeface="Arial" panose="020B0604020202020204" pitchFamily="34" charset="0"/>
              <a:buChar char="•"/>
            </a:pPr>
            <a:r>
              <a:rPr lang="pt-BR" dirty="0"/>
              <a:t> Após a conversão, é feito uma soma entre os números convertidos, resultando no número que será usado na Função </a:t>
            </a:r>
            <a:r>
              <a:rPr lang="pt-BR" dirty="0" err="1"/>
              <a:t>Hash</a:t>
            </a:r>
            <a:r>
              <a:rPr lang="pt-BR" dirty="0"/>
              <a:t> para determinar a chave especial do indivíduo a ser inserido.</a:t>
            </a:r>
          </a:p>
          <a:p>
            <a:endParaRPr lang="pt-BR" dirty="0"/>
          </a:p>
        </p:txBody>
      </p:sp>
      <p:pic>
        <p:nvPicPr>
          <p:cNvPr id="5" name="Imagem 4" descr="Uma imagem contendo desenho&#10;&#10;Descrição gerada automaticamente">
            <a:extLst>
              <a:ext uri="{FF2B5EF4-FFF2-40B4-BE49-F238E27FC236}">
                <a16:creationId xmlns:a16="http://schemas.microsoft.com/office/drawing/2014/main" id="{4BEFFB32-38CC-4C77-BC8E-7F5C118DB21A}"/>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25517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D57DD6F0-8D3E-4981-829C-6BD54EF5B215}"/>
              </a:ext>
            </a:extLst>
          </p:cNvPr>
          <p:cNvSpPr/>
          <p:nvPr/>
        </p:nvSpPr>
        <p:spPr>
          <a:xfrm>
            <a:off x="450580" y="94996"/>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8875285B-4AE9-4BDD-ACC2-0292F46538AB}"/>
              </a:ext>
            </a:extLst>
          </p:cNvPr>
          <p:cNvSpPr/>
          <p:nvPr/>
        </p:nvSpPr>
        <p:spPr>
          <a:xfrm>
            <a:off x="450580" y="803987"/>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E456506F-1AF5-46A2-80C1-FF30435B8E16}"/>
              </a:ext>
            </a:extLst>
          </p:cNvPr>
          <p:cNvSpPr/>
          <p:nvPr/>
        </p:nvSpPr>
        <p:spPr>
          <a:xfrm>
            <a:off x="450580" y="1496413"/>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088A050C-A300-443A-A8BD-CF47E6FCC8DE}"/>
              </a:ext>
            </a:extLst>
          </p:cNvPr>
          <p:cNvSpPr/>
          <p:nvPr/>
        </p:nvSpPr>
        <p:spPr>
          <a:xfrm>
            <a:off x="450580" y="2188839"/>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7569C8B5-861A-4B79-9E71-EC2B58FECE25}"/>
              </a:ext>
            </a:extLst>
          </p:cNvPr>
          <p:cNvSpPr/>
          <p:nvPr/>
        </p:nvSpPr>
        <p:spPr>
          <a:xfrm>
            <a:off x="450579" y="2907769"/>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FCF447D9-1DBF-4A95-A365-F24BB4BB2A08}"/>
              </a:ext>
            </a:extLst>
          </p:cNvPr>
          <p:cNvSpPr/>
          <p:nvPr/>
        </p:nvSpPr>
        <p:spPr>
          <a:xfrm>
            <a:off x="450579" y="3583630"/>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6AAC94E1-E404-427D-A087-0DB386438EF0}"/>
              </a:ext>
            </a:extLst>
          </p:cNvPr>
          <p:cNvSpPr/>
          <p:nvPr/>
        </p:nvSpPr>
        <p:spPr>
          <a:xfrm>
            <a:off x="450579" y="4242928"/>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344F64F9-AD67-4AEB-95A4-899A7098A398}"/>
              </a:ext>
            </a:extLst>
          </p:cNvPr>
          <p:cNvSpPr/>
          <p:nvPr/>
        </p:nvSpPr>
        <p:spPr>
          <a:xfrm>
            <a:off x="450579" y="4918789"/>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24AADF24-24ED-42CF-85B9-EE756665145B}"/>
              </a:ext>
            </a:extLst>
          </p:cNvPr>
          <p:cNvSpPr/>
          <p:nvPr/>
        </p:nvSpPr>
        <p:spPr>
          <a:xfrm>
            <a:off x="450579" y="5627780"/>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CaixaDeTexto 18">
            <a:extLst>
              <a:ext uri="{FF2B5EF4-FFF2-40B4-BE49-F238E27FC236}">
                <a16:creationId xmlns:a16="http://schemas.microsoft.com/office/drawing/2014/main" id="{3E1D86CC-609A-4105-BB57-FC4B03128D86}"/>
              </a:ext>
            </a:extLst>
          </p:cNvPr>
          <p:cNvSpPr txBox="1"/>
          <p:nvPr/>
        </p:nvSpPr>
        <p:spPr>
          <a:xfrm>
            <a:off x="1338474" y="157103"/>
            <a:ext cx="1417983" cy="584775"/>
          </a:xfrm>
          <a:prstGeom prst="rect">
            <a:avLst/>
          </a:prstGeom>
          <a:noFill/>
        </p:spPr>
        <p:txBody>
          <a:bodyPr wrap="square" rtlCol="0">
            <a:spAutoFit/>
          </a:bodyPr>
          <a:lstStyle/>
          <a:p>
            <a:r>
              <a:rPr lang="pt-BR" sz="3200" dirty="0"/>
              <a:t>“Ana”</a:t>
            </a:r>
          </a:p>
        </p:txBody>
      </p:sp>
      <p:sp>
        <p:nvSpPr>
          <p:cNvPr id="21" name="CaixaDeTexto 20">
            <a:extLst>
              <a:ext uri="{FF2B5EF4-FFF2-40B4-BE49-F238E27FC236}">
                <a16:creationId xmlns:a16="http://schemas.microsoft.com/office/drawing/2014/main" id="{8FA4D460-4710-4912-88DB-76AF6447916A}"/>
              </a:ext>
            </a:extLst>
          </p:cNvPr>
          <p:cNvSpPr txBox="1"/>
          <p:nvPr/>
        </p:nvSpPr>
        <p:spPr>
          <a:xfrm>
            <a:off x="1364978" y="803987"/>
            <a:ext cx="1417983" cy="584775"/>
          </a:xfrm>
          <a:prstGeom prst="rect">
            <a:avLst/>
          </a:prstGeom>
          <a:noFill/>
        </p:spPr>
        <p:txBody>
          <a:bodyPr wrap="square" rtlCol="0">
            <a:spAutoFit/>
          </a:bodyPr>
          <a:lstStyle/>
          <a:p>
            <a:r>
              <a:rPr lang="pt-BR" sz="3200" dirty="0"/>
              <a:t>“José”</a:t>
            </a:r>
          </a:p>
        </p:txBody>
      </p:sp>
      <p:sp>
        <p:nvSpPr>
          <p:cNvPr id="23" name="CaixaDeTexto 22">
            <a:extLst>
              <a:ext uri="{FF2B5EF4-FFF2-40B4-BE49-F238E27FC236}">
                <a16:creationId xmlns:a16="http://schemas.microsoft.com/office/drawing/2014/main" id="{835696E1-0461-4D6E-9BBE-EB52BD9C170C}"/>
              </a:ext>
            </a:extLst>
          </p:cNvPr>
          <p:cNvSpPr txBox="1"/>
          <p:nvPr/>
        </p:nvSpPr>
        <p:spPr>
          <a:xfrm>
            <a:off x="1364978" y="1496413"/>
            <a:ext cx="1590258" cy="584775"/>
          </a:xfrm>
          <a:prstGeom prst="rect">
            <a:avLst/>
          </a:prstGeom>
          <a:noFill/>
        </p:spPr>
        <p:txBody>
          <a:bodyPr wrap="square" rtlCol="0">
            <a:spAutoFit/>
          </a:bodyPr>
          <a:lstStyle/>
          <a:p>
            <a:r>
              <a:rPr lang="pt-BR" sz="3200" dirty="0"/>
              <a:t>“Pedro”</a:t>
            </a:r>
          </a:p>
        </p:txBody>
      </p:sp>
      <p:sp>
        <p:nvSpPr>
          <p:cNvPr id="25" name="CaixaDeTexto 24">
            <a:extLst>
              <a:ext uri="{FF2B5EF4-FFF2-40B4-BE49-F238E27FC236}">
                <a16:creationId xmlns:a16="http://schemas.microsoft.com/office/drawing/2014/main" id="{E2F0ACB2-AAA0-4B29-8E51-9463C65AB732}"/>
              </a:ext>
            </a:extLst>
          </p:cNvPr>
          <p:cNvSpPr txBox="1"/>
          <p:nvPr/>
        </p:nvSpPr>
        <p:spPr>
          <a:xfrm>
            <a:off x="1364977" y="2164013"/>
            <a:ext cx="1683028" cy="584775"/>
          </a:xfrm>
          <a:prstGeom prst="rect">
            <a:avLst/>
          </a:prstGeom>
          <a:noFill/>
        </p:spPr>
        <p:txBody>
          <a:bodyPr wrap="square" rtlCol="0">
            <a:spAutoFit/>
          </a:bodyPr>
          <a:lstStyle/>
          <a:p>
            <a:r>
              <a:rPr lang="pt-BR" sz="3200" dirty="0"/>
              <a:t>“Paulo”</a:t>
            </a:r>
          </a:p>
        </p:txBody>
      </p:sp>
      <p:sp>
        <p:nvSpPr>
          <p:cNvPr id="27" name="CaixaDeTexto 26">
            <a:extLst>
              <a:ext uri="{FF2B5EF4-FFF2-40B4-BE49-F238E27FC236}">
                <a16:creationId xmlns:a16="http://schemas.microsoft.com/office/drawing/2014/main" id="{64408FAE-A340-4208-AC5F-6048CF029BE4}"/>
              </a:ext>
            </a:extLst>
          </p:cNvPr>
          <p:cNvSpPr txBox="1"/>
          <p:nvPr/>
        </p:nvSpPr>
        <p:spPr>
          <a:xfrm>
            <a:off x="1338473" y="2967402"/>
            <a:ext cx="1417983" cy="584775"/>
          </a:xfrm>
          <a:prstGeom prst="rect">
            <a:avLst/>
          </a:prstGeom>
          <a:noFill/>
        </p:spPr>
        <p:txBody>
          <a:bodyPr wrap="square" rtlCol="0">
            <a:spAutoFit/>
          </a:bodyPr>
          <a:lstStyle/>
          <a:p>
            <a:r>
              <a:rPr lang="pt-BR" sz="3200" dirty="0"/>
              <a:t>“</a:t>
            </a:r>
            <a:r>
              <a:rPr lang="pt-BR" sz="3200" dirty="0" err="1"/>
              <a:t>Rex</a:t>
            </a:r>
            <a:r>
              <a:rPr lang="pt-BR" sz="3200" dirty="0"/>
              <a:t>”</a:t>
            </a:r>
          </a:p>
        </p:txBody>
      </p:sp>
      <p:sp>
        <p:nvSpPr>
          <p:cNvPr id="29" name="CaixaDeTexto 28">
            <a:extLst>
              <a:ext uri="{FF2B5EF4-FFF2-40B4-BE49-F238E27FC236}">
                <a16:creationId xmlns:a16="http://schemas.microsoft.com/office/drawing/2014/main" id="{19A902B1-F6D5-4CBA-8EB0-AA6B44335119}"/>
              </a:ext>
            </a:extLst>
          </p:cNvPr>
          <p:cNvSpPr txBox="1"/>
          <p:nvPr/>
        </p:nvSpPr>
        <p:spPr>
          <a:xfrm>
            <a:off x="1338472" y="3614286"/>
            <a:ext cx="1855307" cy="584775"/>
          </a:xfrm>
          <a:prstGeom prst="rect">
            <a:avLst/>
          </a:prstGeom>
          <a:noFill/>
        </p:spPr>
        <p:txBody>
          <a:bodyPr wrap="square" rtlCol="0">
            <a:spAutoFit/>
          </a:bodyPr>
          <a:lstStyle/>
          <a:p>
            <a:r>
              <a:rPr lang="pt-BR" sz="3200" dirty="0"/>
              <a:t>“Ricardo”</a:t>
            </a:r>
          </a:p>
        </p:txBody>
      </p:sp>
      <p:sp>
        <p:nvSpPr>
          <p:cNvPr id="31" name="Seta: para a Direita 30">
            <a:extLst>
              <a:ext uri="{FF2B5EF4-FFF2-40B4-BE49-F238E27FC236}">
                <a16:creationId xmlns:a16="http://schemas.microsoft.com/office/drawing/2014/main" id="{48E70AE2-6412-48CA-94B1-DF348D6609F4}"/>
              </a:ext>
            </a:extLst>
          </p:cNvPr>
          <p:cNvSpPr/>
          <p:nvPr/>
        </p:nvSpPr>
        <p:spPr>
          <a:xfrm>
            <a:off x="3507386" y="1620078"/>
            <a:ext cx="2798462" cy="308826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aixaDeTexto 33">
            <a:extLst>
              <a:ext uri="{FF2B5EF4-FFF2-40B4-BE49-F238E27FC236}">
                <a16:creationId xmlns:a16="http://schemas.microsoft.com/office/drawing/2014/main" id="{630B4C6D-8DAE-44FD-B6DF-EBA6ADCA4E5C}"/>
              </a:ext>
            </a:extLst>
          </p:cNvPr>
          <p:cNvSpPr txBox="1"/>
          <p:nvPr/>
        </p:nvSpPr>
        <p:spPr>
          <a:xfrm>
            <a:off x="3507387" y="2329069"/>
            <a:ext cx="2082844" cy="1569660"/>
          </a:xfrm>
          <a:prstGeom prst="rect">
            <a:avLst/>
          </a:prstGeom>
          <a:noFill/>
        </p:spPr>
        <p:txBody>
          <a:bodyPr wrap="square" rtlCol="0">
            <a:spAutoFit/>
          </a:bodyPr>
          <a:lstStyle/>
          <a:p>
            <a:r>
              <a:rPr lang="pt-BR" sz="2400" dirty="0"/>
              <a:t>Transformação em </a:t>
            </a:r>
          </a:p>
          <a:p>
            <a:r>
              <a:rPr lang="pt-BR" sz="2400" dirty="0"/>
              <a:t>Número de Base Decimal</a:t>
            </a:r>
          </a:p>
        </p:txBody>
      </p:sp>
      <p:sp>
        <p:nvSpPr>
          <p:cNvPr id="36" name="Retângulo 35">
            <a:extLst>
              <a:ext uri="{FF2B5EF4-FFF2-40B4-BE49-F238E27FC236}">
                <a16:creationId xmlns:a16="http://schemas.microsoft.com/office/drawing/2014/main" id="{50032A07-0FAB-46F4-A6C0-E6CA0871E3D5}"/>
              </a:ext>
            </a:extLst>
          </p:cNvPr>
          <p:cNvSpPr/>
          <p:nvPr/>
        </p:nvSpPr>
        <p:spPr>
          <a:xfrm>
            <a:off x="6619460" y="837361"/>
            <a:ext cx="4943061" cy="491408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aixaDeTexto 37">
            <a:extLst>
              <a:ext uri="{FF2B5EF4-FFF2-40B4-BE49-F238E27FC236}">
                <a16:creationId xmlns:a16="http://schemas.microsoft.com/office/drawing/2014/main" id="{C85CB212-B879-48F8-8FB3-5E3A75366A41}"/>
              </a:ext>
            </a:extLst>
          </p:cNvPr>
          <p:cNvSpPr txBox="1"/>
          <p:nvPr/>
        </p:nvSpPr>
        <p:spPr>
          <a:xfrm>
            <a:off x="6601702" y="3634712"/>
            <a:ext cx="4943061" cy="584775"/>
          </a:xfrm>
          <a:prstGeom prst="rect">
            <a:avLst/>
          </a:prstGeom>
          <a:noFill/>
        </p:spPr>
        <p:txBody>
          <a:bodyPr wrap="square">
            <a:spAutoFit/>
          </a:bodyPr>
          <a:lstStyle/>
          <a:p>
            <a:r>
              <a:rPr lang="pt-BR" sz="3200" dirty="0" err="1"/>
              <a:t>Rex</a:t>
            </a:r>
            <a:r>
              <a:rPr lang="pt-BR" sz="3200" dirty="0"/>
              <a:t> = 82 101 120</a:t>
            </a:r>
          </a:p>
        </p:txBody>
      </p:sp>
      <p:sp>
        <p:nvSpPr>
          <p:cNvPr id="40" name="CaixaDeTexto 39">
            <a:extLst>
              <a:ext uri="{FF2B5EF4-FFF2-40B4-BE49-F238E27FC236}">
                <a16:creationId xmlns:a16="http://schemas.microsoft.com/office/drawing/2014/main" id="{C408B4C8-EE1B-429D-A761-3D53F96A8025}"/>
              </a:ext>
            </a:extLst>
          </p:cNvPr>
          <p:cNvSpPr txBox="1"/>
          <p:nvPr/>
        </p:nvSpPr>
        <p:spPr>
          <a:xfrm>
            <a:off x="6546577" y="1646415"/>
            <a:ext cx="4943061" cy="584775"/>
          </a:xfrm>
          <a:prstGeom prst="rect">
            <a:avLst/>
          </a:prstGeom>
          <a:noFill/>
        </p:spPr>
        <p:txBody>
          <a:bodyPr wrap="square">
            <a:spAutoFit/>
          </a:bodyPr>
          <a:lstStyle/>
          <a:p>
            <a:r>
              <a:rPr lang="pt-BR" sz="3200" dirty="0"/>
              <a:t>José = 74 111 115 195 169</a:t>
            </a:r>
          </a:p>
        </p:txBody>
      </p:sp>
      <p:sp>
        <p:nvSpPr>
          <p:cNvPr id="42" name="CaixaDeTexto 41">
            <a:extLst>
              <a:ext uri="{FF2B5EF4-FFF2-40B4-BE49-F238E27FC236}">
                <a16:creationId xmlns:a16="http://schemas.microsoft.com/office/drawing/2014/main" id="{3BFD1AB8-1B1E-471E-BDDB-CD836778BDD3}"/>
              </a:ext>
            </a:extLst>
          </p:cNvPr>
          <p:cNvSpPr txBox="1"/>
          <p:nvPr/>
        </p:nvSpPr>
        <p:spPr>
          <a:xfrm>
            <a:off x="6612838" y="2288812"/>
            <a:ext cx="4943061" cy="584775"/>
          </a:xfrm>
          <a:prstGeom prst="rect">
            <a:avLst/>
          </a:prstGeom>
          <a:noFill/>
        </p:spPr>
        <p:txBody>
          <a:bodyPr wrap="square">
            <a:spAutoFit/>
          </a:bodyPr>
          <a:lstStyle/>
          <a:p>
            <a:r>
              <a:rPr lang="pt-BR" sz="3200" dirty="0"/>
              <a:t>Pedro = 80 101 100 114 111</a:t>
            </a:r>
          </a:p>
        </p:txBody>
      </p:sp>
      <p:sp>
        <p:nvSpPr>
          <p:cNvPr id="44" name="CaixaDeTexto 43">
            <a:extLst>
              <a:ext uri="{FF2B5EF4-FFF2-40B4-BE49-F238E27FC236}">
                <a16:creationId xmlns:a16="http://schemas.microsoft.com/office/drawing/2014/main" id="{B013940C-86ED-4B7E-9F92-8EF775C1ABE7}"/>
              </a:ext>
            </a:extLst>
          </p:cNvPr>
          <p:cNvSpPr txBox="1"/>
          <p:nvPr/>
        </p:nvSpPr>
        <p:spPr>
          <a:xfrm>
            <a:off x="6612838" y="2931209"/>
            <a:ext cx="4943061" cy="584775"/>
          </a:xfrm>
          <a:prstGeom prst="rect">
            <a:avLst/>
          </a:prstGeom>
          <a:noFill/>
        </p:spPr>
        <p:txBody>
          <a:bodyPr wrap="square">
            <a:spAutoFit/>
          </a:bodyPr>
          <a:lstStyle/>
          <a:p>
            <a:r>
              <a:rPr lang="pt-BR" sz="3200" dirty="0"/>
              <a:t>Paulo = 80 97 117 108 111</a:t>
            </a:r>
          </a:p>
        </p:txBody>
      </p:sp>
      <p:sp>
        <p:nvSpPr>
          <p:cNvPr id="46" name="CaixaDeTexto 45">
            <a:extLst>
              <a:ext uri="{FF2B5EF4-FFF2-40B4-BE49-F238E27FC236}">
                <a16:creationId xmlns:a16="http://schemas.microsoft.com/office/drawing/2014/main" id="{7F46DC51-D8DA-48FC-9252-EB6F61949EE2}"/>
              </a:ext>
            </a:extLst>
          </p:cNvPr>
          <p:cNvSpPr txBox="1"/>
          <p:nvPr/>
        </p:nvSpPr>
        <p:spPr>
          <a:xfrm>
            <a:off x="6654244" y="928446"/>
            <a:ext cx="4943061" cy="584775"/>
          </a:xfrm>
          <a:prstGeom prst="rect">
            <a:avLst/>
          </a:prstGeom>
          <a:noFill/>
        </p:spPr>
        <p:txBody>
          <a:bodyPr wrap="square">
            <a:spAutoFit/>
          </a:bodyPr>
          <a:lstStyle/>
          <a:p>
            <a:r>
              <a:rPr lang="pt-BR" sz="3200" dirty="0"/>
              <a:t>Ana = 65 110 97</a:t>
            </a:r>
          </a:p>
        </p:txBody>
      </p:sp>
      <p:sp>
        <p:nvSpPr>
          <p:cNvPr id="48" name="CaixaDeTexto 47">
            <a:extLst>
              <a:ext uri="{FF2B5EF4-FFF2-40B4-BE49-F238E27FC236}">
                <a16:creationId xmlns:a16="http://schemas.microsoft.com/office/drawing/2014/main" id="{E5C7399F-9619-4A31-89FD-383E71C45036}"/>
              </a:ext>
            </a:extLst>
          </p:cNvPr>
          <p:cNvSpPr txBox="1"/>
          <p:nvPr/>
        </p:nvSpPr>
        <p:spPr>
          <a:xfrm>
            <a:off x="6626082" y="4403342"/>
            <a:ext cx="4943061" cy="1077218"/>
          </a:xfrm>
          <a:prstGeom prst="rect">
            <a:avLst/>
          </a:prstGeom>
          <a:noFill/>
        </p:spPr>
        <p:txBody>
          <a:bodyPr wrap="square">
            <a:spAutoFit/>
          </a:bodyPr>
          <a:lstStyle/>
          <a:p>
            <a:r>
              <a:rPr lang="pt-BR" sz="3200" dirty="0"/>
              <a:t>Ricardo = 82 105 99 97 114 100 111</a:t>
            </a:r>
          </a:p>
        </p:txBody>
      </p:sp>
      <p:sp>
        <p:nvSpPr>
          <p:cNvPr id="54" name="CaixaDeTexto 53">
            <a:extLst>
              <a:ext uri="{FF2B5EF4-FFF2-40B4-BE49-F238E27FC236}">
                <a16:creationId xmlns:a16="http://schemas.microsoft.com/office/drawing/2014/main" id="{5859C618-1AB3-4E86-B459-2E2F84163607}"/>
              </a:ext>
            </a:extLst>
          </p:cNvPr>
          <p:cNvSpPr txBox="1"/>
          <p:nvPr/>
        </p:nvSpPr>
        <p:spPr>
          <a:xfrm>
            <a:off x="79513" y="342322"/>
            <a:ext cx="742121" cy="461665"/>
          </a:xfrm>
          <a:prstGeom prst="rect">
            <a:avLst/>
          </a:prstGeom>
          <a:noFill/>
        </p:spPr>
        <p:txBody>
          <a:bodyPr wrap="square" rtlCol="0">
            <a:spAutoFit/>
          </a:bodyPr>
          <a:lstStyle/>
          <a:p>
            <a:r>
              <a:rPr lang="pt-BR" sz="2400" dirty="0"/>
              <a:t>0</a:t>
            </a:r>
          </a:p>
        </p:txBody>
      </p:sp>
      <p:sp>
        <p:nvSpPr>
          <p:cNvPr id="56" name="CaixaDeTexto 55">
            <a:extLst>
              <a:ext uri="{FF2B5EF4-FFF2-40B4-BE49-F238E27FC236}">
                <a16:creationId xmlns:a16="http://schemas.microsoft.com/office/drawing/2014/main" id="{1F0DF157-4AB3-41C2-B1D3-271108205D15}"/>
              </a:ext>
            </a:extLst>
          </p:cNvPr>
          <p:cNvSpPr txBox="1"/>
          <p:nvPr/>
        </p:nvSpPr>
        <p:spPr>
          <a:xfrm>
            <a:off x="94986" y="1053474"/>
            <a:ext cx="742121" cy="461665"/>
          </a:xfrm>
          <a:prstGeom prst="rect">
            <a:avLst/>
          </a:prstGeom>
          <a:noFill/>
        </p:spPr>
        <p:txBody>
          <a:bodyPr wrap="square" rtlCol="0">
            <a:spAutoFit/>
          </a:bodyPr>
          <a:lstStyle/>
          <a:p>
            <a:r>
              <a:rPr lang="pt-BR" sz="2400" dirty="0"/>
              <a:t>1</a:t>
            </a:r>
          </a:p>
        </p:txBody>
      </p:sp>
      <p:sp>
        <p:nvSpPr>
          <p:cNvPr id="58" name="CaixaDeTexto 57">
            <a:extLst>
              <a:ext uri="{FF2B5EF4-FFF2-40B4-BE49-F238E27FC236}">
                <a16:creationId xmlns:a16="http://schemas.microsoft.com/office/drawing/2014/main" id="{BD5F22BE-1791-484C-8A32-3E1867F78891}"/>
              </a:ext>
            </a:extLst>
          </p:cNvPr>
          <p:cNvSpPr txBox="1"/>
          <p:nvPr/>
        </p:nvSpPr>
        <p:spPr>
          <a:xfrm>
            <a:off x="79513" y="1731567"/>
            <a:ext cx="742121" cy="461665"/>
          </a:xfrm>
          <a:prstGeom prst="rect">
            <a:avLst/>
          </a:prstGeom>
          <a:noFill/>
        </p:spPr>
        <p:txBody>
          <a:bodyPr wrap="square" rtlCol="0">
            <a:spAutoFit/>
          </a:bodyPr>
          <a:lstStyle/>
          <a:p>
            <a:r>
              <a:rPr lang="pt-BR" sz="2400" dirty="0"/>
              <a:t>2</a:t>
            </a:r>
          </a:p>
        </p:txBody>
      </p:sp>
      <p:sp>
        <p:nvSpPr>
          <p:cNvPr id="60" name="CaixaDeTexto 59">
            <a:extLst>
              <a:ext uri="{FF2B5EF4-FFF2-40B4-BE49-F238E27FC236}">
                <a16:creationId xmlns:a16="http://schemas.microsoft.com/office/drawing/2014/main" id="{AF30D313-2EB7-4B35-BD9A-A8F2B6C25F25}"/>
              </a:ext>
            </a:extLst>
          </p:cNvPr>
          <p:cNvSpPr txBox="1"/>
          <p:nvPr/>
        </p:nvSpPr>
        <p:spPr>
          <a:xfrm>
            <a:off x="70636" y="2448341"/>
            <a:ext cx="742121" cy="461665"/>
          </a:xfrm>
          <a:prstGeom prst="rect">
            <a:avLst/>
          </a:prstGeom>
          <a:noFill/>
        </p:spPr>
        <p:txBody>
          <a:bodyPr wrap="square" rtlCol="0">
            <a:spAutoFit/>
          </a:bodyPr>
          <a:lstStyle/>
          <a:p>
            <a:r>
              <a:rPr lang="pt-BR" sz="2400" dirty="0"/>
              <a:t>3</a:t>
            </a:r>
          </a:p>
        </p:txBody>
      </p:sp>
      <p:sp>
        <p:nvSpPr>
          <p:cNvPr id="62" name="CaixaDeTexto 61">
            <a:extLst>
              <a:ext uri="{FF2B5EF4-FFF2-40B4-BE49-F238E27FC236}">
                <a16:creationId xmlns:a16="http://schemas.microsoft.com/office/drawing/2014/main" id="{EF11E0DB-1A91-4CC6-AAF3-CB2053D99630}"/>
              </a:ext>
            </a:extLst>
          </p:cNvPr>
          <p:cNvSpPr txBox="1"/>
          <p:nvPr/>
        </p:nvSpPr>
        <p:spPr>
          <a:xfrm>
            <a:off x="68481" y="3124202"/>
            <a:ext cx="742121" cy="461665"/>
          </a:xfrm>
          <a:prstGeom prst="rect">
            <a:avLst/>
          </a:prstGeom>
          <a:noFill/>
        </p:spPr>
        <p:txBody>
          <a:bodyPr wrap="square" rtlCol="0">
            <a:spAutoFit/>
          </a:bodyPr>
          <a:lstStyle/>
          <a:p>
            <a:r>
              <a:rPr lang="pt-BR" sz="2400" dirty="0"/>
              <a:t>4</a:t>
            </a:r>
          </a:p>
        </p:txBody>
      </p:sp>
      <p:sp>
        <p:nvSpPr>
          <p:cNvPr id="64" name="CaixaDeTexto 63">
            <a:extLst>
              <a:ext uri="{FF2B5EF4-FFF2-40B4-BE49-F238E27FC236}">
                <a16:creationId xmlns:a16="http://schemas.microsoft.com/office/drawing/2014/main" id="{2B74F776-D679-454D-A901-FFE9C2950543}"/>
              </a:ext>
            </a:extLst>
          </p:cNvPr>
          <p:cNvSpPr txBox="1"/>
          <p:nvPr/>
        </p:nvSpPr>
        <p:spPr>
          <a:xfrm>
            <a:off x="93889" y="3840646"/>
            <a:ext cx="742121" cy="461665"/>
          </a:xfrm>
          <a:prstGeom prst="rect">
            <a:avLst/>
          </a:prstGeom>
          <a:noFill/>
        </p:spPr>
        <p:txBody>
          <a:bodyPr wrap="square" rtlCol="0">
            <a:spAutoFit/>
          </a:bodyPr>
          <a:lstStyle/>
          <a:p>
            <a:r>
              <a:rPr lang="pt-BR" sz="2400" dirty="0"/>
              <a:t>5</a:t>
            </a:r>
          </a:p>
        </p:txBody>
      </p:sp>
      <p:sp>
        <p:nvSpPr>
          <p:cNvPr id="66" name="CaixaDeTexto 65">
            <a:extLst>
              <a:ext uri="{FF2B5EF4-FFF2-40B4-BE49-F238E27FC236}">
                <a16:creationId xmlns:a16="http://schemas.microsoft.com/office/drawing/2014/main" id="{15F7039C-FEEE-44F5-B269-8574629A08C0}"/>
              </a:ext>
            </a:extLst>
          </p:cNvPr>
          <p:cNvSpPr txBox="1"/>
          <p:nvPr/>
        </p:nvSpPr>
        <p:spPr>
          <a:xfrm>
            <a:off x="105025" y="4516507"/>
            <a:ext cx="742121" cy="461665"/>
          </a:xfrm>
          <a:prstGeom prst="rect">
            <a:avLst/>
          </a:prstGeom>
          <a:noFill/>
        </p:spPr>
        <p:txBody>
          <a:bodyPr wrap="square" rtlCol="0">
            <a:spAutoFit/>
          </a:bodyPr>
          <a:lstStyle/>
          <a:p>
            <a:r>
              <a:rPr lang="pt-BR" sz="2400" dirty="0"/>
              <a:t>6</a:t>
            </a:r>
          </a:p>
        </p:txBody>
      </p:sp>
      <p:sp>
        <p:nvSpPr>
          <p:cNvPr id="68" name="CaixaDeTexto 67">
            <a:extLst>
              <a:ext uri="{FF2B5EF4-FFF2-40B4-BE49-F238E27FC236}">
                <a16:creationId xmlns:a16="http://schemas.microsoft.com/office/drawing/2014/main" id="{E3B57391-5BA3-4B40-A188-BA65CB54C1B5}"/>
              </a:ext>
            </a:extLst>
          </p:cNvPr>
          <p:cNvSpPr txBox="1"/>
          <p:nvPr/>
        </p:nvSpPr>
        <p:spPr>
          <a:xfrm>
            <a:off x="93888" y="5166116"/>
            <a:ext cx="742121" cy="461665"/>
          </a:xfrm>
          <a:prstGeom prst="rect">
            <a:avLst/>
          </a:prstGeom>
          <a:noFill/>
        </p:spPr>
        <p:txBody>
          <a:bodyPr wrap="square" rtlCol="0">
            <a:spAutoFit/>
          </a:bodyPr>
          <a:lstStyle/>
          <a:p>
            <a:r>
              <a:rPr lang="pt-BR" sz="2400" dirty="0"/>
              <a:t>7</a:t>
            </a:r>
          </a:p>
        </p:txBody>
      </p:sp>
      <p:sp>
        <p:nvSpPr>
          <p:cNvPr id="70" name="CaixaDeTexto 69">
            <a:extLst>
              <a:ext uri="{FF2B5EF4-FFF2-40B4-BE49-F238E27FC236}">
                <a16:creationId xmlns:a16="http://schemas.microsoft.com/office/drawing/2014/main" id="{4BAD2BBB-6BBF-4ACE-B56E-892E003A0952}"/>
              </a:ext>
            </a:extLst>
          </p:cNvPr>
          <p:cNvSpPr txBox="1"/>
          <p:nvPr/>
        </p:nvSpPr>
        <p:spPr>
          <a:xfrm>
            <a:off x="68480" y="5882560"/>
            <a:ext cx="742121" cy="461665"/>
          </a:xfrm>
          <a:prstGeom prst="rect">
            <a:avLst/>
          </a:prstGeom>
          <a:noFill/>
        </p:spPr>
        <p:txBody>
          <a:bodyPr wrap="square" rtlCol="0">
            <a:spAutoFit/>
          </a:bodyPr>
          <a:lstStyle/>
          <a:p>
            <a:r>
              <a:rPr lang="pt-BR" sz="2400" dirty="0"/>
              <a:t>8</a:t>
            </a:r>
          </a:p>
        </p:txBody>
      </p:sp>
    </p:spTree>
    <p:extLst>
      <p:ext uri="{BB962C8B-B14F-4D97-AF65-F5344CB8AC3E}">
        <p14:creationId xmlns:p14="http://schemas.microsoft.com/office/powerpoint/2010/main" val="1347159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C9F42DCB-0807-4B9A-9C9E-F8932AB56CC7}"/>
              </a:ext>
            </a:extLst>
          </p:cNvPr>
          <p:cNvSpPr/>
          <p:nvPr/>
        </p:nvSpPr>
        <p:spPr>
          <a:xfrm>
            <a:off x="2080770" y="1302553"/>
            <a:ext cx="2014330" cy="35223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0F0561D7-494B-4EA9-8128-97A72480020F}"/>
              </a:ext>
            </a:extLst>
          </p:cNvPr>
          <p:cNvSpPr/>
          <p:nvPr/>
        </p:nvSpPr>
        <p:spPr>
          <a:xfrm>
            <a:off x="6331070" y="1302553"/>
            <a:ext cx="2014330" cy="35223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A082DC61-AB4C-4B07-B55E-74C0CA321D1F}"/>
              </a:ext>
            </a:extLst>
          </p:cNvPr>
          <p:cNvSpPr txBox="1"/>
          <p:nvPr/>
        </p:nvSpPr>
        <p:spPr>
          <a:xfrm>
            <a:off x="2120528" y="1493411"/>
            <a:ext cx="1802295" cy="461665"/>
          </a:xfrm>
          <a:prstGeom prst="rect">
            <a:avLst/>
          </a:prstGeom>
          <a:noFill/>
        </p:spPr>
        <p:txBody>
          <a:bodyPr wrap="square" rtlCol="0">
            <a:spAutoFit/>
          </a:bodyPr>
          <a:lstStyle/>
          <a:p>
            <a:r>
              <a:rPr lang="pt-BR" sz="2400" dirty="0"/>
              <a:t>Ana = 272</a:t>
            </a:r>
          </a:p>
        </p:txBody>
      </p:sp>
      <p:sp>
        <p:nvSpPr>
          <p:cNvPr id="15" name="CaixaDeTexto 14">
            <a:extLst>
              <a:ext uri="{FF2B5EF4-FFF2-40B4-BE49-F238E27FC236}">
                <a16:creationId xmlns:a16="http://schemas.microsoft.com/office/drawing/2014/main" id="{1DFDC297-659D-4D24-9D0A-CFD2C8906B8B}"/>
              </a:ext>
            </a:extLst>
          </p:cNvPr>
          <p:cNvSpPr txBox="1"/>
          <p:nvPr/>
        </p:nvSpPr>
        <p:spPr>
          <a:xfrm>
            <a:off x="2120528" y="2023999"/>
            <a:ext cx="1610138" cy="461665"/>
          </a:xfrm>
          <a:prstGeom prst="rect">
            <a:avLst/>
          </a:prstGeom>
          <a:noFill/>
        </p:spPr>
        <p:txBody>
          <a:bodyPr wrap="square">
            <a:spAutoFit/>
          </a:bodyPr>
          <a:lstStyle/>
          <a:p>
            <a:r>
              <a:rPr lang="pt-BR" sz="2400" dirty="0"/>
              <a:t>José = 664</a:t>
            </a:r>
          </a:p>
        </p:txBody>
      </p:sp>
      <p:sp>
        <p:nvSpPr>
          <p:cNvPr id="17" name="CaixaDeTexto 16">
            <a:extLst>
              <a:ext uri="{FF2B5EF4-FFF2-40B4-BE49-F238E27FC236}">
                <a16:creationId xmlns:a16="http://schemas.microsoft.com/office/drawing/2014/main" id="{5FA7B79E-B5F9-488F-A7FB-7F20744C86A0}"/>
              </a:ext>
            </a:extLst>
          </p:cNvPr>
          <p:cNvSpPr txBox="1"/>
          <p:nvPr/>
        </p:nvSpPr>
        <p:spPr>
          <a:xfrm>
            <a:off x="2112073" y="2475134"/>
            <a:ext cx="1810749" cy="461665"/>
          </a:xfrm>
          <a:prstGeom prst="rect">
            <a:avLst/>
          </a:prstGeom>
          <a:noFill/>
        </p:spPr>
        <p:txBody>
          <a:bodyPr wrap="square">
            <a:spAutoFit/>
          </a:bodyPr>
          <a:lstStyle/>
          <a:p>
            <a:r>
              <a:rPr lang="pt-BR" sz="2400" dirty="0"/>
              <a:t>Pedro = 506</a:t>
            </a:r>
          </a:p>
        </p:txBody>
      </p:sp>
      <p:sp>
        <p:nvSpPr>
          <p:cNvPr id="19" name="CaixaDeTexto 18">
            <a:extLst>
              <a:ext uri="{FF2B5EF4-FFF2-40B4-BE49-F238E27FC236}">
                <a16:creationId xmlns:a16="http://schemas.microsoft.com/office/drawing/2014/main" id="{CCD5F4A4-2E70-49AF-A663-7866DBBAB686}"/>
              </a:ext>
            </a:extLst>
          </p:cNvPr>
          <p:cNvSpPr txBox="1"/>
          <p:nvPr/>
        </p:nvSpPr>
        <p:spPr>
          <a:xfrm>
            <a:off x="2120528" y="2978984"/>
            <a:ext cx="1802294" cy="461665"/>
          </a:xfrm>
          <a:prstGeom prst="rect">
            <a:avLst/>
          </a:prstGeom>
          <a:noFill/>
        </p:spPr>
        <p:txBody>
          <a:bodyPr wrap="square">
            <a:spAutoFit/>
          </a:bodyPr>
          <a:lstStyle/>
          <a:p>
            <a:r>
              <a:rPr lang="pt-BR" sz="2400" dirty="0"/>
              <a:t>Paulo = 513</a:t>
            </a:r>
          </a:p>
        </p:txBody>
      </p:sp>
      <p:sp>
        <p:nvSpPr>
          <p:cNvPr id="21" name="CaixaDeTexto 20">
            <a:extLst>
              <a:ext uri="{FF2B5EF4-FFF2-40B4-BE49-F238E27FC236}">
                <a16:creationId xmlns:a16="http://schemas.microsoft.com/office/drawing/2014/main" id="{FF9375C6-0F01-4045-BF7B-19616F5E18A0}"/>
              </a:ext>
            </a:extLst>
          </p:cNvPr>
          <p:cNvSpPr txBox="1"/>
          <p:nvPr/>
        </p:nvSpPr>
        <p:spPr>
          <a:xfrm>
            <a:off x="2120528" y="3482834"/>
            <a:ext cx="1610138" cy="461665"/>
          </a:xfrm>
          <a:prstGeom prst="rect">
            <a:avLst/>
          </a:prstGeom>
          <a:noFill/>
        </p:spPr>
        <p:txBody>
          <a:bodyPr wrap="square">
            <a:spAutoFit/>
          </a:bodyPr>
          <a:lstStyle/>
          <a:p>
            <a:r>
              <a:rPr lang="pt-BR" sz="2400" dirty="0" err="1"/>
              <a:t>Rex</a:t>
            </a:r>
            <a:r>
              <a:rPr lang="pt-BR" sz="2400" dirty="0"/>
              <a:t> = 303</a:t>
            </a:r>
          </a:p>
        </p:txBody>
      </p:sp>
      <p:sp>
        <p:nvSpPr>
          <p:cNvPr id="23" name="CaixaDeTexto 22">
            <a:extLst>
              <a:ext uri="{FF2B5EF4-FFF2-40B4-BE49-F238E27FC236}">
                <a16:creationId xmlns:a16="http://schemas.microsoft.com/office/drawing/2014/main" id="{6F475A6C-9109-401F-93AF-E8206402B99A}"/>
              </a:ext>
            </a:extLst>
          </p:cNvPr>
          <p:cNvSpPr txBox="1"/>
          <p:nvPr/>
        </p:nvSpPr>
        <p:spPr>
          <a:xfrm>
            <a:off x="2112072" y="4011287"/>
            <a:ext cx="1930019" cy="461665"/>
          </a:xfrm>
          <a:prstGeom prst="rect">
            <a:avLst/>
          </a:prstGeom>
          <a:noFill/>
        </p:spPr>
        <p:txBody>
          <a:bodyPr wrap="square">
            <a:spAutoFit/>
          </a:bodyPr>
          <a:lstStyle/>
          <a:p>
            <a:r>
              <a:rPr lang="pt-BR" sz="2400" dirty="0"/>
              <a:t>Ricardo = 708</a:t>
            </a:r>
          </a:p>
        </p:txBody>
      </p:sp>
      <p:sp>
        <p:nvSpPr>
          <p:cNvPr id="25" name="CaixaDeTexto 24">
            <a:extLst>
              <a:ext uri="{FF2B5EF4-FFF2-40B4-BE49-F238E27FC236}">
                <a16:creationId xmlns:a16="http://schemas.microsoft.com/office/drawing/2014/main" id="{D0D07319-0A92-41FA-9452-AC8C9BD541D5}"/>
              </a:ext>
            </a:extLst>
          </p:cNvPr>
          <p:cNvSpPr txBox="1"/>
          <p:nvPr/>
        </p:nvSpPr>
        <p:spPr>
          <a:xfrm>
            <a:off x="6331070" y="1402445"/>
            <a:ext cx="1610138" cy="461665"/>
          </a:xfrm>
          <a:prstGeom prst="rect">
            <a:avLst/>
          </a:prstGeom>
          <a:noFill/>
        </p:spPr>
        <p:txBody>
          <a:bodyPr wrap="square">
            <a:spAutoFit/>
          </a:bodyPr>
          <a:lstStyle/>
          <a:p>
            <a:r>
              <a:rPr lang="pt-BR" sz="2400" dirty="0"/>
              <a:t>272 % 9 = 2</a:t>
            </a:r>
          </a:p>
        </p:txBody>
      </p:sp>
      <p:sp>
        <p:nvSpPr>
          <p:cNvPr id="27" name="CaixaDeTexto 26">
            <a:extLst>
              <a:ext uri="{FF2B5EF4-FFF2-40B4-BE49-F238E27FC236}">
                <a16:creationId xmlns:a16="http://schemas.microsoft.com/office/drawing/2014/main" id="{D7E88BDF-6FAF-4535-9459-B8D5B756976E}"/>
              </a:ext>
            </a:extLst>
          </p:cNvPr>
          <p:cNvSpPr txBox="1"/>
          <p:nvPr/>
        </p:nvSpPr>
        <p:spPr>
          <a:xfrm>
            <a:off x="6331070" y="1913594"/>
            <a:ext cx="1610138" cy="461665"/>
          </a:xfrm>
          <a:prstGeom prst="rect">
            <a:avLst/>
          </a:prstGeom>
          <a:noFill/>
        </p:spPr>
        <p:txBody>
          <a:bodyPr wrap="square">
            <a:spAutoFit/>
          </a:bodyPr>
          <a:lstStyle/>
          <a:p>
            <a:r>
              <a:rPr lang="pt-BR" sz="2400" dirty="0"/>
              <a:t>664 % 9 = 7</a:t>
            </a:r>
          </a:p>
        </p:txBody>
      </p:sp>
      <p:sp>
        <p:nvSpPr>
          <p:cNvPr id="29" name="CaixaDeTexto 28">
            <a:extLst>
              <a:ext uri="{FF2B5EF4-FFF2-40B4-BE49-F238E27FC236}">
                <a16:creationId xmlns:a16="http://schemas.microsoft.com/office/drawing/2014/main" id="{0866EF23-1AE1-4295-9A93-B14D0F56369A}"/>
              </a:ext>
            </a:extLst>
          </p:cNvPr>
          <p:cNvSpPr txBox="1"/>
          <p:nvPr/>
        </p:nvSpPr>
        <p:spPr>
          <a:xfrm>
            <a:off x="6342495" y="2460144"/>
            <a:ext cx="1610138" cy="461665"/>
          </a:xfrm>
          <a:prstGeom prst="rect">
            <a:avLst/>
          </a:prstGeom>
          <a:noFill/>
        </p:spPr>
        <p:txBody>
          <a:bodyPr wrap="square">
            <a:spAutoFit/>
          </a:bodyPr>
          <a:lstStyle/>
          <a:p>
            <a:r>
              <a:rPr lang="pt-BR" sz="2400" dirty="0"/>
              <a:t>506 % 9 = 2</a:t>
            </a:r>
          </a:p>
        </p:txBody>
      </p:sp>
      <p:sp>
        <p:nvSpPr>
          <p:cNvPr id="31" name="CaixaDeTexto 30">
            <a:extLst>
              <a:ext uri="{FF2B5EF4-FFF2-40B4-BE49-F238E27FC236}">
                <a16:creationId xmlns:a16="http://schemas.microsoft.com/office/drawing/2014/main" id="{D41A51C4-7E71-4F07-8299-3471A2699ED9}"/>
              </a:ext>
            </a:extLst>
          </p:cNvPr>
          <p:cNvSpPr txBox="1"/>
          <p:nvPr/>
        </p:nvSpPr>
        <p:spPr>
          <a:xfrm>
            <a:off x="6342495" y="3048330"/>
            <a:ext cx="1610138" cy="461665"/>
          </a:xfrm>
          <a:prstGeom prst="rect">
            <a:avLst/>
          </a:prstGeom>
          <a:noFill/>
        </p:spPr>
        <p:txBody>
          <a:bodyPr wrap="square">
            <a:spAutoFit/>
          </a:bodyPr>
          <a:lstStyle/>
          <a:p>
            <a:r>
              <a:rPr lang="pt-BR" sz="2400" dirty="0"/>
              <a:t>513 % 9 = 0</a:t>
            </a:r>
          </a:p>
        </p:txBody>
      </p:sp>
      <p:sp>
        <p:nvSpPr>
          <p:cNvPr id="33" name="CaixaDeTexto 32">
            <a:extLst>
              <a:ext uri="{FF2B5EF4-FFF2-40B4-BE49-F238E27FC236}">
                <a16:creationId xmlns:a16="http://schemas.microsoft.com/office/drawing/2014/main" id="{5271C0A8-4017-4249-94E5-4882A0D52F83}"/>
              </a:ext>
            </a:extLst>
          </p:cNvPr>
          <p:cNvSpPr txBox="1"/>
          <p:nvPr/>
        </p:nvSpPr>
        <p:spPr>
          <a:xfrm>
            <a:off x="6353920" y="3600990"/>
            <a:ext cx="1610138" cy="461665"/>
          </a:xfrm>
          <a:prstGeom prst="rect">
            <a:avLst/>
          </a:prstGeom>
          <a:noFill/>
        </p:spPr>
        <p:txBody>
          <a:bodyPr wrap="square">
            <a:spAutoFit/>
          </a:bodyPr>
          <a:lstStyle/>
          <a:p>
            <a:r>
              <a:rPr lang="pt-BR" sz="2400" dirty="0"/>
              <a:t>303 % 9 = 6</a:t>
            </a:r>
          </a:p>
        </p:txBody>
      </p:sp>
      <p:sp>
        <p:nvSpPr>
          <p:cNvPr id="35" name="CaixaDeTexto 34">
            <a:extLst>
              <a:ext uri="{FF2B5EF4-FFF2-40B4-BE49-F238E27FC236}">
                <a16:creationId xmlns:a16="http://schemas.microsoft.com/office/drawing/2014/main" id="{E84287D4-7122-4373-A364-EDA88683BD2B}"/>
              </a:ext>
            </a:extLst>
          </p:cNvPr>
          <p:cNvSpPr txBox="1"/>
          <p:nvPr/>
        </p:nvSpPr>
        <p:spPr>
          <a:xfrm>
            <a:off x="6353920" y="4198914"/>
            <a:ext cx="1610138" cy="461665"/>
          </a:xfrm>
          <a:prstGeom prst="rect">
            <a:avLst/>
          </a:prstGeom>
          <a:noFill/>
        </p:spPr>
        <p:txBody>
          <a:bodyPr wrap="square">
            <a:spAutoFit/>
          </a:bodyPr>
          <a:lstStyle/>
          <a:p>
            <a:r>
              <a:rPr lang="pt-BR" sz="2400" dirty="0"/>
              <a:t>708 % 9 = 6</a:t>
            </a:r>
          </a:p>
        </p:txBody>
      </p:sp>
      <p:sp>
        <p:nvSpPr>
          <p:cNvPr id="36" name="Seta: para a Direita 35">
            <a:extLst>
              <a:ext uri="{FF2B5EF4-FFF2-40B4-BE49-F238E27FC236}">
                <a16:creationId xmlns:a16="http://schemas.microsoft.com/office/drawing/2014/main" id="{60F7FEB9-E4A0-46AE-A673-4A92D7F58C0E}"/>
              </a:ext>
            </a:extLst>
          </p:cNvPr>
          <p:cNvSpPr/>
          <p:nvPr/>
        </p:nvSpPr>
        <p:spPr>
          <a:xfrm>
            <a:off x="70275" y="2151396"/>
            <a:ext cx="1868558" cy="207773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CaixaDeTexto 36">
            <a:extLst>
              <a:ext uri="{FF2B5EF4-FFF2-40B4-BE49-F238E27FC236}">
                <a16:creationId xmlns:a16="http://schemas.microsoft.com/office/drawing/2014/main" id="{0BFE6CB2-3253-4063-94DD-4D3F62BB142D}"/>
              </a:ext>
            </a:extLst>
          </p:cNvPr>
          <p:cNvSpPr txBox="1"/>
          <p:nvPr/>
        </p:nvSpPr>
        <p:spPr>
          <a:xfrm>
            <a:off x="1" y="2678785"/>
            <a:ext cx="2612864" cy="1015663"/>
          </a:xfrm>
          <a:prstGeom prst="rect">
            <a:avLst/>
          </a:prstGeom>
          <a:noFill/>
        </p:spPr>
        <p:txBody>
          <a:bodyPr wrap="square" rtlCol="0">
            <a:spAutoFit/>
          </a:bodyPr>
          <a:lstStyle/>
          <a:p>
            <a:r>
              <a:rPr lang="pt-BR" sz="2000" dirty="0"/>
              <a:t>Soma dos </a:t>
            </a:r>
          </a:p>
          <a:p>
            <a:r>
              <a:rPr lang="pt-BR" sz="2000" dirty="0"/>
              <a:t>números de Base Decimal</a:t>
            </a:r>
          </a:p>
        </p:txBody>
      </p:sp>
      <p:sp>
        <p:nvSpPr>
          <p:cNvPr id="39" name="Seta: para a Direita 38">
            <a:extLst>
              <a:ext uri="{FF2B5EF4-FFF2-40B4-BE49-F238E27FC236}">
                <a16:creationId xmlns:a16="http://schemas.microsoft.com/office/drawing/2014/main" id="{04B3C6B2-D5A2-4C0F-AD49-2EED9D15B529}"/>
              </a:ext>
            </a:extLst>
          </p:cNvPr>
          <p:cNvSpPr/>
          <p:nvPr/>
        </p:nvSpPr>
        <p:spPr>
          <a:xfrm>
            <a:off x="4290591" y="2126853"/>
            <a:ext cx="1868558" cy="207773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40">
            <a:extLst>
              <a:ext uri="{FF2B5EF4-FFF2-40B4-BE49-F238E27FC236}">
                <a16:creationId xmlns:a16="http://schemas.microsoft.com/office/drawing/2014/main" id="{AE516412-B88A-496C-BF75-E15BC60D84E5}"/>
              </a:ext>
            </a:extLst>
          </p:cNvPr>
          <p:cNvSpPr txBox="1"/>
          <p:nvPr/>
        </p:nvSpPr>
        <p:spPr>
          <a:xfrm>
            <a:off x="4340487" y="2794685"/>
            <a:ext cx="6142382" cy="707886"/>
          </a:xfrm>
          <a:prstGeom prst="rect">
            <a:avLst/>
          </a:prstGeom>
          <a:noFill/>
        </p:spPr>
        <p:txBody>
          <a:bodyPr wrap="square">
            <a:spAutoFit/>
          </a:bodyPr>
          <a:lstStyle/>
          <a:p>
            <a:r>
              <a:rPr lang="pt-BR" sz="2000" dirty="0"/>
              <a:t>Definição do</a:t>
            </a:r>
          </a:p>
          <a:p>
            <a:r>
              <a:rPr lang="pt-BR" sz="2000" dirty="0"/>
              <a:t>Índice novo</a:t>
            </a:r>
          </a:p>
        </p:txBody>
      </p:sp>
      <p:sp>
        <p:nvSpPr>
          <p:cNvPr id="43" name="Seta: para a Direita 42">
            <a:extLst>
              <a:ext uri="{FF2B5EF4-FFF2-40B4-BE49-F238E27FC236}">
                <a16:creationId xmlns:a16="http://schemas.microsoft.com/office/drawing/2014/main" id="{E13CD5C6-92C5-4E1E-BFD8-A86963B189DB}"/>
              </a:ext>
            </a:extLst>
          </p:cNvPr>
          <p:cNvSpPr/>
          <p:nvPr/>
        </p:nvSpPr>
        <p:spPr>
          <a:xfrm>
            <a:off x="8424780" y="2147748"/>
            <a:ext cx="1868558" cy="207773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E835A052-23A6-4BE4-BC6A-8BEB814394D6}"/>
              </a:ext>
            </a:extLst>
          </p:cNvPr>
          <p:cNvSpPr/>
          <p:nvPr/>
        </p:nvSpPr>
        <p:spPr>
          <a:xfrm>
            <a:off x="10482869" y="351183"/>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C3567713-00E4-46FA-BECE-381F588234BE}"/>
              </a:ext>
            </a:extLst>
          </p:cNvPr>
          <p:cNvSpPr/>
          <p:nvPr/>
        </p:nvSpPr>
        <p:spPr>
          <a:xfrm>
            <a:off x="10482869" y="1060174"/>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754B8E58-4FDE-4435-81B0-380F12252A00}"/>
              </a:ext>
            </a:extLst>
          </p:cNvPr>
          <p:cNvSpPr/>
          <p:nvPr/>
        </p:nvSpPr>
        <p:spPr>
          <a:xfrm>
            <a:off x="10482869" y="1752600"/>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45098776-C886-45BC-99F2-90284F12B538}"/>
              </a:ext>
            </a:extLst>
          </p:cNvPr>
          <p:cNvSpPr/>
          <p:nvPr/>
        </p:nvSpPr>
        <p:spPr>
          <a:xfrm>
            <a:off x="10482869" y="2445026"/>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FBE936E2-0DF8-4FC2-9C1A-63B103EAA276}"/>
              </a:ext>
            </a:extLst>
          </p:cNvPr>
          <p:cNvSpPr/>
          <p:nvPr/>
        </p:nvSpPr>
        <p:spPr>
          <a:xfrm>
            <a:off x="10482868" y="3163956"/>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DB133418-F3F1-4F9A-85E8-1C72E2921EA9}"/>
              </a:ext>
            </a:extLst>
          </p:cNvPr>
          <p:cNvSpPr/>
          <p:nvPr/>
        </p:nvSpPr>
        <p:spPr>
          <a:xfrm>
            <a:off x="10482868" y="3839817"/>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F657C371-6F28-4C74-931D-671F9B5DEA00}"/>
              </a:ext>
            </a:extLst>
          </p:cNvPr>
          <p:cNvSpPr/>
          <p:nvPr/>
        </p:nvSpPr>
        <p:spPr>
          <a:xfrm>
            <a:off x="10482868" y="4499115"/>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A29F80F3-F301-41E2-B15B-D192EBB5FC55}"/>
              </a:ext>
            </a:extLst>
          </p:cNvPr>
          <p:cNvSpPr/>
          <p:nvPr/>
        </p:nvSpPr>
        <p:spPr>
          <a:xfrm>
            <a:off x="10482868" y="5174976"/>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Retângulo 60">
            <a:extLst>
              <a:ext uri="{FF2B5EF4-FFF2-40B4-BE49-F238E27FC236}">
                <a16:creationId xmlns:a16="http://schemas.microsoft.com/office/drawing/2014/main" id="{11030DB5-50B5-4903-B9BB-3DCC4E984E32}"/>
              </a:ext>
            </a:extLst>
          </p:cNvPr>
          <p:cNvSpPr/>
          <p:nvPr/>
        </p:nvSpPr>
        <p:spPr>
          <a:xfrm>
            <a:off x="10482868" y="5883967"/>
            <a:ext cx="742121" cy="70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CaixaDeTexto 61">
            <a:extLst>
              <a:ext uri="{FF2B5EF4-FFF2-40B4-BE49-F238E27FC236}">
                <a16:creationId xmlns:a16="http://schemas.microsoft.com/office/drawing/2014/main" id="{AC142DAC-0AC0-4D29-85D3-F2DC50B4D5F8}"/>
              </a:ext>
            </a:extLst>
          </p:cNvPr>
          <p:cNvSpPr txBox="1"/>
          <p:nvPr/>
        </p:nvSpPr>
        <p:spPr>
          <a:xfrm>
            <a:off x="8368250" y="2651155"/>
            <a:ext cx="2239618" cy="1015663"/>
          </a:xfrm>
          <a:prstGeom prst="rect">
            <a:avLst/>
          </a:prstGeom>
          <a:noFill/>
        </p:spPr>
        <p:txBody>
          <a:bodyPr wrap="square" rtlCol="0">
            <a:spAutoFit/>
          </a:bodyPr>
          <a:lstStyle/>
          <a:p>
            <a:r>
              <a:rPr lang="pt-BR" sz="2000" dirty="0"/>
              <a:t>Transportando</a:t>
            </a:r>
          </a:p>
          <a:p>
            <a:r>
              <a:rPr lang="pt-BR" sz="2000" dirty="0"/>
              <a:t> para</a:t>
            </a:r>
          </a:p>
          <a:p>
            <a:r>
              <a:rPr lang="pt-BR" sz="2000" dirty="0"/>
              <a:t>Posições novas</a:t>
            </a:r>
          </a:p>
        </p:txBody>
      </p:sp>
      <p:sp>
        <p:nvSpPr>
          <p:cNvPr id="63" name="CaixaDeTexto 62">
            <a:extLst>
              <a:ext uri="{FF2B5EF4-FFF2-40B4-BE49-F238E27FC236}">
                <a16:creationId xmlns:a16="http://schemas.microsoft.com/office/drawing/2014/main" id="{E27A6EA9-D016-4A8E-AF69-5EB3AC54C135}"/>
              </a:ext>
            </a:extLst>
          </p:cNvPr>
          <p:cNvSpPr txBox="1"/>
          <p:nvPr/>
        </p:nvSpPr>
        <p:spPr>
          <a:xfrm>
            <a:off x="11198485" y="448630"/>
            <a:ext cx="1139289" cy="400110"/>
          </a:xfrm>
          <a:prstGeom prst="rect">
            <a:avLst/>
          </a:prstGeom>
          <a:noFill/>
        </p:spPr>
        <p:txBody>
          <a:bodyPr wrap="square" rtlCol="0">
            <a:spAutoFit/>
          </a:bodyPr>
          <a:lstStyle/>
          <a:p>
            <a:r>
              <a:rPr lang="pt-BR" sz="2000" dirty="0"/>
              <a:t>“Paulo”</a:t>
            </a:r>
          </a:p>
        </p:txBody>
      </p:sp>
      <p:sp>
        <p:nvSpPr>
          <p:cNvPr id="64" name="CaixaDeTexto 63">
            <a:extLst>
              <a:ext uri="{FF2B5EF4-FFF2-40B4-BE49-F238E27FC236}">
                <a16:creationId xmlns:a16="http://schemas.microsoft.com/office/drawing/2014/main" id="{8BE732CD-54DB-470B-8C15-1E14F15D16B0}"/>
              </a:ext>
            </a:extLst>
          </p:cNvPr>
          <p:cNvSpPr txBox="1"/>
          <p:nvPr/>
        </p:nvSpPr>
        <p:spPr>
          <a:xfrm>
            <a:off x="11273764" y="1864110"/>
            <a:ext cx="847961" cy="400110"/>
          </a:xfrm>
          <a:prstGeom prst="rect">
            <a:avLst/>
          </a:prstGeom>
          <a:noFill/>
        </p:spPr>
        <p:txBody>
          <a:bodyPr wrap="square" rtlCol="0">
            <a:spAutoFit/>
          </a:bodyPr>
          <a:lstStyle/>
          <a:p>
            <a:r>
              <a:rPr lang="pt-BR" sz="2000" dirty="0"/>
              <a:t>“Ana”</a:t>
            </a:r>
          </a:p>
        </p:txBody>
      </p:sp>
      <p:sp>
        <p:nvSpPr>
          <p:cNvPr id="66" name="CaixaDeTexto 65">
            <a:extLst>
              <a:ext uri="{FF2B5EF4-FFF2-40B4-BE49-F238E27FC236}">
                <a16:creationId xmlns:a16="http://schemas.microsoft.com/office/drawing/2014/main" id="{B80AACF9-2548-408E-9602-C25B4E072690}"/>
              </a:ext>
            </a:extLst>
          </p:cNvPr>
          <p:cNvSpPr txBox="1"/>
          <p:nvPr/>
        </p:nvSpPr>
        <p:spPr>
          <a:xfrm>
            <a:off x="11207899" y="2616031"/>
            <a:ext cx="1011002" cy="400110"/>
          </a:xfrm>
          <a:prstGeom prst="rect">
            <a:avLst/>
          </a:prstGeom>
          <a:noFill/>
        </p:spPr>
        <p:txBody>
          <a:bodyPr wrap="square" rtlCol="0">
            <a:spAutoFit/>
          </a:bodyPr>
          <a:lstStyle/>
          <a:p>
            <a:r>
              <a:rPr lang="pt-BR" sz="2000" dirty="0"/>
              <a:t>“Pedro”</a:t>
            </a:r>
          </a:p>
        </p:txBody>
      </p:sp>
      <p:sp>
        <p:nvSpPr>
          <p:cNvPr id="68" name="CaixaDeTexto 67">
            <a:extLst>
              <a:ext uri="{FF2B5EF4-FFF2-40B4-BE49-F238E27FC236}">
                <a16:creationId xmlns:a16="http://schemas.microsoft.com/office/drawing/2014/main" id="{FC069F23-0135-4AF6-95E2-EFEB1EDB2291}"/>
              </a:ext>
            </a:extLst>
          </p:cNvPr>
          <p:cNvSpPr txBox="1"/>
          <p:nvPr/>
        </p:nvSpPr>
        <p:spPr>
          <a:xfrm>
            <a:off x="11326772" y="4669645"/>
            <a:ext cx="1011002" cy="400110"/>
          </a:xfrm>
          <a:prstGeom prst="rect">
            <a:avLst/>
          </a:prstGeom>
          <a:noFill/>
        </p:spPr>
        <p:txBody>
          <a:bodyPr wrap="square" rtlCol="0">
            <a:spAutoFit/>
          </a:bodyPr>
          <a:lstStyle/>
          <a:p>
            <a:r>
              <a:rPr lang="pt-BR" sz="2000" dirty="0"/>
              <a:t>“</a:t>
            </a:r>
            <a:r>
              <a:rPr lang="pt-BR" sz="2000" dirty="0" err="1"/>
              <a:t>Rex</a:t>
            </a:r>
            <a:r>
              <a:rPr lang="pt-BR" sz="2000" dirty="0"/>
              <a:t>”</a:t>
            </a:r>
          </a:p>
        </p:txBody>
      </p:sp>
      <p:sp>
        <p:nvSpPr>
          <p:cNvPr id="70" name="CaixaDeTexto 69">
            <a:extLst>
              <a:ext uri="{FF2B5EF4-FFF2-40B4-BE49-F238E27FC236}">
                <a16:creationId xmlns:a16="http://schemas.microsoft.com/office/drawing/2014/main" id="{0DC290B2-0397-4021-A5E9-B8A2806F5382}"/>
              </a:ext>
            </a:extLst>
          </p:cNvPr>
          <p:cNvSpPr txBox="1"/>
          <p:nvPr/>
        </p:nvSpPr>
        <p:spPr>
          <a:xfrm>
            <a:off x="11326772" y="5329416"/>
            <a:ext cx="1011002" cy="400110"/>
          </a:xfrm>
          <a:prstGeom prst="rect">
            <a:avLst/>
          </a:prstGeom>
          <a:noFill/>
        </p:spPr>
        <p:txBody>
          <a:bodyPr wrap="square" rtlCol="0">
            <a:spAutoFit/>
          </a:bodyPr>
          <a:lstStyle/>
          <a:p>
            <a:r>
              <a:rPr lang="pt-BR" sz="2000" dirty="0"/>
              <a:t>“José”</a:t>
            </a:r>
          </a:p>
        </p:txBody>
      </p:sp>
      <p:sp>
        <p:nvSpPr>
          <p:cNvPr id="72" name="CaixaDeTexto 71">
            <a:extLst>
              <a:ext uri="{FF2B5EF4-FFF2-40B4-BE49-F238E27FC236}">
                <a16:creationId xmlns:a16="http://schemas.microsoft.com/office/drawing/2014/main" id="{50B54548-7DB8-46B2-AE0A-55380BD437D9}"/>
              </a:ext>
            </a:extLst>
          </p:cNvPr>
          <p:cNvSpPr txBox="1"/>
          <p:nvPr/>
        </p:nvSpPr>
        <p:spPr>
          <a:xfrm>
            <a:off x="11115134" y="6082441"/>
            <a:ext cx="1222640" cy="400110"/>
          </a:xfrm>
          <a:prstGeom prst="rect">
            <a:avLst/>
          </a:prstGeom>
          <a:noFill/>
        </p:spPr>
        <p:txBody>
          <a:bodyPr wrap="square" rtlCol="0">
            <a:spAutoFit/>
          </a:bodyPr>
          <a:lstStyle/>
          <a:p>
            <a:r>
              <a:rPr lang="pt-BR" sz="2000" dirty="0"/>
              <a:t>“Ricardo”</a:t>
            </a:r>
          </a:p>
        </p:txBody>
      </p:sp>
      <p:sp>
        <p:nvSpPr>
          <p:cNvPr id="73" name="CaixaDeTexto 72">
            <a:extLst>
              <a:ext uri="{FF2B5EF4-FFF2-40B4-BE49-F238E27FC236}">
                <a16:creationId xmlns:a16="http://schemas.microsoft.com/office/drawing/2014/main" id="{5D061ECD-76AE-4776-92E9-F5BE2417DB03}"/>
              </a:ext>
            </a:extLst>
          </p:cNvPr>
          <p:cNvSpPr txBox="1"/>
          <p:nvPr/>
        </p:nvSpPr>
        <p:spPr>
          <a:xfrm>
            <a:off x="10085701" y="501508"/>
            <a:ext cx="742121" cy="461665"/>
          </a:xfrm>
          <a:prstGeom prst="rect">
            <a:avLst/>
          </a:prstGeom>
          <a:noFill/>
        </p:spPr>
        <p:txBody>
          <a:bodyPr wrap="square" rtlCol="0">
            <a:spAutoFit/>
          </a:bodyPr>
          <a:lstStyle/>
          <a:p>
            <a:r>
              <a:rPr lang="pt-BR" sz="2400" dirty="0"/>
              <a:t>0</a:t>
            </a:r>
          </a:p>
        </p:txBody>
      </p:sp>
      <p:sp>
        <p:nvSpPr>
          <p:cNvPr id="75" name="CaixaDeTexto 74">
            <a:extLst>
              <a:ext uri="{FF2B5EF4-FFF2-40B4-BE49-F238E27FC236}">
                <a16:creationId xmlns:a16="http://schemas.microsoft.com/office/drawing/2014/main" id="{2CDE2AEE-1158-4716-A4E8-2DD588F47609}"/>
              </a:ext>
            </a:extLst>
          </p:cNvPr>
          <p:cNvSpPr txBox="1"/>
          <p:nvPr/>
        </p:nvSpPr>
        <p:spPr>
          <a:xfrm>
            <a:off x="10071472" y="1190796"/>
            <a:ext cx="742121" cy="461665"/>
          </a:xfrm>
          <a:prstGeom prst="rect">
            <a:avLst/>
          </a:prstGeom>
          <a:noFill/>
        </p:spPr>
        <p:txBody>
          <a:bodyPr wrap="square" rtlCol="0">
            <a:spAutoFit/>
          </a:bodyPr>
          <a:lstStyle/>
          <a:p>
            <a:r>
              <a:rPr lang="pt-BR" sz="2400" dirty="0"/>
              <a:t>1</a:t>
            </a:r>
          </a:p>
        </p:txBody>
      </p:sp>
      <p:sp>
        <p:nvSpPr>
          <p:cNvPr id="77" name="CaixaDeTexto 76">
            <a:extLst>
              <a:ext uri="{FF2B5EF4-FFF2-40B4-BE49-F238E27FC236}">
                <a16:creationId xmlns:a16="http://schemas.microsoft.com/office/drawing/2014/main" id="{B170260E-65A6-4C71-B1A3-1A85E52679E0}"/>
              </a:ext>
            </a:extLst>
          </p:cNvPr>
          <p:cNvSpPr txBox="1"/>
          <p:nvPr/>
        </p:nvSpPr>
        <p:spPr>
          <a:xfrm>
            <a:off x="10085700" y="1840368"/>
            <a:ext cx="742121" cy="461665"/>
          </a:xfrm>
          <a:prstGeom prst="rect">
            <a:avLst/>
          </a:prstGeom>
          <a:noFill/>
        </p:spPr>
        <p:txBody>
          <a:bodyPr wrap="square" rtlCol="0">
            <a:spAutoFit/>
          </a:bodyPr>
          <a:lstStyle/>
          <a:p>
            <a:r>
              <a:rPr lang="pt-BR" sz="2400" dirty="0"/>
              <a:t>2</a:t>
            </a:r>
          </a:p>
        </p:txBody>
      </p:sp>
      <p:sp>
        <p:nvSpPr>
          <p:cNvPr id="79" name="CaixaDeTexto 78">
            <a:extLst>
              <a:ext uri="{FF2B5EF4-FFF2-40B4-BE49-F238E27FC236}">
                <a16:creationId xmlns:a16="http://schemas.microsoft.com/office/drawing/2014/main" id="{6DFF5C5D-C973-4143-AF67-6AAD51D6FE40}"/>
              </a:ext>
            </a:extLst>
          </p:cNvPr>
          <p:cNvSpPr txBox="1"/>
          <p:nvPr/>
        </p:nvSpPr>
        <p:spPr>
          <a:xfrm>
            <a:off x="10085699" y="2568689"/>
            <a:ext cx="742121" cy="461665"/>
          </a:xfrm>
          <a:prstGeom prst="rect">
            <a:avLst/>
          </a:prstGeom>
          <a:noFill/>
        </p:spPr>
        <p:txBody>
          <a:bodyPr wrap="square" rtlCol="0">
            <a:spAutoFit/>
          </a:bodyPr>
          <a:lstStyle/>
          <a:p>
            <a:r>
              <a:rPr lang="pt-BR" sz="2400" dirty="0"/>
              <a:t>3</a:t>
            </a:r>
          </a:p>
        </p:txBody>
      </p:sp>
      <p:sp>
        <p:nvSpPr>
          <p:cNvPr id="81" name="CaixaDeTexto 80">
            <a:extLst>
              <a:ext uri="{FF2B5EF4-FFF2-40B4-BE49-F238E27FC236}">
                <a16:creationId xmlns:a16="http://schemas.microsoft.com/office/drawing/2014/main" id="{3F164ADA-9EA2-4600-8071-11A76E322B68}"/>
              </a:ext>
            </a:extLst>
          </p:cNvPr>
          <p:cNvSpPr txBox="1"/>
          <p:nvPr/>
        </p:nvSpPr>
        <p:spPr>
          <a:xfrm>
            <a:off x="10071472" y="3348286"/>
            <a:ext cx="742121" cy="461665"/>
          </a:xfrm>
          <a:prstGeom prst="rect">
            <a:avLst/>
          </a:prstGeom>
          <a:noFill/>
        </p:spPr>
        <p:txBody>
          <a:bodyPr wrap="square" rtlCol="0">
            <a:spAutoFit/>
          </a:bodyPr>
          <a:lstStyle/>
          <a:p>
            <a:r>
              <a:rPr lang="pt-BR" sz="2400" dirty="0"/>
              <a:t>4</a:t>
            </a:r>
          </a:p>
        </p:txBody>
      </p:sp>
      <p:sp>
        <p:nvSpPr>
          <p:cNvPr id="83" name="CaixaDeTexto 82">
            <a:extLst>
              <a:ext uri="{FF2B5EF4-FFF2-40B4-BE49-F238E27FC236}">
                <a16:creationId xmlns:a16="http://schemas.microsoft.com/office/drawing/2014/main" id="{04931A76-0132-42AA-BF38-16D344B3D876}"/>
              </a:ext>
            </a:extLst>
          </p:cNvPr>
          <p:cNvSpPr txBox="1"/>
          <p:nvPr/>
        </p:nvSpPr>
        <p:spPr>
          <a:xfrm>
            <a:off x="10085698" y="4001359"/>
            <a:ext cx="742121" cy="461665"/>
          </a:xfrm>
          <a:prstGeom prst="rect">
            <a:avLst/>
          </a:prstGeom>
          <a:noFill/>
        </p:spPr>
        <p:txBody>
          <a:bodyPr wrap="square" rtlCol="0">
            <a:spAutoFit/>
          </a:bodyPr>
          <a:lstStyle/>
          <a:p>
            <a:r>
              <a:rPr lang="pt-BR" sz="2400" dirty="0"/>
              <a:t>5</a:t>
            </a:r>
          </a:p>
        </p:txBody>
      </p:sp>
      <p:sp>
        <p:nvSpPr>
          <p:cNvPr id="85" name="CaixaDeTexto 84">
            <a:extLst>
              <a:ext uri="{FF2B5EF4-FFF2-40B4-BE49-F238E27FC236}">
                <a16:creationId xmlns:a16="http://schemas.microsoft.com/office/drawing/2014/main" id="{63FBFF5A-6897-4287-B8D2-E74B5DF82B31}"/>
              </a:ext>
            </a:extLst>
          </p:cNvPr>
          <p:cNvSpPr txBox="1"/>
          <p:nvPr/>
        </p:nvSpPr>
        <p:spPr>
          <a:xfrm>
            <a:off x="10071472" y="4662483"/>
            <a:ext cx="742121" cy="461665"/>
          </a:xfrm>
          <a:prstGeom prst="rect">
            <a:avLst/>
          </a:prstGeom>
          <a:noFill/>
        </p:spPr>
        <p:txBody>
          <a:bodyPr wrap="square" rtlCol="0">
            <a:spAutoFit/>
          </a:bodyPr>
          <a:lstStyle/>
          <a:p>
            <a:r>
              <a:rPr lang="pt-BR" sz="2400" dirty="0"/>
              <a:t>6</a:t>
            </a:r>
          </a:p>
        </p:txBody>
      </p:sp>
      <p:sp>
        <p:nvSpPr>
          <p:cNvPr id="87" name="CaixaDeTexto 86">
            <a:extLst>
              <a:ext uri="{FF2B5EF4-FFF2-40B4-BE49-F238E27FC236}">
                <a16:creationId xmlns:a16="http://schemas.microsoft.com/office/drawing/2014/main" id="{5D15A170-2ED5-4798-99B0-B9F3AC988CE4}"/>
              </a:ext>
            </a:extLst>
          </p:cNvPr>
          <p:cNvSpPr txBox="1"/>
          <p:nvPr/>
        </p:nvSpPr>
        <p:spPr>
          <a:xfrm>
            <a:off x="10060916" y="5338344"/>
            <a:ext cx="742121" cy="461665"/>
          </a:xfrm>
          <a:prstGeom prst="rect">
            <a:avLst/>
          </a:prstGeom>
          <a:noFill/>
        </p:spPr>
        <p:txBody>
          <a:bodyPr wrap="square" rtlCol="0">
            <a:spAutoFit/>
          </a:bodyPr>
          <a:lstStyle/>
          <a:p>
            <a:r>
              <a:rPr lang="pt-BR" sz="2400" dirty="0"/>
              <a:t>7</a:t>
            </a:r>
          </a:p>
        </p:txBody>
      </p:sp>
      <p:sp>
        <p:nvSpPr>
          <p:cNvPr id="89" name="CaixaDeTexto 88">
            <a:extLst>
              <a:ext uri="{FF2B5EF4-FFF2-40B4-BE49-F238E27FC236}">
                <a16:creationId xmlns:a16="http://schemas.microsoft.com/office/drawing/2014/main" id="{9B695392-F87D-49E2-842B-545D37EDDACE}"/>
              </a:ext>
            </a:extLst>
          </p:cNvPr>
          <p:cNvSpPr txBox="1"/>
          <p:nvPr/>
        </p:nvSpPr>
        <p:spPr>
          <a:xfrm>
            <a:off x="10056880" y="5999009"/>
            <a:ext cx="742121" cy="461665"/>
          </a:xfrm>
          <a:prstGeom prst="rect">
            <a:avLst/>
          </a:prstGeom>
          <a:noFill/>
        </p:spPr>
        <p:txBody>
          <a:bodyPr wrap="square" rtlCol="0">
            <a:spAutoFit/>
          </a:bodyPr>
          <a:lstStyle/>
          <a:p>
            <a:r>
              <a:rPr lang="pt-BR" sz="2400" dirty="0"/>
              <a:t>8</a:t>
            </a:r>
          </a:p>
        </p:txBody>
      </p:sp>
    </p:spTree>
    <p:extLst>
      <p:ext uri="{BB962C8B-B14F-4D97-AF65-F5344CB8AC3E}">
        <p14:creationId xmlns:p14="http://schemas.microsoft.com/office/powerpoint/2010/main" val="1494514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TABELA HASH</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pPr algn="ctr"/>
            <a:r>
              <a:rPr lang="pt-BR" sz="2400" b="1" dirty="0"/>
              <a:t>BUSCA NA TABELA HASH:</a:t>
            </a:r>
          </a:p>
          <a:p>
            <a:pPr algn="just">
              <a:buFont typeface="Arial" panose="020B0604020202020204" pitchFamily="34" charset="0"/>
              <a:buChar char="•"/>
            </a:pPr>
            <a:r>
              <a:rPr lang="pt-BR" sz="2400" b="1" dirty="0"/>
              <a:t> </a:t>
            </a:r>
            <a:r>
              <a:rPr lang="pt-BR" dirty="0"/>
              <a:t>Para iniciar a busca, o registro buscado passa pela Função </a:t>
            </a:r>
            <a:r>
              <a:rPr lang="pt-BR" dirty="0" err="1"/>
              <a:t>Hash</a:t>
            </a:r>
            <a:r>
              <a:rPr lang="pt-BR" dirty="0"/>
              <a:t>, definindo o local de início da busca na Tabela </a:t>
            </a:r>
            <a:r>
              <a:rPr lang="pt-BR" dirty="0" err="1"/>
              <a:t>Hash</a:t>
            </a:r>
            <a:r>
              <a:rPr lang="pt-BR" dirty="0"/>
              <a:t>.</a:t>
            </a:r>
          </a:p>
          <a:p>
            <a:pPr algn="just">
              <a:buFont typeface="Arial" panose="020B0604020202020204" pitchFamily="34" charset="0"/>
              <a:buChar char="•"/>
            </a:pPr>
            <a:r>
              <a:rPr lang="pt-BR" dirty="0"/>
              <a:t> Dependendo da forma como foi solucionada as colisões, a busca apresenta algumas diferenças na sua função.</a:t>
            </a:r>
          </a:p>
          <a:p>
            <a:pPr algn="just">
              <a:buFont typeface="Arial" panose="020B0604020202020204" pitchFamily="34" charset="0"/>
              <a:buChar char="•"/>
            </a:pPr>
            <a:r>
              <a:rPr lang="pt-BR" dirty="0"/>
              <a:t> Em uma Tabela </a:t>
            </a:r>
            <a:r>
              <a:rPr lang="pt-BR" dirty="0" err="1"/>
              <a:t>Hash</a:t>
            </a:r>
            <a:r>
              <a:rPr lang="pt-BR" dirty="0"/>
              <a:t> de Sondagem Linear, caso o indivíduo presente na posição inicial for diferente do buscado, o registro buscado passa pela função utilizada na Sondagem Linear, definindo a próxima posição da Tabela </a:t>
            </a:r>
            <a:r>
              <a:rPr lang="pt-BR" dirty="0" err="1"/>
              <a:t>Hash</a:t>
            </a:r>
            <a:r>
              <a:rPr lang="pt-BR" dirty="0"/>
              <a:t> a ser buscada.</a:t>
            </a:r>
          </a:p>
          <a:p>
            <a:pPr algn="just">
              <a:buFont typeface="Arial" panose="020B0604020202020204" pitchFamily="34" charset="0"/>
              <a:buChar char="•"/>
            </a:pPr>
            <a:r>
              <a:rPr lang="pt-BR" dirty="0"/>
              <a:t> Esse processo se repete até que o indivíduo buscado seja encontrado na Tabela </a:t>
            </a:r>
            <a:r>
              <a:rPr lang="pt-BR" dirty="0" err="1"/>
              <a:t>Hash</a:t>
            </a:r>
            <a:r>
              <a:rPr lang="pt-BR" dirty="0"/>
              <a:t>, finalizando a função de busca.</a:t>
            </a:r>
          </a:p>
          <a:p>
            <a:pPr marL="0" indent="0">
              <a:buNone/>
            </a:pPr>
            <a:endParaRPr lang="pt-BR" dirty="0"/>
          </a:p>
        </p:txBody>
      </p:sp>
      <p:pic>
        <p:nvPicPr>
          <p:cNvPr id="5" name="Imagem 4" descr="Uma imagem contendo desenho&#10;&#10;Descrição gerada automaticamente">
            <a:extLst>
              <a:ext uri="{FF2B5EF4-FFF2-40B4-BE49-F238E27FC236}">
                <a16:creationId xmlns:a16="http://schemas.microsoft.com/office/drawing/2014/main" id="{2BEC5938-AAA3-408F-8BA0-D30EC5D7224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1530572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tângulo 24">
            <a:extLst>
              <a:ext uri="{FF2B5EF4-FFF2-40B4-BE49-F238E27FC236}">
                <a16:creationId xmlns:a16="http://schemas.microsoft.com/office/drawing/2014/main" id="{B09244D3-DC36-4896-BC8C-AAACDF5F5B20}"/>
              </a:ext>
            </a:extLst>
          </p:cNvPr>
          <p:cNvSpPr/>
          <p:nvPr/>
        </p:nvSpPr>
        <p:spPr>
          <a:xfrm>
            <a:off x="4662397" y="380675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a:extLst>
              <a:ext uri="{FF2B5EF4-FFF2-40B4-BE49-F238E27FC236}">
                <a16:creationId xmlns:a16="http://schemas.microsoft.com/office/drawing/2014/main" id="{1AE59404-330E-42FC-9480-0A51FE343F4D}"/>
              </a:ext>
            </a:extLst>
          </p:cNvPr>
          <p:cNvSpPr/>
          <p:nvPr/>
        </p:nvSpPr>
        <p:spPr>
          <a:xfrm>
            <a:off x="5417771" y="380675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1856561D-070F-45E4-8348-9E9F03D2BCF2}"/>
              </a:ext>
            </a:extLst>
          </p:cNvPr>
          <p:cNvSpPr/>
          <p:nvPr/>
        </p:nvSpPr>
        <p:spPr>
          <a:xfrm>
            <a:off x="6173145" y="380675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47F4FB44-6B7F-44A3-AF2B-11C96DF39C9D}"/>
              </a:ext>
            </a:extLst>
          </p:cNvPr>
          <p:cNvSpPr/>
          <p:nvPr/>
        </p:nvSpPr>
        <p:spPr>
          <a:xfrm>
            <a:off x="6928519" y="3806754"/>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CaixaDeTexto 42">
            <a:extLst>
              <a:ext uri="{FF2B5EF4-FFF2-40B4-BE49-F238E27FC236}">
                <a16:creationId xmlns:a16="http://schemas.microsoft.com/office/drawing/2014/main" id="{9F1457DB-13CA-4987-AAC0-64B341B79327}"/>
              </a:ext>
            </a:extLst>
          </p:cNvPr>
          <p:cNvSpPr txBox="1"/>
          <p:nvPr/>
        </p:nvSpPr>
        <p:spPr>
          <a:xfrm>
            <a:off x="4735284" y="3887776"/>
            <a:ext cx="728869" cy="646331"/>
          </a:xfrm>
          <a:prstGeom prst="rect">
            <a:avLst/>
          </a:prstGeom>
          <a:noFill/>
        </p:spPr>
        <p:txBody>
          <a:bodyPr wrap="square" rtlCol="0">
            <a:spAutoFit/>
          </a:bodyPr>
          <a:lstStyle/>
          <a:p>
            <a:r>
              <a:rPr lang="pt-BR" sz="3600" dirty="0"/>
              <a:t>26</a:t>
            </a:r>
          </a:p>
        </p:txBody>
      </p:sp>
      <p:sp>
        <p:nvSpPr>
          <p:cNvPr id="45" name="CaixaDeTexto 44">
            <a:extLst>
              <a:ext uri="{FF2B5EF4-FFF2-40B4-BE49-F238E27FC236}">
                <a16:creationId xmlns:a16="http://schemas.microsoft.com/office/drawing/2014/main" id="{9FE52520-291F-402F-AEBC-EB975BD115CA}"/>
              </a:ext>
            </a:extLst>
          </p:cNvPr>
          <p:cNvSpPr txBox="1"/>
          <p:nvPr/>
        </p:nvSpPr>
        <p:spPr>
          <a:xfrm>
            <a:off x="7007852" y="3884186"/>
            <a:ext cx="901148" cy="646331"/>
          </a:xfrm>
          <a:prstGeom prst="rect">
            <a:avLst/>
          </a:prstGeom>
          <a:noFill/>
        </p:spPr>
        <p:txBody>
          <a:bodyPr wrap="square" rtlCol="0">
            <a:spAutoFit/>
          </a:bodyPr>
          <a:lstStyle/>
          <a:p>
            <a:r>
              <a:rPr lang="pt-BR" sz="3600" dirty="0"/>
              <a:t>28</a:t>
            </a:r>
          </a:p>
        </p:txBody>
      </p:sp>
      <p:sp>
        <p:nvSpPr>
          <p:cNvPr id="47" name="CaixaDeTexto 46">
            <a:extLst>
              <a:ext uri="{FF2B5EF4-FFF2-40B4-BE49-F238E27FC236}">
                <a16:creationId xmlns:a16="http://schemas.microsoft.com/office/drawing/2014/main" id="{BB7FA577-F38F-471A-8CDC-FBE5EA96F37C}"/>
              </a:ext>
            </a:extLst>
          </p:cNvPr>
          <p:cNvSpPr txBox="1"/>
          <p:nvPr/>
        </p:nvSpPr>
        <p:spPr>
          <a:xfrm>
            <a:off x="6226156" y="3884187"/>
            <a:ext cx="708991" cy="646331"/>
          </a:xfrm>
          <a:prstGeom prst="rect">
            <a:avLst/>
          </a:prstGeom>
          <a:noFill/>
        </p:spPr>
        <p:txBody>
          <a:bodyPr wrap="square" rtlCol="0">
            <a:spAutoFit/>
          </a:bodyPr>
          <a:lstStyle/>
          <a:p>
            <a:r>
              <a:rPr lang="pt-BR" sz="3600" dirty="0"/>
              <a:t>13</a:t>
            </a:r>
          </a:p>
        </p:txBody>
      </p:sp>
      <p:sp>
        <p:nvSpPr>
          <p:cNvPr id="51" name="Retângulo: Cantos Arredondados 50">
            <a:extLst>
              <a:ext uri="{FF2B5EF4-FFF2-40B4-BE49-F238E27FC236}">
                <a16:creationId xmlns:a16="http://schemas.microsoft.com/office/drawing/2014/main" id="{7E2DD0A1-BB6B-4591-8888-020853306918}"/>
              </a:ext>
            </a:extLst>
          </p:cNvPr>
          <p:cNvSpPr/>
          <p:nvPr/>
        </p:nvSpPr>
        <p:spPr>
          <a:xfrm>
            <a:off x="244699" y="238539"/>
            <a:ext cx="2067059"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CaixaDeTexto 51">
            <a:extLst>
              <a:ext uri="{FF2B5EF4-FFF2-40B4-BE49-F238E27FC236}">
                <a16:creationId xmlns:a16="http://schemas.microsoft.com/office/drawing/2014/main" id="{CF82E2E3-60A3-4048-9D59-51B68D672148}"/>
              </a:ext>
            </a:extLst>
          </p:cNvPr>
          <p:cNvSpPr txBox="1"/>
          <p:nvPr/>
        </p:nvSpPr>
        <p:spPr>
          <a:xfrm>
            <a:off x="351323" y="359753"/>
            <a:ext cx="2067059" cy="830997"/>
          </a:xfrm>
          <a:prstGeom prst="rect">
            <a:avLst/>
          </a:prstGeom>
          <a:noFill/>
        </p:spPr>
        <p:txBody>
          <a:bodyPr wrap="square" rtlCol="0">
            <a:spAutoFit/>
          </a:bodyPr>
          <a:lstStyle/>
          <a:p>
            <a:r>
              <a:rPr lang="pt-BR" sz="2400" dirty="0"/>
              <a:t>Número a ser buscado: 28</a:t>
            </a:r>
          </a:p>
        </p:txBody>
      </p:sp>
      <p:sp>
        <p:nvSpPr>
          <p:cNvPr id="54" name="Seta: para a Direita 53">
            <a:extLst>
              <a:ext uri="{FF2B5EF4-FFF2-40B4-BE49-F238E27FC236}">
                <a16:creationId xmlns:a16="http://schemas.microsoft.com/office/drawing/2014/main" id="{40301F14-BEAD-4B29-B5D0-0E6CF5CBA0D2}"/>
              </a:ext>
            </a:extLst>
          </p:cNvPr>
          <p:cNvSpPr/>
          <p:nvPr/>
        </p:nvSpPr>
        <p:spPr>
          <a:xfrm>
            <a:off x="2473309" y="3450845"/>
            <a:ext cx="1987827" cy="148287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CaixaDeTexto 54">
            <a:extLst>
              <a:ext uri="{FF2B5EF4-FFF2-40B4-BE49-F238E27FC236}">
                <a16:creationId xmlns:a16="http://schemas.microsoft.com/office/drawing/2014/main" id="{7C9A2E31-7756-4E39-9FAD-96F1E7C34BA0}"/>
              </a:ext>
            </a:extLst>
          </p:cNvPr>
          <p:cNvSpPr txBox="1"/>
          <p:nvPr/>
        </p:nvSpPr>
        <p:spPr>
          <a:xfrm>
            <a:off x="2483247" y="3940376"/>
            <a:ext cx="2445026" cy="461665"/>
          </a:xfrm>
          <a:prstGeom prst="rect">
            <a:avLst/>
          </a:prstGeom>
          <a:noFill/>
        </p:spPr>
        <p:txBody>
          <a:bodyPr wrap="square" rtlCol="0">
            <a:spAutoFit/>
          </a:bodyPr>
          <a:lstStyle/>
          <a:p>
            <a:r>
              <a:rPr lang="pt-BR" sz="2400" dirty="0"/>
              <a:t>Inicia a busca</a:t>
            </a:r>
          </a:p>
        </p:txBody>
      </p:sp>
      <p:sp>
        <p:nvSpPr>
          <p:cNvPr id="57" name="Retângulo: Cantos Arredondados 56">
            <a:extLst>
              <a:ext uri="{FF2B5EF4-FFF2-40B4-BE49-F238E27FC236}">
                <a16:creationId xmlns:a16="http://schemas.microsoft.com/office/drawing/2014/main" id="{34ABC7B6-898E-4570-A119-2633E8ECD5A1}"/>
              </a:ext>
            </a:extLst>
          </p:cNvPr>
          <p:cNvSpPr/>
          <p:nvPr/>
        </p:nvSpPr>
        <p:spPr>
          <a:xfrm>
            <a:off x="269197" y="3617784"/>
            <a:ext cx="2002851" cy="132132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CaixaDeTexto 58">
            <a:extLst>
              <a:ext uri="{FF2B5EF4-FFF2-40B4-BE49-F238E27FC236}">
                <a16:creationId xmlns:a16="http://schemas.microsoft.com/office/drawing/2014/main" id="{8692D4BC-077D-4257-A6A6-E78D1E7E3964}"/>
              </a:ext>
            </a:extLst>
          </p:cNvPr>
          <p:cNvSpPr txBox="1"/>
          <p:nvPr/>
        </p:nvSpPr>
        <p:spPr>
          <a:xfrm>
            <a:off x="269197" y="4016837"/>
            <a:ext cx="2053806" cy="523220"/>
          </a:xfrm>
          <a:prstGeom prst="rect">
            <a:avLst/>
          </a:prstGeom>
          <a:noFill/>
        </p:spPr>
        <p:txBody>
          <a:bodyPr wrap="square" rtlCol="0">
            <a:spAutoFit/>
          </a:bodyPr>
          <a:lstStyle/>
          <a:p>
            <a:r>
              <a:rPr lang="pt-BR" sz="2800" dirty="0"/>
              <a:t>28 % 15 = 11</a:t>
            </a:r>
          </a:p>
        </p:txBody>
      </p:sp>
      <p:sp>
        <p:nvSpPr>
          <p:cNvPr id="60" name="Seta: para Baixo 59">
            <a:extLst>
              <a:ext uri="{FF2B5EF4-FFF2-40B4-BE49-F238E27FC236}">
                <a16:creationId xmlns:a16="http://schemas.microsoft.com/office/drawing/2014/main" id="{27C0A40A-778F-4477-B64D-167EFB031626}"/>
              </a:ext>
            </a:extLst>
          </p:cNvPr>
          <p:cNvSpPr/>
          <p:nvPr/>
        </p:nvSpPr>
        <p:spPr>
          <a:xfrm>
            <a:off x="269197" y="1607217"/>
            <a:ext cx="2155531" cy="168584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CaixaDeTexto 60">
            <a:extLst>
              <a:ext uri="{FF2B5EF4-FFF2-40B4-BE49-F238E27FC236}">
                <a16:creationId xmlns:a16="http://schemas.microsoft.com/office/drawing/2014/main" id="{8E631411-9802-41CB-8710-E1A17DDD6B90}"/>
              </a:ext>
            </a:extLst>
          </p:cNvPr>
          <p:cNvSpPr txBox="1"/>
          <p:nvPr/>
        </p:nvSpPr>
        <p:spPr>
          <a:xfrm>
            <a:off x="825297" y="1844648"/>
            <a:ext cx="1676401" cy="830997"/>
          </a:xfrm>
          <a:prstGeom prst="rect">
            <a:avLst/>
          </a:prstGeom>
          <a:noFill/>
        </p:spPr>
        <p:txBody>
          <a:bodyPr wrap="square" rtlCol="0">
            <a:spAutoFit/>
          </a:bodyPr>
          <a:lstStyle/>
          <a:p>
            <a:r>
              <a:rPr lang="pt-BR" sz="2400" dirty="0"/>
              <a:t>Função </a:t>
            </a:r>
          </a:p>
          <a:p>
            <a:r>
              <a:rPr lang="pt-BR" sz="2400" dirty="0" err="1"/>
              <a:t>Hash</a:t>
            </a:r>
            <a:endParaRPr lang="pt-BR" sz="2400" dirty="0"/>
          </a:p>
        </p:txBody>
      </p:sp>
      <p:sp>
        <p:nvSpPr>
          <p:cNvPr id="69" name="CaixaDeTexto 68">
            <a:extLst>
              <a:ext uri="{FF2B5EF4-FFF2-40B4-BE49-F238E27FC236}">
                <a16:creationId xmlns:a16="http://schemas.microsoft.com/office/drawing/2014/main" id="{8047BCF8-2A77-421E-A0E1-1843B75FAD0E}"/>
              </a:ext>
            </a:extLst>
          </p:cNvPr>
          <p:cNvSpPr txBox="1"/>
          <p:nvPr/>
        </p:nvSpPr>
        <p:spPr>
          <a:xfrm>
            <a:off x="5470779" y="3865880"/>
            <a:ext cx="1411357" cy="646331"/>
          </a:xfrm>
          <a:prstGeom prst="rect">
            <a:avLst/>
          </a:prstGeom>
          <a:noFill/>
        </p:spPr>
        <p:txBody>
          <a:bodyPr wrap="square" rtlCol="0">
            <a:spAutoFit/>
          </a:bodyPr>
          <a:lstStyle/>
          <a:p>
            <a:r>
              <a:rPr lang="pt-BR" sz="3600" dirty="0"/>
              <a:t>42</a:t>
            </a:r>
          </a:p>
        </p:txBody>
      </p:sp>
      <p:sp>
        <p:nvSpPr>
          <p:cNvPr id="77" name="CaixaDeTexto 76">
            <a:extLst>
              <a:ext uri="{FF2B5EF4-FFF2-40B4-BE49-F238E27FC236}">
                <a16:creationId xmlns:a16="http://schemas.microsoft.com/office/drawing/2014/main" id="{5A83DB87-D4AD-4588-8A01-309D9A33CE4D}"/>
              </a:ext>
            </a:extLst>
          </p:cNvPr>
          <p:cNvSpPr txBox="1"/>
          <p:nvPr/>
        </p:nvSpPr>
        <p:spPr>
          <a:xfrm>
            <a:off x="4735005" y="4674263"/>
            <a:ext cx="798444" cy="523220"/>
          </a:xfrm>
          <a:prstGeom prst="rect">
            <a:avLst/>
          </a:prstGeom>
          <a:noFill/>
        </p:spPr>
        <p:txBody>
          <a:bodyPr wrap="square" rtlCol="0">
            <a:spAutoFit/>
          </a:bodyPr>
          <a:lstStyle/>
          <a:p>
            <a:r>
              <a:rPr lang="pt-BR" sz="2800" dirty="0"/>
              <a:t>11</a:t>
            </a:r>
          </a:p>
        </p:txBody>
      </p:sp>
      <p:sp>
        <p:nvSpPr>
          <p:cNvPr id="91" name="Retângulo: Cantos Arredondados 90">
            <a:extLst>
              <a:ext uri="{FF2B5EF4-FFF2-40B4-BE49-F238E27FC236}">
                <a16:creationId xmlns:a16="http://schemas.microsoft.com/office/drawing/2014/main" id="{201FBE91-78E7-429D-A9D9-F65AFC401CF4}"/>
              </a:ext>
            </a:extLst>
          </p:cNvPr>
          <p:cNvSpPr/>
          <p:nvPr/>
        </p:nvSpPr>
        <p:spPr>
          <a:xfrm>
            <a:off x="4662397" y="1890163"/>
            <a:ext cx="2591080"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CaixaDeTexto 92">
            <a:extLst>
              <a:ext uri="{FF2B5EF4-FFF2-40B4-BE49-F238E27FC236}">
                <a16:creationId xmlns:a16="http://schemas.microsoft.com/office/drawing/2014/main" id="{CDA122B7-C694-4A0A-B4A6-3BBA20116FDA}"/>
              </a:ext>
            </a:extLst>
          </p:cNvPr>
          <p:cNvSpPr txBox="1"/>
          <p:nvPr/>
        </p:nvSpPr>
        <p:spPr>
          <a:xfrm>
            <a:off x="4715126" y="1820621"/>
            <a:ext cx="2591080" cy="1200329"/>
          </a:xfrm>
          <a:prstGeom prst="rect">
            <a:avLst/>
          </a:prstGeom>
          <a:noFill/>
        </p:spPr>
        <p:txBody>
          <a:bodyPr wrap="square" rtlCol="0">
            <a:spAutoFit/>
          </a:bodyPr>
          <a:lstStyle/>
          <a:p>
            <a:r>
              <a:rPr lang="pt-BR" sz="2400" dirty="0"/>
              <a:t>Número na posição</a:t>
            </a:r>
          </a:p>
          <a:p>
            <a:r>
              <a:rPr lang="pt-BR" sz="2400" dirty="0"/>
              <a:t>11 não é o número buscado</a:t>
            </a:r>
          </a:p>
        </p:txBody>
      </p:sp>
      <p:sp>
        <p:nvSpPr>
          <p:cNvPr id="95" name="Retângulo: Cantos Arredondados 94">
            <a:extLst>
              <a:ext uri="{FF2B5EF4-FFF2-40B4-BE49-F238E27FC236}">
                <a16:creationId xmlns:a16="http://schemas.microsoft.com/office/drawing/2014/main" id="{E3133EF2-1ACC-4286-9ACA-5B439E51A634}"/>
              </a:ext>
            </a:extLst>
          </p:cNvPr>
          <p:cNvSpPr/>
          <p:nvPr/>
        </p:nvSpPr>
        <p:spPr>
          <a:xfrm>
            <a:off x="9360100" y="5438673"/>
            <a:ext cx="2591080"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CaixaDeTexto 102">
            <a:extLst>
              <a:ext uri="{FF2B5EF4-FFF2-40B4-BE49-F238E27FC236}">
                <a16:creationId xmlns:a16="http://schemas.microsoft.com/office/drawing/2014/main" id="{6E76C6DE-5DDF-4853-9E0E-407CE7D61AA2}"/>
              </a:ext>
            </a:extLst>
          </p:cNvPr>
          <p:cNvSpPr txBox="1"/>
          <p:nvPr/>
        </p:nvSpPr>
        <p:spPr>
          <a:xfrm>
            <a:off x="9644743" y="5349960"/>
            <a:ext cx="2209801" cy="1200329"/>
          </a:xfrm>
          <a:prstGeom prst="rect">
            <a:avLst/>
          </a:prstGeom>
          <a:noFill/>
        </p:spPr>
        <p:txBody>
          <a:bodyPr wrap="square" rtlCol="0">
            <a:spAutoFit/>
          </a:bodyPr>
          <a:lstStyle/>
          <a:p>
            <a:r>
              <a:rPr lang="pt-BR" sz="2400" dirty="0"/>
              <a:t>Número encontrado na posição 14</a:t>
            </a:r>
          </a:p>
        </p:txBody>
      </p:sp>
      <p:sp>
        <p:nvSpPr>
          <p:cNvPr id="127" name="CaixaDeTexto 126">
            <a:extLst>
              <a:ext uri="{FF2B5EF4-FFF2-40B4-BE49-F238E27FC236}">
                <a16:creationId xmlns:a16="http://schemas.microsoft.com/office/drawing/2014/main" id="{5A9DB8BA-1382-409C-9E68-F1A3E8935FE3}"/>
              </a:ext>
            </a:extLst>
          </p:cNvPr>
          <p:cNvSpPr txBox="1"/>
          <p:nvPr/>
        </p:nvSpPr>
        <p:spPr>
          <a:xfrm>
            <a:off x="5484132" y="4679953"/>
            <a:ext cx="798444" cy="523220"/>
          </a:xfrm>
          <a:prstGeom prst="rect">
            <a:avLst/>
          </a:prstGeom>
          <a:noFill/>
        </p:spPr>
        <p:txBody>
          <a:bodyPr wrap="square" rtlCol="0">
            <a:spAutoFit/>
          </a:bodyPr>
          <a:lstStyle/>
          <a:p>
            <a:r>
              <a:rPr lang="pt-BR" sz="2800" dirty="0"/>
              <a:t>12</a:t>
            </a:r>
          </a:p>
        </p:txBody>
      </p:sp>
      <p:sp>
        <p:nvSpPr>
          <p:cNvPr id="129" name="CaixaDeTexto 128">
            <a:extLst>
              <a:ext uri="{FF2B5EF4-FFF2-40B4-BE49-F238E27FC236}">
                <a16:creationId xmlns:a16="http://schemas.microsoft.com/office/drawing/2014/main" id="{283A1CC2-A990-48D1-9EA6-AA843F5970AA}"/>
              </a:ext>
            </a:extLst>
          </p:cNvPr>
          <p:cNvSpPr txBox="1"/>
          <p:nvPr/>
        </p:nvSpPr>
        <p:spPr>
          <a:xfrm>
            <a:off x="6209689" y="4626518"/>
            <a:ext cx="798444" cy="523220"/>
          </a:xfrm>
          <a:prstGeom prst="rect">
            <a:avLst/>
          </a:prstGeom>
          <a:noFill/>
        </p:spPr>
        <p:txBody>
          <a:bodyPr wrap="square" rtlCol="0">
            <a:spAutoFit/>
          </a:bodyPr>
          <a:lstStyle/>
          <a:p>
            <a:r>
              <a:rPr lang="pt-BR" sz="2800" dirty="0"/>
              <a:t>13</a:t>
            </a:r>
          </a:p>
        </p:txBody>
      </p:sp>
      <p:sp>
        <p:nvSpPr>
          <p:cNvPr id="131" name="CaixaDeTexto 130">
            <a:extLst>
              <a:ext uri="{FF2B5EF4-FFF2-40B4-BE49-F238E27FC236}">
                <a16:creationId xmlns:a16="http://schemas.microsoft.com/office/drawing/2014/main" id="{9C3A7AD4-8213-4A41-AF24-26C120132378}"/>
              </a:ext>
            </a:extLst>
          </p:cNvPr>
          <p:cNvSpPr txBox="1"/>
          <p:nvPr/>
        </p:nvSpPr>
        <p:spPr>
          <a:xfrm>
            <a:off x="7007852" y="4694788"/>
            <a:ext cx="798444" cy="523220"/>
          </a:xfrm>
          <a:prstGeom prst="rect">
            <a:avLst/>
          </a:prstGeom>
          <a:noFill/>
        </p:spPr>
        <p:txBody>
          <a:bodyPr wrap="square" rtlCol="0">
            <a:spAutoFit/>
          </a:bodyPr>
          <a:lstStyle/>
          <a:p>
            <a:r>
              <a:rPr lang="pt-BR" sz="2800" dirty="0"/>
              <a:t>14</a:t>
            </a:r>
          </a:p>
        </p:txBody>
      </p:sp>
      <p:sp>
        <p:nvSpPr>
          <p:cNvPr id="2" name="Seta: para a Direita 1">
            <a:extLst>
              <a:ext uri="{FF2B5EF4-FFF2-40B4-BE49-F238E27FC236}">
                <a16:creationId xmlns:a16="http://schemas.microsoft.com/office/drawing/2014/main" id="{F5425FA2-E959-4A61-AF0E-1366741E0D4B}"/>
              </a:ext>
            </a:extLst>
          </p:cNvPr>
          <p:cNvSpPr/>
          <p:nvPr/>
        </p:nvSpPr>
        <p:spPr>
          <a:xfrm>
            <a:off x="7880728" y="3429770"/>
            <a:ext cx="1987827" cy="148287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0E543DAE-1059-4B71-9085-9073BC8A7C5E}"/>
              </a:ext>
            </a:extLst>
          </p:cNvPr>
          <p:cNvSpPr txBox="1"/>
          <p:nvPr/>
        </p:nvSpPr>
        <p:spPr>
          <a:xfrm>
            <a:off x="7981705" y="3731411"/>
            <a:ext cx="2445026" cy="1200329"/>
          </a:xfrm>
          <a:prstGeom prst="rect">
            <a:avLst/>
          </a:prstGeom>
          <a:noFill/>
        </p:spPr>
        <p:txBody>
          <a:bodyPr wrap="square" rtlCol="0">
            <a:spAutoFit/>
          </a:bodyPr>
          <a:lstStyle/>
          <a:p>
            <a:r>
              <a:rPr lang="pt-BR" sz="2400" dirty="0"/>
              <a:t>Sondagem </a:t>
            </a:r>
          </a:p>
          <a:p>
            <a:r>
              <a:rPr lang="pt-BR" sz="2400" dirty="0"/>
              <a:t>Linear</a:t>
            </a:r>
          </a:p>
          <a:p>
            <a:endParaRPr lang="pt-BR" sz="2400" dirty="0"/>
          </a:p>
        </p:txBody>
      </p:sp>
      <p:sp>
        <p:nvSpPr>
          <p:cNvPr id="6" name="Retângulo 5">
            <a:extLst>
              <a:ext uri="{FF2B5EF4-FFF2-40B4-BE49-F238E27FC236}">
                <a16:creationId xmlns:a16="http://schemas.microsoft.com/office/drawing/2014/main" id="{58C50BF4-5802-4BC5-B725-B7A801990467}"/>
              </a:ext>
            </a:extLst>
          </p:cNvPr>
          <p:cNvSpPr/>
          <p:nvPr/>
        </p:nvSpPr>
        <p:spPr>
          <a:xfrm>
            <a:off x="10371957" y="3784853"/>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AD568C4C-8548-4065-B222-523FF0401CB5}"/>
              </a:ext>
            </a:extLst>
          </p:cNvPr>
          <p:cNvSpPr txBox="1"/>
          <p:nvPr/>
        </p:nvSpPr>
        <p:spPr>
          <a:xfrm>
            <a:off x="10506828" y="4660556"/>
            <a:ext cx="798444" cy="523220"/>
          </a:xfrm>
          <a:prstGeom prst="rect">
            <a:avLst/>
          </a:prstGeom>
          <a:noFill/>
        </p:spPr>
        <p:txBody>
          <a:bodyPr wrap="square" rtlCol="0">
            <a:spAutoFit/>
          </a:bodyPr>
          <a:lstStyle/>
          <a:p>
            <a:r>
              <a:rPr lang="pt-BR" sz="2800" dirty="0"/>
              <a:t>14</a:t>
            </a:r>
          </a:p>
        </p:txBody>
      </p:sp>
      <p:sp>
        <p:nvSpPr>
          <p:cNvPr id="10" name="CaixaDeTexto 9">
            <a:extLst>
              <a:ext uri="{FF2B5EF4-FFF2-40B4-BE49-F238E27FC236}">
                <a16:creationId xmlns:a16="http://schemas.microsoft.com/office/drawing/2014/main" id="{DB581D56-1962-4048-A4C5-84F347EDF846}"/>
              </a:ext>
            </a:extLst>
          </p:cNvPr>
          <p:cNvSpPr txBox="1"/>
          <p:nvPr/>
        </p:nvSpPr>
        <p:spPr>
          <a:xfrm>
            <a:off x="10455476" y="3848041"/>
            <a:ext cx="901148" cy="646331"/>
          </a:xfrm>
          <a:prstGeom prst="rect">
            <a:avLst/>
          </a:prstGeom>
          <a:noFill/>
        </p:spPr>
        <p:txBody>
          <a:bodyPr wrap="square" rtlCol="0">
            <a:spAutoFit/>
          </a:bodyPr>
          <a:lstStyle/>
          <a:p>
            <a:r>
              <a:rPr lang="pt-BR" sz="3600" dirty="0"/>
              <a:t>28</a:t>
            </a:r>
          </a:p>
        </p:txBody>
      </p:sp>
      <p:sp>
        <p:nvSpPr>
          <p:cNvPr id="12" name="Retângulo: Cantos Arredondados 11">
            <a:extLst>
              <a:ext uri="{FF2B5EF4-FFF2-40B4-BE49-F238E27FC236}">
                <a16:creationId xmlns:a16="http://schemas.microsoft.com/office/drawing/2014/main" id="{D3CF26C1-C68F-4E16-B642-C2C2A47A93BC}"/>
              </a:ext>
            </a:extLst>
          </p:cNvPr>
          <p:cNvSpPr/>
          <p:nvPr/>
        </p:nvSpPr>
        <p:spPr>
          <a:xfrm>
            <a:off x="7880728" y="1805391"/>
            <a:ext cx="2155531" cy="12307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D0AA8D04-FA0D-497E-A105-885C31305A98}"/>
              </a:ext>
            </a:extLst>
          </p:cNvPr>
          <p:cNvSpPr txBox="1"/>
          <p:nvPr/>
        </p:nvSpPr>
        <p:spPr>
          <a:xfrm>
            <a:off x="7929072" y="1844648"/>
            <a:ext cx="2053806" cy="1015663"/>
          </a:xfrm>
          <a:prstGeom prst="rect">
            <a:avLst/>
          </a:prstGeom>
          <a:noFill/>
        </p:spPr>
        <p:txBody>
          <a:bodyPr wrap="square" rtlCol="0">
            <a:spAutoFit/>
          </a:bodyPr>
          <a:lstStyle/>
          <a:p>
            <a:r>
              <a:rPr lang="pt-BR" sz="2000" dirty="0"/>
              <a:t>(28 % 15) + 1 = 12</a:t>
            </a:r>
          </a:p>
          <a:p>
            <a:r>
              <a:rPr lang="pt-BR" sz="2000" dirty="0"/>
              <a:t>(28 % 15) + 2 = 13</a:t>
            </a:r>
          </a:p>
          <a:p>
            <a:r>
              <a:rPr lang="pt-BR" sz="2000" b="1" dirty="0"/>
              <a:t>(28 % 15) + 3 = 14</a:t>
            </a:r>
          </a:p>
        </p:txBody>
      </p:sp>
    </p:spTree>
    <p:extLst>
      <p:ext uri="{BB962C8B-B14F-4D97-AF65-F5344CB8AC3E}">
        <p14:creationId xmlns:p14="http://schemas.microsoft.com/office/powerpoint/2010/main" val="415412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BDC4-D31E-4DB8-AE47-03BF8BA3F332}"/>
              </a:ext>
            </a:extLst>
          </p:cNvPr>
          <p:cNvSpPr>
            <a:spLocks noGrp="1"/>
          </p:cNvSpPr>
          <p:nvPr>
            <p:ph type="title"/>
          </p:nvPr>
        </p:nvSpPr>
        <p:spPr>
          <a:xfrm>
            <a:off x="1097280" y="273351"/>
            <a:ext cx="10058400" cy="1450757"/>
          </a:xfrm>
        </p:spPr>
        <p:txBody>
          <a:bodyPr>
            <a:normAutofit/>
          </a:bodyPr>
          <a:lstStyle/>
          <a:p>
            <a:pPr algn="ctr"/>
            <a:r>
              <a:rPr lang="pt-BR" sz="3600" b="1" dirty="0">
                <a:cs typeface="Calibri" panose="020F0502020204030204" pitchFamily="34" charset="0"/>
              </a:rPr>
              <a:t>INTRODUÇÃO</a:t>
            </a:r>
          </a:p>
        </p:txBody>
      </p:sp>
      <p:sp>
        <p:nvSpPr>
          <p:cNvPr id="3" name="Espaço Reservado para Conteúdo 2">
            <a:extLst>
              <a:ext uri="{FF2B5EF4-FFF2-40B4-BE49-F238E27FC236}">
                <a16:creationId xmlns:a16="http://schemas.microsoft.com/office/drawing/2014/main" id="{4BE88E1F-F25D-42ED-A952-DA77AABAB7F9}"/>
              </a:ext>
            </a:extLst>
          </p:cNvPr>
          <p:cNvSpPr>
            <a:spLocks noGrp="1"/>
          </p:cNvSpPr>
          <p:nvPr>
            <p:ph idx="1"/>
          </p:nvPr>
        </p:nvSpPr>
        <p:spPr>
          <a:xfrm>
            <a:off x="1097280" y="1858986"/>
            <a:ext cx="10058400" cy="4023360"/>
          </a:xfrm>
        </p:spPr>
        <p:txBody>
          <a:bodyPr>
            <a:normAutofit/>
          </a:bodyPr>
          <a:lstStyle/>
          <a:p>
            <a:pPr algn="just">
              <a:buFont typeface="Arial" panose="020B0604020202020204" pitchFamily="34" charset="0"/>
              <a:buChar char="•"/>
            </a:pPr>
            <a:r>
              <a:rPr lang="pt-BR" sz="2000" dirty="0">
                <a:effectLst/>
                <a:latin typeface="Arial" panose="020B0604020202020204" pitchFamily="34" charset="0"/>
              </a:rPr>
              <a:t> </a:t>
            </a:r>
            <a:r>
              <a:rPr lang="pt-BR" dirty="0">
                <a:effectLst/>
              </a:rPr>
              <a:t>A degradação dos recursos naturais esteve presente no mundo desde os tempos remotos;</a:t>
            </a:r>
          </a:p>
          <a:p>
            <a:pPr algn="just">
              <a:buFont typeface="Arial" panose="020B0604020202020204" pitchFamily="34" charset="0"/>
              <a:buChar char="•"/>
            </a:pPr>
            <a:r>
              <a:rPr lang="pt-BR" dirty="0">
                <a:effectLst/>
              </a:rPr>
              <a:t> Ao longo dos anos, com a ação do Homem no meio ambiente, a extinção de certas espécies tornou-se cada vez mais comum;</a:t>
            </a:r>
          </a:p>
          <a:p>
            <a:pPr algn="just">
              <a:buFont typeface="Arial" panose="020B0604020202020204" pitchFamily="34" charset="0"/>
              <a:buChar char="•"/>
            </a:pPr>
            <a:r>
              <a:rPr lang="pt-BR" dirty="0"/>
              <a:t> Objetivando estabelecer mecanismos de conservação da biodiversidade, diversas organizações mundiais mantêm catalogadas mais de 60.000 espécies de animais em situação de risco de total desaparecimento, incluindo informações sobre a situação atual dos habitats naturais e a quantidade de indivíduos de uma determinada espécie;</a:t>
            </a:r>
          </a:p>
          <a:p>
            <a:pPr algn="just">
              <a:buFont typeface="Arial" panose="020B0604020202020204" pitchFamily="34" charset="0"/>
              <a:buChar char="•"/>
            </a:pPr>
            <a:r>
              <a:rPr lang="pt-BR" dirty="0"/>
              <a:t>A fim de facilitar a localização de espécie de animais catalogada em um banco de dados e informações sobre a situação atual, a Tabela </a:t>
            </a:r>
            <a:r>
              <a:rPr lang="pt-BR" dirty="0" err="1"/>
              <a:t>Hash</a:t>
            </a:r>
            <a:r>
              <a:rPr lang="pt-BR" dirty="0"/>
              <a:t> será utilizada como algoritmo de busca. </a:t>
            </a:r>
          </a:p>
          <a:p>
            <a:pPr marL="0" indent="0">
              <a:buNone/>
            </a:pPr>
            <a:endParaRPr lang="pt-BR" sz="2400" dirty="0"/>
          </a:p>
        </p:txBody>
      </p:sp>
      <p:pic>
        <p:nvPicPr>
          <p:cNvPr id="4" name="Imagem 3" descr="Uma imagem contendo desenho&#10;&#10;Descrição gerada automaticamente">
            <a:extLst>
              <a:ext uri="{FF2B5EF4-FFF2-40B4-BE49-F238E27FC236}">
                <a16:creationId xmlns:a16="http://schemas.microsoft.com/office/drawing/2014/main" id="{15EFD99D-540C-41D2-8188-D7A47C7246B6}"/>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1940656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TABELA HASH</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pPr algn="ctr"/>
            <a:r>
              <a:rPr lang="pt-BR" sz="2400" b="1" dirty="0"/>
              <a:t>BUSCA NA TABELA HASH:</a:t>
            </a:r>
          </a:p>
          <a:p>
            <a:pPr algn="just">
              <a:buFont typeface="Arial" panose="020B0604020202020204" pitchFamily="34" charset="0"/>
              <a:buChar char="•"/>
            </a:pPr>
            <a:r>
              <a:rPr lang="pt-BR" sz="2400" b="1" dirty="0"/>
              <a:t> </a:t>
            </a:r>
            <a:r>
              <a:rPr lang="pt-BR" dirty="0"/>
              <a:t>Na Tabela </a:t>
            </a:r>
            <a:r>
              <a:rPr lang="pt-BR" dirty="0" err="1"/>
              <a:t>Hash</a:t>
            </a:r>
            <a:r>
              <a:rPr lang="pt-BR" dirty="0"/>
              <a:t> de Sondagem Quadrática, a busca é parecida com a da Sondagem Linear, com a única diferença sendo a função utilizada caso o indivíduo buscado seja diferente do registro presente na posição atual. </a:t>
            </a:r>
          </a:p>
          <a:p>
            <a:pPr algn="just">
              <a:buFont typeface="Arial" panose="020B0604020202020204" pitchFamily="34" charset="0"/>
              <a:buChar char="•"/>
            </a:pPr>
            <a:r>
              <a:rPr lang="pt-BR" dirty="0"/>
              <a:t> Nesse caso, a função da Sondagem Quadrática é utilizada, definindo a próxima posição a ser buscada na Tabela </a:t>
            </a:r>
            <a:r>
              <a:rPr lang="pt-BR" dirty="0" err="1"/>
              <a:t>Hash</a:t>
            </a:r>
            <a:r>
              <a:rPr lang="pt-BR" dirty="0"/>
              <a:t>.</a:t>
            </a:r>
          </a:p>
          <a:p>
            <a:pPr algn="just">
              <a:buFont typeface="Arial" panose="020B0604020202020204" pitchFamily="34" charset="0"/>
              <a:buChar char="•"/>
            </a:pPr>
            <a:r>
              <a:rPr lang="pt-BR" dirty="0"/>
              <a:t>Esse processo se repete até que o indivíduo buscado seja encontrado na Tabela </a:t>
            </a:r>
            <a:r>
              <a:rPr lang="pt-BR" dirty="0" err="1"/>
              <a:t>Hash</a:t>
            </a:r>
            <a:r>
              <a:rPr lang="pt-BR" dirty="0"/>
              <a:t>, finalizando a função de busca.</a:t>
            </a:r>
          </a:p>
        </p:txBody>
      </p:sp>
      <p:pic>
        <p:nvPicPr>
          <p:cNvPr id="5" name="Imagem 4" descr="Uma imagem contendo desenho&#10;&#10;Descrição gerada automaticamente">
            <a:extLst>
              <a:ext uri="{FF2B5EF4-FFF2-40B4-BE49-F238E27FC236}">
                <a16:creationId xmlns:a16="http://schemas.microsoft.com/office/drawing/2014/main" id="{A8948A26-52BE-48D6-B24A-1CC019C5B9B1}"/>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274483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tângulo: Cantos Arredondados 56">
            <a:extLst>
              <a:ext uri="{FF2B5EF4-FFF2-40B4-BE49-F238E27FC236}">
                <a16:creationId xmlns:a16="http://schemas.microsoft.com/office/drawing/2014/main" id="{CE640104-DDE0-4ABF-ADA4-AE17018A1A14}"/>
              </a:ext>
            </a:extLst>
          </p:cNvPr>
          <p:cNvSpPr/>
          <p:nvPr/>
        </p:nvSpPr>
        <p:spPr>
          <a:xfrm>
            <a:off x="244699" y="238539"/>
            <a:ext cx="2067059"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CaixaDeTexto 58">
            <a:extLst>
              <a:ext uri="{FF2B5EF4-FFF2-40B4-BE49-F238E27FC236}">
                <a16:creationId xmlns:a16="http://schemas.microsoft.com/office/drawing/2014/main" id="{616F8EF7-3119-406A-82A5-B7940F03C621}"/>
              </a:ext>
            </a:extLst>
          </p:cNvPr>
          <p:cNvSpPr txBox="1"/>
          <p:nvPr/>
        </p:nvSpPr>
        <p:spPr>
          <a:xfrm>
            <a:off x="351324" y="359753"/>
            <a:ext cx="1986658" cy="830997"/>
          </a:xfrm>
          <a:prstGeom prst="rect">
            <a:avLst/>
          </a:prstGeom>
          <a:noFill/>
        </p:spPr>
        <p:txBody>
          <a:bodyPr wrap="square" rtlCol="0">
            <a:spAutoFit/>
          </a:bodyPr>
          <a:lstStyle/>
          <a:p>
            <a:r>
              <a:rPr lang="pt-BR" sz="2400" dirty="0"/>
              <a:t>Número a ser buscado: 38</a:t>
            </a:r>
          </a:p>
        </p:txBody>
      </p:sp>
      <p:sp>
        <p:nvSpPr>
          <p:cNvPr id="71" name="Retângulo: Cantos Arredondados 70">
            <a:extLst>
              <a:ext uri="{FF2B5EF4-FFF2-40B4-BE49-F238E27FC236}">
                <a16:creationId xmlns:a16="http://schemas.microsoft.com/office/drawing/2014/main" id="{242AB921-CC1D-41D2-BAC1-D8A5A23ED8C3}"/>
              </a:ext>
            </a:extLst>
          </p:cNvPr>
          <p:cNvSpPr/>
          <p:nvPr/>
        </p:nvSpPr>
        <p:spPr>
          <a:xfrm>
            <a:off x="284176" y="3536312"/>
            <a:ext cx="2002851" cy="132132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CaixaDeTexto 72">
            <a:extLst>
              <a:ext uri="{FF2B5EF4-FFF2-40B4-BE49-F238E27FC236}">
                <a16:creationId xmlns:a16="http://schemas.microsoft.com/office/drawing/2014/main" id="{F627488F-E9CD-453C-A376-2838067C42D1}"/>
              </a:ext>
            </a:extLst>
          </p:cNvPr>
          <p:cNvSpPr txBox="1"/>
          <p:nvPr/>
        </p:nvSpPr>
        <p:spPr>
          <a:xfrm>
            <a:off x="284176" y="3935365"/>
            <a:ext cx="2053806" cy="523220"/>
          </a:xfrm>
          <a:prstGeom prst="rect">
            <a:avLst/>
          </a:prstGeom>
          <a:noFill/>
        </p:spPr>
        <p:txBody>
          <a:bodyPr wrap="square" rtlCol="0">
            <a:spAutoFit/>
          </a:bodyPr>
          <a:lstStyle/>
          <a:p>
            <a:r>
              <a:rPr lang="pt-BR" sz="2800" dirty="0"/>
              <a:t>38 % 15 = 10</a:t>
            </a:r>
          </a:p>
        </p:txBody>
      </p:sp>
      <p:sp>
        <p:nvSpPr>
          <p:cNvPr id="6" name="Seta: para Baixo 5">
            <a:extLst>
              <a:ext uri="{FF2B5EF4-FFF2-40B4-BE49-F238E27FC236}">
                <a16:creationId xmlns:a16="http://schemas.microsoft.com/office/drawing/2014/main" id="{9EA11143-113E-4C30-A51E-D4C4402F018F}"/>
              </a:ext>
            </a:extLst>
          </p:cNvPr>
          <p:cNvSpPr/>
          <p:nvPr/>
        </p:nvSpPr>
        <p:spPr>
          <a:xfrm>
            <a:off x="182451" y="1520608"/>
            <a:ext cx="2155531" cy="168584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FA73B2A3-0938-40C6-9B9A-FA0FB41B4D7D}"/>
              </a:ext>
            </a:extLst>
          </p:cNvPr>
          <p:cNvSpPr txBox="1"/>
          <p:nvPr/>
        </p:nvSpPr>
        <p:spPr>
          <a:xfrm>
            <a:off x="738551" y="1758039"/>
            <a:ext cx="1676401" cy="830997"/>
          </a:xfrm>
          <a:prstGeom prst="rect">
            <a:avLst/>
          </a:prstGeom>
          <a:noFill/>
        </p:spPr>
        <p:txBody>
          <a:bodyPr wrap="square" rtlCol="0">
            <a:spAutoFit/>
          </a:bodyPr>
          <a:lstStyle/>
          <a:p>
            <a:r>
              <a:rPr lang="pt-BR" sz="2400" dirty="0"/>
              <a:t>Função </a:t>
            </a:r>
          </a:p>
          <a:p>
            <a:r>
              <a:rPr lang="pt-BR" sz="2400" dirty="0" err="1"/>
              <a:t>Hash</a:t>
            </a:r>
            <a:endParaRPr lang="pt-BR" sz="2400" dirty="0"/>
          </a:p>
        </p:txBody>
      </p:sp>
      <p:sp>
        <p:nvSpPr>
          <p:cNvPr id="10" name="Seta: para a Direita 9">
            <a:extLst>
              <a:ext uri="{FF2B5EF4-FFF2-40B4-BE49-F238E27FC236}">
                <a16:creationId xmlns:a16="http://schemas.microsoft.com/office/drawing/2014/main" id="{5E2DE9A8-B9B5-4FE3-9330-3D0841031A14}"/>
              </a:ext>
            </a:extLst>
          </p:cNvPr>
          <p:cNvSpPr/>
          <p:nvPr/>
        </p:nvSpPr>
        <p:spPr>
          <a:xfrm>
            <a:off x="2473309" y="3450845"/>
            <a:ext cx="1987827" cy="148287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4420F522-3033-49D9-B6C2-03DD26EF29F1}"/>
              </a:ext>
            </a:extLst>
          </p:cNvPr>
          <p:cNvSpPr txBox="1"/>
          <p:nvPr/>
        </p:nvSpPr>
        <p:spPr>
          <a:xfrm>
            <a:off x="2483247" y="3940376"/>
            <a:ext cx="2445026" cy="461665"/>
          </a:xfrm>
          <a:prstGeom prst="rect">
            <a:avLst/>
          </a:prstGeom>
          <a:noFill/>
        </p:spPr>
        <p:txBody>
          <a:bodyPr wrap="square" rtlCol="0">
            <a:spAutoFit/>
          </a:bodyPr>
          <a:lstStyle/>
          <a:p>
            <a:r>
              <a:rPr lang="pt-BR" sz="2400" dirty="0"/>
              <a:t>Inicia a busca</a:t>
            </a:r>
          </a:p>
        </p:txBody>
      </p:sp>
      <p:sp>
        <p:nvSpPr>
          <p:cNvPr id="14" name="Retângulo 13">
            <a:extLst>
              <a:ext uri="{FF2B5EF4-FFF2-40B4-BE49-F238E27FC236}">
                <a16:creationId xmlns:a16="http://schemas.microsoft.com/office/drawing/2014/main" id="{AF9CDC73-2D7E-40DF-802F-339ECBBA1882}"/>
              </a:ext>
            </a:extLst>
          </p:cNvPr>
          <p:cNvSpPr/>
          <p:nvPr/>
        </p:nvSpPr>
        <p:spPr>
          <a:xfrm>
            <a:off x="6034278" y="380999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BF2FCC1F-3123-4EED-B9DF-2249863C3B07}"/>
              </a:ext>
            </a:extLst>
          </p:cNvPr>
          <p:cNvSpPr/>
          <p:nvPr/>
        </p:nvSpPr>
        <p:spPr>
          <a:xfrm>
            <a:off x="6789652" y="380999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A29D451D-A905-4EFC-8060-71CE99D443F1}"/>
              </a:ext>
            </a:extLst>
          </p:cNvPr>
          <p:cNvSpPr/>
          <p:nvPr/>
        </p:nvSpPr>
        <p:spPr>
          <a:xfrm>
            <a:off x="7545026" y="380999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43C31910-35E8-45A2-819D-A7E977FA360F}"/>
              </a:ext>
            </a:extLst>
          </p:cNvPr>
          <p:cNvSpPr/>
          <p:nvPr/>
        </p:nvSpPr>
        <p:spPr>
          <a:xfrm>
            <a:off x="8300400" y="3809994"/>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F0101999-ACC9-4D5F-90AD-D519FBEFDFCE}"/>
              </a:ext>
            </a:extLst>
          </p:cNvPr>
          <p:cNvSpPr txBox="1"/>
          <p:nvPr/>
        </p:nvSpPr>
        <p:spPr>
          <a:xfrm>
            <a:off x="6093914" y="3887424"/>
            <a:ext cx="728869" cy="646331"/>
          </a:xfrm>
          <a:prstGeom prst="rect">
            <a:avLst/>
          </a:prstGeom>
          <a:noFill/>
        </p:spPr>
        <p:txBody>
          <a:bodyPr wrap="square" rtlCol="0">
            <a:spAutoFit/>
          </a:bodyPr>
          <a:lstStyle/>
          <a:p>
            <a:r>
              <a:rPr lang="pt-BR" sz="3600" dirty="0"/>
              <a:t>26</a:t>
            </a:r>
          </a:p>
        </p:txBody>
      </p:sp>
      <p:sp>
        <p:nvSpPr>
          <p:cNvPr id="24" name="CaixaDeTexto 23">
            <a:extLst>
              <a:ext uri="{FF2B5EF4-FFF2-40B4-BE49-F238E27FC236}">
                <a16:creationId xmlns:a16="http://schemas.microsoft.com/office/drawing/2014/main" id="{8F985836-4D87-429E-A17F-C642E0D22BDD}"/>
              </a:ext>
            </a:extLst>
          </p:cNvPr>
          <p:cNvSpPr txBox="1"/>
          <p:nvPr/>
        </p:nvSpPr>
        <p:spPr>
          <a:xfrm>
            <a:off x="8379733" y="3887426"/>
            <a:ext cx="901148" cy="646331"/>
          </a:xfrm>
          <a:prstGeom prst="rect">
            <a:avLst/>
          </a:prstGeom>
          <a:noFill/>
        </p:spPr>
        <p:txBody>
          <a:bodyPr wrap="square" rtlCol="0">
            <a:spAutoFit/>
          </a:bodyPr>
          <a:lstStyle/>
          <a:p>
            <a:r>
              <a:rPr lang="pt-BR" sz="3600" dirty="0"/>
              <a:t>14</a:t>
            </a:r>
          </a:p>
        </p:txBody>
      </p:sp>
      <p:sp>
        <p:nvSpPr>
          <p:cNvPr id="26" name="CaixaDeTexto 25">
            <a:extLst>
              <a:ext uri="{FF2B5EF4-FFF2-40B4-BE49-F238E27FC236}">
                <a16:creationId xmlns:a16="http://schemas.microsoft.com/office/drawing/2014/main" id="{D59DAF62-DF9F-4366-83A3-15247430B1A3}"/>
              </a:ext>
            </a:extLst>
          </p:cNvPr>
          <p:cNvSpPr txBox="1"/>
          <p:nvPr/>
        </p:nvSpPr>
        <p:spPr>
          <a:xfrm>
            <a:off x="7598037" y="3887427"/>
            <a:ext cx="708991" cy="646331"/>
          </a:xfrm>
          <a:prstGeom prst="rect">
            <a:avLst/>
          </a:prstGeom>
          <a:noFill/>
        </p:spPr>
        <p:txBody>
          <a:bodyPr wrap="square" rtlCol="0">
            <a:spAutoFit/>
          </a:bodyPr>
          <a:lstStyle/>
          <a:p>
            <a:r>
              <a:rPr lang="pt-BR" sz="3600" dirty="0"/>
              <a:t>13</a:t>
            </a:r>
          </a:p>
        </p:txBody>
      </p:sp>
      <p:sp>
        <p:nvSpPr>
          <p:cNvPr id="28" name="CaixaDeTexto 27">
            <a:extLst>
              <a:ext uri="{FF2B5EF4-FFF2-40B4-BE49-F238E27FC236}">
                <a16:creationId xmlns:a16="http://schemas.microsoft.com/office/drawing/2014/main" id="{B2718D4E-9C28-415B-A28E-2B0A3D2426FC}"/>
              </a:ext>
            </a:extLst>
          </p:cNvPr>
          <p:cNvSpPr txBox="1"/>
          <p:nvPr/>
        </p:nvSpPr>
        <p:spPr>
          <a:xfrm>
            <a:off x="6855912" y="3872356"/>
            <a:ext cx="1411357" cy="646331"/>
          </a:xfrm>
          <a:prstGeom prst="rect">
            <a:avLst/>
          </a:prstGeom>
          <a:noFill/>
        </p:spPr>
        <p:txBody>
          <a:bodyPr wrap="square" rtlCol="0">
            <a:spAutoFit/>
          </a:bodyPr>
          <a:lstStyle/>
          <a:p>
            <a:r>
              <a:rPr lang="pt-BR" sz="3600" dirty="0"/>
              <a:t>38</a:t>
            </a:r>
          </a:p>
        </p:txBody>
      </p:sp>
      <p:sp>
        <p:nvSpPr>
          <p:cNvPr id="30" name="CaixaDeTexto 29">
            <a:extLst>
              <a:ext uri="{FF2B5EF4-FFF2-40B4-BE49-F238E27FC236}">
                <a16:creationId xmlns:a16="http://schemas.microsoft.com/office/drawing/2014/main" id="{E5C91FE2-465E-4BBD-BCC4-FFDD037C9630}"/>
              </a:ext>
            </a:extLst>
          </p:cNvPr>
          <p:cNvSpPr txBox="1"/>
          <p:nvPr/>
        </p:nvSpPr>
        <p:spPr>
          <a:xfrm>
            <a:off x="5460842" y="4698028"/>
            <a:ext cx="798444" cy="523220"/>
          </a:xfrm>
          <a:prstGeom prst="rect">
            <a:avLst/>
          </a:prstGeom>
          <a:noFill/>
        </p:spPr>
        <p:txBody>
          <a:bodyPr wrap="square" rtlCol="0">
            <a:spAutoFit/>
          </a:bodyPr>
          <a:lstStyle/>
          <a:p>
            <a:r>
              <a:rPr lang="pt-BR" sz="2800" dirty="0"/>
              <a:t>10</a:t>
            </a:r>
          </a:p>
        </p:txBody>
      </p:sp>
      <p:sp>
        <p:nvSpPr>
          <p:cNvPr id="32" name="CaixaDeTexto 31">
            <a:extLst>
              <a:ext uri="{FF2B5EF4-FFF2-40B4-BE49-F238E27FC236}">
                <a16:creationId xmlns:a16="http://schemas.microsoft.com/office/drawing/2014/main" id="{5E893C6B-BD89-4066-8ED5-21539E5E6B16}"/>
              </a:ext>
            </a:extLst>
          </p:cNvPr>
          <p:cNvSpPr txBox="1"/>
          <p:nvPr/>
        </p:nvSpPr>
        <p:spPr>
          <a:xfrm>
            <a:off x="6856013" y="4683193"/>
            <a:ext cx="798444" cy="523220"/>
          </a:xfrm>
          <a:prstGeom prst="rect">
            <a:avLst/>
          </a:prstGeom>
          <a:noFill/>
        </p:spPr>
        <p:txBody>
          <a:bodyPr wrap="square" rtlCol="0">
            <a:spAutoFit/>
          </a:bodyPr>
          <a:lstStyle/>
          <a:p>
            <a:r>
              <a:rPr lang="pt-BR" sz="2800" dirty="0"/>
              <a:t>12</a:t>
            </a:r>
          </a:p>
        </p:txBody>
      </p:sp>
      <p:sp>
        <p:nvSpPr>
          <p:cNvPr id="34" name="CaixaDeTexto 33">
            <a:extLst>
              <a:ext uri="{FF2B5EF4-FFF2-40B4-BE49-F238E27FC236}">
                <a16:creationId xmlns:a16="http://schemas.microsoft.com/office/drawing/2014/main" id="{8BFD364F-F365-4834-9D95-F2E7D4C181C8}"/>
              </a:ext>
            </a:extLst>
          </p:cNvPr>
          <p:cNvSpPr txBox="1"/>
          <p:nvPr/>
        </p:nvSpPr>
        <p:spPr>
          <a:xfrm>
            <a:off x="7581570" y="4629758"/>
            <a:ext cx="798444" cy="523220"/>
          </a:xfrm>
          <a:prstGeom prst="rect">
            <a:avLst/>
          </a:prstGeom>
          <a:noFill/>
        </p:spPr>
        <p:txBody>
          <a:bodyPr wrap="square" rtlCol="0">
            <a:spAutoFit/>
          </a:bodyPr>
          <a:lstStyle/>
          <a:p>
            <a:r>
              <a:rPr lang="pt-BR" sz="2800" dirty="0"/>
              <a:t>13</a:t>
            </a:r>
          </a:p>
        </p:txBody>
      </p:sp>
      <p:sp>
        <p:nvSpPr>
          <p:cNvPr id="36" name="CaixaDeTexto 35">
            <a:extLst>
              <a:ext uri="{FF2B5EF4-FFF2-40B4-BE49-F238E27FC236}">
                <a16:creationId xmlns:a16="http://schemas.microsoft.com/office/drawing/2014/main" id="{A17E2E41-05A3-4C3B-935A-519525E68918}"/>
              </a:ext>
            </a:extLst>
          </p:cNvPr>
          <p:cNvSpPr txBox="1"/>
          <p:nvPr/>
        </p:nvSpPr>
        <p:spPr>
          <a:xfrm>
            <a:off x="8379733" y="4698028"/>
            <a:ext cx="798444" cy="523220"/>
          </a:xfrm>
          <a:prstGeom prst="rect">
            <a:avLst/>
          </a:prstGeom>
          <a:noFill/>
        </p:spPr>
        <p:txBody>
          <a:bodyPr wrap="square" rtlCol="0">
            <a:spAutoFit/>
          </a:bodyPr>
          <a:lstStyle/>
          <a:p>
            <a:r>
              <a:rPr lang="pt-BR" sz="2800" dirty="0"/>
              <a:t>14</a:t>
            </a:r>
          </a:p>
        </p:txBody>
      </p:sp>
      <p:sp>
        <p:nvSpPr>
          <p:cNvPr id="38" name="Retângulo 37">
            <a:extLst>
              <a:ext uri="{FF2B5EF4-FFF2-40B4-BE49-F238E27FC236}">
                <a16:creationId xmlns:a16="http://schemas.microsoft.com/office/drawing/2014/main" id="{45F620E3-F9F6-42A9-BF91-88777EE67D05}"/>
              </a:ext>
            </a:extLst>
          </p:cNvPr>
          <p:cNvSpPr/>
          <p:nvPr/>
        </p:nvSpPr>
        <p:spPr>
          <a:xfrm>
            <a:off x="5285532" y="380639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CaixaDeTexto 39">
            <a:extLst>
              <a:ext uri="{FF2B5EF4-FFF2-40B4-BE49-F238E27FC236}">
                <a16:creationId xmlns:a16="http://schemas.microsoft.com/office/drawing/2014/main" id="{F1BDD526-32E7-48AE-BDBE-E4DDBD6A2E94}"/>
              </a:ext>
            </a:extLst>
          </p:cNvPr>
          <p:cNvSpPr txBox="1"/>
          <p:nvPr/>
        </p:nvSpPr>
        <p:spPr>
          <a:xfrm>
            <a:off x="6222702" y="4698028"/>
            <a:ext cx="798444" cy="523220"/>
          </a:xfrm>
          <a:prstGeom prst="rect">
            <a:avLst/>
          </a:prstGeom>
          <a:noFill/>
        </p:spPr>
        <p:txBody>
          <a:bodyPr wrap="square" rtlCol="0">
            <a:spAutoFit/>
          </a:bodyPr>
          <a:lstStyle/>
          <a:p>
            <a:r>
              <a:rPr lang="pt-BR" sz="2800" dirty="0"/>
              <a:t>11</a:t>
            </a:r>
          </a:p>
        </p:txBody>
      </p:sp>
      <p:sp>
        <p:nvSpPr>
          <p:cNvPr id="42" name="CaixaDeTexto 41">
            <a:extLst>
              <a:ext uri="{FF2B5EF4-FFF2-40B4-BE49-F238E27FC236}">
                <a16:creationId xmlns:a16="http://schemas.microsoft.com/office/drawing/2014/main" id="{2358E957-7832-4EA7-84D9-3AE04285EB6A}"/>
              </a:ext>
            </a:extLst>
          </p:cNvPr>
          <p:cNvSpPr txBox="1"/>
          <p:nvPr/>
        </p:nvSpPr>
        <p:spPr>
          <a:xfrm>
            <a:off x="5358417" y="3887424"/>
            <a:ext cx="728869" cy="646331"/>
          </a:xfrm>
          <a:prstGeom prst="rect">
            <a:avLst/>
          </a:prstGeom>
          <a:noFill/>
        </p:spPr>
        <p:txBody>
          <a:bodyPr wrap="square" rtlCol="0">
            <a:spAutoFit/>
          </a:bodyPr>
          <a:lstStyle/>
          <a:p>
            <a:r>
              <a:rPr lang="pt-BR" sz="3600" dirty="0"/>
              <a:t>10</a:t>
            </a:r>
          </a:p>
        </p:txBody>
      </p:sp>
      <p:sp>
        <p:nvSpPr>
          <p:cNvPr id="62" name="Retângulo: Cantos Arredondados 61">
            <a:extLst>
              <a:ext uri="{FF2B5EF4-FFF2-40B4-BE49-F238E27FC236}">
                <a16:creationId xmlns:a16="http://schemas.microsoft.com/office/drawing/2014/main" id="{B67491AB-FA35-4853-BB99-7C6220FA4E8B}"/>
              </a:ext>
            </a:extLst>
          </p:cNvPr>
          <p:cNvSpPr/>
          <p:nvPr/>
        </p:nvSpPr>
        <p:spPr>
          <a:xfrm>
            <a:off x="4536783" y="1917219"/>
            <a:ext cx="2591080"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CaixaDeTexto 63">
            <a:extLst>
              <a:ext uri="{FF2B5EF4-FFF2-40B4-BE49-F238E27FC236}">
                <a16:creationId xmlns:a16="http://schemas.microsoft.com/office/drawing/2014/main" id="{4D5C7DCD-E3F3-4E28-8AF4-DB41D9332136}"/>
              </a:ext>
            </a:extLst>
          </p:cNvPr>
          <p:cNvSpPr txBox="1"/>
          <p:nvPr/>
        </p:nvSpPr>
        <p:spPr>
          <a:xfrm>
            <a:off x="4589512" y="1847677"/>
            <a:ext cx="2591080" cy="1200329"/>
          </a:xfrm>
          <a:prstGeom prst="rect">
            <a:avLst/>
          </a:prstGeom>
          <a:noFill/>
        </p:spPr>
        <p:txBody>
          <a:bodyPr wrap="square" rtlCol="0">
            <a:spAutoFit/>
          </a:bodyPr>
          <a:lstStyle/>
          <a:p>
            <a:r>
              <a:rPr lang="pt-BR" sz="2400" dirty="0"/>
              <a:t>Número na posição</a:t>
            </a:r>
          </a:p>
          <a:p>
            <a:r>
              <a:rPr lang="pt-BR" sz="2400" dirty="0"/>
              <a:t>10 não é o número buscado</a:t>
            </a:r>
          </a:p>
        </p:txBody>
      </p:sp>
      <p:sp>
        <p:nvSpPr>
          <p:cNvPr id="66" name="Retângulo 65">
            <a:extLst>
              <a:ext uri="{FF2B5EF4-FFF2-40B4-BE49-F238E27FC236}">
                <a16:creationId xmlns:a16="http://schemas.microsoft.com/office/drawing/2014/main" id="{DFB6D0EF-01F2-47DA-89DF-91C26EDC1CFB}"/>
              </a:ext>
            </a:extLst>
          </p:cNvPr>
          <p:cNvSpPr/>
          <p:nvPr/>
        </p:nvSpPr>
        <p:spPr>
          <a:xfrm>
            <a:off x="4523530" y="380679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CaixaDeTexto 81">
            <a:extLst>
              <a:ext uri="{FF2B5EF4-FFF2-40B4-BE49-F238E27FC236}">
                <a16:creationId xmlns:a16="http://schemas.microsoft.com/office/drawing/2014/main" id="{1FC0BECE-9D05-4300-A385-819FE042B20A}"/>
              </a:ext>
            </a:extLst>
          </p:cNvPr>
          <p:cNvSpPr txBox="1"/>
          <p:nvPr/>
        </p:nvSpPr>
        <p:spPr>
          <a:xfrm>
            <a:off x="4583164" y="3887424"/>
            <a:ext cx="728869" cy="646331"/>
          </a:xfrm>
          <a:prstGeom prst="rect">
            <a:avLst/>
          </a:prstGeom>
          <a:noFill/>
        </p:spPr>
        <p:txBody>
          <a:bodyPr wrap="square" rtlCol="0">
            <a:spAutoFit/>
          </a:bodyPr>
          <a:lstStyle/>
          <a:p>
            <a:r>
              <a:rPr lang="pt-BR" sz="3600" dirty="0"/>
              <a:t>24</a:t>
            </a:r>
          </a:p>
        </p:txBody>
      </p:sp>
      <p:sp>
        <p:nvSpPr>
          <p:cNvPr id="94" name="CaixaDeTexto 93">
            <a:extLst>
              <a:ext uri="{FF2B5EF4-FFF2-40B4-BE49-F238E27FC236}">
                <a16:creationId xmlns:a16="http://schemas.microsoft.com/office/drawing/2014/main" id="{395CF305-BBEC-4A55-853E-D20F00B1D55B}"/>
              </a:ext>
            </a:extLst>
          </p:cNvPr>
          <p:cNvSpPr txBox="1"/>
          <p:nvPr/>
        </p:nvSpPr>
        <p:spPr>
          <a:xfrm>
            <a:off x="4735285" y="4692211"/>
            <a:ext cx="798444" cy="523220"/>
          </a:xfrm>
          <a:prstGeom prst="rect">
            <a:avLst/>
          </a:prstGeom>
          <a:noFill/>
        </p:spPr>
        <p:txBody>
          <a:bodyPr wrap="square" rtlCol="0">
            <a:spAutoFit/>
          </a:bodyPr>
          <a:lstStyle/>
          <a:p>
            <a:r>
              <a:rPr lang="pt-BR" sz="2800" dirty="0"/>
              <a:t>9</a:t>
            </a:r>
          </a:p>
        </p:txBody>
      </p:sp>
      <p:sp>
        <p:nvSpPr>
          <p:cNvPr id="96" name="Retângulo: Cantos Arredondados 95">
            <a:extLst>
              <a:ext uri="{FF2B5EF4-FFF2-40B4-BE49-F238E27FC236}">
                <a16:creationId xmlns:a16="http://schemas.microsoft.com/office/drawing/2014/main" id="{E2C5C745-5D14-4DA9-8104-6B22162142AD}"/>
              </a:ext>
            </a:extLst>
          </p:cNvPr>
          <p:cNvSpPr/>
          <p:nvPr/>
        </p:nvSpPr>
        <p:spPr>
          <a:xfrm>
            <a:off x="9178177" y="1909592"/>
            <a:ext cx="2178656" cy="10888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8" name="CaixaDeTexto 97">
            <a:extLst>
              <a:ext uri="{FF2B5EF4-FFF2-40B4-BE49-F238E27FC236}">
                <a16:creationId xmlns:a16="http://schemas.microsoft.com/office/drawing/2014/main" id="{9712FFCB-FAFF-4768-A751-D96C5044DE9E}"/>
              </a:ext>
            </a:extLst>
          </p:cNvPr>
          <p:cNvSpPr txBox="1"/>
          <p:nvPr/>
        </p:nvSpPr>
        <p:spPr>
          <a:xfrm>
            <a:off x="9249981" y="2105267"/>
            <a:ext cx="2813682" cy="707886"/>
          </a:xfrm>
          <a:prstGeom prst="rect">
            <a:avLst/>
          </a:prstGeom>
          <a:noFill/>
        </p:spPr>
        <p:txBody>
          <a:bodyPr wrap="square" rtlCol="0">
            <a:spAutoFit/>
          </a:bodyPr>
          <a:lstStyle/>
          <a:p>
            <a:r>
              <a:rPr lang="pt-BR" sz="2000" dirty="0"/>
              <a:t>(38 + 1²) % 15 = 9</a:t>
            </a:r>
          </a:p>
          <a:p>
            <a:r>
              <a:rPr lang="pt-BR" sz="2000" b="1" dirty="0"/>
              <a:t>(38 + 2²) % 15 = 12</a:t>
            </a:r>
          </a:p>
        </p:txBody>
      </p:sp>
      <p:sp>
        <p:nvSpPr>
          <p:cNvPr id="100" name="Seta: para a Direita 99">
            <a:extLst>
              <a:ext uri="{FF2B5EF4-FFF2-40B4-BE49-F238E27FC236}">
                <a16:creationId xmlns:a16="http://schemas.microsoft.com/office/drawing/2014/main" id="{EF2B4371-6467-4B88-90C8-6BFBADD7E04B}"/>
              </a:ext>
            </a:extLst>
          </p:cNvPr>
          <p:cNvSpPr/>
          <p:nvPr/>
        </p:nvSpPr>
        <p:spPr>
          <a:xfrm>
            <a:off x="9280640" y="3478696"/>
            <a:ext cx="1987827" cy="148287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CaixaDeTexto 101">
            <a:extLst>
              <a:ext uri="{FF2B5EF4-FFF2-40B4-BE49-F238E27FC236}">
                <a16:creationId xmlns:a16="http://schemas.microsoft.com/office/drawing/2014/main" id="{59F942AB-4E0A-402B-977B-24CA2C0C6C6E}"/>
              </a:ext>
            </a:extLst>
          </p:cNvPr>
          <p:cNvSpPr txBox="1"/>
          <p:nvPr/>
        </p:nvSpPr>
        <p:spPr>
          <a:xfrm>
            <a:off x="9381617" y="3780337"/>
            <a:ext cx="2445026" cy="1200329"/>
          </a:xfrm>
          <a:prstGeom prst="rect">
            <a:avLst/>
          </a:prstGeom>
          <a:noFill/>
        </p:spPr>
        <p:txBody>
          <a:bodyPr wrap="square" rtlCol="0">
            <a:spAutoFit/>
          </a:bodyPr>
          <a:lstStyle/>
          <a:p>
            <a:r>
              <a:rPr lang="pt-BR" sz="2400" dirty="0"/>
              <a:t>Sondagem </a:t>
            </a:r>
          </a:p>
          <a:p>
            <a:r>
              <a:rPr lang="pt-BR" sz="2400" dirty="0"/>
              <a:t>Quadrática</a:t>
            </a:r>
          </a:p>
          <a:p>
            <a:endParaRPr lang="pt-BR" sz="2400" dirty="0"/>
          </a:p>
        </p:txBody>
      </p:sp>
      <p:sp>
        <p:nvSpPr>
          <p:cNvPr id="104" name="Retângulo 103">
            <a:extLst>
              <a:ext uri="{FF2B5EF4-FFF2-40B4-BE49-F238E27FC236}">
                <a16:creationId xmlns:a16="http://schemas.microsoft.com/office/drawing/2014/main" id="{9A9E0CC2-08B7-4087-9A2F-84EEDE17D7C2}"/>
              </a:ext>
            </a:extLst>
          </p:cNvPr>
          <p:cNvSpPr/>
          <p:nvPr/>
        </p:nvSpPr>
        <p:spPr>
          <a:xfrm>
            <a:off x="11369203" y="376701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6" name="CaixaDeTexto 105">
            <a:extLst>
              <a:ext uri="{FF2B5EF4-FFF2-40B4-BE49-F238E27FC236}">
                <a16:creationId xmlns:a16="http://schemas.microsoft.com/office/drawing/2014/main" id="{F4884CB4-6ECC-4DCE-AB84-FE7180915389}"/>
              </a:ext>
            </a:extLst>
          </p:cNvPr>
          <p:cNvSpPr txBox="1"/>
          <p:nvPr/>
        </p:nvSpPr>
        <p:spPr>
          <a:xfrm>
            <a:off x="11500448" y="4567603"/>
            <a:ext cx="798444" cy="523220"/>
          </a:xfrm>
          <a:prstGeom prst="rect">
            <a:avLst/>
          </a:prstGeom>
          <a:noFill/>
        </p:spPr>
        <p:txBody>
          <a:bodyPr wrap="square" rtlCol="0">
            <a:spAutoFit/>
          </a:bodyPr>
          <a:lstStyle/>
          <a:p>
            <a:r>
              <a:rPr lang="pt-BR" sz="2800" dirty="0"/>
              <a:t>12</a:t>
            </a:r>
          </a:p>
        </p:txBody>
      </p:sp>
      <p:sp>
        <p:nvSpPr>
          <p:cNvPr id="108" name="CaixaDeTexto 107">
            <a:extLst>
              <a:ext uri="{FF2B5EF4-FFF2-40B4-BE49-F238E27FC236}">
                <a16:creationId xmlns:a16="http://schemas.microsoft.com/office/drawing/2014/main" id="{4E288FCC-23D9-4BFF-A139-627E29B0AEB4}"/>
              </a:ext>
            </a:extLst>
          </p:cNvPr>
          <p:cNvSpPr txBox="1"/>
          <p:nvPr/>
        </p:nvSpPr>
        <p:spPr>
          <a:xfrm>
            <a:off x="11418898" y="3850805"/>
            <a:ext cx="1411357" cy="646331"/>
          </a:xfrm>
          <a:prstGeom prst="rect">
            <a:avLst/>
          </a:prstGeom>
          <a:noFill/>
        </p:spPr>
        <p:txBody>
          <a:bodyPr wrap="square" rtlCol="0">
            <a:spAutoFit/>
          </a:bodyPr>
          <a:lstStyle/>
          <a:p>
            <a:r>
              <a:rPr lang="pt-BR" sz="3600" dirty="0"/>
              <a:t>38</a:t>
            </a:r>
          </a:p>
        </p:txBody>
      </p:sp>
      <p:sp>
        <p:nvSpPr>
          <p:cNvPr id="110" name="Retângulo: Cantos Arredondados 109">
            <a:extLst>
              <a:ext uri="{FF2B5EF4-FFF2-40B4-BE49-F238E27FC236}">
                <a16:creationId xmlns:a16="http://schemas.microsoft.com/office/drawing/2014/main" id="{7F772DC1-1B22-465E-9D02-82BC4BC9FEAD}"/>
              </a:ext>
            </a:extLst>
          </p:cNvPr>
          <p:cNvSpPr/>
          <p:nvPr/>
        </p:nvSpPr>
        <p:spPr>
          <a:xfrm>
            <a:off x="9533497" y="5304144"/>
            <a:ext cx="2591080"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CaixaDeTexto 111">
            <a:extLst>
              <a:ext uri="{FF2B5EF4-FFF2-40B4-BE49-F238E27FC236}">
                <a16:creationId xmlns:a16="http://schemas.microsoft.com/office/drawing/2014/main" id="{AD3BEF94-CFBB-4DA0-9151-3CB57FFD7E9A}"/>
              </a:ext>
            </a:extLst>
          </p:cNvPr>
          <p:cNvSpPr txBox="1"/>
          <p:nvPr/>
        </p:nvSpPr>
        <p:spPr>
          <a:xfrm>
            <a:off x="9818140" y="5215431"/>
            <a:ext cx="2209801" cy="1200329"/>
          </a:xfrm>
          <a:prstGeom prst="rect">
            <a:avLst/>
          </a:prstGeom>
          <a:noFill/>
        </p:spPr>
        <p:txBody>
          <a:bodyPr wrap="square" rtlCol="0">
            <a:spAutoFit/>
          </a:bodyPr>
          <a:lstStyle/>
          <a:p>
            <a:r>
              <a:rPr lang="pt-BR" sz="2400" dirty="0"/>
              <a:t>Número encontrado na posição 12</a:t>
            </a:r>
          </a:p>
        </p:txBody>
      </p:sp>
    </p:spTree>
    <p:extLst>
      <p:ext uri="{BB962C8B-B14F-4D97-AF65-F5344CB8AC3E}">
        <p14:creationId xmlns:p14="http://schemas.microsoft.com/office/powerpoint/2010/main" val="17243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TABELA HASH</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a:xfrm>
            <a:off x="1097280" y="1845734"/>
            <a:ext cx="10058400" cy="2514231"/>
          </a:xfrm>
        </p:spPr>
        <p:txBody>
          <a:bodyPr>
            <a:normAutofit/>
          </a:bodyPr>
          <a:lstStyle/>
          <a:p>
            <a:pPr algn="ctr"/>
            <a:r>
              <a:rPr lang="pt-BR" sz="2400" b="1" dirty="0"/>
              <a:t>BUSCA NA TABELA HASH:</a:t>
            </a:r>
          </a:p>
          <a:p>
            <a:pPr algn="just">
              <a:lnSpc>
                <a:spcPct val="150000"/>
              </a:lnSpc>
              <a:buFont typeface="Arial" panose="020B0604020202020204" pitchFamily="34" charset="0"/>
              <a:buChar char="•"/>
            </a:pPr>
            <a:r>
              <a:rPr lang="pt-BR" sz="2400" b="1" dirty="0"/>
              <a:t> </a:t>
            </a:r>
            <a:r>
              <a:rPr lang="pt-BR" dirty="0"/>
              <a:t>Na Tabela </a:t>
            </a:r>
            <a:r>
              <a:rPr lang="pt-BR" dirty="0" err="1"/>
              <a:t>Hash</a:t>
            </a:r>
            <a:r>
              <a:rPr lang="pt-BR" dirty="0"/>
              <a:t> de Encadeamento Separado, após a definição da posição a ser buscada, caso o indivíduo presente na primeira Lista Ligada for diferente do registro buscado, a busca continua nas próximas Listas Ligadas até que o indivíduo buscado seja encontrado.</a:t>
            </a:r>
          </a:p>
          <a:p>
            <a:pPr marL="0" indent="0">
              <a:buNone/>
            </a:pPr>
            <a:endParaRPr lang="pt-BR" dirty="0"/>
          </a:p>
        </p:txBody>
      </p:sp>
      <p:pic>
        <p:nvPicPr>
          <p:cNvPr id="5" name="Imagem 4" descr="Uma imagem contendo desenho&#10;&#10;Descrição gerada automaticamente">
            <a:extLst>
              <a:ext uri="{FF2B5EF4-FFF2-40B4-BE49-F238E27FC236}">
                <a16:creationId xmlns:a16="http://schemas.microsoft.com/office/drawing/2014/main" id="{40885960-BD70-4B99-B1CA-E0486E405F09}"/>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113240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ACBFE1C-B304-46F1-9336-A83DE11CE42F}"/>
              </a:ext>
            </a:extLst>
          </p:cNvPr>
          <p:cNvSpPr/>
          <p:nvPr/>
        </p:nvSpPr>
        <p:spPr>
          <a:xfrm>
            <a:off x="244699" y="238539"/>
            <a:ext cx="2067059"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a:extLst>
              <a:ext uri="{FF2B5EF4-FFF2-40B4-BE49-F238E27FC236}">
                <a16:creationId xmlns:a16="http://schemas.microsoft.com/office/drawing/2014/main" id="{720F0FE3-CDE7-4CE7-A36F-30F5BD739BFF}"/>
              </a:ext>
            </a:extLst>
          </p:cNvPr>
          <p:cNvSpPr txBox="1"/>
          <p:nvPr/>
        </p:nvSpPr>
        <p:spPr>
          <a:xfrm>
            <a:off x="308907" y="359754"/>
            <a:ext cx="2002851" cy="830997"/>
          </a:xfrm>
          <a:prstGeom prst="rect">
            <a:avLst/>
          </a:prstGeom>
          <a:noFill/>
        </p:spPr>
        <p:txBody>
          <a:bodyPr wrap="square" rtlCol="0">
            <a:spAutoFit/>
          </a:bodyPr>
          <a:lstStyle/>
          <a:p>
            <a:r>
              <a:rPr lang="pt-BR" sz="2400" dirty="0"/>
              <a:t>Número a ser buscado: 25</a:t>
            </a:r>
          </a:p>
        </p:txBody>
      </p:sp>
      <p:sp>
        <p:nvSpPr>
          <p:cNvPr id="8" name="Seta: para Baixo 7">
            <a:extLst>
              <a:ext uri="{FF2B5EF4-FFF2-40B4-BE49-F238E27FC236}">
                <a16:creationId xmlns:a16="http://schemas.microsoft.com/office/drawing/2014/main" id="{873E1D56-1904-4362-B902-D78AF8D86D6F}"/>
              </a:ext>
            </a:extLst>
          </p:cNvPr>
          <p:cNvSpPr/>
          <p:nvPr/>
        </p:nvSpPr>
        <p:spPr>
          <a:xfrm>
            <a:off x="227059" y="1600777"/>
            <a:ext cx="2226365" cy="168302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id="{1061D45F-DC4D-4031-8288-2C02BFF3191E}"/>
              </a:ext>
            </a:extLst>
          </p:cNvPr>
          <p:cNvSpPr txBox="1"/>
          <p:nvPr/>
        </p:nvSpPr>
        <p:spPr>
          <a:xfrm>
            <a:off x="814262" y="1881018"/>
            <a:ext cx="1796416" cy="830997"/>
          </a:xfrm>
          <a:prstGeom prst="rect">
            <a:avLst/>
          </a:prstGeom>
          <a:noFill/>
        </p:spPr>
        <p:txBody>
          <a:bodyPr wrap="square" rtlCol="0">
            <a:spAutoFit/>
          </a:bodyPr>
          <a:lstStyle/>
          <a:p>
            <a:r>
              <a:rPr lang="pt-BR" sz="2400" dirty="0"/>
              <a:t>Função</a:t>
            </a:r>
          </a:p>
          <a:p>
            <a:r>
              <a:rPr lang="pt-BR" sz="2400" dirty="0"/>
              <a:t> </a:t>
            </a:r>
            <a:r>
              <a:rPr lang="pt-BR" sz="2400" dirty="0" err="1"/>
              <a:t>Hash</a:t>
            </a:r>
            <a:endParaRPr lang="pt-BR" sz="2400" dirty="0"/>
          </a:p>
        </p:txBody>
      </p:sp>
      <p:sp>
        <p:nvSpPr>
          <p:cNvPr id="10" name="Retângulo: Cantos Arredondados 9">
            <a:extLst>
              <a:ext uri="{FF2B5EF4-FFF2-40B4-BE49-F238E27FC236}">
                <a16:creationId xmlns:a16="http://schemas.microsoft.com/office/drawing/2014/main" id="{399834FD-0244-4696-8D28-D09BC1D07CA0}"/>
              </a:ext>
            </a:extLst>
          </p:cNvPr>
          <p:cNvSpPr/>
          <p:nvPr/>
        </p:nvSpPr>
        <p:spPr>
          <a:xfrm>
            <a:off x="399618" y="3572615"/>
            <a:ext cx="2002851" cy="132132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B0016D5C-5C28-4E61-9C05-5315054F8742}"/>
              </a:ext>
            </a:extLst>
          </p:cNvPr>
          <p:cNvSpPr txBox="1"/>
          <p:nvPr/>
        </p:nvSpPr>
        <p:spPr>
          <a:xfrm>
            <a:off x="399618" y="3971668"/>
            <a:ext cx="2053806" cy="523220"/>
          </a:xfrm>
          <a:prstGeom prst="rect">
            <a:avLst/>
          </a:prstGeom>
          <a:noFill/>
        </p:spPr>
        <p:txBody>
          <a:bodyPr wrap="square" rtlCol="0">
            <a:spAutoFit/>
          </a:bodyPr>
          <a:lstStyle/>
          <a:p>
            <a:r>
              <a:rPr lang="pt-BR" sz="2800" dirty="0"/>
              <a:t>25 % 14 = 11</a:t>
            </a:r>
          </a:p>
        </p:txBody>
      </p:sp>
      <p:sp>
        <p:nvSpPr>
          <p:cNvPr id="12" name="Seta: para a Direita 11">
            <a:extLst>
              <a:ext uri="{FF2B5EF4-FFF2-40B4-BE49-F238E27FC236}">
                <a16:creationId xmlns:a16="http://schemas.microsoft.com/office/drawing/2014/main" id="{8104D8A8-7B30-44D7-AF6C-A903C9CF2EF5}"/>
              </a:ext>
            </a:extLst>
          </p:cNvPr>
          <p:cNvSpPr/>
          <p:nvPr/>
        </p:nvSpPr>
        <p:spPr>
          <a:xfrm>
            <a:off x="2981738" y="3283803"/>
            <a:ext cx="2385391" cy="189837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9DC735F9-EFEC-4B41-818D-24053F5B61F6}"/>
              </a:ext>
            </a:extLst>
          </p:cNvPr>
          <p:cNvSpPr txBox="1"/>
          <p:nvPr/>
        </p:nvSpPr>
        <p:spPr>
          <a:xfrm>
            <a:off x="3074503" y="3817491"/>
            <a:ext cx="2292626" cy="830997"/>
          </a:xfrm>
          <a:prstGeom prst="rect">
            <a:avLst/>
          </a:prstGeom>
          <a:noFill/>
        </p:spPr>
        <p:txBody>
          <a:bodyPr wrap="square" rtlCol="0">
            <a:spAutoFit/>
          </a:bodyPr>
          <a:lstStyle/>
          <a:p>
            <a:r>
              <a:rPr lang="pt-BR" sz="2400" dirty="0"/>
              <a:t>Busca iniciada na Tabela </a:t>
            </a:r>
            <a:r>
              <a:rPr lang="pt-BR" sz="2400" dirty="0" err="1"/>
              <a:t>Hash</a:t>
            </a:r>
            <a:endParaRPr lang="pt-BR" sz="2400" dirty="0"/>
          </a:p>
        </p:txBody>
      </p:sp>
      <p:sp>
        <p:nvSpPr>
          <p:cNvPr id="15" name="Retângulo 14">
            <a:extLst>
              <a:ext uri="{FF2B5EF4-FFF2-40B4-BE49-F238E27FC236}">
                <a16:creationId xmlns:a16="http://schemas.microsoft.com/office/drawing/2014/main" id="{96F54094-67AC-46F4-9861-A0428ECE6945}"/>
              </a:ext>
            </a:extLst>
          </p:cNvPr>
          <p:cNvSpPr/>
          <p:nvPr/>
        </p:nvSpPr>
        <p:spPr>
          <a:xfrm>
            <a:off x="9542616" y="5644416"/>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7FD41015-EC86-4EF7-B349-359048965C77}"/>
              </a:ext>
            </a:extLst>
          </p:cNvPr>
          <p:cNvSpPr/>
          <p:nvPr/>
        </p:nvSpPr>
        <p:spPr>
          <a:xfrm>
            <a:off x="10386266" y="5476698"/>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E57B9EE5-86C9-4D6C-9232-3734840C1B87}"/>
              </a:ext>
            </a:extLst>
          </p:cNvPr>
          <p:cNvSpPr/>
          <p:nvPr/>
        </p:nvSpPr>
        <p:spPr>
          <a:xfrm>
            <a:off x="7725631" y="192288"/>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58563ED1-3983-4BD8-8BB1-091CD99B9498}"/>
              </a:ext>
            </a:extLst>
          </p:cNvPr>
          <p:cNvSpPr/>
          <p:nvPr/>
        </p:nvSpPr>
        <p:spPr>
          <a:xfrm>
            <a:off x="8669068" y="37098"/>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a:extLst>
              <a:ext uri="{FF2B5EF4-FFF2-40B4-BE49-F238E27FC236}">
                <a16:creationId xmlns:a16="http://schemas.microsoft.com/office/drawing/2014/main" id="{B60CFE74-09DE-451E-B3EA-EB1AAB8344F4}"/>
              </a:ext>
            </a:extLst>
          </p:cNvPr>
          <p:cNvSpPr txBox="1"/>
          <p:nvPr/>
        </p:nvSpPr>
        <p:spPr>
          <a:xfrm>
            <a:off x="10458801" y="5403135"/>
            <a:ext cx="701208" cy="646331"/>
          </a:xfrm>
          <a:prstGeom prst="rect">
            <a:avLst/>
          </a:prstGeom>
          <a:noFill/>
        </p:spPr>
        <p:txBody>
          <a:bodyPr wrap="square">
            <a:spAutoFit/>
          </a:bodyPr>
          <a:lstStyle/>
          <a:p>
            <a:r>
              <a:rPr lang="pt-BR" sz="3600" dirty="0"/>
              <a:t>25</a:t>
            </a:r>
          </a:p>
        </p:txBody>
      </p:sp>
      <p:sp>
        <p:nvSpPr>
          <p:cNvPr id="25" name="CaixaDeTexto 24">
            <a:extLst>
              <a:ext uri="{FF2B5EF4-FFF2-40B4-BE49-F238E27FC236}">
                <a16:creationId xmlns:a16="http://schemas.microsoft.com/office/drawing/2014/main" id="{2ECF7FF4-3206-467D-81D6-FEE6ACB1C3C4}"/>
              </a:ext>
            </a:extLst>
          </p:cNvPr>
          <p:cNvSpPr txBox="1"/>
          <p:nvPr/>
        </p:nvSpPr>
        <p:spPr>
          <a:xfrm>
            <a:off x="8762016" y="-58254"/>
            <a:ext cx="701208" cy="646331"/>
          </a:xfrm>
          <a:prstGeom prst="rect">
            <a:avLst/>
          </a:prstGeom>
          <a:noFill/>
        </p:spPr>
        <p:txBody>
          <a:bodyPr wrap="square">
            <a:spAutoFit/>
          </a:bodyPr>
          <a:lstStyle/>
          <a:p>
            <a:r>
              <a:rPr lang="pt-BR" sz="3600" dirty="0"/>
              <a:t>28</a:t>
            </a:r>
          </a:p>
        </p:txBody>
      </p:sp>
      <p:sp>
        <p:nvSpPr>
          <p:cNvPr id="27" name="Retângulo 26">
            <a:extLst>
              <a:ext uri="{FF2B5EF4-FFF2-40B4-BE49-F238E27FC236}">
                <a16:creationId xmlns:a16="http://schemas.microsoft.com/office/drawing/2014/main" id="{355D80D3-2693-4DF7-A4F7-CEEB6CE63E6A}"/>
              </a:ext>
            </a:extLst>
          </p:cNvPr>
          <p:cNvSpPr/>
          <p:nvPr/>
        </p:nvSpPr>
        <p:spPr>
          <a:xfrm>
            <a:off x="6824873" y="0"/>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087DE1FC-8465-4F32-A846-86898E55A1F6}"/>
              </a:ext>
            </a:extLst>
          </p:cNvPr>
          <p:cNvSpPr/>
          <p:nvPr/>
        </p:nvSpPr>
        <p:spPr>
          <a:xfrm>
            <a:off x="6824872" y="448141"/>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FE3BE37D-2D49-4134-971F-C4C082ACBE3B}"/>
              </a:ext>
            </a:extLst>
          </p:cNvPr>
          <p:cNvSpPr/>
          <p:nvPr/>
        </p:nvSpPr>
        <p:spPr>
          <a:xfrm>
            <a:off x="6824878" y="966799"/>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65C72537-1300-4AE0-8C41-03EF741E0DC1}"/>
              </a:ext>
            </a:extLst>
          </p:cNvPr>
          <p:cNvSpPr/>
          <p:nvPr/>
        </p:nvSpPr>
        <p:spPr>
          <a:xfrm>
            <a:off x="6824878" y="1471765"/>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0B055B50-048F-4B52-8E80-3133FD12F9CB}"/>
              </a:ext>
            </a:extLst>
          </p:cNvPr>
          <p:cNvSpPr/>
          <p:nvPr/>
        </p:nvSpPr>
        <p:spPr>
          <a:xfrm>
            <a:off x="6824878" y="1949438"/>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7DD7DC16-31FD-4756-B1CD-F3C3CB1DE115}"/>
              </a:ext>
            </a:extLst>
          </p:cNvPr>
          <p:cNvSpPr/>
          <p:nvPr/>
        </p:nvSpPr>
        <p:spPr>
          <a:xfrm>
            <a:off x="6824878" y="2413461"/>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E8E75A0E-D4CF-47EC-AE3A-7E63EDD862D7}"/>
              </a:ext>
            </a:extLst>
          </p:cNvPr>
          <p:cNvSpPr/>
          <p:nvPr/>
        </p:nvSpPr>
        <p:spPr>
          <a:xfrm>
            <a:off x="6824878" y="2918427"/>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Retângulo 40">
            <a:extLst>
              <a:ext uri="{FF2B5EF4-FFF2-40B4-BE49-F238E27FC236}">
                <a16:creationId xmlns:a16="http://schemas.microsoft.com/office/drawing/2014/main" id="{DE9A80F7-4240-4F62-B2A3-F17188048F81}"/>
              </a:ext>
            </a:extLst>
          </p:cNvPr>
          <p:cNvSpPr/>
          <p:nvPr/>
        </p:nvSpPr>
        <p:spPr>
          <a:xfrm>
            <a:off x="6824878" y="3423396"/>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Retângulo 42">
            <a:extLst>
              <a:ext uri="{FF2B5EF4-FFF2-40B4-BE49-F238E27FC236}">
                <a16:creationId xmlns:a16="http://schemas.microsoft.com/office/drawing/2014/main" id="{E4DF03BF-8C2E-461E-87FD-CEEF4E221976}"/>
              </a:ext>
            </a:extLst>
          </p:cNvPr>
          <p:cNvSpPr/>
          <p:nvPr/>
        </p:nvSpPr>
        <p:spPr>
          <a:xfrm>
            <a:off x="6824877" y="3914717"/>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B846037D-0568-4C65-8B34-2B388AD74CC2}"/>
              </a:ext>
            </a:extLst>
          </p:cNvPr>
          <p:cNvSpPr/>
          <p:nvPr/>
        </p:nvSpPr>
        <p:spPr>
          <a:xfrm>
            <a:off x="6824877" y="4406038"/>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59903FB3-C43D-43D4-90AF-EF3322391EAE}"/>
              </a:ext>
            </a:extLst>
          </p:cNvPr>
          <p:cNvSpPr/>
          <p:nvPr/>
        </p:nvSpPr>
        <p:spPr>
          <a:xfrm>
            <a:off x="6824876" y="4911010"/>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FAF479C9-FDE8-4E23-A2B5-600ADA179D43}"/>
              </a:ext>
            </a:extLst>
          </p:cNvPr>
          <p:cNvSpPr/>
          <p:nvPr/>
        </p:nvSpPr>
        <p:spPr>
          <a:xfrm>
            <a:off x="6824876" y="5415979"/>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7D32A2D7-28BC-4551-B704-225AC3F30752}"/>
              </a:ext>
            </a:extLst>
          </p:cNvPr>
          <p:cNvSpPr/>
          <p:nvPr/>
        </p:nvSpPr>
        <p:spPr>
          <a:xfrm>
            <a:off x="6824875" y="5934590"/>
            <a:ext cx="723331" cy="50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9AE4E1C4-8527-4880-AE44-29B98F9B7B77}"/>
              </a:ext>
            </a:extLst>
          </p:cNvPr>
          <p:cNvSpPr/>
          <p:nvPr/>
        </p:nvSpPr>
        <p:spPr>
          <a:xfrm>
            <a:off x="6824874" y="6425911"/>
            <a:ext cx="723331" cy="450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57DB8600-3517-4B07-8347-83267E276067}"/>
              </a:ext>
            </a:extLst>
          </p:cNvPr>
          <p:cNvSpPr/>
          <p:nvPr/>
        </p:nvSpPr>
        <p:spPr>
          <a:xfrm>
            <a:off x="7725635" y="1212458"/>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90046926-D4EB-4484-9629-D5F7BB855757}"/>
              </a:ext>
            </a:extLst>
          </p:cNvPr>
          <p:cNvSpPr/>
          <p:nvPr/>
        </p:nvSpPr>
        <p:spPr>
          <a:xfrm>
            <a:off x="7725634" y="2149604"/>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948D5A53-E834-4E7D-8644-BA183FF2A840}"/>
              </a:ext>
            </a:extLst>
          </p:cNvPr>
          <p:cNvSpPr/>
          <p:nvPr/>
        </p:nvSpPr>
        <p:spPr>
          <a:xfrm>
            <a:off x="7725631" y="4109576"/>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Retângulo 60">
            <a:extLst>
              <a:ext uri="{FF2B5EF4-FFF2-40B4-BE49-F238E27FC236}">
                <a16:creationId xmlns:a16="http://schemas.microsoft.com/office/drawing/2014/main" id="{7D3F018A-A49E-4F82-9857-D661A81E97B0}"/>
              </a:ext>
            </a:extLst>
          </p:cNvPr>
          <p:cNvSpPr/>
          <p:nvPr/>
        </p:nvSpPr>
        <p:spPr>
          <a:xfrm>
            <a:off x="7725633" y="3170910"/>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Retângulo 62">
            <a:extLst>
              <a:ext uri="{FF2B5EF4-FFF2-40B4-BE49-F238E27FC236}">
                <a16:creationId xmlns:a16="http://schemas.microsoft.com/office/drawing/2014/main" id="{53DB746F-B9BB-49EF-A697-559B4703CBAD}"/>
              </a:ext>
            </a:extLst>
          </p:cNvPr>
          <p:cNvSpPr/>
          <p:nvPr/>
        </p:nvSpPr>
        <p:spPr>
          <a:xfrm>
            <a:off x="7725632" y="5627518"/>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Retângulo 64">
            <a:extLst>
              <a:ext uri="{FF2B5EF4-FFF2-40B4-BE49-F238E27FC236}">
                <a16:creationId xmlns:a16="http://schemas.microsoft.com/office/drawing/2014/main" id="{4677E4AB-5AC2-4D44-9C38-99CE7B602884}"/>
              </a:ext>
            </a:extLst>
          </p:cNvPr>
          <p:cNvSpPr/>
          <p:nvPr/>
        </p:nvSpPr>
        <p:spPr>
          <a:xfrm>
            <a:off x="7725632" y="6550527"/>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Retângulo 66">
            <a:extLst>
              <a:ext uri="{FF2B5EF4-FFF2-40B4-BE49-F238E27FC236}">
                <a16:creationId xmlns:a16="http://schemas.microsoft.com/office/drawing/2014/main" id="{35DF2831-0041-4178-9ABB-FBAB3FE73300}"/>
              </a:ext>
            </a:extLst>
          </p:cNvPr>
          <p:cNvSpPr/>
          <p:nvPr/>
        </p:nvSpPr>
        <p:spPr>
          <a:xfrm>
            <a:off x="8721922" y="994092"/>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Retângulo 68">
            <a:extLst>
              <a:ext uri="{FF2B5EF4-FFF2-40B4-BE49-F238E27FC236}">
                <a16:creationId xmlns:a16="http://schemas.microsoft.com/office/drawing/2014/main" id="{4BD89E3B-7736-4958-8880-E642BDD2BBF9}"/>
              </a:ext>
            </a:extLst>
          </p:cNvPr>
          <p:cNvSpPr/>
          <p:nvPr/>
        </p:nvSpPr>
        <p:spPr>
          <a:xfrm>
            <a:off x="8721922" y="1951710"/>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Retângulo 70">
            <a:extLst>
              <a:ext uri="{FF2B5EF4-FFF2-40B4-BE49-F238E27FC236}">
                <a16:creationId xmlns:a16="http://schemas.microsoft.com/office/drawing/2014/main" id="{2B94C438-15FA-4789-85AC-B43A8371CC6B}"/>
              </a:ext>
            </a:extLst>
          </p:cNvPr>
          <p:cNvSpPr/>
          <p:nvPr/>
        </p:nvSpPr>
        <p:spPr>
          <a:xfrm>
            <a:off x="8669068" y="3913447"/>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Retângulo 72">
            <a:extLst>
              <a:ext uri="{FF2B5EF4-FFF2-40B4-BE49-F238E27FC236}">
                <a16:creationId xmlns:a16="http://schemas.microsoft.com/office/drawing/2014/main" id="{9D13E0EF-EBC7-4562-A591-21A9BDBBC98C}"/>
              </a:ext>
            </a:extLst>
          </p:cNvPr>
          <p:cNvSpPr/>
          <p:nvPr/>
        </p:nvSpPr>
        <p:spPr>
          <a:xfrm>
            <a:off x="8669068" y="2932578"/>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5" name="Retângulo 74">
            <a:extLst>
              <a:ext uri="{FF2B5EF4-FFF2-40B4-BE49-F238E27FC236}">
                <a16:creationId xmlns:a16="http://schemas.microsoft.com/office/drawing/2014/main" id="{F29C4470-309A-4738-AA75-4A15F9B325D4}"/>
              </a:ext>
            </a:extLst>
          </p:cNvPr>
          <p:cNvSpPr/>
          <p:nvPr/>
        </p:nvSpPr>
        <p:spPr>
          <a:xfrm>
            <a:off x="8542704" y="5441820"/>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7" name="Retângulo 76">
            <a:extLst>
              <a:ext uri="{FF2B5EF4-FFF2-40B4-BE49-F238E27FC236}">
                <a16:creationId xmlns:a16="http://schemas.microsoft.com/office/drawing/2014/main" id="{C0F9002E-F614-445B-8086-F3F6DB4137D4}"/>
              </a:ext>
            </a:extLst>
          </p:cNvPr>
          <p:cNvSpPr/>
          <p:nvPr/>
        </p:nvSpPr>
        <p:spPr>
          <a:xfrm>
            <a:off x="8559076" y="6387389"/>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9" name="CaixaDeTexto 78">
            <a:extLst>
              <a:ext uri="{FF2B5EF4-FFF2-40B4-BE49-F238E27FC236}">
                <a16:creationId xmlns:a16="http://schemas.microsoft.com/office/drawing/2014/main" id="{598526AD-47B4-43CD-9866-15BD18707A05}"/>
              </a:ext>
            </a:extLst>
          </p:cNvPr>
          <p:cNvSpPr txBox="1"/>
          <p:nvPr/>
        </p:nvSpPr>
        <p:spPr>
          <a:xfrm>
            <a:off x="8948863" y="930235"/>
            <a:ext cx="1009934" cy="646331"/>
          </a:xfrm>
          <a:prstGeom prst="rect">
            <a:avLst/>
          </a:prstGeom>
          <a:noFill/>
        </p:spPr>
        <p:txBody>
          <a:bodyPr wrap="square" rtlCol="0">
            <a:spAutoFit/>
          </a:bodyPr>
          <a:lstStyle/>
          <a:p>
            <a:r>
              <a:rPr lang="pt-BR" sz="3600" dirty="0"/>
              <a:t>2</a:t>
            </a:r>
          </a:p>
        </p:txBody>
      </p:sp>
      <p:sp>
        <p:nvSpPr>
          <p:cNvPr id="81" name="CaixaDeTexto 80">
            <a:extLst>
              <a:ext uri="{FF2B5EF4-FFF2-40B4-BE49-F238E27FC236}">
                <a16:creationId xmlns:a16="http://schemas.microsoft.com/office/drawing/2014/main" id="{384E6A89-CC25-4BBD-9976-377A9B745D75}"/>
              </a:ext>
            </a:extLst>
          </p:cNvPr>
          <p:cNvSpPr txBox="1"/>
          <p:nvPr/>
        </p:nvSpPr>
        <p:spPr>
          <a:xfrm>
            <a:off x="8948863" y="1859423"/>
            <a:ext cx="1009934" cy="646331"/>
          </a:xfrm>
          <a:prstGeom prst="rect">
            <a:avLst/>
          </a:prstGeom>
          <a:noFill/>
        </p:spPr>
        <p:txBody>
          <a:bodyPr wrap="square" rtlCol="0">
            <a:spAutoFit/>
          </a:bodyPr>
          <a:lstStyle/>
          <a:p>
            <a:r>
              <a:rPr lang="pt-BR" sz="3600" dirty="0"/>
              <a:t>4</a:t>
            </a:r>
          </a:p>
        </p:txBody>
      </p:sp>
      <p:sp>
        <p:nvSpPr>
          <p:cNvPr id="83" name="CaixaDeTexto 82">
            <a:extLst>
              <a:ext uri="{FF2B5EF4-FFF2-40B4-BE49-F238E27FC236}">
                <a16:creationId xmlns:a16="http://schemas.microsoft.com/office/drawing/2014/main" id="{EB798145-C8C8-4EA6-99BA-90A57176D910}"/>
              </a:ext>
            </a:extLst>
          </p:cNvPr>
          <p:cNvSpPr txBox="1"/>
          <p:nvPr/>
        </p:nvSpPr>
        <p:spPr>
          <a:xfrm>
            <a:off x="8766344" y="3844034"/>
            <a:ext cx="1009934" cy="646331"/>
          </a:xfrm>
          <a:prstGeom prst="rect">
            <a:avLst/>
          </a:prstGeom>
          <a:noFill/>
        </p:spPr>
        <p:txBody>
          <a:bodyPr wrap="square" rtlCol="0">
            <a:spAutoFit/>
          </a:bodyPr>
          <a:lstStyle/>
          <a:p>
            <a:r>
              <a:rPr lang="pt-BR" sz="3600" dirty="0"/>
              <a:t>50</a:t>
            </a:r>
          </a:p>
        </p:txBody>
      </p:sp>
      <p:sp>
        <p:nvSpPr>
          <p:cNvPr id="85" name="CaixaDeTexto 84">
            <a:extLst>
              <a:ext uri="{FF2B5EF4-FFF2-40B4-BE49-F238E27FC236}">
                <a16:creationId xmlns:a16="http://schemas.microsoft.com/office/drawing/2014/main" id="{BC04A999-809A-4312-8E9F-D74CD95E6CE6}"/>
              </a:ext>
            </a:extLst>
          </p:cNvPr>
          <p:cNvSpPr txBox="1"/>
          <p:nvPr/>
        </p:nvSpPr>
        <p:spPr>
          <a:xfrm>
            <a:off x="8894347" y="2834579"/>
            <a:ext cx="1009934" cy="646331"/>
          </a:xfrm>
          <a:prstGeom prst="rect">
            <a:avLst/>
          </a:prstGeom>
          <a:noFill/>
        </p:spPr>
        <p:txBody>
          <a:bodyPr wrap="square" rtlCol="0">
            <a:spAutoFit/>
          </a:bodyPr>
          <a:lstStyle/>
          <a:p>
            <a:r>
              <a:rPr lang="pt-BR" sz="3600" dirty="0"/>
              <a:t>6</a:t>
            </a:r>
          </a:p>
        </p:txBody>
      </p:sp>
      <p:sp>
        <p:nvSpPr>
          <p:cNvPr id="87" name="CaixaDeTexto 86">
            <a:extLst>
              <a:ext uri="{FF2B5EF4-FFF2-40B4-BE49-F238E27FC236}">
                <a16:creationId xmlns:a16="http://schemas.microsoft.com/office/drawing/2014/main" id="{96925E62-DCE9-460B-B195-8E6F29528CB2}"/>
              </a:ext>
            </a:extLst>
          </p:cNvPr>
          <p:cNvSpPr txBox="1"/>
          <p:nvPr/>
        </p:nvSpPr>
        <p:spPr>
          <a:xfrm>
            <a:off x="8669068" y="5366276"/>
            <a:ext cx="1009934" cy="646331"/>
          </a:xfrm>
          <a:prstGeom prst="rect">
            <a:avLst/>
          </a:prstGeom>
          <a:noFill/>
        </p:spPr>
        <p:txBody>
          <a:bodyPr wrap="square" rtlCol="0">
            <a:spAutoFit/>
          </a:bodyPr>
          <a:lstStyle/>
          <a:p>
            <a:r>
              <a:rPr lang="pt-BR" sz="3600" dirty="0"/>
              <a:t>11</a:t>
            </a:r>
          </a:p>
        </p:txBody>
      </p:sp>
      <p:sp>
        <p:nvSpPr>
          <p:cNvPr id="89" name="CaixaDeTexto 88">
            <a:extLst>
              <a:ext uri="{FF2B5EF4-FFF2-40B4-BE49-F238E27FC236}">
                <a16:creationId xmlns:a16="http://schemas.microsoft.com/office/drawing/2014/main" id="{BE70BD47-7F61-4E43-ABBE-50660D76EDE4}"/>
              </a:ext>
            </a:extLst>
          </p:cNvPr>
          <p:cNvSpPr txBox="1"/>
          <p:nvPr/>
        </p:nvSpPr>
        <p:spPr>
          <a:xfrm>
            <a:off x="8660507" y="6323894"/>
            <a:ext cx="1009934" cy="646331"/>
          </a:xfrm>
          <a:prstGeom prst="rect">
            <a:avLst/>
          </a:prstGeom>
          <a:noFill/>
        </p:spPr>
        <p:txBody>
          <a:bodyPr wrap="square" rtlCol="0">
            <a:spAutoFit/>
          </a:bodyPr>
          <a:lstStyle/>
          <a:p>
            <a:r>
              <a:rPr lang="pt-BR" sz="3600" dirty="0"/>
              <a:t>13</a:t>
            </a:r>
          </a:p>
        </p:txBody>
      </p:sp>
      <p:sp>
        <p:nvSpPr>
          <p:cNvPr id="91" name="CaixaDeTexto 90">
            <a:extLst>
              <a:ext uri="{FF2B5EF4-FFF2-40B4-BE49-F238E27FC236}">
                <a16:creationId xmlns:a16="http://schemas.microsoft.com/office/drawing/2014/main" id="{CD2D3A27-5135-4582-8FCA-A0816AC5B7C3}"/>
              </a:ext>
            </a:extLst>
          </p:cNvPr>
          <p:cNvSpPr txBox="1"/>
          <p:nvPr/>
        </p:nvSpPr>
        <p:spPr>
          <a:xfrm>
            <a:off x="6457928" y="-9100"/>
            <a:ext cx="438695" cy="523220"/>
          </a:xfrm>
          <a:prstGeom prst="rect">
            <a:avLst/>
          </a:prstGeom>
          <a:noFill/>
        </p:spPr>
        <p:txBody>
          <a:bodyPr wrap="square" rtlCol="0">
            <a:spAutoFit/>
          </a:bodyPr>
          <a:lstStyle/>
          <a:p>
            <a:r>
              <a:rPr lang="pt-BR" sz="2800" dirty="0"/>
              <a:t>0</a:t>
            </a:r>
          </a:p>
        </p:txBody>
      </p:sp>
      <p:sp>
        <p:nvSpPr>
          <p:cNvPr id="93" name="CaixaDeTexto 92">
            <a:extLst>
              <a:ext uri="{FF2B5EF4-FFF2-40B4-BE49-F238E27FC236}">
                <a16:creationId xmlns:a16="http://schemas.microsoft.com/office/drawing/2014/main" id="{5AE39E0A-9248-42CE-8D19-61809A5FC02F}"/>
              </a:ext>
            </a:extLst>
          </p:cNvPr>
          <p:cNvSpPr txBox="1"/>
          <p:nvPr/>
        </p:nvSpPr>
        <p:spPr>
          <a:xfrm>
            <a:off x="6457923" y="443570"/>
            <a:ext cx="438695" cy="523220"/>
          </a:xfrm>
          <a:prstGeom prst="rect">
            <a:avLst/>
          </a:prstGeom>
          <a:noFill/>
        </p:spPr>
        <p:txBody>
          <a:bodyPr wrap="square" rtlCol="0">
            <a:spAutoFit/>
          </a:bodyPr>
          <a:lstStyle/>
          <a:p>
            <a:r>
              <a:rPr lang="pt-BR" sz="2800" dirty="0"/>
              <a:t>1</a:t>
            </a:r>
          </a:p>
        </p:txBody>
      </p:sp>
      <p:sp>
        <p:nvSpPr>
          <p:cNvPr id="95" name="CaixaDeTexto 94">
            <a:extLst>
              <a:ext uri="{FF2B5EF4-FFF2-40B4-BE49-F238E27FC236}">
                <a16:creationId xmlns:a16="http://schemas.microsoft.com/office/drawing/2014/main" id="{E0F1EFFD-EA94-4150-AC29-74F182BDF7E8}"/>
              </a:ext>
            </a:extLst>
          </p:cNvPr>
          <p:cNvSpPr txBox="1"/>
          <p:nvPr/>
        </p:nvSpPr>
        <p:spPr>
          <a:xfrm>
            <a:off x="6472549" y="937192"/>
            <a:ext cx="438695" cy="523220"/>
          </a:xfrm>
          <a:prstGeom prst="rect">
            <a:avLst/>
          </a:prstGeom>
          <a:noFill/>
        </p:spPr>
        <p:txBody>
          <a:bodyPr wrap="square" rtlCol="0">
            <a:spAutoFit/>
          </a:bodyPr>
          <a:lstStyle/>
          <a:p>
            <a:r>
              <a:rPr lang="pt-BR" sz="2800" dirty="0"/>
              <a:t>2</a:t>
            </a:r>
          </a:p>
        </p:txBody>
      </p:sp>
      <p:sp>
        <p:nvSpPr>
          <p:cNvPr id="97" name="CaixaDeTexto 96">
            <a:extLst>
              <a:ext uri="{FF2B5EF4-FFF2-40B4-BE49-F238E27FC236}">
                <a16:creationId xmlns:a16="http://schemas.microsoft.com/office/drawing/2014/main" id="{7A016FC1-F87A-444A-8523-73AE188AD266}"/>
              </a:ext>
            </a:extLst>
          </p:cNvPr>
          <p:cNvSpPr txBox="1"/>
          <p:nvPr/>
        </p:nvSpPr>
        <p:spPr>
          <a:xfrm>
            <a:off x="6474505" y="1455816"/>
            <a:ext cx="438695" cy="523220"/>
          </a:xfrm>
          <a:prstGeom prst="rect">
            <a:avLst/>
          </a:prstGeom>
          <a:noFill/>
        </p:spPr>
        <p:txBody>
          <a:bodyPr wrap="square" rtlCol="0">
            <a:spAutoFit/>
          </a:bodyPr>
          <a:lstStyle/>
          <a:p>
            <a:r>
              <a:rPr lang="pt-BR" sz="2800" dirty="0"/>
              <a:t>3</a:t>
            </a:r>
          </a:p>
        </p:txBody>
      </p:sp>
      <p:sp>
        <p:nvSpPr>
          <p:cNvPr id="99" name="CaixaDeTexto 98">
            <a:extLst>
              <a:ext uri="{FF2B5EF4-FFF2-40B4-BE49-F238E27FC236}">
                <a16:creationId xmlns:a16="http://schemas.microsoft.com/office/drawing/2014/main" id="{4E55DA55-DCBE-48FB-92C2-7EB9D73B10AE}"/>
              </a:ext>
            </a:extLst>
          </p:cNvPr>
          <p:cNvSpPr txBox="1"/>
          <p:nvPr/>
        </p:nvSpPr>
        <p:spPr>
          <a:xfrm>
            <a:off x="6462397" y="1947128"/>
            <a:ext cx="438695" cy="523220"/>
          </a:xfrm>
          <a:prstGeom prst="rect">
            <a:avLst/>
          </a:prstGeom>
          <a:noFill/>
        </p:spPr>
        <p:txBody>
          <a:bodyPr wrap="square" rtlCol="0">
            <a:spAutoFit/>
          </a:bodyPr>
          <a:lstStyle/>
          <a:p>
            <a:r>
              <a:rPr lang="pt-BR" sz="2800" dirty="0"/>
              <a:t>4</a:t>
            </a:r>
          </a:p>
        </p:txBody>
      </p:sp>
      <p:sp>
        <p:nvSpPr>
          <p:cNvPr id="101" name="CaixaDeTexto 100">
            <a:extLst>
              <a:ext uri="{FF2B5EF4-FFF2-40B4-BE49-F238E27FC236}">
                <a16:creationId xmlns:a16="http://schemas.microsoft.com/office/drawing/2014/main" id="{E2045D90-43D6-4D6D-A4FD-EFB73C253AE9}"/>
              </a:ext>
            </a:extLst>
          </p:cNvPr>
          <p:cNvSpPr txBox="1"/>
          <p:nvPr/>
        </p:nvSpPr>
        <p:spPr>
          <a:xfrm>
            <a:off x="6461419" y="2411127"/>
            <a:ext cx="438695" cy="523220"/>
          </a:xfrm>
          <a:prstGeom prst="rect">
            <a:avLst/>
          </a:prstGeom>
          <a:noFill/>
        </p:spPr>
        <p:txBody>
          <a:bodyPr wrap="square" rtlCol="0">
            <a:spAutoFit/>
          </a:bodyPr>
          <a:lstStyle/>
          <a:p>
            <a:r>
              <a:rPr lang="pt-BR" sz="2800" dirty="0"/>
              <a:t>5</a:t>
            </a:r>
          </a:p>
        </p:txBody>
      </p:sp>
      <p:sp>
        <p:nvSpPr>
          <p:cNvPr id="103" name="CaixaDeTexto 102">
            <a:extLst>
              <a:ext uri="{FF2B5EF4-FFF2-40B4-BE49-F238E27FC236}">
                <a16:creationId xmlns:a16="http://schemas.microsoft.com/office/drawing/2014/main" id="{A6A531F1-89CF-4BCD-8CBD-A5A481A0B426}"/>
              </a:ext>
            </a:extLst>
          </p:cNvPr>
          <p:cNvSpPr txBox="1"/>
          <p:nvPr/>
        </p:nvSpPr>
        <p:spPr>
          <a:xfrm>
            <a:off x="6488051" y="2916102"/>
            <a:ext cx="438695" cy="523220"/>
          </a:xfrm>
          <a:prstGeom prst="rect">
            <a:avLst/>
          </a:prstGeom>
          <a:noFill/>
        </p:spPr>
        <p:txBody>
          <a:bodyPr wrap="square" rtlCol="0">
            <a:spAutoFit/>
          </a:bodyPr>
          <a:lstStyle/>
          <a:p>
            <a:r>
              <a:rPr lang="pt-BR" sz="2800" dirty="0"/>
              <a:t>6</a:t>
            </a:r>
          </a:p>
        </p:txBody>
      </p:sp>
      <p:sp>
        <p:nvSpPr>
          <p:cNvPr id="105" name="CaixaDeTexto 104">
            <a:extLst>
              <a:ext uri="{FF2B5EF4-FFF2-40B4-BE49-F238E27FC236}">
                <a16:creationId xmlns:a16="http://schemas.microsoft.com/office/drawing/2014/main" id="{D2A0D611-C6C5-47BA-B2C1-79E707151BAD}"/>
              </a:ext>
            </a:extLst>
          </p:cNvPr>
          <p:cNvSpPr txBox="1"/>
          <p:nvPr/>
        </p:nvSpPr>
        <p:spPr>
          <a:xfrm>
            <a:off x="6474402" y="3432376"/>
            <a:ext cx="438695" cy="523220"/>
          </a:xfrm>
          <a:prstGeom prst="rect">
            <a:avLst/>
          </a:prstGeom>
          <a:noFill/>
        </p:spPr>
        <p:txBody>
          <a:bodyPr wrap="square" rtlCol="0">
            <a:spAutoFit/>
          </a:bodyPr>
          <a:lstStyle/>
          <a:p>
            <a:r>
              <a:rPr lang="pt-BR" sz="2800" dirty="0"/>
              <a:t>7</a:t>
            </a:r>
          </a:p>
        </p:txBody>
      </p:sp>
      <p:sp>
        <p:nvSpPr>
          <p:cNvPr id="107" name="CaixaDeTexto 106">
            <a:extLst>
              <a:ext uri="{FF2B5EF4-FFF2-40B4-BE49-F238E27FC236}">
                <a16:creationId xmlns:a16="http://schemas.microsoft.com/office/drawing/2014/main" id="{722B6FDC-54CB-4C01-B383-BF12993FEA61}"/>
              </a:ext>
            </a:extLst>
          </p:cNvPr>
          <p:cNvSpPr txBox="1"/>
          <p:nvPr/>
        </p:nvSpPr>
        <p:spPr>
          <a:xfrm>
            <a:off x="6472549" y="3939662"/>
            <a:ext cx="438695" cy="523220"/>
          </a:xfrm>
          <a:prstGeom prst="rect">
            <a:avLst/>
          </a:prstGeom>
          <a:noFill/>
        </p:spPr>
        <p:txBody>
          <a:bodyPr wrap="square" rtlCol="0">
            <a:spAutoFit/>
          </a:bodyPr>
          <a:lstStyle/>
          <a:p>
            <a:r>
              <a:rPr lang="pt-BR" sz="2800" dirty="0"/>
              <a:t>8</a:t>
            </a:r>
          </a:p>
        </p:txBody>
      </p:sp>
      <p:sp>
        <p:nvSpPr>
          <p:cNvPr id="109" name="CaixaDeTexto 108">
            <a:extLst>
              <a:ext uri="{FF2B5EF4-FFF2-40B4-BE49-F238E27FC236}">
                <a16:creationId xmlns:a16="http://schemas.microsoft.com/office/drawing/2014/main" id="{BF56905B-AD33-40E9-8D7B-6DB8CCEC520A}"/>
              </a:ext>
            </a:extLst>
          </p:cNvPr>
          <p:cNvSpPr txBox="1"/>
          <p:nvPr/>
        </p:nvSpPr>
        <p:spPr>
          <a:xfrm>
            <a:off x="6462397" y="4376438"/>
            <a:ext cx="438695" cy="523220"/>
          </a:xfrm>
          <a:prstGeom prst="rect">
            <a:avLst/>
          </a:prstGeom>
          <a:noFill/>
        </p:spPr>
        <p:txBody>
          <a:bodyPr wrap="square" rtlCol="0">
            <a:spAutoFit/>
          </a:bodyPr>
          <a:lstStyle/>
          <a:p>
            <a:r>
              <a:rPr lang="pt-BR" sz="2800" dirty="0"/>
              <a:t>9</a:t>
            </a:r>
          </a:p>
        </p:txBody>
      </p:sp>
      <p:sp>
        <p:nvSpPr>
          <p:cNvPr id="111" name="CaixaDeTexto 110">
            <a:extLst>
              <a:ext uri="{FF2B5EF4-FFF2-40B4-BE49-F238E27FC236}">
                <a16:creationId xmlns:a16="http://schemas.microsoft.com/office/drawing/2014/main" id="{7592A39F-1876-4464-AF02-4E62786788A1}"/>
              </a:ext>
            </a:extLst>
          </p:cNvPr>
          <p:cNvSpPr txBox="1"/>
          <p:nvPr/>
        </p:nvSpPr>
        <p:spPr>
          <a:xfrm>
            <a:off x="6374773" y="4892820"/>
            <a:ext cx="604994" cy="523220"/>
          </a:xfrm>
          <a:prstGeom prst="rect">
            <a:avLst/>
          </a:prstGeom>
          <a:noFill/>
        </p:spPr>
        <p:txBody>
          <a:bodyPr wrap="square" rtlCol="0">
            <a:spAutoFit/>
          </a:bodyPr>
          <a:lstStyle/>
          <a:p>
            <a:r>
              <a:rPr lang="pt-BR" sz="2800" dirty="0"/>
              <a:t>10</a:t>
            </a:r>
          </a:p>
        </p:txBody>
      </p:sp>
      <p:sp>
        <p:nvSpPr>
          <p:cNvPr id="113" name="CaixaDeTexto 112">
            <a:extLst>
              <a:ext uri="{FF2B5EF4-FFF2-40B4-BE49-F238E27FC236}">
                <a16:creationId xmlns:a16="http://schemas.microsoft.com/office/drawing/2014/main" id="{59DD15E4-8D5F-447A-82E2-594F2011FE31}"/>
              </a:ext>
            </a:extLst>
          </p:cNvPr>
          <p:cNvSpPr txBox="1"/>
          <p:nvPr/>
        </p:nvSpPr>
        <p:spPr>
          <a:xfrm>
            <a:off x="6389852" y="5388471"/>
            <a:ext cx="554387" cy="523220"/>
          </a:xfrm>
          <a:prstGeom prst="rect">
            <a:avLst/>
          </a:prstGeom>
          <a:noFill/>
        </p:spPr>
        <p:txBody>
          <a:bodyPr wrap="square" rtlCol="0">
            <a:spAutoFit/>
          </a:bodyPr>
          <a:lstStyle/>
          <a:p>
            <a:r>
              <a:rPr lang="pt-BR" sz="2800" dirty="0"/>
              <a:t>11</a:t>
            </a:r>
          </a:p>
        </p:txBody>
      </p:sp>
      <p:sp>
        <p:nvSpPr>
          <p:cNvPr id="115" name="CaixaDeTexto 114">
            <a:extLst>
              <a:ext uri="{FF2B5EF4-FFF2-40B4-BE49-F238E27FC236}">
                <a16:creationId xmlns:a16="http://schemas.microsoft.com/office/drawing/2014/main" id="{FC06F010-C207-44BA-AF16-1EC750C73B23}"/>
              </a:ext>
            </a:extLst>
          </p:cNvPr>
          <p:cNvSpPr txBox="1"/>
          <p:nvPr/>
        </p:nvSpPr>
        <p:spPr>
          <a:xfrm>
            <a:off x="6374773" y="5904987"/>
            <a:ext cx="604994" cy="523220"/>
          </a:xfrm>
          <a:prstGeom prst="rect">
            <a:avLst/>
          </a:prstGeom>
          <a:noFill/>
        </p:spPr>
        <p:txBody>
          <a:bodyPr wrap="square" rtlCol="0">
            <a:spAutoFit/>
          </a:bodyPr>
          <a:lstStyle/>
          <a:p>
            <a:r>
              <a:rPr lang="pt-BR" sz="2800" dirty="0"/>
              <a:t>12</a:t>
            </a:r>
          </a:p>
        </p:txBody>
      </p:sp>
      <p:sp>
        <p:nvSpPr>
          <p:cNvPr id="117" name="CaixaDeTexto 116">
            <a:extLst>
              <a:ext uri="{FF2B5EF4-FFF2-40B4-BE49-F238E27FC236}">
                <a16:creationId xmlns:a16="http://schemas.microsoft.com/office/drawing/2014/main" id="{882EFA5E-B3BC-4E4D-8EB4-8F9D29FE274A}"/>
              </a:ext>
            </a:extLst>
          </p:cNvPr>
          <p:cNvSpPr txBox="1"/>
          <p:nvPr/>
        </p:nvSpPr>
        <p:spPr>
          <a:xfrm>
            <a:off x="6379246" y="6396305"/>
            <a:ext cx="584665" cy="523220"/>
          </a:xfrm>
          <a:prstGeom prst="rect">
            <a:avLst/>
          </a:prstGeom>
          <a:noFill/>
        </p:spPr>
        <p:txBody>
          <a:bodyPr wrap="square" rtlCol="0">
            <a:spAutoFit/>
          </a:bodyPr>
          <a:lstStyle/>
          <a:p>
            <a:r>
              <a:rPr lang="pt-BR" sz="2800" dirty="0"/>
              <a:t>13</a:t>
            </a:r>
          </a:p>
        </p:txBody>
      </p:sp>
      <p:sp>
        <p:nvSpPr>
          <p:cNvPr id="118" name="Elipse 117">
            <a:extLst>
              <a:ext uri="{FF2B5EF4-FFF2-40B4-BE49-F238E27FC236}">
                <a16:creationId xmlns:a16="http://schemas.microsoft.com/office/drawing/2014/main" id="{AE5A1C9C-867B-4CE4-AF37-A2B412A68A44}"/>
              </a:ext>
            </a:extLst>
          </p:cNvPr>
          <p:cNvSpPr/>
          <p:nvPr/>
        </p:nvSpPr>
        <p:spPr>
          <a:xfrm>
            <a:off x="6251730" y="5372993"/>
            <a:ext cx="604994" cy="57523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CaixaDeTexto 118">
            <a:extLst>
              <a:ext uri="{FF2B5EF4-FFF2-40B4-BE49-F238E27FC236}">
                <a16:creationId xmlns:a16="http://schemas.microsoft.com/office/drawing/2014/main" id="{61C87488-CC15-44F1-BB69-294E826804FD}"/>
              </a:ext>
            </a:extLst>
          </p:cNvPr>
          <p:cNvSpPr txBox="1"/>
          <p:nvPr/>
        </p:nvSpPr>
        <p:spPr>
          <a:xfrm>
            <a:off x="6316074" y="5408732"/>
            <a:ext cx="1016724" cy="461665"/>
          </a:xfrm>
          <a:prstGeom prst="rect">
            <a:avLst/>
          </a:prstGeom>
          <a:noFill/>
        </p:spPr>
        <p:txBody>
          <a:bodyPr wrap="square" rtlCol="0">
            <a:spAutoFit/>
          </a:bodyPr>
          <a:lstStyle/>
          <a:p>
            <a:r>
              <a:rPr lang="pt-BR" sz="2400" dirty="0"/>
              <a:t>11</a:t>
            </a:r>
          </a:p>
        </p:txBody>
      </p:sp>
      <p:sp>
        <p:nvSpPr>
          <p:cNvPr id="121" name="Retângulo 120">
            <a:extLst>
              <a:ext uri="{FF2B5EF4-FFF2-40B4-BE49-F238E27FC236}">
                <a16:creationId xmlns:a16="http://schemas.microsoft.com/office/drawing/2014/main" id="{7BF6D02F-622A-459F-8CC2-7D2073677237}"/>
              </a:ext>
            </a:extLst>
          </p:cNvPr>
          <p:cNvSpPr/>
          <p:nvPr/>
        </p:nvSpPr>
        <p:spPr>
          <a:xfrm>
            <a:off x="9565294" y="6515980"/>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3" name="Retângulo 122">
            <a:extLst>
              <a:ext uri="{FF2B5EF4-FFF2-40B4-BE49-F238E27FC236}">
                <a16:creationId xmlns:a16="http://schemas.microsoft.com/office/drawing/2014/main" id="{28E2E698-0527-4EF8-A6C9-CD9C69E80691}"/>
              </a:ext>
            </a:extLst>
          </p:cNvPr>
          <p:cNvSpPr/>
          <p:nvPr/>
        </p:nvSpPr>
        <p:spPr>
          <a:xfrm>
            <a:off x="10508731" y="6319851"/>
            <a:ext cx="887104" cy="4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5" name="CaixaDeTexto 124">
            <a:extLst>
              <a:ext uri="{FF2B5EF4-FFF2-40B4-BE49-F238E27FC236}">
                <a16:creationId xmlns:a16="http://schemas.microsoft.com/office/drawing/2014/main" id="{0FD2B37C-E324-4703-A411-5FA2A9ACDC47}"/>
              </a:ext>
            </a:extLst>
          </p:cNvPr>
          <p:cNvSpPr txBox="1"/>
          <p:nvPr/>
        </p:nvSpPr>
        <p:spPr>
          <a:xfrm>
            <a:off x="10606007" y="6250438"/>
            <a:ext cx="1009934" cy="646331"/>
          </a:xfrm>
          <a:prstGeom prst="rect">
            <a:avLst/>
          </a:prstGeom>
          <a:noFill/>
        </p:spPr>
        <p:txBody>
          <a:bodyPr wrap="square" rtlCol="0">
            <a:spAutoFit/>
          </a:bodyPr>
          <a:lstStyle/>
          <a:p>
            <a:r>
              <a:rPr lang="pt-BR" sz="3600" dirty="0"/>
              <a:t>27</a:t>
            </a:r>
          </a:p>
        </p:txBody>
      </p:sp>
    </p:spTree>
    <p:extLst>
      <p:ext uri="{BB962C8B-B14F-4D97-AF65-F5344CB8AC3E}">
        <p14:creationId xmlns:p14="http://schemas.microsoft.com/office/powerpoint/2010/main" val="554279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906DDCDE-136C-446F-ABB2-7ED276EFCB0E}"/>
              </a:ext>
            </a:extLst>
          </p:cNvPr>
          <p:cNvSpPr/>
          <p:nvPr/>
        </p:nvSpPr>
        <p:spPr>
          <a:xfrm>
            <a:off x="3798160" y="2962114"/>
            <a:ext cx="1197909" cy="7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F58407C4-2817-429D-9965-C34914732C25}"/>
              </a:ext>
            </a:extLst>
          </p:cNvPr>
          <p:cNvSpPr/>
          <p:nvPr/>
        </p:nvSpPr>
        <p:spPr>
          <a:xfrm>
            <a:off x="5260727" y="3301327"/>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54C69F8F-D63D-413C-942E-46EC6D85BDA2}"/>
              </a:ext>
            </a:extLst>
          </p:cNvPr>
          <p:cNvSpPr txBox="1"/>
          <p:nvPr/>
        </p:nvSpPr>
        <p:spPr>
          <a:xfrm>
            <a:off x="4142716" y="3722429"/>
            <a:ext cx="1016724" cy="461665"/>
          </a:xfrm>
          <a:prstGeom prst="rect">
            <a:avLst/>
          </a:prstGeom>
          <a:noFill/>
        </p:spPr>
        <p:txBody>
          <a:bodyPr wrap="square" rtlCol="0">
            <a:spAutoFit/>
          </a:bodyPr>
          <a:lstStyle/>
          <a:p>
            <a:r>
              <a:rPr lang="pt-BR" sz="2400" dirty="0"/>
              <a:t>11</a:t>
            </a:r>
          </a:p>
        </p:txBody>
      </p:sp>
      <p:sp>
        <p:nvSpPr>
          <p:cNvPr id="22" name="Seta: para a Direita 21">
            <a:extLst>
              <a:ext uri="{FF2B5EF4-FFF2-40B4-BE49-F238E27FC236}">
                <a16:creationId xmlns:a16="http://schemas.microsoft.com/office/drawing/2014/main" id="{C9769F92-5E11-4E51-BABE-0624CE6AB75F}"/>
              </a:ext>
            </a:extLst>
          </p:cNvPr>
          <p:cNvSpPr/>
          <p:nvPr/>
        </p:nvSpPr>
        <p:spPr>
          <a:xfrm>
            <a:off x="304799" y="2574234"/>
            <a:ext cx="2994991" cy="1709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a:extLst>
              <a:ext uri="{FF2B5EF4-FFF2-40B4-BE49-F238E27FC236}">
                <a16:creationId xmlns:a16="http://schemas.microsoft.com/office/drawing/2014/main" id="{71AE5022-0D69-4D75-A9B0-26E713F0F148}"/>
              </a:ext>
            </a:extLst>
          </p:cNvPr>
          <p:cNvSpPr txBox="1"/>
          <p:nvPr/>
        </p:nvSpPr>
        <p:spPr>
          <a:xfrm>
            <a:off x="334122" y="3148454"/>
            <a:ext cx="3141476" cy="523220"/>
          </a:xfrm>
          <a:prstGeom prst="rect">
            <a:avLst/>
          </a:prstGeom>
          <a:noFill/>
        </p:spPr>
        <p:txBody>
          <a:bodyPr wrap="square" rtlCol="0">
            <a:spAutoFit/>
          </a:bodyPr>
          <a:lstStyle/>
          <a:p>
            <a:r>
              <a:rPr lang="pt-BR" sz="1400" dirty="0"/>
              <a:t>Percorre todos os registros da Lista Ligada até achar o número buscado</a:t>
            </a:r>
          </a:p>
        </p:txBody>
      </p:sp>
      <p:sp>
        <p:nvSpPr>
          <p:cNvPr id="25" name="Retângulo 24">
            <a:extLst>
              <a:ext uri="{FF2B5EF4-FFF2-40B4-BE49-F238E27FC236}">
                <a16:creationId xmlns:a16="http://schemas.microsoft.com/office/drawing/2014/main" id="{5330AEC8-66E8-43F6-8483-236CA48CF6DD}"/>
              </a:ext>
            </a:extLst>
          </p:cNvPr>
          <p:cNvSpPr/>
          <p:nvPr/>
        </p:nvSpPr>
        <p:spPr>
          <a:xfrm>
            <a:off x="6130544" y="2921169"/>
            <a:ext cx="1197909" cy="7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a:extLst>
              <a:ext uri="{FF2B5EF4-FFF2-40B4-BE49-F238E27FC236}">
                <a16:creationId xmlns:a16="http://schemas.microsoft.com/office/drawing/2014/main" id="{6E702ECF-EDBE-4D39-AB22-2F99FF4E5B3A}"/>
              </a:ext>
            </a:extLst>
          </p:cNvPr>
          <p:cNvSpPr/>
          <p:nvPr/>
        </p:nvSpPr>
        <p:spPr>
          <a:xfrm>
            <a:off x="8547353" y="2921168"/>
            <a:ext cx="1197909" cy="7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3B60E228-7917-4884-AA1E-2FAD42FA788D}"/>
              </a:ext>
            </a:extLst>
          </p:cNvPr>
          <p:cNvSpPr/>
          <p:nvPr/>
        </p:nvSpPr>
        <p:spPr>
          <a:xfrm>
            <a:off x="7576237" y="3214598"/>
            <a:ext cx="723331" cy="81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a:extLst>
              <a:ext uri="{FF2B5EF4-FFF2-40B4-BE49-F238E27FC236}">
                <a16:creationId xmlns:a16="http://schemas.microsoft.com/office/drawing/2014/main" id="{7376F201-8B5E-497C-9791-95E3370BF98D}"/>
              </a:ext>
            </a:extLst>
          </p:cNvPr>
          <p:cNvSpPr txBox="1"/>
          <p:nvPr/>
        </p:nvSpPr>
        <p:spPr>
          <a:xfrm>
            <a:off x="6465776" y="2997245"/>
            <a:ext cx="652757" cy="584775"/>
          </a:xfrm>
          <a:prstGeom prst="rect">
            <a:avLst/>
          </a:prstGeom>
          <a:noFill/>
        </p:spPr>
        <p:txBody>
          <a:bodyPr wrap="square" rtlCol="0">
            <a:spAutoFit/>
          </a:bodyPr>
          <a:lstStyle/>
          <a:p>
            <a:r>
              <a:rPr lang="pt-BR" sz="3200" dirty="0"/>
              <a:t>11</a:t>
            </a:r>
          </a:p>
        </p:txBody>
      </p:sp>
      <p:sp>
        <p:nvSpPr>
          <p:cNvPr id="32" name="CaixaDeTexto 31">
            <a:extLst>
              <a:ext uri="{FF2B5EF4-FFF2-40B4-BE49-F238E27FC236}">
                <a16:creationId xmlns:a16="http://schemas.microsoft.com/office/drawing/2014/main" id="{15C96D58-099E-431F-8CFB-F32572495536}"/>
              </a:ext>
            </a:extLst>
          </p:cNvPr>
          <p:cNvSpPr txBox="1"/>
          <p:nvPr/>
        </p:nvSpPr>
        <p:spPr>
          <a:xfrm>
            <a:off x="8865711" y="2963153"/>
            <a:ext cx="652757" cy="584775"/>
          </a:xfrm>
          <a:prstGeom prst="rect">
            <a:avLst/>
          </a:prstGeom>
          <a:noFill/>
        </p:spPr>
        <p:txBody>
          <a:bodyPr wrap="square" rtlCol="0">
            <a:spAutoFit/>
          </a:bodyPr>
          <a:lstStyle/>
          <a:p>
            <a:r>
              <a:rPr lang="pt-BR" sz="3200" dirty="0"/>
              <a:t>25</a:t>
            </a:r>
          </a:p>
        </p:txBody>
      </p:sp>
      <p:sp>
        <p:nvSpPr>
          <p:cNvPr id="35" name="Arco 34">
            <a:extLst>
              <a:ext uri="{FF2B5EF4-FFF2-40B4-BE49-F238E27FC236}">
                <a16:creationId xmlns:a16="http://schemas.microsoft.com/office/drawing/2014/main" id="{FC6602C6-C2BE-4319-BAE8-E97B59474204}"/>
              </a:ext>
            </a:extLst>
          </p:cNvPr>
          <p:cNvSpPr/>
          <p:nvPr/>
        </p:nvSpPr>
        <p:spPr>
          <a:xfrm>
            <a:off x="6559825" y="2359833"/>
            <a:ext cx="2411899" cy="450575"/>
          </a:xfrm>
          <a:prstGeom prst="arc">
            <a:avLst>
              <a:gd name="adj1" fmla="val 10735624"/>
              <a:gd name="adj2" fmla="val 99516"/>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pt-BR"/>
          </a:p>
        </p:txBody>
      </p:sp>
      <p:cxnSp>
        <p:nvCxnSpPr>
          <p:cNvPr id="36" name="Conector de Seta Reta 35">
            <a:extLst>
              <a:ext uri="{FF2B5EF4-FFF2-40B4-BE49-F238E27FC236}">
                <a16:creationId xmlns:a16="http://schemas.microsoft.com/office/drawing/2014/main" id="{A7F2EDF4-1EAD-4AE4-9470-C2E07AE2A074}"/>
              </a:ext>
            </a:extLst>
          </p:cNvPr>
          <p:cNvCxnSpPr>
            <a:cxnSpLocks/>
          </p:cNvCxnSpPr>
          <p:nvPr/>
        </p:nvCxnSpPr>
        <p:spPr>
          <a:xfrm flipV="1">
            <a:off x="8307609" y="3866585"/>
            <a:ext cx="350154" cy="4055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7" name="Conector de Seta Reta 36">
            <a:extLst>
              <a:ext uri="{FF2B5EF4-FFF2-40B4-BE49-F238E27FC236}">
                <a16:creationId xmlns:a16="http://schemas.microsoft.com/office/drawing/2014/main" id="{697BCC4B-5B8F-46CB-9683-474C6E2A0AD0}"/>
              </a:ext>
            </a:extLst>
          </p:cNvPr>
          <p:cNvCxnSpPr>
            <a:cxnSpLocks/>
          </p:cNvCxnSpPr>
          <p:nvPr/>
        </p:nvCxnSpPr>
        <p:spPr>
          <a:xfrm flipV="1">
            <a:off x="9170503" y="3875842"/>
            <a:ext cx="0" cy="43784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8" name="Conector de Seta Reta 37">
            <a:extLst>
              <a:ext uri="{FF2B5EF4-FFF2-40B4-BE49-F238E27FC236}">
                <a16:creationId xmlns:a16="http://schemas.microsoft.com/office/drawing/2014/main" id="{E282A5D2-B0C9-44F2-A69F-BFE5D63EE0D0}"/>
              </a:ext>
            </a:extLst>
          </p:cNvPr>
          <p:cNvCxnSpPr>
            <a:cxnSpLocks/>
          </p:cNvCxnSpPr>
          <p:nvPr/>
        </p:nvCxnSpPr>
        <p:spPr>
          <a:xfrm flipH="1" flipV="1">
            <a:off x="9643489" y="3896534"/>
            <a:ext cx="332332" cy="3456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40" name="Retângulo: Cantos Arredondados 39">
            <a:extLst>
              <a:ext uri="{FF2B5EF4-FFF2-40B4-BE49-F238E27FC236}">
                <a16:creationId xmlns:a16="http://schemas.microsoft.com/office/drawing/2014/main" id="{A332E8EE-277E-4B57-AAD7-B6A106CC1017}"/>
              </a:ext>
            </a:extLst>
          </p:cNvPr>
          <p:cNvSpPr/>
          <p:nvPr/>
        </p:nvSpPr>
        <p:spPr>
          <a:xfrm>
            <a:off x="7942816" y="4909117"/>
            <a:ext cx="2510129" cy="121020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40">
            <a:extLst>
              <a:ext uri="{FF2B5EF4-FFF2-40B4-BE49-F238E27FC236}">
                <a16:creationId xmlns:a16="http://schemas.microsoft.com/office/drawing/2014/main" id="{864BDCA7-EFDE-4298-886E-680259A47DC8}"/>
              </a:ext>
            </a:extLst>
          </p:cNvPr>
          <p:cNvSpPr txBox="1"/>
          <p:nvPr/>
        </p:nvSpPr>
        <p:spPr>
          <a:xfrm>
            <a:off x="7937902" y="5059805"/>
            <a:ext cx="2862620" cy="923330"/>
          </a:xfrm>
          <a:prstGeom prst="rect">
            <a:avLst/>
          </a:prstGeom>
          <a:noFill/>
        </p:spPr>
        <p:txBody>
          <a:bodyPr wrap="square" rtlCol="0">
            <a:spAutoFit/>
          </a:bodyPr>
          <a:lstStyle/>
          <a:p>
            <a:r>
              <a:rPr lang="pt-BR" dirty="0"/>
              <a:t>Número encontrado no segundo registro da Lista Ligada da posição 11</a:t>
            </a:r>
          </a:p>
        </p:txBody>
      </p:sp>
    </p:spTree>
    <p:extLst>
      <p:ext uri="{BB962C8B-B14F-4D97-AF65-F5344CB8AC3E}">
        <p14:creationId xmlns:p14="http://schemas.microsoft.com/office/powerpoint/2010/main" val="1078543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TABELA HASH</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a:xfrm>
            <a:off x="1097280" y="1845734"/>
            <a:ext cx="10058400" cy="2514231"/>
          </a:xfrm>
        </p:spPr>
        <p:txBody>
          <a:bodyPr>
            <a:normAutofit/>
          </a:bodyPr>
          <a:lstStyle/>
          <a:p>
            <a:pPr algn="ctr"/>
            <a:r>
              <a:rPr lang="pt-BR" sz="2400" b="1" dirty="0"/>
              <a:t>BUSCA NA TABELA HASH:</a:t>
            </a:r>
          </a:p>
          <a:p>
            <a:pPr algn="just">
              <a:buFont typeface="Arial" panose="020B0604020202020204" pitchFamily="34" charset="0"/>
              <a:buChar char="•"/>
            </a:pPr>
            <a:r>
              <a:rPr lang="pt-BR" sz="2400" b="1" dirty="0"/>
              <a:t> </a:t>
            </a:r>
            <a:r>
              <a:rPr lang="pt-BR" dirty="0"/>
              <a:t>Os três algoritmos de Busca apresentam a mesma complexidade, sendo </a:t>
            </a:r>
            <a:r>
              <a:rPr lang="pt-BR" b="1" dirty="0"/>
              <a:t>O(1)</a:t>
            </a:r>
            <a:r>
              <a:rPr lang="pt-BR" dirty="0"/>
              <a:t> nos melhores casos e </a:t>
            </a:r>
            <a:r>
              <a:rPr lang="pt-BR" b="1" dirty="0"/>
              <a:t>O(N)</a:t>
            </a:r>
            <a:r>
              <a:rPr lang="pt-BR" dirty="0"/>
              <a:t> nos piores casos.</a:t>
            </a:r>
          </a:p>
          <a:p>
            <a:pPr algn="just">
              <a:buFont typeface="Arial" panose="020B0604020202020204" pitchFamily="34" charset="0"/>
              <a:buChar char="•"/>
            </a:pPr>
            <a:r>
              <a:rPr lang="pt-BR" dirty="0"/>
              <a:t> No melhor caso, o indivíduo buscado é o primeiro registro a ser encontrado na busca, enquanto no pior caso, ele é um dos últimos, com N sendo o número de registros inseridos na Lista Ligada da posição da Tabela </a:t>
            </a:r>
            <a:r>
              <a:rPr lang="pt-BR" dirty="0" err="1"/>
              <a:t>Hash</a:t>
            </a:r>
            <a:r>
              <a:rPr lang="pt-BR" dirty="0"/>
              <a:t>.</a:t>
            </a:r>
          </a:p>
          <a:p>
            <a:pPr marL="0" indent="0">
              <a:buNone/>
            </a:pPr>
            <a:endParaRPr lang="pt-BR" dirty="0"/>
          </a:p>
        </p:txBody>
      </p:sp>
      <p:pic>
        <p:nvPicPr>
          <p:cNvPr id="5" name="Imagem 4" descr="Uma imagem contendo desenho&#10;&#10;Descrição gerada automaticamente">
            <a:extLst>
              <a:ext uri="{FF2B5EF4-FFF2-40B4-BE49-F238E27FC236}">
                <a16:creationId xmlns:a16="http://schemas.microsoft.com/office/drawing/2014/main" id="{09D19E29-5854-438A-B0F0-667EF82F1AD4}"/>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1661042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a:t>BUSCA LINEAR</a:t>
            </a:r>
            <a:endParaRPr lang="pt-BR" sz="3600" dirty="0"/>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r>
              <a:rPr lang="pt-BR" sz="2600" b="1" dirty="0"/>
              <a:t>CARACTERÍSTICAS:</a:t>
            </a:r>
          </a:p>
          <a:p>
            <a:pPr algn="just">
              <a:buFont typeface="Arial" panose="020B0604020202020204" pitchFamily="34" charset="0"/>
              <a:buChar char="•"/>
            </a:pPr>
            <a:r>
              <a:rPr lang="pt-BR" sz="2400" b="1" dirty="0"/>
              <a:t> </a:t>
            </a:r>
            <a:r>
              <a:rPr lang="pt-BR" dirty="0"/>
              <a:t>Algoritmo de busca exaustivo, utilizado em vetores pequenos.</a:t>
            </a:r>
          </a:p>
          <a:p>
            <a:pPr algn="just">
              <a:buFont typeface="Arial" panose="020B0604020202020204" pitchFamily="34" charset="0"/>
              <a:buChar char="•"/>
            </a:pPr>
            <a:r>
              <a:rPr lang="pt-BR" b="1" dirty="0"/>
              <a:t> </a:t>
            </a:r>
            <a:r>
              <a:rPr lang="pt-BR" dirty="0"/>
              <a:t>A busca é iniciada na primeira posição do vetor, e caso o indivíduo presente na posição atual for diferente do registro buscado, a busca continua na posição seguinte.</a:t>
            </a:r>
          </a:p>
          <a:p>
            <a:pPr algn="just">
              <a:buFont typeface="Arial" panose="020B0604020202020204" pitchFamily="34" charset="0"/>
              <a:buChar char="•"/>
            </a:pPr>
            <a:r>
              <a:rPr lang="pt-BR" dirty="0"/>
              <a:t> Esse processo se repete até que o indivíduo buscado seja encontrado.</a:t>
            </a:r>
          </a:p>
          <a:p>
            <a:pPr algn="just">
              <a:buFont typeface="Arial" panose="020B0604020202020204" pitchFamily="34" charset="0"/>
              <a:buChar char="•"/>
            </a:pPr>
            <a:r>
              <a:rPr lang="pt-BR" dirty="0"/>
              <a:t> No melhor caso, a Busca Linear apresenta uma complexidade de </a:t>
            </a:r>
            <a:r>
              <a:rPr lang="pt-BR" b="1" dirty="0"/>
              <a:t>O(1)</a:t>
            </a:r>
            <a:r>
              <a:rPr lang="pt-BR" dirty="0"/>
              <a:t>, enquanto no pior caso </a:t>
            </a:r>
            <a:r>
              <a:rPr lang="pt-BR" b="1" dirty="0"/>
              <a:t>O(N).</a:t>
            </a:r>
          </a:p>
          <a:p>
            <a:pPr algn="just">
              <a:buFont typeface="Arial" panose="020B0604020202020204" pitchFamily="34" charset="0"/>
              <a:buChar char="•"/>
            </a:pPr>
            <a:r>
              <a:rPr lang="pt-BR" dirty="0"/>
              <a:t> Nos melhores casos, o indivíduo buscado é encontrado na primeira posição, enquanto nos piores casos, o indivíduo é encontrado nos últimos registros, com N sendo o número de indivíduos presentes no vetor.</a:t>
            </a:r>
          </a:p>
          <a:p>
            <a:endParaRPr lang="pt-BR" dirty="0"/>
          </a:p>
        </p:txBody>
      </p:sp>
      <p:pic>
        <p:nvPicPr>
          <p:cNvPr id="5" name="Imagem 4" descr="Uma imagem contendo desenho&#10;&#10;Descrição gerada automaticamente">
            <a:extLst>
              <a:ext uri="{FF2B5EF4-FFF2-40B4-BE49-F238E27FC236}">
                <a16:creationId xmlns:a16="http://schemas.microsoft.com/office/drawing/2014/main" id="{E819B1A7-8BF2-44B2-A271-B04A2026861C}"/>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796617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258911BB-10AB-46AD-9F9E-E2F4D9FECAEB}"/>
              </a:ext>
            </a:extLst>
          </p:cNvPr>
          <p:cNvSpPr/>
          <p:nvPr/>
        </p:nvSpPr>
        <p:spPr>
          <a:xfrm>
            <a:off x="3644347" y="125895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0B4FB724-8614-48D8-8560-4693E914363B}"/>
              </a:ext>
            </a:extLst>
          </p:cNvPr>
          <p:cNvSpPr/>
          <p:nvPr/>
        </p:nvSpPr>
        <p:spPr>
          <a:xfrm>
            <a:off x="4399721" y="125895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D2C5E592-D1D5-4369-848D-423DDF079F2F}"/>
              </a:ext>
            </a:extLst>
          </p:cNvPr>
          <p:cNvSpPr/>
          <p:nvPr/>
        </p:nvSpPr>
        <p:spPr>
          <a:xfrm>
            <a:off x="5155095" y="125895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75E33020-C841-4455-ACD9-A785D5158A51}"/>
              </a:ext>
            </a:extLst>
          </p:cNvPr>
          <p:cNvSpPr/>
          <p:nvPr/>
        </p:nvSpPr>
        <p:spPr>
          <a:xfrm>
            <a:off x="5903846" y="1258952"/>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92C983A6-6F62-401B-BB21-7116357B055A}"/>
              </a:ext>
            </a:extLst>
          </p:cNvPr>
          <p:cNvSpPr/>
          <p:nvPr/>
        </p:nvSpPr>
        <p:spPr>
          <a:xfrm>
            <a:off x="6665843" y="125895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2B8DBBD0-90E4-4D48-A5CD-26A18C5E5092}"/>
              </a:ext>
            </a:extLst>
          </p:cNvPr>
          <p:cNvSpPr/>
          <p:nvPr/>
        </p:nvSpPr>
        <p:spPr>
          <a:xfrm>
            <a:off x="7421217" y="125895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B9D1CA4C-71F1-47DC-B20A-C462C84F4D66}"/>
              </a:ext>
            </a:extLst>
          </p:cNvPr>
          <p:cNvSpPr/>
          <p:nvPr/>
        </p:nvSpPr>
        <p:spPr>
          <a:xfrm>
            <a:off x="8176591" y="125895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F6341808-ED52-4386-9575-1BCFA8A64DC0}"/>
              </a:ext>
            </a:extLst>
          </p:cNvPr>
          <p:cNvSpPr/>
          <p:nvPr/>
        </p:nvSpPr>
        <p:spPr>
          <a:xfrm>
            <a:off x="8931965" y="125895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4766270C-F48C-4983-881E-2362059FDDBE}"/>
              </a:ext>
            </a:extLst>
          </p:cNvPr>
          <p:cNvSpPr/>
          <p:nvPr/>
        </p:nvSpPr>
        <p:spPr>
          <a:xfrm>
            <a:off x="9687339" y="1258957"/>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Retângulo: Cantos Arredondados 49">
            <a:extLst>
              <a:ext uri="{FF2B5EF4-FFF2-40B4-BE49-F238E27FC236}">
                <a16:creationId xmlns:a16="http://schemas.microsoft.com/office/drawing/2014/main" id="{2938AF28-F56F-400A-96F9-90DA20AD60B1}"/>
              </a:ext>
            </a:extLst>
          </p:cNvPr>
          <p:cNvSpPr/>
          <p:nvPr/>
        </p:nvSpPr>
        <p:spPr>
          <a:xfrm>
            <a:off x="119270" y="185530"/>
            <a:ext cx="1908313"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CaixaDeTexto 50">
            <a:extLst>
              <a:ext uri="{FF2B5EF4-FFF2-40B4-BE49-F238E27FC236}">
                <a16:creationId xmlns:a16="http://schemas.microsoft.com/office/drawing/2014/main" id="{5E64AC72-926C-493C-A881-734FF6F049CF}"/>
              </a:ext>
            </a:extLst>
          </p:cNvPr>
          <p:cNvSpPr txBox="1"/>
          <p:nvPr/>
        </p:nvSpPr>
        <p:spPr>
          <a:xfrm>
            <a:off x="357809" y="122078"/>
            <a:ext cx="1537252" cy="1200329"/>
          </a:xfrm>
          <a:prstGeom prst="rect">
            <a:avLst/>
          </a:prstGeom>
          <a:noFill/>
        </p:spPr>
        <p:txBody>
          <a:bodyPr wrap="square" rtlCol="0">
            <a:spAutoFit/>
          </a:bodyPr>
          <a:lstStyle/>
          <a:p>
            <a:r>
              <a:rPr lang="pt-BR" sz="2400" dirty="0"/>
              <a:t>Número a ser buscado: 6</a:t>
            </a:r>
          </a:p>
        </p:txBody>
      </p:sp>
      <p:sp>
        <p:nvSpPr>
          <p:cNvPr id="53" name="Seta: para Baixo 52">
            <a:extLst>
              <a:ext uri="{FF2B5EF4-FFF2-40B4-BE49-F238E27FC236}">
                <a16:creationId xmlns:a16="http://schemas.microsoft.com/office/drawing/2014/main" id="{FABF46E9-AA4B-4EB0-B311-E87BFE8B6AF6}"/>
              </a:ext>
            </a:extLst>
          </p:cNvPr>
          <p:cNvSpPr/>
          <p:nvPr/>
        </p:nvSpPr>
        <p:spPr>
          <a:xfrm>
            <a:off x="5605669" y="2618835"/>
            <a:ext cx="2862469" cy="21718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CaixaDeTexto 71">
            <a:extLst>
              <a:ext uri="{FF2B5EF4-FFF2-40B4-BE49-F238E27FC236}">
                <a16:creationId xmlns:a16="http://schemas.microsoft.com/office/drawing/2014/main" id="{4596ABBE-2B7D-492F-A4A3-3B8E4C8C2631}"/>
              </a:ext>
            </a:extLst>
          </p:cNvPr>
          <p:cNvSpPr txBox="1"/>
          <p:nvPr/>
        </p:nvSpPr>
        <p:spPr>
          <a:xfrm>
            <a:off x="3803374" y="1370759"/>
            <a:ext cx="1404730" cy="584775"/>
          </a:xfrm>
          <a:prstGeom prst="rect">
            <a:avLst/>
          </a:prstGeom>
          <a:noFill/>
        </p:spPr>
        <p:txBody>
          <a:bodyPr wrap="square" rtlCol="0">
            <a:spAutoFit/>
          </a:bodyPr>
          <a:lstStyle/>
          <a:p>
            <a:r>
              <a:rPr lang="pt-BR" sz="3200" dirty="0"/>
              <a:t>8</a:t>
            </a:r>
          </a:p>
        </p:txBody>
      </p:sp>
      <p:sp>
        <p:nvSpPr>
          <p:cNvPr id="74" name="CaixaDeTexto 73">
            <a:extLst>
              <a:ext uri="{FF2B5EF4-FFF2-40B4-BE49-F238E27FC236}">
                <a16:creationId xmlns:a16="http://schemas.microsoft.com/office/drawing/2014/main" id="{863CB756-CF17-4799-93B1-8144217BF119}"/>
              </a:ext>
            </a:extLst>
          </p:cNvPr>
          <p:cNvSpPr txBox="1"/>
          <p:nvPr/>
        </p:nvSpPr>
        <p:spPr>
          <a:xfrm>
            <a:off x="4558748" y="1370759"/>
            <a:ext cx="437320" cy="584775"/>
          </a:xfrm>
          <a:prstGeom prst="rect">
            <a:avLst/>
          </a:prstGeom>
          <a:noFill/>
        </p:spPr>
        <p:txBody>
          <a:bodyPr wrap="square">
            <a:spAutoFit/>
          </a:bodyPr>
          <a:lstStyle/>
          <a:p>
            <a:r>
              <a:rPr lang="pt-BR" sz="3200" dirty="0"/>
              <a:t>1</a:t>
            </a:r>
          </a:p>
        </p:txBody>
      </p:sp>
      <p:sp>
        <p:nvSpPr>
          <p:cNvPr id="76" name="CaixaDeTexto 75">
            <a:extLst>
              <a:ext uri="{FF2B5EF4-FFF2-40B4-BE49-F238E27FC236}">
                <a16:creationId xmlns:a16="http://schemas.microsoft.com/office/drawing/2014/main" id="{9B0E3FD0-7982-4AB9-88FE-B69136B003B8}"/>
              </a:ext>
            </a:extLst>
          </p:cNvPr>
          <p:cNvSpPr txBox="1"/>
          <p:nvPr/>
        </p:nvSpPr>
        <p:spPr>
          <a:xfrm>
            <a:off x="6096000" y="1370755"/>
            <a:ext cx="437320" cy="584775"/>
          </a:xfrm>
          <a:prstGeom prst="rect">
            <a:avLst/>
          </a:prstGeom>
          <a:noFill/>
        </p:spPr>
        <p:txBody>
          <a:bodyPr wrap="square">
            <a:spAutoFit/>
          </a:bodyPr>
          <a:lstStyle/>
          <a:p>
            <a:r>
              <a:rPr lang="pt-BR" sz="3200" dirty="0"/>
              <a:t>5</a:t>
            </a:r>
          </a:p>
        </p:txBody>
      </p:sp>
      <p:sp>
        <p:nvSpPr>
          <p:cNvPr id="78" name="CaixaDeTexto 77">
            <a:extLst>
              <a:ext uri="{FF2B5EF4-FFF2-40B4-BE49-F238E27FC236}">
                <a16:creationId xmlns:a16="http://schemas.microsoft.com/office/drawing/2014/main" id="{F45CC6CF-C5E6-44BA-9198-429552EC7D56}"/>
              </a:ext>
            </a:extLst>
          </p:cNvPr>
          <p:cNvSpPr txBox="1"/>
          <p:nvPr/>
        </p:nvSpPr>
        <p:spPr>
          <a:xfrm>
            <a:off x="5377071" y="1396825"/>
            <a:ext cx="437320" cy="584775"/>
          </a:xfrm>
          <a:prstGeom prst="rect">
            <a:avLst/>
          </a:prstGeom>
          <a:noFill/>
        </p:spPr>
        <p:txBody>
          <a:bodyPr wrap="square">
            <a:spAutoFit/>
          </a:bodyPr>
          <a:lstStyle/>
          <a:p>
            <a:r>
              <a:rPr lang="pt-BR" sz="3200" dirty="0"/>
              <a:t>2</a:t>
            </a:r>
          </a:p>
        </p:txBody>
      </p:sp>
      <p:sp>
        <p:nvSpPr>
          <p:cNvPr id="80" name="CaixaDeTexto 79">
            <a:extLst>
              <a:ext uri="{FF2B5EF4-FFF2-40B4-BE49-F238E27FC236}">
                <a16:creationId xmlns:a16="http://schemas.microsoft.com/office/drawing/2014/main" id="{DC821AFA-595C-40FA-9493-0A8F7FD47EA5}"/>
              </a:ext>
            </a:extLst>
          </p:cNvPr>
          <p:cNvSpPr txBox="1"/>
          <p:nvPr/>
        </p:nvSpPr>
        <p:spPr>
          <a:xfrm>
            <a:off x="6844751" y="1396825"/>
            <a:ext cx="437320" cy="584775"/>
          </a:xfrm>
          <a:prstGeom prst="rect">
            <a:avLst/>
          </a:prstGeom>
          <a:noFill/>
        </p:spPr>
        <p:txBody>
          <a:bodyPr wrap="square">
            <a:spAutoFit/>
          </a:bodyPr>
          <a:lstStyle/>
          <a:p>
            <a:r>
              <a:rPr lang="pt-BR" sz="3200" dirty="0"/>
              <a:t>3</a:t>
            </a:r>
          </a:p>
        </p:txBody>
      </p:sp>
      <p:sp>
        <p:nvSpPr>
          <p:cNvPr id="82" name="CaixaDeTexto 81">
            <a:extLst>
              <a:ext uri="{FF2B5EF4-FFF2-40B4-BE49-F238E27FC236}">
                <a16:creationId xmlns:a16="http://schemas.microsoft.com/office/drawing/2014/main" id="{5ADBAEFD-7F8A-4C15-A1CF-CEC7DD34CE60}"/>
              </a:ext>
            </a:extLst>
          </p:cNvPr>
          <p:cNvSpPr txBox="1"/>
          <p:nvPr/>
        </p:nvSpPr>
        <p:spPr>
          <a:xfrm>
            <a:off x="7583553" y="1396825"/>
            <a:ext cx="437320" cy="584775"/>
          </a:xfrm>
          <a:prstGeom prst="rect">
            <a:avLst/>
          </a:prstGeom>
          <a:noFill/>
        </p:spPr>
        <p:txBody>
          <a:bodyPr wrap="square">
            <a:spAutoFit/>
          </a:bodyPr>
          <a:lstStyle/>
          <a:p>
            <a:r>
              <a:rPr lang="pt-BR" sz="3200" dirty="0"/>
              <a:t>7</a:t>
            </a:r>
          </a:p>
        </p:txBody>
      </p:sp>
      <p:sp>
        <p:nvSpPr>
          <p:cNvPr id="84" name="CaixaDeTexto 83">
            <a:extLst>
              <a:ext uri="{FF2B5EF4-FFF2-40B4-BE49-F238E27FC236}">
                <a16:creationId xmlns:a16="http://schemas.microsoft.com/office/drawing/2014/main" id="{9A9942B2-0403-4DDF-AEBD-EDAC2FF0C962}"/>
              </a:ext>
            </a:extLst>
          </p:cNvPr>
          <p:cNvSpPr txBox="1"/>
          <p:nvPr/>
        </p:nvSpPr>
        <p:spPr>
          <a:xfrm>
            <a:off x="8335618" y="1396824"/>
            <a:ext cx="437320" cy="584775"/>
          </a:xfrm>
          <a:prstGeom prst="rect">
            <a:avLst/>
          </a:prstGeom>
          <a:noFill/>
        </p:spPr>
        <p:txBody>
          <a:bodyPr wrap="square">
            <a:spAutoFit/>
          </a:bodyPr>
          <a:lstStyle/>
          <a:p>
            <a:r>
              <a:rPr lang="pt-BR" sz="3200" dirty="0"/>
              <a:t>6</a:t>
            </a:r>
          </a:p>
        </p:txBody>
      </p:sp>
      <p:sp>
        <p:nvSpPr>
          <p:cNvPr id="86" name="CaixaDeTexto 85">
            <a:extLst>
              <a:ext uri="{FF2B5EF4-FFF2-40B4-BE49-F238E27FC236}">
                <a16:creationId xmlns:a16="http://schemas.microsoft.com/office/drawing/2014/main" id="{F13F72C5-B167-461D-8F24-97CCD42D7F81}"/>
              </a:ext>
            </a:extLst>
          </p:cNvPr>
          <p:cNvSpPr txBox="1"/>
          <p:nvPr/>
        </p:nvSpPr>
        <p:spPr>
          <a:xfrm>
            <a:off x="9090992" y="1396824"/>
            <a:ext cx="437320" cy="584775"/>
          </a:xfrm>
          <a:prstGeom prst="rect">
            <a:avLst/>
          </a:prstGeom>
          <a:noFill/>
        </p:spPr>
        <p:txBody>
          <a:bodyPr wrap="square">
            <a:spAutoFit/>
          </a:bodyPr>
          <a:lstStyle/>
          <a:p>
            <a:r>
              <a:rPr lang="pt-BR" sz="3200" dirty="0"/>
              <a:t>4</a:t>
            </a:r>
          </a:p>
        </p:txBody>
      </p:sp>
      <p:sp>
        <p:nvSpPr>
          <p:cNvPr id="88" name="CaixaDeTexto 87">
            <a:extLst>
              <a:ext uri="{FF2B5EF4-FFF2-40B4-BE49-F238E27FC236}">
                <a16:creationId xmlns:a16="http://schemas.microsoft.com/office/drawing/2014/main" id="{8574213F-2782-4B7C-8D02-4881629F315A}"/>
              </a:ext>
            </a:extLst>
          </p:cNvPr>
          <p:cNvSpPr txBox="1"/>
          <p:nvPr/>
        </p:nvSpPr>
        <p:spPr>
          <a:xfrm>
            <a:off x="9846366" y="1396824"/>
            <a:ext cx="437320" cy="584775"/>
          </a:xfrm>
          <a:prstGeom prst="rect">
            <a:avLst/>
          </a:prstGeom>
          <a:noFill/>
        </p:spPr>
        <p:txBody>
          <a:bodyPr wrap="square">
            <a:spAutoFit/>
          </a:bodyPr>
          <a:lstStyle/>
          <a:p>
            <a:r>
              <a:rPr lang="pt-BR" sz="3200" dirty="0"/>
              <a:t>5</a:t>
            </a:r>
          </a:p>
        </p:txBody>
      </p:sp>
      <p:sp>
        <p:nvSpPr>
          <p:cNvPr id="90" name="Retângulo 89">
            <a:extLst>
              <a:ext uri="{FF2B5EF4-FFF2-40B4-BE49-F238E27FC236}">
                <a16:creationId xmlns:a16="http://schemas.microsoft.com/office/drawing/2014/main" id="{59B43B6C-345C-4DA8-8F79-8B3D53AE206B}"/>
              </a:ext>
            </a:extLst>
          </p:cNvPr>
          <p:cNvSpPr/>
          <p:nvPr/>
        </p:nvSpPr>
        <p:spPr>
          <a:xfrm>
            <a:off x="3697356" y="5487241"/>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FC8462DF-B71D-4136-AC92-09599ACAE2FD}"/>
              </a:ext>
            </a:extLst>
          </p:cNvPr>
          <p:cNvSpPr/>
          <p:nvPr/>
        </p:nvSpPr>
        <p:spPr>
          <a:xfrm>
            <a:off x="4452730" y="5487241"/>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Retângulo 93">
            <a:extLst>
              <a:ext uri="{FF2B5EF4-FFF2-40B4-BE49-F238E27FC236}">
                <a16:creationId xmlns:a16="http://schemas.microsoft.com/office/drawing/2014/main" id="{61296DF5-F70F-4FF5-ABF5-2CD004CA1DE3}"/>
              </a:ext>
            </a:extLst>
          </p:cNvPr>
          <p:cNvSpPr/>
          <p:nvPr/>
        </p:nvSpPr>
        <p:spPr>
          <a:xfrm>
            <a:off x="5208104" y="5487241"/>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65384474-D4CE-4214-B60C-0EF0491BC595}"/>
              </a:ext>
            </a:extLst>
          </p:cNvPr>
          <p:cNvSpPr/>
          <p:nvPr/>
        </p:nvSpPr>
        <p:spPr>
          <a:xfrm>
            <a:off x="5956855" y="5487234"/>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8" name="Retângulo 97">
            <a:extLst>
              <a:ext uri="{FF2B5EF4-FFF2-40B4-BE49-F238E27FC236}">
                <a16:creationId xmlns:a16="http://schemas.microsoft.com/office/drawing/2014/main" id="{7FCF576F-19C3-4766-ADBA-0AAED0900EBB}"/>
              </a:ext>
            </a:extLst>
          </p:cNvPr>
          <p:cNvSpPr/>
          <p:nvPr/>
        </p:nvSpPr>
        <p:spPr>
          <a:xfrm>
            <a:off x="6718852" y="5487240"/>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Retângulo 99">
            <a:extLst>
              <a:ext uri="{FF2B5EF4-FFF2-40B4-BE49-F238E27FC236}">
                <a16:creationId xmlns:a16="http://schemas.microsoft.com/office/drawing/2014/main" id="{567E0939-2F59-493F-9C33-769BB96A55BB}"/>
              </a:ext>
            </a:extLst>
          </p:cNvPr>
          <p:cNvSpPr/>
          <p:nvPr/>
        </p:nvSpPr>
        <p:spPr>
          <a:xfrm>
            <a:off x="7459728" y="5487234"/>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Retângulo 101">
            <a:extLst>
              <a:ext uri="{FF2B5EF4-FFF2-40B4-BE49-F238E27FC236}">
                <a16:creationId xmlns:a16="http://schemas.microsoft.com/office/drawing/2014/main" id="{FC8FF012-CB89-46E2-ACAB-489ECD9AF602}"/>
              </a:ext>
            </a:extLst>
          </p:cNvPr>
          <p:cNvSpPr/>
          <p:nvPr/>
        </p:nvSpPr>
        <p:spPr>
          <a:xfrm>
            <a:off x="8229600" y="5487240"/>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Retângulo 103">
            <a:extLst>
              <a:ext uri="{FF2B5EF4-FFF2-40B4-BE49-F238E27FC236}">
                <a16:creationId xmlns:a16="http://schemas.microsoft.com/office/drawing/2014/main" id="{76A53FB6-728B-4F61-AE20-5B6E71C1AB07}"/>
              </a:ext>
            </a:extLst>
          </p:cNvPr>
          <p:cNvSpPr/>
          <p:nvPr/>
        </p:nvSpPr>
        <p:spPr>
          <a:xfrm>
            <a:off x="8984974" y="548723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94ECD535-DAB5-4C8A-A948-BD81A6914DDC}"/>
              </a:ext>
            </a:extLst>
          </p:cNvPr>
          <p:cNvSpPr/>
          <p:nvPr/>
        </p:nvSpPr>
        <p:spPr>
          <a:xfrm>
            <a:off x="9740348" y="5487239"/>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8" name="CaixaDeTexto 107">
            <a:extLst>
              <a:ext uri="{FF2B5EF4-FFF2-40B4-BE49-F238E27FC236}">
                <a16:creationId xmlns:a16="http://schemas.microsoft.com/office/drawing/2014/main" id="{8F811482-44DF-4468-877D-825C8E679CEC}"/>
              </a:ext>
            </a:extLst>
          </p:cNvPr>
          <p:cNvSpPr txBox="1"/>
          <p:nvPr/>
        </p:nvSpPr>
        <p:spPr>
          <a:xfrm>
            <a:off x="3856383" y="5599041"/>
            <a:ext cx="1404730" cy="584775"/>
          </a:xfrm>
          <a:prstGeom prst="rect">
            <a:avLst/>
          </a:prstGeom>
          <a:noFill/>
        </p:spPr>
        <p:txBody>
          <a:bodyPr wrap="square" rtlCol="0">
            <a:spAutoFit/>
          </a:bodyPr>
          <a:lstStyle/>
          <a:p>
            <a:r>
              <a:rPr lang="pt-BR" sz="3200" dirty="0"/>
              <a:t>8</a:t>
            </a:r>
          </a:p>
        </p:txBody>
      </p:sp>
      <p:sp>
        <p:nvSpPr>
          <p:cNvPr id="110" name="CaixaDeTexto 109">
            <a:extLst>
              <a:ext uri="{FF2B5EF4-FFF2-40B4-BE49-F238E27FC236}">
                <a16:creationId xmlns:a16="http://schemas.microsoft.com/office/drawing/2014/main" id="{2AFC3FF0-F4C8-42B6-B7A6-7E8F53B5FDCA}"/>
              </a:ext>
            </a:extLst>
          </p:cNvPr>
          <p:cNvSpPr txBox="1"/>
          <p:nvPr/>
        </p:nvSpPr>
        <p:spPr>
          <a:xfrm>
            <a:off x="4611757" y="5599041"/>
            <a:ext cx="437320" cy="584775"/>
          </a:xfrm>
          <a:prstGeom prst="rect">
            <a:avLst/>
          </a:prstGeom>
          <a:noFill/>
        </p:spPr>
        <p:txBody>
          <a:bodyPr wrap="square">
            <a:spAutoFit/>
          </a:bodyPr>
          <a:lstStyle/>
          <a:p>
            <a:r>
              <a:rPr lang="pt-BR" sz="3200" dirty="0"/>
              <a:t>1</a:t>
            </a:r>
          </a:p>
        </p:txBody>
      </p:sp>
      <p:sp>
        <p:nvSpPr>
          <p:cNvPr id="112" name="CaixaDeTexto 111">
            <a:extLst>
              <a:ext uri="{FF2B5EF4-FFF2-40B4-BE49-F238E27FC236}">
                <a16:creationId xmlns:a16="http://schemas.microsoft.com/office/drawing/2014/main" id="{49EA44D2-C5B4-43F8-94C8-4F5727FAD3BA}"/>
              </a:ext>
            </a:extLst>
          </p:cNvPr>
          <p:cNvSpPr txBox="1"/>
          <p:nvPr/>
        </p:nvSpPr>
        <p:spPr>
          <a:xfrm>
            <a:off x="6149009" y="5599037"/>
            <a:ext cx="437320" cy="584775"/>
          </a:xfrm>
          <a:prstGeom prst="rect">
            <a:avLst/>
          </a:prstGeom>
          <a:noFill/>
        </p:spPr>
        <p:txBody>
          <a:bodyPr wrap="square">
            <a:spAutoFit/>
          </a:bodyPr>
          <a:lstStyle/>
          <a:p>
            <a:r>
              <a:rPr lang="pt-BR" sz="3200" dirty="0"/>
              <a:t>5</a:t>
            </a:r>
          </a:p>
        </p:txBody>
      </p:sp>
      <p:sp>
        <p:nvSpPr>
          <p:cNvPr id="114" name="CaixaDeTexto 113">
            <a:extLst>
              <a:ext uri="{FF2B5EF4-FFF2-40B4-BE49-F238E27FC236}">
                <a16:creationId xmlns:a16="http://schemas.microsoft.com/office/drawing/2014/main" id="{25261DB6-E059-4EF4-930F-C8FA9F1D99C3}"/>
              </a:ext>
            </a:extLst>
          </p:cNvPr>
          <p:cNvSpPr txBox="1"/>
          <p:nvPr/>
        </p:nvSpPr>
        <p:spPr>
          <a:xfrm>
            <a:off x="5430080" y="5625107"/>
            <a:ext cx="437320" cy="584775"/>
          </a:xfrm>
          <a:prstGeom prst="rect">
            <a:avLst/>
          </a:prstGeom>
          <a:noFill/>
        </p:spPr>
        <p:txBody>
          <a:bodyPr wrap="square">
            <a:spAutoFit/>
          </a:bodyPr>
          <a:lstStyle/>
          <a:p>
            <a:r>
              <a:rPr lang="pt-BR" sz="3200" dirty="0"/>
              <a:t>2</a:t>
            </a:r>
          </a:p>
        </p:txBody>
      </p:sp>
      <p:sp>
        <p:nvSpPr>
          <p:cNvPr id="116" name="CaixaDeTexto 115">
            <a:extLst>
              <a:ext uri="{FF2B5EF4-FFF2-40B4-BE49-F238E27FC236}">
                <a16:creationId xmlns:a16="http://schemas.microsoft.com/office/drawing/2014/main" id="{BF28EE99-5198-4AA0-9AFB-8C1848EF5545}"/>
              </a:ext>
            </a:extLst>
          </p:cNvPr>
          <p:cNvSpPr txBox="1"/>
          <p:nvPr/>
        </p:nvSpPr>
        <p:spPr>
          <a:xfrm>
            <a:off x="6897760" y="5625107"/>
            <a:ext cx="437320" cy="584775"/>
          </a:xfrm>
          <a:prstGeom prst="rect">
            <a:avLst/>
          </a:prstGeom>
          <a:noFill/>
        </p:spPr>
        <p:txBody>
          <a:bodyPr wrap="square">
            <a:spAutoFit/>
          </a:bodyPr>
          <a:lstStyle/>
          <a:p>
            <a:r>
              <a:rPr lang="pt-BR" sz="3200" dirty="0"/>
              <a:t>3</a:t>
            </a:r>
          </a:p>
        </p:txBody>
      </p:sp>
      <p:sp>
        <p:nvSpPr>
          <p:cNvPr id="118" name="CaixaDeTexto 117">
            <a:extLst>
              <a:ext uri="{FF2B5EF4-FFF2-40B4-BE49-F238E27FC236}">
                <a16:creationId xmlns:a16="http://schemas.microsoft.com/office/drawing/2014/main" id="{63B0352C-4CD3-4653-9629-5FFEEB872710}"/>
              </a:ext>
            </a:extLst>
          </p:cNvPr>
          <p:cNvSpPr txBox="1"/>
          <p:nvPr/>
        </p:nvSpPr>
        <p:spPr>
          <a:xfrm>
            <a:off x="7636562" y="5625107"/>
            <a:ext cx="437320" cy="584775"/>
          </a:xfrm>
          <a:prstGeom prst="rect">
            <a:avLst/>
          </a:prstGeom>
          <a:noFill/>
        </p:spPr>
        <p:txBody>
          <a:bodyPr wrap="square">
            <a:spAutoFit/>
          </a:bodyPr>
          <a:lstStyle/>
          <a:p>
            <a:r>
              <a:rPr lang="pt-BR" sz="3200" dirty="0"/>
              <a:t>7</a:t>
            </a:r>
          </a:p>
        </p:txBody>
      </p:sp>
      <p:sp>
        <p:nvSpPr>
          <p:cNvPr id="120" name="CaixaDeTexto 119">
            <a:extLst>
              <a:ext uri="{FF2B5EF4-FFF2-40B4-BE49-F238E27FC236}">
                <a16:creationId xmlns:a16="http://schemas.microsoft.com/office/drawing/2014/main" id="{47CD6780-0E74-409E-B47B-5BB7D34477BE}"/>
              </a:ext>
            </a:extLst>
          </p:cNvPr>
          <p:cNvSpPr txBox="1"/>
          <p:nvPr/>
        </p:nvSpPr>
        <p:spPr>
          <a:xfrm>
            <a:off x="8388627" y="5625106"/>
            <a:ext cx="437320" cy="584775"/>
          </a:xfrm>
          <a:prstGeom prst="rect">
            <a:avLst/>
          </a:prstGeom>
          <a:noFill/>
        </p:spPr>
        <p:txBody>
          <a:bodyPr wrap="square">
            <a:spAutoFit/>
          </a:bodyPr>
          <a:lstStyle/>
          <a:p>
            <a:r>
              <a:rPr lang="pt-BR" sz="3200" dirty="0"/>
              <a:t>6</a:t>
            </a:r>
          </a:p>
        </p:txBody>
      </p:sp>
      <p:sp>
        <p:nvSpPr>
          <p:cNvPr id="122" name="CaixaDeTexto 121">
            <a:extLst>
              <a:ext uri="{FF2B5EF4-FFF2-40B4-BE49-F238E27FC236}">
                <a16:creationId xmlns:a16="http://schemas.microsoft.com/office/drawing/2014/main" id="{9781D14C-0A3F-4269-9786-0283344C2F2F}"/>
              </a:ext>
            </a:extLst>
          </p:cNvPr>
          <p:cNvSpPr txBox="1"/>
          <p:nvPr/>
        </p:nvSpPr>
        <p:spPr>
          <a:xfrm>
            <a:off x="9144001" y="5625106"/>
            <a:ext cx="437320" cy="584775"/>
          </a:xfrm>
          <a:prstGeom prst="rect">
            <a:avLst/>
          </a:prstGeom>
          <a:noFill/>
        </p:spPr>
        <p:txBody>
          <a:bodyPr wrap="square">
            <a:spAutoFit/>
          </a:bodyPr>
          <a:lstStyle/>
          <a:p>
            <a:r>
              <a:rPr lang="pt-BR" sz="3200" dirty="0"/>
              <a:t>4</a:t>
            </a:r>
          </a:p>
        </p:txBody>
      </p:sp>
      <p:sp>
        <p:nvSpPr>
          <p:cNvPr id="124" name="CaixaDeTexto 123">
            <a:extLst>
              <a:ext uri="{FF2B5EF4-FFF2-40B4-BE49-F238E27FC236}">
                <a16:creationId xmlns:a16="http://schemas.microsoft.com/office/drawing/2014/main" id="{D782DF76-5899-45C4-91E2-087621FB9EBE}"/>
              </a:ext>
            </a:extLst>
          </p:cNvPr>
          <p:cNvSpPr txBox="1"/>
          <p:nvPr/>
        </p:nvSpPr>
        <p:spPr>
          <a:xfrm>
            <a:off x="9899375" y="5625106"/>
            <a:ext cx="437320" cy="584775"/>
          </a:xfrm>
          <a:prstGeom prst="rect">
            <a:avLst/>
          </a:prstGeom>
          <a:noFill/>
        </p:spPr>
        <p:txBody>
          <a:bodyPr wrap="square">
            <a:spAutoFit/>
          </a:bodyPr>
          <a:lstStyle/>
          <a:p>
            <a:r>
              <a:rPr lang="pt-BR" sz="3200" dirty="0"/>
              <a:t>5</a:t>
            </a:r>
          </a:p>
        </p:txBody>
      </p:sp>
      <p:sp>
        <p:nvSpPr>
          <p:cNvPr id="126" name="Arco 125">
            <a:extLst>
              <a:ext uri="{FF2B5EF4-FFF2-40B4-BE49-F238E27FC236}">
                <a16:creationId xmlns:a16="http://schemas.microsoft.com/office/drawing/2014/main" id="{8285B33D-F32C-4040-A863-B664E03B6113}"/>
              </a:ext>
            </a:extLst>
          </p:cNvPr>
          <p:cNvSpPr/>
          <p:nvPr/>
        </p:nvSpPr>
        <p:spPr>
          <a:xfrm>
            <a:off x="4040260" y="4816723"/>
            <a:ext cx="848139" cy="808383"/>
          </a:xfrm>
          <a:prstGeom prst="arc">
            <a:avLst>
              <a:gd name="adj1" fmla="val 9957824"/>
              <a:gd name="adj2" fmla="val 1166406"/>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8" name="Arco 127">
            <a:extLst>
              <a:ext uri="{FF2B5EF4-FFF2-40B4-BE49-F238E27FC236}">
                <a16:creationId xmlns:a16="http://schemas.microsoft.com/office/drawing/2014/main" id="{DCC5EF42-B8C4-4C8A-8EAF-BB704E6D3E84}"/>
              </a:ext>
            </a:extLst>
          </p:cNvPr>
          <p:cNvSpPr/>
          <p:nvPr/>
        </p:nvSpPr>
        <p:spPr>
          <a:xfrm>
            <a:off x="4948858" y="4816720"/>
            <a:ext cx="848139" cy="808383"/>
          </a:xfrm>
          <a:prstGeom prst="arc">
            <a:avLst>
              <a:gd name="adj1" fmla="val 9957824"/>
              <a:gd name="adj2" fmla="val 1166406"/>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0" name="Arco 129">
            <a:extLst>
              <a:ext uri="{FF2B5EF4-FFF2-40B4-BE49-F238E27FC236}">
                <a16:creationId xmlns:a16="http://schemas.microsoft.com/office/drawing/2014/main" id="{F4FD8237-4393-47BB-83B0-56BBFE05AE29}"/>
              </a:ext>
            </a:extLst>
          </p:cNvPr>
          <p:cNvSpPr/>
          <p:nvPr/>
        </p:nvSpPr>
        <p:spPr>
          <a:xfrm>
            <a:off x="5833855" y="4828687"/>
            <a:ext cx="745851" cy="808383"/>
          </a:xfrm>
          <a:prstGeom prst="arc">
            <a:avLst>
              <a:gd name="adj1" fmla="val 9957824"/>
              <a:gd name="adj2" fmla="val 104412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2" name="Arco 131">
            <a:extLst>
              <a:ext uri="{FF2B5EF4-FFF2-40B4-BE49-F238E27FC236}">
                <a16:creationId xmlns:a16="http://schemas.microsoft.com/office/drawing/2014/main" id="{8369FB90-F465-4EA0-8F35-5BCFF680D78D}"/>
              </a:ext>
            </a:extLst>
          </p:cNvPr>
          <p:cNvSpPr/>
          <p:nvPr/>
        </p:nvSpPr>
        <p:spPr>
          <a:xfrm>
            <a:off x="6659220" y="4883286"/>
            <a:ext cx="663436" cy="808383"/>
          </a:xfrm>
          <a:prstGeom prst="arc">
            <a:avLst>
              <a:gd name="adj1" fmla="val 9957824"/>
              <a:gd name="adj2" fmla="val 1166406"/>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4" name="Arco 133">
            <a:extLst>
              <a:ext uri="{FF2B5EF4-FFF2-40B4-BE49-F238E27FC236}">
                <a16:creationId xmlns:a16="http://schemas.microsoft.com/office/drawing/2014/main" id="{4FC152F8-0AC8-4C87-8A75-4A91C83327F3}"/>
              </a:ext>
            </a:extLst>
          </p:cNvPr>
          <p:cNvSpPr/>
          <p:nvPr/>
        </p:nvSpPr>
        <p:spPr>
          <a:xfrm>
            <a:off x="7381876" y="4854794"/>
            <a:ext cx="663436" cy="808383"/>
          </a:xfrm>
          <a:prstGeom prst="arc">
            <a:avLst>
              <a:gd name="adj1" fmla="val 9957824"/>
              <a:gd name="adj2" fmla="val 1166406"/>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6" name="Arco 135">
            <a:extLst>
              <a:ext uri="{FF2B5EF4-FFF2-40B4-BE49-F238E27FC236}">
                <a16:creationId xmlns:a16="http://schemas.microsoft.com/office/drawing/2014/main" id="{B736D622-548F-4C67-A880-917BD89CBFC2}"/>
              </a:ext>
            </a:extLst>
          </p:cNvPr>
          <p:cNvSpPr/>
          <p:nvPr/>
        </p:nvSpPr>
        <p:spPr>
          <a:xfrm>
            <a:off x="8102878" y="4851126"/>
            <a:ext cx="663436" cy="808383"/>
          </a:xfrm>
          <a:prstGeom prst="arc">
            <a:avLst>
              <a:gd name="adj1" fmla="val 9957824"/>
              <a:gd name="adj2" fmla="val 1166406"/>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8" name="Retângulo: Cantos Arredondados 137">
            <a:extLst>
              <a:ext uri="{FF2B5EF4-FFF2-40B4-BE49-F238E27FC236}">
                <a16:creationId xmlns:a16="http://schemas.microsoft.com/office/drawing/2014/main" id="{2512BCEA-2A1C-4A0F-8B17-5B483F31A9D4}"/>
              </a:ext>
            </a:extLst>
          </p:cNvPr>
          <p:cNvSpPr/>
          <p:nvPr/>
        </p:nvSpPr>
        <p:spPr>
          <a:xfrm>
            <a:off x="217831" y="5380780"/>
            <a:ext cx="1908313"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CaixaDeTexto 141">
            <a:extLst>
              <a:ext uri="{FF2B5EF4-FFF2-40B4-BE49-F238E27FC236}">
                <a16:creationId xmlns:a16="http://schemas.microsoft.com/office/drawing/2014/main" id="{289D7C96-04BD-4C7C-87F7-29CC44D53283}"/>
              </a:ext>
            </a:extLst>
          </p:cNvPr>
          <p:cNvSpPr txBox="1"/>
          <p:nvPr/>
        </p:nvSpPr>
        <p:spPr>
          <a:xfrm>
            <a:off x="159027" y="5487234"/>
            <a:ext cx="2160104" cy="830997"/>
          </a:xfrm>
          <a:prstGeom prst="rect">
            <a:avLst/>
          </a:prstGeom>
          <a:noFill/>
        </p:spPr>
        <p:txBody>
          <a:bodyPr wrap="square">
            <a:spAutoFit/>
          </a:bodyPr>
          <a:lstStyle/>
          <a:p>
            <a:r>
              <a:rPr lang="pt-BR" sz="2400" dirty="0"/>
              <a:t>Encontrado na</a:t>
            </a:r>
          </a:p>
          <a:p>
            <a:r>
              <a:rPr lang="pt-BR" sz="2400" dirty="0"/>
              <a:t>Posição 7</a:t>
            </a:r>
          </a:p>
        </p:txBody>
      </p:sp>
      <p:sp>
        <p:nvSpPr>
          <p:cNvPr id="144" name="CaixaDeTexto 143">
            <a:extLst>
              <a:ext uri="{FF2B5EF4-FFF2-40B4-BE49-F238E27FC236}">
                <a16:creationId xmlns:a16="http://schemas.microsoft.com/office/drawing/2014/main" id="{146D3025-AF02-4049-95AE-55F34CAFCEE4}"/>
              </a:ext>
            </a:extLst>
          </p:cNvPr>
          <p:cNvSpPr txBox="1"/>
          <p:nvPr/>
        </p:nvSpPr>
        <p:spPr>
          <a:xfrm>
            <a:off x="3765274" y="6295616"/>
            <a:ext cx="798444" cy="523220"/>
          </a:xfrm>
          <a:prstGeom prst="rect">
            <a:avLst/>
          </a:prstGeom>
          <a:noFill/>
        </p:spPr>
        <p:txBody>
          <a:bodyPr wrap="square" rtlCol="0">
            <a:spAutoFit/>
          </a:bodyPr>
          <a:lstStyle/>
          <a:p>
            <a:r>
              <a:rPr lang="pt-BR" sz="2800" dirty="0"/>
              <a:t>1</a:t>
            </a:r>
          </a:p>
        </p:txBody>
      </p:sp>
      <p:sp>
        <p:nvSpPr>
          <p:cNvPr id="146" name="CaixaDeTexto 145">
            <a:extLst>
              <a:ext uri="{FF2B5EF4-FFF2-40B4-BE49-F238E27FC236}">
                <a16:creationId xmlns:a16="http://schemas.microsoft.com/office/drawing/2014/main" id="{EE786721-53F9-43F8-8C10-B505332E32A4}"/>
              </a:ext>
            </a:extLst>
          </p:cNvPr>
          <p:cNvSpPr txBox="1"/>
          <p:nvPr/>
        </p:nvSpPr>
        <p:spPr>
          <a:xfrm>
            <a:off x="4558747" y="6276891"/>
            <a:ext cx="798444" cy="523220"/>
          </a:xfrm>
          <a:prstGeom prst="rect">
            <a:avLst/>
          </a:prstGeom>
          <a:noFill/>
        </p:spPr>
        <p:txBody>
          <a:bodyPr wrap="square" rtlCol="0">
            <a:spAutoFit/>
          </a:bodyPr>
          <a:lstStyle/>
          <a:p>
            <a:r>
              <a:rPr lang="pt-BR" sz="2800" dirty="0"/>
              <a:t>2</a:t>
            </a:r>
          </a:p>
        </p:txBody>
      </p:sp>
      <p:sp>
        <p:nvSpPr>
          <p:cNvPr id="148" name="CaixaDeTexto 147">
            <a:extLst>
              <a:ext uri="{FF2B5EF4-FFF2-40B4-BE49-F238E27FC236}">
                <a16:creationId xmlns:a16="http://schemas.microsoft.com/office/drawing/2014/main" id="{3C1E19CB-377A-411D-BB37-50A5C485C719}"/>
              </a:ext>
            </a:extLst>
          </p:cNvPr>
          <p:cNvSpPr txBox="1"/>
          <p:nvPr/>
        </p:nvSpPr>
        <p:spPr>
          <a:xfrm>
            <a:off x="5300868" y="6270125"/>
            <a:ext cx="798444" cy="523220"/>
          </a:xfrm>
          <a:prstGeom prst="rect">
            <a:avLst/>
          </a:prstGeom>
          <a:noFill/>
        </p:spPr>
        <p:txBody>
          <a:bodyPr wrap="square" rtlCol="0">
            <a:spAutoFit/>
          </a:bodyPr>
          <a:lstStyle/>
          <a:p>
            <a:r>
              <a:rPr lang="pt-BR" sz="2800" dirty="0"/>
              <a:t>3</a:t>
            </a:r>
          </a:p>
        </p:txBody>
      </p:sp>
      <p:sp>
        <p:nvSpPr>
          <p:cNvPr id="150" name="CaixaDeTexto 149">
            <a:extLst>
              <a:ext uri="{FF2B5EF4-FFF2-40B4-BE49-F238E27FC236}">
                <a16:creationId xmlns:a16="http://schemas.microsoft.com/office/drawing/2014/main" id="{F497B9EF-7572-4A04-8F02-627CD8C15C15}"/>
              </a:ext>
            </a:extLst>
          </p:cNvPr>
          <p:cNvSpPr txBox="1"/>
          <p:nvPr/>
        </p:nvSpPr>
        <p:spPr>
          <a:xfrm>
            <a:off x="6094341" y="6276891"/>
            <a:ext cx="798444" cy="523220"/>
          </a:xfrm>
          <a:prstGeom prst="rect">
            <a:avLst/>
          </a:prstGeom>
          <a:noFill/>
        </p:spPr>
        <p:txBody>
          <a:bodyPr wrap="square" rtlCol="0">
            <a:spAutoFit/>
          </a:bodyPr>
          <a:lstStyle/>
          <a:p>
            <a:r>
              <a:rPr lang="pt-BR" sz="2800" dirty="0"/>
              <a:t>4</a:t>
            </a:r>
          </a:p>
        </p:txBody>
      </p:sp>
      <p:sp>
        <p:nvSpPr>
          <p:cNvPr id="152" name="CaixaDeTexto 151">
            <a:extLst>
              <a:ext uri="{FF2B5EF4-FFF2-40B4-BE49-F238E27FC236}">
                <a16:creationId xmlns:a16="http://schemas.microsoft.com/office/drawing/2014/main" id="{397F6AC9-ACC4-4CDA-8881-271F68FE860B}"/>
              </a:ext>
            </a:extLst>
          </p:cNvPr>
          <p:cNvSpPr txBox="1"/>
          <p:nvPr/>
        </p:nvSpPr>
        <p:spPr>
          <a:xfrm>
            <a:off x="6824864" y="6267131"/>
            <a:ext cx="798444" cy="523220"/>
          </a:xfrm>
          <a:prstGeom prst="rect">
            <a:avLst/>
          </a:prstGeom>
          <a:noFill/>
        </p:spPr>
        <p:txBody>
          <a:bodyPr wrap="square" rtlCol="0">
            <a:spAutoFit/>
          </a:bodyPr>
          <a:lstStyle/>
          <a:p>
            <a:r>
              <a:rPr lang="pt-BR" sz="2800" dirty="0"/>
              <a:t>5</a:t>
            </a:r>
          </a:p>
        </p:txBody>
      </p:sp>
      <p:sp>
        <p:nvSpPr>
          <p:cNvPr id="154" name="CaixaDeTexto 153">
            <a:extLst>
              <a:ext uri="{FF2B5EF4-FFF2-40B4-BE49-F238E27FC236}">
                <a16:creationId xmlns:a16="http://schemas.microsoft.com/office/drawing/2014/main" id="{800AAD09-31B7-4CBC-A23C-D0846594E5D8}"/>
              </a:ext>
            </a:extLst>
          </p:cNvPr>
          <p:cNvSpPr txBox="1"/>
          <p:nvPr/>
        </p:nvSpPr>
        <p:spPr>
          <a:xfrm>
            <a:off x="7554153" y="6289468"/>
            <a:ext cx="798444" cy="523220"/>
          </a:xfrm>
          <a:prstGeom prst="rect">
            <a:avLst/>
          </a:prstGeom>
          <a:noFill/>
        </p:spPr>
        <p:txBody>
          <a:bodyPr wrap="square" rtlCol="0">
            <a:spAutoFit/>
          </a:bodyPr>
          <a:lstStyle/>
          <a:p>
            <a:r>
              <a:rPr lang="pt-BR" sz="2800" dirty="0"/>
              <a:t>6</a:t>
            </a:r>
          </a:p>
        </p:txBody>
      </p:sp>
      <p:sp>
        <p:nvSpPr>
          <p:cNvPr id="156" name="CaixaDeTexto 155">
            <a:extLst>
              <a:ext uri="{FF2B5EF4-FFF2-40B4-BE49-F238E27FC236}">
                <a16:creationId xmlns:a16="http://schemas.microsoft.com/office/drawing/2014/main" id="{6204279E-5783-4BB7-A4ED-D1AF6F3EF54C}"/>
              </a:ext>
            </a:extLst>
          </p:cNvPr>
          <p:cNvSpPr txBox="1"/>
          <p:nvPr/>
        </p:nvSpPr>
        <p:spPr>
          <a:xfrm>
            <a:off x="8281777" y="6267131"/>
            <a:ext cx="798444" cy="523220"/>
          </a:xfrm>
          <a:prstGeom prst="rect">
            <a:avLst/>
          </a:prstGeom>
          <a:noFill/>
        </p:spPr>
        <p:txBody>
          <a:bodyPr wrap="square" rtlCol="0">
            <a:spAutoFit/>
          </a:bodyPr>
          <a:lstStyle/>
          <a:p>
            <a:r>
              <a:rPr lang="pt-BR" sz="2800" dirty="0"/>
              <a:t>7</a:t>
            </a:r>
          </a:p>
        </p:txBody>
      </p:sp>
      <p:sp>
        <p:nvSpPr>
          <p:cNvPr id="158" name="CaixaDeTexto 157">
            <a:extLst>
              <a:ext uri="{FF2B5EF4-FFF2-40B4-BE49-F238E27FC236}">
                <a16:creationId xmlns:a16="http://schemas.microsoft.com/office/drawing/2014/main" id="{B71F835D-4BC9-4389-9663-E31BB044D447}"/>
              </a:ext>
            </a:extLst>
          </p:cNvPr>
          <p:cNvSpPr txBox="1"/>
          <p:nvPr/>
        </p:nvSpPr>
        <p:spPr>
          <a:xfrm>
            <a:off x="9100931" y="6267131"/>
            <a:ext cx="798444" cy="523220"/>
          </a:xfrm>
          <a:prstGeom prst="rect">
            <a:avLst/>
          </a:prstGeom>
          <a:noFill/>
        </p:spPr>
        <p:txBody>
          <a:bodyPr wrap="square" rtlCol="0">
            <a:spAutoFit/>
          </a:bodyPr>
          <a:lstStyle/>
          <a:p>
            <a:r>
              <a:rPr lang="pt-BR" sz="2800" dirty="0"/>
              <a:t>8</a:t>
            </a:r>
          </a:p>
        </p:txBody>
      </p:sp>
      <p:sp>
        <p:nvSpPr>
          <p:cNvPr id="160" name="CaixaDeTexto 159">
            <a:extLst>
              <a:ext uri="{FF2B5EF4-FFF2-40B4-BE49-F238E27FC236}">
                <a16:creationId xmlns:a16="http://schemas.microsoft.com/office/drawing/2014/main" id="{7C8908F4-184E-419A-A96A-E5A82F623601}"/>
              </a:ext>
            </a:extLst>
          </p:cNvPr>
          <p:cNvSpPr txBox="1"/>
          <p:nvPr/>
        </p:nvSpPr>
        <p:spPr>
          <a:xfrm>
            <a:off x="9867901" y="6277721"/>
            <a:ext cx="798444" cy="523220"/>
          </a:xfrm>
          <a:prstGeom prst="rect">
            <a:avLst/>
          </a:prstGeom>
          <a:noFill/>
        </p:spPr>
        <p:txBody>
          <a:bodyPr wrap="square" rtlCol="0">
            <a:spAutoFit/>
          </a:bodyPr>
          <a:lstStyle/>
          <a:p>
            <a:r>
              <a:rPr lang="pt-BR" sz="2800" dirty="0"/>
              <a:t>9</a:t>
            </a:r>
          </a:p>
        </p:txBody>
      </p:sp>
    </p:spTree>
    <p:extLst>
      <p:ext uri="{BB962C8B-B14F-4D97-AF65-F5344CB8AC3E}">
        <p14:creationId xmlns:p14="http://schemas.microsoft.com/office/powerpoint/2010/main" val="2835912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BUSCA BINÁRIA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fontScale="25000" lnSpcReduction="20000"/>
              </a:bodyPr>
              <a:lstStyle/>
              <a:p>
                <a:r>
                  <a:rPr lang="pt-BR" sz="9600" b="1" dirty="0"/>
                  <a:t>CARACTERÍSTICAS:</a:t>
                </a:r>
              </a:p>
              <a:p>
                <a:pPr algn="just">
                  <a:buFont typeface="Arial" panose="020B0604020202020204" pitchFamily="34" charset="0"/>
                  <a:buChar char="•"/>
                </a:pPr>
                <a:r>
                  <a:rPr lang="pt-BR" sz="8000" dirty="0"/>
                  <a:t> Algoritmo de busca utilizado em vetores ordenados, na qual a busca é limitada a uma área específica do vetor, determinada por um pivô.</a:t>
                </a:r>
              </a:p>
              <a:p>
                <a:pPr algn="just">
                  <a:buFont typeface="Arial" panose="020B0604020202020204" pitchFamily="34" charset="0"/>
                  <a:buChar char="•"/>
                </a:pPr>
                <a:r>
                  <a:rPr lang="pt-BR" sz="8000" dirty="0"/>
                  <a:t> O pivô é definido pela seguinte fórmula: </a:t>
                </a:r>
                <a14:m>
                  <m:oMath xmlns:m="http://schemas.openxmlformats.org/officeDocument/2006/math">
                    <m:f>
                      <m:fPr>
                        <m:ctrlPr>
                          <a:rPr lang="pt-BR" sz="8000" b="1" i="1" smtClean="0">
                            <a:latin typeface="Cambria Math" panose="02040503050406030204" pitchFamily="18" charset="0"/>
                          </a:rPr>
                        </m:ctrlPr>
                      </m:fPr>
                      <m:num>
                        <m:r>
                          <a:rPr lang="pt-BR" sz="8000" b="1" i="1" smtClean="0">
                            <a:latin typeface="Cambria Math" panose="02040503050406030204" pitchFamily="18" charset="0"/>
                          </a:rPr>
                          <m:t>(</m:t>
                        </m:r>
                        <m:func>
                          <m:funcPr>
                            <m:ctrlPr>
                              <a:rPr lang="pt-BR" sz="8000" b="1" i="1" smtClean="0">
                                <a:latin typeface="Cambria Math" panose="02040503050406030204" pitchFamily="18" charset="0"/>
                              </a:rPr>
                            </m:ctrlPr>
                          </m:funcPr>
                          <m:fName>
                            <m:r>
                              <a:rPr lang="pt-BR" sz="8000" b="1" i="0" smtClean="0">
                                <a:latin typeface="Cambria Math" panose="02040503050406030204" pitchFamily="18" charset="0"/>
                              </a:rPr>
                              <m:t>𝐦𝐢𝐧</m:t>
                            </m:r>
                          </m:fName>
                          <m:e>
                            <m:r>
                              <a:rPr lang="pt-BR" sz="8000" b="1" i="1" smtClean="0">
                                <a:latin typeface="Cambria Math" panose="02040503050406030204" pitchFamily="18" charset="0"/>
                              </a:rPr>
                              <m:t>+ </m:t>
                            </m:r>
                            <m:r>
                              <a:rPr lang="pt-BR" sz="8000" b="1" i="0" smtClean="0">
                                <a:latin typeface="Cambria Math" panose="02040503050406030204" pitchFamily="18" charset="0"/>
                              </a:rPr>
                              <m:t>𝐦𝐚𝐱</m:t>
                            </m:r>
                            <m:r>
                              <a:rPr lang="pt-BR" sz="8000" b="1" i="1" smtClean="0">
                                <a:latin typeface="Cambria Math" panose="02040503050406030204" pitchFamily="18" charset="0"/>
                              </a:rPr>
                              <m:t>⁡)</m:t>
                            </m:r>
                          </m:e>
                        </m:func>
                      </m:num>
                      <m:den>
                        <m:r>
                          <a:rPr lang="pt-BR" sz="8000" b="1" i="1" smtClean="0">
                            <a:latin typeface="Cambria Math" panose="02040503050406030204" pitchFamily="18" charset="0"/>
                          </a:rPr>
                          <m:t>𝟐</m:t>
                        </m:r>
                      </m:den>
                    </m:f>
                  </m:oMath>
                </a14:m>
                <a:endParaRPr lang="pt-BR" sz="8000" dirty="0"/>
              </a:p>
              <a:p>
                <a:pPr marL="0" indent="0" algn="just">
                  <a:buNone/>
                </a:pPr>
                <a:r>
                  <a:rPr lang="pt-BR" sz="8000" b="1" dirty="0"/>
                  <a:t>        min: </a:t>
                </a:r>
                <a:r>
                  <a:rPr lang="pt-BR" sz="8000" dirty="0"/>
                  <a:t>primeiro índice do vetor.    </a:t>
                </a:r>
                <a:r>
                  <a:rPr lang="pt-BR" sz="8000" b="1" dirty="0" err="1"/>
                  <a:t>max</a:t>
                </a:r>
                <a:r>
                  <a:rPr lang="pt-BR" sz="8000" b="1" dirty="0"/>
                  <a:t>: </a:t>
                </a:r>
                <a:r>
                  <a:rPr lang="pt-BR" sz="8000" dirty="0"/>
                  <a:t>último índice do vetor</a:t>
                </a:r>
              </a:p>
              <a:p>
                <a:pPr algn="just">
                  <a:buFont typeface="Arial" panose="020B0604020202020204" pitchFamily="34" charset="0"/>
                  <a:buChar char="•"/>
                </a:pPr>
                <a:r>
                  <a:rPr lang="pt-BR" sz="8000" b="1" dirty="0"/>
                  <a:t> </a:t>
                </a:r>
                <a:r>
                  <a:rPr lang="pt-BR" sz="8000" dirty="0"/>
                  <a:t>Nessa operação, é feito a soma entre o </a:t>
                </a:r>
                <a:r>
                  <a:rPr lang="pt-BR" sz="8000" b="1" dirty="0"/>
                  <a:t>min</a:t>
                </a:r>
                <a:r>
                  <a:rPr lang="pt-BR" sz="8000" dirty="0"/>
                  <a:t> e </a:t>
                </a:r>
                <a:r>
                  <a:rPr lang="pt-BR" sz="8000" b="1" dirty="0" err="1"/>
                  <a:t>max</a:t>
                </a:r>
                <a:r>
                  <a:rPr lang="pt-BR" sz="8000" dirty="0"/>
                  <a:t>, na qual o resultado é dividido pela metade, gerando no índice da posição pivô.</a:t>
                </a:r>
              </a:p>
              <a:p>
                <a:pPr algn="just">
                  <a:buFont typeface="Arial" panose="020B0604020202020204" pitchFamily="34" charset="0"/>
                  <a:buChar char="•"/>
                </a:pPr>
                <a:r>
                  <a:rPr lang="pt-BR" sz="8000" dirty="0"/>
                  <a:t> Após a definição do pivô, o valor buscado é comparado com o registro presente na posição pivô. Caso o número for maior, a busca é iniciada nas posições sucessoras do pivô. Caso contrário, a busca é iniciada nas posições antecessoras</a:t>
                </a:r>
                <a:r>
                  <a:rPr lang="pt-BR"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1CDACD11-944B-4B20-B97D-175FAF1F872B}"/>
                  </a:ext>
                </a:extLst>
              </p:cNvPr>
              <p:cNvSpPr>
                <a:spLocks noGrp="1" noRot="1" noChangeAspect="1" noMove="1" noResize="1" noEditPoints="1" noAdjustHandles="1" noChangeArrowheads="1" noChangeShapeType="1" noTextEdit="1"/>
              </p:cNvSpPr>
              <p:nvPr>
                <p:ph idx="1"/>
              </p:nvPr>
            </p:nvSpPr>
            <p:spPr>
              <a:blipFill>
                <a:blip r:embed="rId2"/>
                <a:stretch>
                  <a:fillRect l="-1455" t="-3485" r="-1515"/>
                </a:stretch>
              </a:blipFill>
            </p:spPr>
            <p:txBody>
              <a:bodyPr/>
              <a:lstStyle/>
              <a:p>
                <a:r>
                  <a:rPr lang="pt-BR">
                    <a:noFill/>
                  </a:rPr>
                  <a:t> </a:t>
                </a:r>
              </a:p>
            </p:txBody>
          </p:sp>
        </mc:Fallback>
      </mc:AlternateContent>
      <p:pic>
        <p:nvPicPr>
          <p:cNvPr id="5" name="Imagem 4" descr="Uma imagem contendo desenho&#10;&#10;Descrição gerada automaticamente">
            <a:extLst>
              <a:ext uri="{FF2B5EF4-FFF2-40B4-BE49-F238E27FC236}">
                <a16:creationId xmlns:a16="http://schemas.microsoft.com/office/drawing/2014/main" id="{4AD46E8D-DD7A-43DF-8EC3-1CDA2BD5C67D}"/>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818508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4B797FFE-E3AD-49EE-AB81-6C320ED58187}"/>
              </a:ext>
            </a:extLst>
          </p:cNvPr>
          <p:cNvSpPr/>
          <p:nvPr/>
        </p:nvSpPr>
        <p:spPr>
          <a:xfrm>
            <a:off x="1696277" y="99391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413D1E57-AE41-427C-9DBE-575790106B7B}"/>
              </a:ext>
            </a:extLst>
          </p:cNvPr>
          <p:cNvSpPr/>
          <p:nvPr/>
        </p:nvSpPr>
        <p:spPr>
          <a:xfrm>
            <a:off x="2451651" y="99391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A24149CD-A00C-4358-8409-F49030F947FD}"/>
              </a:ext>
            </a:extLst>
          </p:cNvPr>
          <p:cNvSpPr/>
          <p:nvPr/>
        </p:nvSpPr>
        <p:spPr>
          <a:xfrm>
            <a:off x="3207025" y="99391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13A70A26-C052-4BA5-9448-E260A402FF07}"/>
              </a:ext>
            </a:extLst>
          </p:cNvPr>
          <p:cNvSpPr/>
          <p:nvPr/>
        </p:nvSpPr>
        <p:spPr>
          <a:xfrm>
            <a:off x="3955776" y="99390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4D02F363-7F5A-4A3E-AD59-0620FD6614CB}"/>
              </a:ext>
            </a:extLst>
          </p:cNvPr>
          <p:cNvSpPr/>
          <p:nvPr/>
        </p:nvSpPr>
        <p:spPr>
          <a:xfrm>
            <a:off x="4717773" y="993914"/>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6388ECFE-FD71-4713-ADAD-9D14E181F5AE}"/>
              </a:ext>
            </a:extLst>
          </p:cNvPr>
          <p:cNvSpPr/>
          <p:nvPr/>
        </p:nvSpPr>
        <p:spPr>
          <a:xfrm>
            <a:off x="5473147" y="993912"/>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4D5DCAE3-D26D-4AF5-8CE7-B7833CCA5046}"/>
              </a:ext>
            </a:extLst>
          </p:cNvPr>
          <p:cNvSpPr/>
          <p:nvPr/>
        </p:nvSpPr>
        <p:spPr>
          <a:xfrm>
            <a:off x="6228521" y="993914"/>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8D966387-A004-43E4-AC5D-8EA6F1AA9B8E}"/>
              </a:ext>
            </a:extLst>
          </p:cNvPr>
          <p:cNvSpPr/>
          <p:nvPr/>
        </p:nvSpPr>
        <p:spPr>
          <a:xfrm>
            <a:off x="6983895" y="993913"/>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F212707B-C8FB-4BC4-A0B7-B4536E01B8C1}"/>
              </a:ext>
            </a:extLst>
          </p:cNvPr>
          <p:cNvSpPr/>
          <p:nvPr/>
        </p:nvSpPr>
        <p:spPr>
          <a:xfrm>
            <a:off x="7739269" y="993913"/>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167BD3A7-1B25-42A9-8FCD-4DFA879C4799}"/>
              </a:ext>
            </a:extLst>
          </p:cNvPr>
          <p:cNvSpPr txBox="1"/>
          <p:nvPr/>
        </p:nvSpPr>
        <p:spPr>
          <a:xfrm>
            <a:off x="7152852" y="1131775"/>
            <a:ext cx="1404730" cy="584775"/>
          </a:xfrm>
          <a:prstGeom prst="rect">
            <a:avLst/>
          </a:prstGeom>
          <a:noFill/>
        </p:spPr>
        <p:txBody>
          <a:bodyPr wrap="square" rtlCol="0">
            <a:spAutoFit/>
          </a:bodyPr>
          <a:lstStyle/>
          <a:p>
            <a:r>
              <a:rPr lang="pt-BR" sz="3200" dirty="0"/>
              <a:t>8</a:t>
            </a:r>
          </a:p>
        </p:txBody>
      </p:sp>
      <p:sp>
        <p:nvSpPr>
          <p:cNvPr id="23" name="CaixaDeTexto 22">
            <a:extLst>
              <a:ext uri="{FF2B5EF4-FFF2-40B4-BE49-F238E27FC236}">
                <a16:creationId xmlns:a16="http://schemas.microsoft.com/office/drawing/2014/main" id="{650AB4FD-B2CC-49C3-9AF9-15E7C472B2AE}"/>
              </a:ext>
            </a:extLst>
          </p:cNvPr>
          <p:cNvSpPr txBox="1"/>
          <p:nvPr/>
        </p:nvSpPr>
        <p:spPr>
          <a:xfrm>
            <a:off x="1881808" y="1105711"/>
            <a:ext cx="437320" cy="584775"/>
          </a:xfrm>
          <a:prstGeom prst="rect">
            <a:avLst/>
          </a:prstGeom>
          <a:noFill/>
        </p:spPr>
        <p:txBody>
          <a:bodyPr wrap="square">
            <a:spAutoFit/>
          </a:bodyPr>
          <a:lstStyle/>
          <a:p>
            <a:r>
              <a:rPr lang="pt-BR" sz="3200" dirty="0"/>
              <a:t>1</a:t>
            </a:r>
          </a:p>
        </p:txBody>
      </p:sp>
      <p:sp>
        <p:nvSpPr>
          <p:cNvPr id="25" name="CaixaDeTexto 24">
            <a:extLst>
              <a:ext uri="{FF2B5EF4-FFF2-40B4-BE49-F238E27FC236}">
                <a16:creationId xmlns:a16="http://schemas.microsoft.com/office/drawing/2014/main" id="{4852F784-EEBB-4825-B1C3-1C1BF7F3AE8D}"/>
              </a:ext>
            </a:extLst>
          </p:cNvPr>
          <p:cNvSpPr txBox="1"/>
          <p:nvPr/>
        </p:nvSpPr>
        <p:spPr>
          <a:xfrm>
            <a:off x="4921520" y="1105711"/>
            <a:ext cx="437320" cy="584775"/>
          </a:xfrm>
          <a:prstGeom prst="rect">
            <a:avLst/>
          </a:prstGeom>
          <a:noFill/>
        </p:spPr>
        <p:txBody>
          <a:bodyPr wrap="square">
            <a:spAutoFit/>
          </a:bodyPr>
          <a:lstStyle/>
          <a:p>
            <a:r>
              <a:rPr lang="pt-BR" sz="3200" dirty="0"/>
              <a:t>5</a:t>
            </a:r>
          </a:p>
        </p:txBody>
      </p:sp>
      <p:sp>
        <p:nvSpPr>
          <p:cNvPr id="27" name="CaixaDeTexto 26">
            <a:extLst>
              <a:ext uri="{FF2B5EF4-FFF2-40B4-BE49-F238E27FC236}">
                <a16:creationId xmlns:a16="http://schemas.microsoft.com/office/drawing/2014/main" id="{E43481F8-D25D-49F8-A1D4-BDAA4336AF7A}"/>
              </a:ext>
            </a:extLst>
          </p:cNvPr>
          <p:cNvSpPr txBox="1"/>
          <p:nvPr/>
        </p:nvSpPr>
        <p:spPr>
          <a:xfrm>
            <a:off x="2645465" y="1131780"/>
            <a:ext cx="437320" cy="584775"/>
          </a:xfrm>
          <a:prstGeom prst="rect">
            <a:avLst/>
          </a:prstGeom>
          <a:noFill/>
        </p:spPr>
        <p:txBody>
          <a:bodyPr wrap="square">
            <a:spAutoFit/>
          </a:bodyPr>
          <a:lstStyle/>
          <a:p>
            <a:r>
              <a:rPr lang="pt-BR" sz="3200" dirty="0"/>
              <a:t>2</a:t>
            </a:r>
          </a:p>
        </p:txBody>
      </p:sp>
      <p:sp>
        <p:nvSpPr>
          <p:cNvPr id="29" name="CaixaDeTexto 28">
            <a:extLst>
              <a:ext uri="{FF2B5EF4-FFF2-40B4-BE49-F238E27FC236}">
                <a16:creationId xmlns:a16="http://schemas.microsoft.com/office/drawing/2014/main" id="{AACD2FF7-A08D-4A40-B960-5CE501A7A7D1}"/>
              </a:ext>
            </a:extLst>
          </p:cNvPr>
          <p:cNvSpPr txBox="1"/>
          <p:nvPr/>
        </p:nvSpPr>
        <p:spPr>
          <a:xfrm>
            <a:off x="3397530" y="1131780"/>
            <a:ext cx="364432" cy="584775"/>
          </a:xfrm>
          <a:prstGeom prst="rect">
            <a:avLst/>
          </a:prstGeom>
          <a:noFill/>
        </p:spPr>
        <p:txBody>
          <a:bodyPr wrap="square">
            <a:spAutoFit/>
          </a:bodyPr>
          <a:lstStyle/>
          <a:p>
            <a:r>
              <a:rPr lang="pt-BR" sz="3200" dirty="0"/>
              <a:t>3</a:t>
            </a:r>
          </a:p>
        </p:txBody>
      </p:sp>
      <p:sp>
        <p:nvSpPr>
          <p:cNvPr id="31" name="CaixaDeTexto 30">
            <a:extLst>
              <a:ext uri="{FF2B5EF4-FFF2-40B4-BE49-F238E27FC236}">
                <a16:creationId xmlns:a16="http://schemas.microsoft.com/office/drawing/2014/main" id="{47A22394-CD56-438D-AB79-F4440A1139D8}"/>
              </a:ext>
            </a:extLst>
          </p:cNvPr>
          <p:cNvSpPr txBox="1"/>
          <p:nvPr/>
        </p:nvSpPr>
        <p:spPr>
          <a:xfrm>
            <a:off x="6399151" y="1131779"/>
            <a:ext cx="437320" cy="584775"/>
          </a:xfrm>
          <a:prstGeom prst="rect">
            <a:avLst/>
          </a:prstGeom>
          <a:noFill/>
        </p:spPr>
        <p:txBody>
          <a:bodyPr wrap="square">
            <a:spAutoFit/>
          </a:bodyPr>
          <a:lstStyle/>
          <a:p>
            <a:r>
              <a:rPr lang="pt-BR" sz="3200" dirty="0"/>
              <a:t>7</a:t>
            </a:r>
          </a:p>
        </p:txBody>
      </p:sp>
      <p:sp>
        <p:nvSpPr>
          <p:cNvPr id="33" name="CaixaDeTexto 32">
            <a:extLst>
              <a:ext uri="{FF2B5EF4-FFF2-40B4-BE49-F238E27FC236}">
                <a16:creationId xmlns:a16="http://schemas.microsoft.com/office/drawing/2014/main" id="{0C36E79D-F372-41B1-8791-B2F4D99E61F0}"/>
              </a:ext>
            </a:extLst>
          </p:cNvPr>
          <p:cNvSpPr txBox="1"/>
          <p:nvPr/>
        </p:nvSpPr>
        <p:spPr>
          <a:xfrm>
            <a:off x="5676894" y="1131780"/>
            <a:ext cx="437320" cy="584775"/>
          </a:xfrm>
          <a:prstGeom prst="rect">
            <a:avLst/>
          </a:prstGeom>
          <a:noFill/>
        </p:spPr>
        <p:txBody>
          <a:bodyPr wrap="square">
            <a:spAutoFit/>
          </a:bodyPr>
          <a:lstStyle/>
          <a:p>
            <a:r>
              <a:rPr lang="pt-BR" sz="3200" dirty="0"/>
              <a:t>6</a:t>
            </a:r>
          </a:p>
        </p:txBody>
      </p:sp>
      <p:sp>
        <p:nvSpPr>
          <p:cNvPr id="35" name="CaixaDeTexto 34">
            <a:extLst>
              <a:ext uri="{FF2B5EF4-FFF2-40B4-BE49-F238E27FC236}">
                <a16:creationId xmlns:a16="http://schemas.microsoft.com/office/drawing/2014/main" id="{D405EF88-118C-473D-8F78-C31FC87C5FF3}"/>
              </a:ext>
            </a:extLst>
          </p:cNvPr>
          <p:cNvSpPr txBox="1"/>
          <p:nvPr/>
        </p:nvSpPr>
        <p:spPr>
          <a:xfrm>
            <a:off x="4133029" y="1131780"/>
            <a:ext cx="437320" cy="584775"/>
          </a:xfrm>
          <a:prstGeom prst="rect">
            <a:avLst/>
          </a:prstGeom>
          <a:noFill/>
        </p:spPr>
        <p:txBody>
          <a:bodyPr wrap="square">
            <a:spAutoFit/>
          </a:bodyPr>
          <a:lstStyle/>
          <a:p>
            <a:r>
              <a:rPr lang="pt-BR" sz="3200" dirty="0"/>
              <a:t>4</a:t>
            </a:r>
          </a:p>
        </p:txBody>
      </p:sp>
      <p:sp>
        <p:nvSpPr>
          <p:cNvPr id="37" name="Retângulo 36">
            <a:extLst>
              <a:ext uri="{FF2B5EF4-FFF2-40B4-BE49-F238E27FC236}">
                <a16:creationId xmlns:a16="http://schemas.microsoft.com/office/drawing/2014/main" id="{8E98F99E-3AAB-4899-8EBB-85C789FACE7D}"/>
              </a:ext>
            </a:extLst>
          </p:cNvPr>
          <p:cNvSpPr/>
          <p:nvPr/>
        </p:nvSpPr>
        <p:spPr>
          <a:xfrm>
            <a:off x="8494643" y="99390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96B18421-C662-41DD-8D49-D64BEB528BEC}"/>
              </a:ext>
            </a:extLst>
          </p:cNvPr>
          <p:cNvSpPr/>
          <p:nvPr/>
        </p:nvSpPr>
        <p:spPr>
          <a:xfrm>
            <a:off x="9259950" y="99390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40">
            <a:extLst>
              <a:ext uri="{FF2B5EF4-FFF2-40B4-BE49-F238E27FC236}">
                <a16:creationId xmlns:a16="http://schemas.microsoft.com/office/drawing/2014/main" id="{B7071D66-9937-456A-919F-37EA5AE43BF8}"/>
              </a:ext>
            </a:extLst>
          </p:cNvPr>
          <p:cNvSpPr txBox="1"/>
          <p:nvPr/>
        </p:nvSpPr>
        <p:spPr>
          <a:xfrm>
            <a:off x="7934731" y="1131774"/>
            <a:ext cx="1404730" cy="584775"/>
          </a:xfrm>
          <a:prstGeom prst="rect">
            <a:avLst/>
          </a:prstGeom>
          <a:noFill/>
        </p:spPr>
        <p:txBody>
          <a:bodyPr wrap="square" rtlCol="0">
            <a:spAutoFit/>
          </a:bodyPr>
          <a:lstStyle/>
          <a:p>
            <a:r>
              <a:rPr lang="pt-BR" sz="3200" dirty="0"/>
              <a:t>9</a:t>
            </a:r>
          </a:p>
        </p:txBody>
      </p:sp>
      <p:sp>
        <p:nvSpPr>
          <p:cNvPr id="43" name="CaixaDeTexto 42">
            <a:extLst>
              <a:ext uri="{FF2B5EF4-FFF2-40B4-BE49-F238E27FC236}">
                <a16:creationId xmlns:a16="http://schemas.microsoft.com/office/drawing/2014/main" id="{A0C0288B-A830-4A64-B41A-2730001C53A4}"/>
              </a:ext>
            </a:extLst>
          </p:cNvPr>
          <p:cNvSpPr txBox="1"/>
          <p:nvPr/>
        </p:nvSpPr>
        <p:spPr>
          <a:xfrm>
            <a:off x="8574140" y="1131769"/>
            <a:ext cx="775254" cy="584775"/>
          </a:xfrm>
          <a:prstGeom prst="rect">
            <a:avLst/>
          </a:prstGeom>
          <a:noFill/>
        </p:spPr>
        <p:txBody>
          <a:bodyPr wrap="square" rtlCol="0">
            <a:spAutoFit/>
          </a:bodyPr>
          <a:lstStyle/>
          <a:p>
            <a:r>
              <a:rPr lang="pt-BR" sz="3200" dirty="0"/>
              <a:t>10</a:t>
            </a:r>
          </a:p>
        </p:txBody>
      </p:sp>
      <p:sp>
        <p:nvSpPr>
          <p:cNvPr id="45" name="CaixaDeTexto 44">
            <a:extLst>
              <a:ext uri="{FF2B5EF4-FFF2-40B4-BE49-F238E27FC236}">
                <a16:creationId xmlns:a16="http://schemas.microsoft.com/office/drawing/2014/main" id="{A8392626-A083-4C1F-92D3-BF7F6B1ECC7A}"/>
              </a:ext>
            </a:extLst>
          </p:cNvPr>
          <p:cNvSpPr txBox="1"/>
          <p:nvPr/>
        </p:nvSpPr>
        <p:spPr>
          <a:xfrm>
            <a:off x="1881808" y="1802282"/>
            <a:ext cx="622843" cy="523220"/>
          </a:xfrm>
          <a:prstGeom prst="rect">
            <a:avLst/>
          </a:prstGeom>
          <a:noFill/>
        </p:spPr>
        <p:txBody>
          <a:bodyPr wrap="square" rtlCol="0">
            <a:spAutoFit/>
          </a:bodyPr>
          <a:lstStyle/>
          <a:p>
            <a:r>
              <a:rPr lang="pt-BR" sz="2800" dirty="0"/>
              <a:t>0</a:t>
            </a:r>
          </a:p>
        </p:txBody>
      </p:sp>
      <p:sp>
        <p:nvSpPr>
          <p:cNvPr id="47" name="CaixaDeTexto 46">
            <a:extLst>
              <a:ext uri="{FF2B5EF4-FFF2-40B4-BE49-F238E27FC236}">
                <a16:creationId xmlns:a16="http://schemas.microsoft.com/office/drawing/2014/main" id="{943BF864-EC28-4EDC-8A61-A829ED228B2C}"/>
              </a:ext>
            </a:extLst>
          </p:cNvPr>
          <p:cNvSpPr txBox="1"/>
          <p:nvPr/>
        </p:nvSpPr>
        <p:spPr>
          <a:xfrm>
            <a:off x="2645465" y="1834798"/>
            <a:ext cx="622843" cy="523220"/>
          </a:xfrm>
          <a:prstGeom prst="rect">
            <a:avLst/>
          </a:prstGeom>
          <a:noFill/>
        </p:spPr>
        <p:txBody>
          <a:bodyPr wrap="square" rtlCol="0">
            <a:spAutoFit/>
          </a:bodyPr>
          <a:lstStyle/>
          <a:p>
            <a:r>
              <a:rPr lang="pt-BR" sz="2800" dirty="0"/>
              <a:t>1</a:t>
            </a:r>
          </a:p>
        </p:txBody>
      </p:sp>
      <p:sp>
        <p:nvSpPr>
          <p:cNvPr id="49" name="CaixaDeTexto 48">
            <a:extLst>
              <a:ext uri="{FF2B5EF4-FFF2-40B4-BE49-F238E27FC236}">
                <a16:creationId xmlns:a16="http://schemas.microsoft.com/office/drawing/2014/main" id="{691B2A67-7415-4E94-87D6-10CFB440B0B0}"/>
              </a:ext>
            </a:extLst>
          </p:cNvPr>
          <p:cNvSpPr txBox="1"/>
          <p:nvPr/>
        </p:nvSpPr>
        <p:spPr>
          <a:xfrm>
            <a:off x="3397530" y="1855291"/>
            <a:ext cx="622843" cy="523220"/>
          </a:xfrm>
          <a:prstGeom prst="rect">
            <a:avLst/>
          </a:prstGeom>
          <a:noFill/>
        </p:spPr>
        <p:txBody>
          <a:bodyPr wrap="square" rtlCol="0">
            <a:spAutoFit/>
          </a:bodyPr>
          <a:lstStyle/>
          <a:p>
            <a:r>
              <a:rPr lang="pt-BR" sz="2800" dirty="0"/>
              <a:t>2</a:t>
            </a:r>
          </a:p>
        </p:txBody>
      </p:sp>
      <p:sp>
        <p:nvSpPr>
          <p:cNvPr id="51" name="CaixaDeTexto 50">
            <a:extLst>
              <a:ext uri="{FF2B5EF4-FFF2-40B4-BE49-F238E27FC236}">
                <a16:creationId xmlns:a16="http://schemas.microsoft.com/office/drawing/2014/main" id="{33BF3578-6E5F-40CE-B5E5-F97BA6FBEBDE}"/>
              </a:ext>
            </a:extLst>
          </p:cNvPr>
          <p:cNvSpPr txBox="1"/>
          <p:nvPr/>
        </p:nvSpPr>
        <p:spPr>
          <a:xfrm>
            <a:off x="4133029" y="1847820"/>
            <a:ext cx="622843" cy="523220"/>
          </a:xfrm>
          <a:prstGeom prst="rect">
            <a:avLst/>
          </a:prstGeom>
          <a:noFill/>
        </p:spPr>
        <p:txBody>
          <a:bodyPr wrap="square" rtlCol="0">
            <a:spAutoFit/>
          </a:bodyPr>
          <a:lstStyle/>
          <a:p>
            <a:r>
              <a:rPr lang="pt-BR" sz="2800" dirty="0"/>
              <a:t>3</a:t>
            </a:r>
          </a:p>
        </p:txBody>
      </p:sp>
      <p:sp>
        <p:nvSpPr>
          <p:cNvPr id="53" name="CaixaDeTexto 52">
            <a:extLst>
              <a:ext uri="{FF2B5EF4-FFF2-40B4-BE49-F238E27FC236}">
                <a16:creationId xmlns:a16="http://schemas.microsoft.com/office/drawing/2014/main" id="{2695CE34-3388-4595-A27E-3F747CB4E96E}"/>
              </a:ext>
            </a:extLst>
          </p:cNvPr>
          <p:cNvSpPr txBox="1"/>
          <p:nvPr/>
        </p:nvSpPr>
        <p:spPr>
          <a:xfrm>
            <a:off x="4868529" y="1847820"/>
            <a:ext cx="541688" cy="523220"/>
          </a:xfrm>
          <a:prstGeom prst="rect">
            <a:avLst/>
          </a:prstGeom>
          <a:noFill/>
        </p:spPr>
        <p:txBody>
          <a:bodyPr wrap="square" rtlCol="0">
            <a:spAutoFit/>
          </a:bodyPr>
          <a:lstStyle/>
          <a:p>
            <a:r>
              <a:rPr lang="pt-BR" sz="2800" dirty="0"/>
              <a:t>4</a:t>
            </a:r>
          </a:p>
        </p:txBody>
      </p:sp>
      <p:sp>
        <p:nvSpPr>
          <p:cNvPr id="55" name="CaixaDeTexto 54">
            <a:extLst>
              <a:ext uri="{FF2B5EF4-FFF2-40B4-BE49-F238E27FC236}">
                <a16:creationId xmlns:a16="http://schemas.microsoft.com/office/drawing/2014/main" id="{600771FB-17C2-414D-A661-358616503F29}"/>
              </a:ext>
            </a:extLst>
          </p:cNvPr>
          <p:cNvSpPr txBox="1"/>
          <p:nvPr/>
        </p:nvSpPr>
        <p:spPr>
          <a:xfrm>
            <a:off x="5676894" y="1855291"/>
            <a:ext cx="622843" cy="523220"/>
          </a:xfrm>
          <a:prstGeom prst="rect">
            <a:avLst/>
          </a:prstGeom>
          <a:noFill/>
        </p:spPr>
        <p:txBody>
          <a:bodyPr wrap="square" rtlCol="0">
            <a:spAutoFit/>
          </a:bodyPr>
          <a:lstStyle/>
          <a:p>
            <a:r>
              <a:rPr lang="pt-BR" sz="2800" dirty="0"/>
              <a:t>5</a:t>
            </a:r>
          </a:p>
        </p:txBody>
      </p:sp>
      <p:sp>
        <p:nvSpPr>
          <p:cNvPr id="57" name="CaixaDeTexto 56">
            <a:extLst>
              <a:ext uri="{FF2B5EF4-FFF2-40B4-BE49-F238E27FC236}">
                <a16:creationId xmlns:a16="http://schemas.microsoft.com/office/drawing/2014/main" id="{E04022BC-47CE-4337-B1BC-CD655882C823}"/>
              </a:ext>
            </a:extLst>
          </p:cNvPr>
          <p:cNvSpPr txBox="1"/>
          <p:nvPr/>
        </p:nvSpPr>
        <p:spPr>
          <a:xfrm>
            <a:off x="6425635" y="1855291"/>
            <a:ext cx="622843" cy="523220"/>
          </a:xfrm>
          <a:prstGeom prst="rect">
            <a:avLst/>
          </a:prstGeom>
          <a:noFill/>
        </p:spPr>
        <p:txBody>
          <a:bodyPr wrap="square" rtlCol="0">
            <a:spAutoFit/>
          </a:bodyPr>
          <a:lstStyle/>
          <a:p>
            <a:r>
              <a:rPr lang="pt-BR" sz="2800" dirty="0"/>
              <a:t>6</a:t>
            </a:r>
          </a:p>
        </p:txBody>
      </p:sp>
      <p:sp>
        <p:nvSpPr>
          <p:cNvPr id="59" name="CaixaDeTexto 58">
            <a:extLst>
              <a:ext uri="{FF2B5EF4-FFF2-40B4-BE49-F238E27FC236}">
                <a16:creationId xmlns:a16="http://schemas.microsoft.com/office/drawing/2014/main" id="{2B6F1450-6DF3-4211-A955-C7F05F9E2B17}"/>
              </a:ext>
            </a:extLst>
          </p:cNvPr>
          <p:cNvSpPr txBox="1"/>
          <p:nvPr/>
        </p:nvSpPr>
        <p:spPr>
          <a:xfrm>
            <a:off x="7118070" y="1847820"/>
            <a:ext cx="622843" cy="523220"/>
          </a:xfrm>
          <a:prstGeom prst="rect">
            <a:avLst/>
          </a:prstGeom>
          <a:noFill/>
        </p:spPr>
        <p:txBody>
          <a:bodyPr wrap="square" rtlCol="0">
            <a:spAutoFit/>
          </a:bodyPr>
          <a:lstStyle/>
          <a:p>
            <a:r>
              <a:rPr lang="pt-BR" sz="2800" dirty="0"/>
              <a:t>7</a:t>
            </a:r>
          </a:p>
        </p:txBody>
      </p:sp>
      <p:sp>
        <p:nvSpPr>
          <p:cNvPr id="61" name="CaixaDeTexto 60">
            <a:extLst>
              <a:ext uri="{FF2B5EF4-FFF2-40B4-BE49-F238E27FC236}">
                <a16:creationId xmlns:a16="http://schemas.microsoft.com/office/drawing/2014/main" id="{473BE540-9B60-4520-AA28-3596F92DFC98}"/>
              </a:ext>
            </a:extLst>
          </p:cNvPr>
          <p:cNvSpPr txBox="1"/>
          <p:nvPr/>
        </p:nvSpPr>
        <p:spPr>
          <a:xfrm>
            <a:off x="7885042" y="1862173"/>
            <a:ext cx="622843" cy="523220"/>
          </a:xfrm>
          <a:prstGeom prst="rect">
            <a:avLst/>
          </a:prstGeom>
          <a:noFill/>
        </p:spPr>
        <p:txBody>
          <a:bodyPr wrap="square" rtlCol="0">
            <a:spAutoFit/>
          </a:bodyPr>
          <a:lstStyle/>
          <a:p>
            <a:r>
              <a:rPr lang="pt-BR" sz="2800" dirty="0"/>
              <a:t>8</a:t>
            </a:r>
          </a:p>
        </p:txBody>
      </p:sp>
      <p:sp>
        <p:nvSpPr>
          <p:cNvPr id="63" name="CaixaDeTexto 62">
            <a:extLst>
              <a:ext uri="{FF2B5EF4-FFF2-40B4-BE49-F238E27FC236}">
                <a16:creationId xmlns:a16="http://schemas.microsoft.com/office/drawing/2014/main" id="{40E6CF6A-C760-4B73-8551-AF21199374BD}"/>
              </a:ext>
            </a:extLst>
          </p:cNvPr>
          <p:cNvSpPr txBox="1"/>
          <p:nvPr/>
        </p:nvSpPr>
        <p:spPr>
          <a:xfrm>
            <a:off x="8698413" y="1862173"/>
            <a:ext cx="622843" cy="523220"/>
          </a:xfrm>
          <a:prstGeom prst="rect">
            <a:avLst/>
          </a:prstGeom>
          <a:noFill/>
        </p:spPr>
        <p:txBody>
          <a:bodyPr wrap="square" rtlCol="0">
            <a:spAutoFit/>
          </a:bodyPr>
          <a:lstStyle/>
          <a:p>
            <a:r>
              <a:rPr lang="pt-BR" sz="2800" dirty="0"/>
              <a:t>9</a:t>
            </a:r>
          </a:p>
        </p:txBody>
      </p:sp>
      <p:sp>
        <p:nvSpPr>
          <p:cNvPr id="65" name="CaixaDeTexto 64">
            <a:extLst>
              <a:ext uri="{FF2B5EF4-FFF2-40B4-BE49-F238E27FC236}">
                <a16:creationId xmlns:a16="http://schemas.microsoft.com/office/drawing/2014/main" id="{A0AB5F37-A5D7-49CE-841C-7D7272A95E8E}"/>
              </a:ext>
            </a:extLst>
          </p:cNvPr>
          <p:cNvSpPr txBox="1"/>
          <p:nvPr/>
        </p:nvSpPr>
        <p:spPr>
          <a:xfrm>
            <a:off x="9470347" y="1862173"/>
            <a:ext cx="622843" cy="523220"/>
          </a:xfrm>
          <a:prstGeom prst="rect">
            <a:avLst/>
          </a:prstGeom>
          <a:noFill/>
        </p:spPr>
        <p:txBody>
          <a:bodyPr wrap="square" rtlCol="0">
            <a:spAutoFit/>
          </a:bodyPr>
          <a:lstStyle/>
          <a:p>
            <a:r>
              <a:rPr lang="pt-BR" sz="2800" dirty="0"/>
              <a:t>10</a:t>
            </a:r>
          </a:p>
        </p:txBody>
      </p:sp>
      <p:sp>
        <p:nvSpPr>
          <p:cNvPr id="71" name="CaixaDeTexto 70">
            <a:extLst>
              <a:ext uri="{FF2B5EF4-FFF2-40B4-BE49-F238E27FC236}">
                <a16:creationId xmlns:a16="http://schemas.microsoft.com/office/drawing/2014/main" id="{75203A9D-08BA-4EB8-84DB-EBD36F3E2D78}"/>
              </a:ext>
            </a:extLst>
          </p:cNvPr>
          <p:cNvSpPr txBox="1"/>
          <p:nvPr/>
        </p:nvSpPr>
        <p:spPr>
          <a:xfrm>
            <a:off x="9365952" y="1112980"/>
            <a:ext cx="775254" cy="584775"/>
          </a:xfrm>
          <a:prstGeom prst="rect">
            <a:avLst/>
          </a:prstGeom>
          <a:noFill/>
        </p:spPr>
        <p:txBody>
          <a:bodyPr wrap="square" rtlCol="0">
            <a:spAutoFit/>
          </a:bodyPr>
          <a:lstStyle/>
          <a:p>
            <a:r>
              <a:rPr lang="pt-BR" sz="3200" dirty="0"/>
              <a:t>11</a:t>
            </a:r>
          </a:p>
        </p:txBody>
      </p:sp>
      <p:sp>
        <p:nvSpPr>
          <p:cNvPr id="72" name="CaixaDeTexto 71">
            <a:extLst>
              <a:ext uri="{FF2B5EF4-FFF2-40B4-BE49-F238E27FC236}">
                <a16:creationId xmlns:a16="http://schemas.microsoft.com/office/drawing/2014/main" id="{0453BF86-F838-4B5F-BEB9-AD0EC0093809}"/>
              </a:ext>
            </a:extLst>
          </p:cNvPr>
          <p:cNvSpPr txBox="1"/>
          <p:nvPr/>
        </p:nvSpPr>
        <p:spPr>
          <a:xfrm>
            <a:off x="4444450" y="397874"/>
            <a:ext cx="8382001" cy="523220"/>
          </a:xfrm>
          <a:prstGeom prst="rect">
            <a:avLst/>
          </a:prstGeom>
          <a:noFill/>
        </p:spPr>
        <p:txBody>
          <a:bodyPr wrap="square" rtlCol="0">
            <a:spAutoFit/>
          </a:bodyPr>
          <a:lstStyle/>
          <a:p>
            <a:r>
              <a:rPr lang="pt-BR" sz="2800" dirty="0"/>
              <a:t>Vetor Ordenado</a:t>
            </a:r>
          </a:p>
        </p:txBody>
      </p:sp>
      <p:sp>
        <p:nvSpPr>
          <p:cNvPr id="77" name="Retângulo: Cantos Arredondados 76">
            <a:extLst>
              <a:ext uri="{FF2B5EF4-FFF2-40B4-BE49-F238E27FC236}">
                <a16:creationId xmlns:a16="http://schemas.microsoft.com/office/drawing/2014/main" id="{922EE0A7-8424-455D-AFA0-FC2924A90820}"/>
              </a:ext>
            </a:extLst>
          </p:cNvPr>
          <p:cNvSpPr/>
          <p:nvPr/>
        </p:nvSpPr>
        <p:spPr>
          <a:xfrm>
            <a:off x="4722737" y="2892287"/>
            <a:ext cx="1908313"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CaixaDeTexto 77">
            <a:extLst>
              <a:ext uri="{FF2B5EF4-FFF2-40B4-BE49-F238E27FC236}">
                <a16:creationId xmlns:a16="http://schemas.microsoft.com/office/drawing/2014/main" id="{DF5E4381-0BB2-4F88-BE61-9A00C9655798}"/>
              </a:ext>
            </a:extLst>
          </p:cNvPr>
          <p:cNvSpPr txBox="1"/>
          <p:nvPr/>
        </p:nvSpPr>
        <p:spPr>
          <a:xfrm>
            <a:off x="4848644" y="3045531"/>
            <a:ext cx="2494711" cy="830997"/>
          </a:xfrm>
          <a:prstGeom prst="rect">
            <a:avLst/>
          </a:prstGeom>
          <a:noFill/>
        </p:spPr>
        <p:txBody>
          <a:bodyPr wrap="square" rtlCol="0">
            <a:spAutoFit/>
          </a:bodyPr>
          <a:lstStyle/>
          <a:p>
            <a:r>
              <a:rPr lang="pt-BR" sz="2400" dirty="0"/>
              <a:t>Definição do índice Pivô:</a:t>
            </a:r>
          </a:p>
        </p:txBody>
      </p:sp>
      <p:sp>
        <p:nvSpPr>
          <p:cNvPr id="80" name="Retângulo: Cantos Arredondados 79">
            <a:extLst>
              <a:ext uri="{FF2B5EF4-FFF2-40B4-BE49-F238E27FC236}">
                <a16:creationId xmlns:a16="http://schemas.microsoft.com/office/drawing/2014/main" id="{BEB81850-BAC1-418C-96A2-9F28236F7791}"/>
              </a:ext>
            </a:extLst>
          </p:cNvPr>
          <p:cNvSpPr/>
          <p:nvPr/>
        </p:nvSpPr>
        <p:spPr>
          <a:xfrm>
            <a:off x="1211744" y="4403903"/>
            <a:ext cx="3636900" cy="146018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CaixaDeTexto 81">
            <a:extLst>
              <a:ext uri="{FF2B5EF4-FFF2-40B4-BE49-F238E27FC236}">
                <a16:creationId xmlns:a16="http://schemas.microsoft.com/office/drawing/2014/main" id="{5288E235-16FC-434D-BB30-D0C7B45E602B}"/>
              </a:ext>
            </a:extLst>
          </p:cNvPr>
          <p:cNvSpPr txBox="1"/>
          <p:nvPr/>
        </p:nvSpPr>
        <p:spPr>
          <a:xfrm>
            <a:off x="1211744" y="4594038"/>
            <a:ext cx="4002156" cy="461665"/>
          </a:xfrm>
          <a:prstGeom prst="rect">
            <a:avLst/>
          </a:prstGeom>
          <a:noFill/>
        </p:spPr>
        <p:txBody>
          <a:bodyPr wrap="square" rtlCol="0">
            <a:spAutoFit/>
          </a:bodyPr>
          <a:lstStyle/>
          <a:p>
            <a:r>
              <a:rPr lang="pt-BR" sz="2400" dirty="0"/>
              <a:t>(Índice Final + Índice Inicial)</a:t>
            </a:r>
          </a:p>
        </p:txBody>
      </p:sp>
      <p:sp>
        <p:nvSpPr>
          <p:cNvPr id="83" name="Retângulo 82">
            <a:extLst>
              <a:ext uri="{FF2B5EF4-FFF2-40B4-BE49-F238E27FC236}">
                <a16:creationId xmlns:a16="http://schemas.microsoft.com/office/drawing/2014/main" id="{86897B5F-1D0A-4293-BE7D-14F3A9EB9771}"/>
              </a:ext>
            </a:extLst>
          </p:cNvPr>
          <p:cNvSpPr/>
          <p:nvPr/>
        </p:nvSpPr>
        <p:spPr>
          <a:xfrm>
            <a:off x="1311965" y="5055703"/>
            <a:ext cx="339918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CaixaDeTexto 83">
            <a:extLst>
              <a:ext uri="{FF2B5EF4-FFF2-40B4-BE49-F238E27FC236}">
                <a16:creationId xmlns:a16="http://schemas.microsoft.com/office/drawing/2014/main" id="{B6A82141-9E21-4FD9-AD9E-7B7E0064C594}"/>
              </a:ext>
            </a:extLst>
          </p:cNvPr>
          <p:cNvSpPr txBox="1"/>
          <p:nvPr/>
        </p:nvSpPr>
        <p:spPr>
          <a:xfrm>
            <a:off x="2842595" y="5185033"/>
            <a:ext cx="425714" cy="523220"/>
          </a:xfrm>
          <a:prstGeom prst="rect">
            <a:avLst/>
          </a:prstGeom>
          <a:noFill/>
        </p:spPr>
        <p:txBody>
          <a:bodyPr wrap="square" rtlCol="0">
            <a:spAutoFit/>
          </a:bodyPr>
          <a:lstStyle/>
          <a:p>
            <a:r>
              <a:rPr lang="pt-BR" sz="2800" dirty="0"/>
              <a:t>2</a:t>
            </a:r>
          </a:p>
        </p:txBody>
      </p:sp>
      <p:sp>
        <p:nvSpPr>
          <p:cNvPr id="86" name="Seta: para a Direita 85">
            <a:extLst>
              <a:ext uri="{FF2B5EF4-FFF2-40B4-BE49-F238E27FC236}">
                <a16:creationId xmlns:a16="http://schemas.microsoft.com/office/drawing/2014/main" id="{61C7F39F-59A9-414B-B4AF-75142208C736}"/>
              </a:ext>
            </a:extLst>
          </p:cNvPr>
          <p:cNvSpPr/>
          <p:nvPr/>
        </p:nvSpPr>
        <p:spPr>
          <a:xfrm>
            <a:off x="5473147" y="4316839"/>
            <a:ext cx="1485910" cy="173638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Retângulo: Cantos Arredondados 87">
            <a:extLst>
              <a:ext uri="{FF2B5EF4-FFF2-40B4-BE49-F238E27FC236}">
                <a16:creationId xmlns:a16="http://schemas.microsoft.com/office/drawing/2014/main" id="{D6377FD5-44BA-42B3-B1CF-FE4EAB7619F1}"/>
              </a:ext>
            </a:extLst>
          </p:cNvPr>
          <p:cNvSpPr/>
          <p:nvPr/>
        </p:nvSpPr>
        <p:spPr>
          <a:xfrm>
            <a:off x="7341704" y="4659094"/>
            <a:ext cx="3366053"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CaixaDeTexto 88">
            <a:extLst>
              <a:ext uri="{FF2B5EF4-FFF2-40B4-BE49-F238E27FC236}">
                <a16:creationId xmlns:a16="http://schemas.microsoft.com/office/drawing/2014/main" id="{8E04F1EA-D936-457E-ACB1-307C5E48A84D}"/>
              </a:ext>
            </a:extLst>
          </p:cNvPr>
          <p:cNvSpPr txBox="1"/>
          <p:nvPr/>
        </p:nvSpPr>
        <p:spPr>
          <a:xfrm>
            <a:off x="7704499" y="4750950"/>
            <a:ext cx="1688005" cy="461665"/>
          </a:xfrm>
          <a:prstGeom prst="rect">
            <a:avLst/>
          </a:prstGeom>
          <a:noFill/>
        </p:spPr>
        <p:txBody>
          <a:bodyPr wrap="square" rtlCol="0">
            <a:spAutoFit/>
          </a:bodyPr>
          <a:lstStyle/>
          <a:p>
            <a:r>
              <a:rPr lang="pt-BR" sz="2400" dirty="0"/>
              <a:t>(10 + 0)</a:t>
            </a:r>
          </a:p>
        </p:txBody>
      </p:sp>
      <p:sp>
        <p:nvSpPr>
          <p:cNvPr id="91" name="Retângulo 90">
            <a:extLst>
              <a:ext uri="{FF2B5EF4-FFF2-40B4-BE49-F238E27FC236}">
                <a16:creationId xmlns:a16="http://schemas.microsoft.com/office/drawing/2014/main" id="{DE1027C7-1091-4A49-B3BC-1F514699D70A}"/>
              </a:ext>
            </a:extLst>
          </p:cNvPr>
          <p:cNvSpPr/>
          <p:nvPr/>
        </p:nvSpPr>
        <p:spPr>
          <a:xfrm flipV="1">
            <a:off x="7654797" y="5204978"/>
            <a:ext cx="123078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CaixaDeTexto 92">
            <a:extLst>
              <a:ext uri="{FF2B5EF4-FFF2-40B4-BE49-F238E27FC236}">
                <a16:creationId xmlns:a16="http://schemas.microsoft.com/office/drawing/2014/main" id="{B3C508F2-2CB3-48E7-941F-65200D97D713}"/>
              </a:ext>
            </a:extLst>
          </p:cNvPr>
          <p:cNvSpPr txBox="1"/>
          <p:nvPr/>
        </p:nvSpPr>
        <p:spPr>
          <a:xfrm>
            <a:off x="8072221" y="5228341"/>
            <a:ext cx="425714" cy="523220"/>
          </a:xfrm>
          <a:prstGeom prst="rect">
            <a:avLst/>
          </a:prstGeom>
          <a:noFill/>
        </p:spPr>
        <p:txBody>
          <a:bodyPr wrap="square" rtlCol="0">
            <a:spAutoFit/>
          </a:bodyPr>
          <a:lstStyle/>
          <a:p>
            <a:r>
              <a:rPr lang="pt-BR" sz="2800" dirty="0"/>
              <a:t>2</a:t>
            </a:r>
          </a:p>
        </p:txBody>
      </p:sp>
      <p:sp>
        <p:nvSpPr>
          <p:cNvPr id="97" name="Retângulo 96">
            <a:extLst>
              <a:ext uri="{FF2B5EF4-FFF2-40B4-BE49-F238E27FC236}">
                <a16:creationId xmlns:a16="http://schemas.microsoft.com/office/drawing/2014/main" id="{BDB89F1F-55E3-4AE5-84DB-C8619BCC8122}"/>
              </a:ext>
            </a:extLst>
          </p:cNvPr>
          <p:cNvSpPr/>
          <p:nvPr/>
        </p:nvSpPr>
        <p:spPr>
          <a:xfrm flipV="1">
            <a:off x="9079350" y="5055702"/>
            <a:ext cx="28660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Retângulo 98">
            <a:extLst>
              <a:ext uri="{FF2B5EF4-FFF2-40B4-BE49-F238E27FC236}">
                <a16:creationId xmlns:a16="http://schemas.microsoft.com/office/drawing/2014/main" id="{43F00E13-E670-439D-A763-232E437D9BA4}"/>
              </a:ext>
            </a:extLst>
          </p:cNvPr>
          <p:cNvSpPr/>
          <p:nvPr/>
        </p:nvSpPr>
        <p:spPr>
          <a:xfrm flipV="1">
            <a:off x="9079350" y="5195807"/>
            <a:ext cx="286602"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CaixaDeTexto 99">
            <a:extLst>
              <a:ext uri="{FF2B5EF4-FFF2-40B4-BE49-F238E27FC236}">
                <a16:creationId xmlns:a16="http://schemas.microsoft.com/office/drawing/2014/main" id="{16C475CE-CF71-4A48-A752-3331B560C7E7}"/>
              </a:ext>
            </a:extLst>
          </p:cNvPr>
          <p:cNvSpPr txBox="1"/>
          <p:nvPr/>
        </p:nvSpPr>
        <p:spPr>
          <a:xfrm>
            <a:off x="9428930" y="4903161"/>
            <a:ext cx="2009344" cy="461665"/>
          </a:xfrm>
          <a:prstGeom prst="rect">
            <a:avLst/>
          </a:prstGeom>
          <a:noFill/>
        </p:spPr>
        <p:txBody>
          <a:bodyPr wrap="square" rtlCol="0">
            <a:spAutoFit/>
          </a:bodyPr>
          <a:lstStyle/>
          <a:p>
            <a:r>
              <a:rPr lang="pt-BR" sz="2400" dirty="0"/>
              <a:t>Índice 5</a:t>
            </a:r>
          </a:p>
        </p:txBody>
      </p:sp>
    </p:spTree>
    <p:extLst>
      <p:ext uri="{BB962C8B-B14F-4D97-AF65-F5344CB8AC3E}">
        <p14:creationId xmlns:p14="http://schemas.microsoft.com/office/powerpoint/2010/main" val="231908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BDC4-D31E-4DB8-AE47-03BF8BA3F332}"/>
              </a:ext>
            </a:extLst>
          </p:cNvPr>
          <p:cNvSpPr>
            <a:spLocks noGrp="1"/>
          </p:cNvSpPr>
          <p:nvPr>
            <p:ph type="title"/>
          </p:nvPr>
        </p:nvSpPr>
        <p:spPr>
          <a:xfrm>
            <a:off x="1097280" y="273351"/>
            <a:ext cx="10058400" cy="1450757"/>
          </a:xfrm>
        </p:spPr>
        <p:txBody>
          <a:bodyPr>
            <a:normAutofit/>
          </a:bodyPr>
          <a:lstStyle/>
          <a:p>
            <a:pPr algn="ctr"/>
            <a:r>
              <a:rPr lang="pt-BR" sz="3600" b="1" dirty="0">
                <a:cs typeface="Calibri" panose="020F0502020204030204" pitchFamily="34" charset="0"/>
              </a:rPr>
              <a:t>INTRODUÇÃO</a:t>
            </a:r>
          </a:p>
        </p:txBody>
      </p:sp>
      <p:sp>
        <p:nvSpPr>
          <p:cNvPr id="3" name="Espaço Reservado para Conteúdo 2">
            <a:extLst>
              <a:ext uri="{FF2B5EF4-FFF2-40B4-BE49-F238E27FC236}">
                <a16:creationId xmlns:a16="http://schemas.microsoft.com/office/drawing/2014/main" id="{4BE88E1F-F25D-42ED-A952-DA77AABAB7F9}"/>
              </a:ext>
            </a:extLst>
          </p:cNvPr>
          <p:cNvSpPr>
            <a:spLocks noGrp="1"/>
          </p:cNvSpPr>
          <p:nvPr>
            <p:ph idx="1"/>
          </p:nvPr>
        </p:nvSpPr>
        <p:spPr>
          <a:xfrm>
            <a:off x="1097280" y="1858986"/>
            <a:ext cx="10058400" cy="4023360"/>
          </a:xfrm>
        </p:spPr>
        <p:txBody>
          <a:bodyPr>
            <a:normAutofit/>
          </a:bodyPr>
          <a:lstStyle/>
          <a:p>
            <a:pPr algn="ctr"/>
            <a:r>
              <a:rPr lang="pt-BR" sz="2400" b="1" dirty="0"/>
              <a:t>TABELA HASH:</a:t>
            </a:r>
          </a:p>
          <a:p>
            <a:pPr algn="just">
              <a:buFont typeface="Arial" panose="020B0604020202020204" pitchFamily="34" charset="0"/>
              <a:buChar char="•"/>
            </a:pPr>
            <a:r>
              <a:rPr lang="pt-BR" dirty="0"/>
              <a:t>Consiste em uma Estrutura de Dados especial que armazena seu conteúdo em um vetor, na qual cada indivíduo apresenta um índice único, nomeado de “Chave”.</a:t>
            </a:r>
          </a:p>
          <a:p>
            <a:pPr algn="just">
              <a:buFont typeface="Arial" panose="020B0604020202020204" pitchFamily="34" charset="0"/>
              <a:buChar char="•"/>
            </a:pPr>
            <a:r>
              <a:rPr lang="pt-BR" dirty="0"/>
              <a:t>A chave é utilizada como uma forma de identificar o registro armazenado.</a:t>
            </a:r>
          </a:p>
          <a:p>
            <a:pPr algn="just">
              <a:buFont typeface="Arial" panose="020B0604020202020204" pitchFamily="34" charset="0"/>
              <a:buChar char="•"/>
            </a:pPr>
            <a:r>
              <a:rPr lang="pt-BR" dirty="0"/>
              <a:t>A Tabela </a:t>
            </a:r>
            <a:r>
              <a:rPr lang="pt-BR" dirty="0" err="1"/>
              <a:t>Hash</a:t>
            </a:r>
            <a:r>
              <a:rPr lang="pt-BR" dirty="0"/>
              <a:t> é utilizada em banco de dados com uma grande quantidade de registros.</a:t>
            </a:r>
          </a:p>
          <a:p>
            <a:pPr>
              <a:buFont typeface="Arial" panose="020B0604020202020204" pitchFamily="34" charset="0"/>
              <a:buChar char="•"/>
            </a:pPr>
            <a:endParaRPr lang="pt-BR" sz="2800" dirty="0"/>
          </a:p>
          <a:p>
            <a:pPr>
              <a:buFont typeface="Arial" panose="020B0604020202020204" pitchFamily="34" charset="0"/>
              <a:buChar char="•"/>
            </a:pPr>
            <a:endParaRPr lang="pt-BR" sz="2400" dirty="0"/>
          </a:p>
          <a:p>
            <a:pPr marL="0" indent="0">
              <a:buNone/>
            </a:pPr>
            <a:endParaRPr lang="pt-BR" sz="2400" dirty="0"/>
          </a:p>
          <a:p>
            <a:pPr marL="0" indent="0">
              <a:buNone/>
            </a:pPr>
            <a:endParaRPr lang="pt-BR" sz="2400" dirty="0"/>
          </a:p>
        </p:txBody>
      </p:sp>
      <p:pic>
        <p:nvPicPr>
          <p:cNvPr id="4" name="Imagem 3" descr="Uma imagem contendo desenho&#10;&#10;Descrição gerada automaticamente">
            <a:extLst>
              <a:ext uri="{FF2B5EF4-FFF2-40B4-BE49-F238E27FC236}">
                <a16:creationId xmlns:a16="http://schemas.microsoft.com/office/drawing/2014/main" id="{15EFD99D-540C-41D2-8188-D7A47C7246B6}"/>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2435313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1CCBC56-AE25-4E69-B475-AE6FA77045E2}"/>
              </a:ext>
            </a:extLst>
          </p:cNvPr>
          <p:cNvSpPr/>
          <p:nvPr/>
        </p:nvSpPr>
        <p:spPr>
          <a:xfrm>
            <a:off x="1696277" y="99391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659FE3D6-FE4B-46FC-B972-86CF0000B764}"/>
              </a:ext>
            </a:extLst>
          </p:cNvPr>
          <p:cNvSpPr/>
          <p:nvPr/>
        </p:nvSpPr>
        <p:spPr>
          <a:xfrm>
            <a:off x="2451651" y="99391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9F499929-2E26-422E-B3CC-CE409C5971CE}"/>
              </a:ext>
            </a:extLst>
          </p:cNvPr>
          <p:cNvSpPr/>
          <p:nvPr/>
        </p:nvSpPr>
        <p:spPr>
          <a:xfrm>
            <a:off x="3207025" y="993915"/>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0C8089B9-6AAA-4CA2-8718-E0C7F121928B}"/>
              </a:ext>
            </a:extLst>
          </p:cNvPr>
          <p:cNvSpPr/>
          <p:nvPr/>
        </p:nvSpPr>
        <p:spPr>
          <a:xfrm>
            <a:off x="3955776" y="99390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3DCCE11C-989B-4063-AD01-052E436264B6}"/>
              </a:ext>
            </a:extLst>
          </p:cNvPr>
          <p:cNvSpPr/>
          <p:nvPr/>
        </p:nvSpPr>
        <p:spPr>
          <a:xfrm>
            <a:off x="4717773" y="993914"/>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DA67FC02-4858-4BC1-A311-5ADB910F5F81}"/>
              </a:ext>
            </a:extLst>
          </p:cNvPr>
          <p:cNvSpPr/>
          <p:nvPr/>
        </p:nvSpPr>
        <p:spPr>
          <a:xfrm>
            <a:off x="5473147" y="993912"/>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45C64777-76C1-44F4-B11C-AAF5C51ADD54}"/>
              </a:ext>
            </a:extLst>
          </p:cNvPr>
          <p:cNvSpPr/>
          <p:nvPr/>
        </p:nvSpPr>
        <p:spPr>
          <a:xfrm>
            <a:off x="6228521" y="993914"/>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C553579B-7E8D-4EFC-BAFD-C5BE1FFD530F}"/>
              </a:ext>
            </a:extLst>
          </p:cNvPr>
          <p:cNvSpPr/>
          <p:nvPr/>
        </p:nvSpPr>
        <p:spPr>
          <a:xfrm>
            <a:off x="6983895" y="993913"/>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A4C29BED-9BA4-4AB1-8D3C-19D25A959A61}"/>
              </a:ext>
            </a:extLst>
          </p:cNvPr>
          <p:cNvSpPr/>
          <p:nvPr/>
        </p:nvSpPr>
        <p:spPr>
          <a:xfrm>
            <a:off x="7739269" y="993913"/>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629A1572-FA3E-42F3-BF9F-87E9929C7E81}"/>
              </a:ext>
            </a:extLst>
          </p:cNvPr>
          <p:cNvSpPr txBox="1"/>
          <p:nvPr/>
        </p:nvSpPr>
        <p:spPr>
          <a:xfrm>
            <a:off x="7152852" y="1131775"/>
            <a:ext cx="1404730" cy="584775"/>
          </a:xfrm>
          <a:prstGeom prst="rect">
            <a:avLst/>
          </a:prstGeom>
          <a:noFill/>
        </p:spPr>
        <p:txBody>
          <a:bodyPr wrap="square" rtlCol="0">
            <a:spAutoFit/>
          </a:bodyPr>
          <a:lstStyle/>
          <a:p>
            <a:r>
              <a:rPr lang="pt-BR" sz="3200" dirty="0"/>
              <a:t>8</a:t>
            </a:r>
          </a:p>
        </p:txBody>
      </p:sp>
      <p:sp>
        <p:nvSpPr>
          <p:cNvPr id="23" name="CaixaDeTexto 22">
            <a:extLst>
              <a:ext uri="{FF2B5EF4-FFF2-40B4-BE49-F238E27FC236}">
                <a16:creationId xmlns:a16="http://schemas.microsoft.com/office/drawing/2014/main" id="{D810C6AE-2113-4A07-A158-0ED327EF82C5}"/>
              </a:ext>
            </a:extLst>
          </p:cNvPr>
          <p:cNvSpPr txBox="1"/>
          <p:nvPr/>
        </p:nvSpPr>
        <p:spPr>
          <a:xfrm>
            <a:off x="1881808" y="1105711"/>
            <a:ext cx="437320" cy="584775"/>
          </a:xfrm>
          <a:prstGeom prst="rect">
            <a:avLst/>
          </a:prstGeom>
          <a:noFill/>
        </p:spPr>
        <p:txBody>
          <a:bodyPr wrap="square">
            <a:spAutoFit/>
          </a:bodyPr>
          <a:lstStyle/>
          <a:p>
            <a:r>
              <a:rPr lang="pt-BR" sz="3200" dirty="0"/>
              <a:t>1</a:t>
            </a:r>
          </a:p>
        </p:txBody>
      </p:sp>
      <p:sp>
        <p:nvSpPr>
          <p:cNvPr id="25" name="CaixaDeTexto 24">
            <a:extLst>
              <a:ext uri="{FF2B5EF4-FFF2-40B4-BE49-F238E27FC236}">
                <a16:creationId xmlns:a16="http://schemas.microsoft.com/office/drawing/2014/main" id="{714DC733-D03D-45B4-BE73-88C28C97B9B1}"/>
              </a:ext>
            </a:extLst>
          </p:cNvPr>
          <p:cNvSpPr txBox="1"/>
          <p:nvPr/>
        </p:nvSpPr>
        <p:spPr>
          <a:xfrm>
            <a:off x="4921520" y="1105711"/>
            <a:ext cx="437320" cy="584775"/>
          </a:xfrm>
          <a:prstGeom prst="rect">
            <a:avLst/>
          </a:prstGeom>
          <a:noFill/>
        </p:spPr>
        <p:txBody>
          <a:bodyPr wrap="square">
            <a:spAutoFit/>
          </a:bodyPr>
          <a:lstStyle/>
          <a:p>
            <a:r>
              <a:rPr lang="pt-BR" sz="3200" dirty="0"/>
              <a:t>5</a:t>
            </a:r>
          </a:p>
        </p:txBody>
      </p:sp>
      <p:sp>
        <p:nvSpPr>
          <p:cNvPr id="27" name="CaixaDeTexto 26">
            <a:extLst>
              <a:ext uri="{FF2B5EF4-FFF2-40B4-BE49-F238E27FC236}">
                <a16:creationId xmlns:a16="http://schemas.microsoft.com/office/drawing/2014/main" id="{D850DB58-39B7-457B-A7A9-529E5114FF99}"/>
              </a:ext>
            </a:extLst>
          </p:cNvPr>
          <p:cNvSpPr txBox="1"/>
          <p:nvPr/>
        </p:nvSpPr>
        <p:spPr>
          <a:xfrm>
            <a:off x="2645465" y="1131780"/>
            <a:ext cx="437320" cy="584775"/>
          </a:xfrm>
          <a:prstGeom prst="rect">
            <a:avLst/>
          </a:prstGeom>
          <a:noFill/>
        </p:spPr>
        <p:txBody>
          <a:bodyPr wrap="square">
            <a:spAutoFit/>
          </a:bodyPr>
          <a:lstStyle/>
          <a:p>
            <a:r>
              <a:rPr lang="pt-BR" sz="3200" dirty="0"/>
              <a:t>2</a:t>
            </a:r>
          </a:p>
        </p:txBody>
      </p:sp>
      <p:sp>
        <p:nvSpPr>
          <p:cNvPr id="29" name="CaixaDeTexto 28">
            <a:extLst>
              <a:ext uri="{FF2B5EF4-FFF2-40B4-BE49-F238E27FC236}">
                <a16:creationId xmlns:a16="http://schemas.microsoft.com/office/drawing/2014/main" id="{5F14C50C-700D-49D0-AD07-A5DD7637814A}"/>
              </a:ext>
            </a:extLst>
          </p:cNvPr>
          <p:cNvSpPr txBox="1"/>
          <p:nvPr/>
        </p:nvSpPr>
        <p:spPr>
          <a:xfrm>
            <a:off x="3397530" y="1131780"/>
            <a:ext cx="364432" cy="584775"/>
          </a:xfrm>
          <a:prstGeom prst="rect">
            <a:avLst/>
          </a:prstGeom>
          <a:noFill/>
        </p:spPr>
        <p:txBody>
          <a:bodyPr wrap="square">
            <a:spAutoFit/>
          </a:bodyPr>
          <a:lstStyle/>
          <a:p>
            <a:r>
              <a:rPr lang="pt-BR" sz="3200" dirty="0"/>
              <a:t>3</a:t>
            </a:r>
          </a:p>
        </p:txBody>
      </p:sp>
      <p:sp>
        <p:nvSpPr>
          <p:cNvPr id="31" name="CaixaDeTexto 30">
            <a:extLst>
              <a:ext uri="{FF2B5EF4-FFF2-40B4-BE49-F238E27FC236}">
                <a16:creationId xmlns:a16="http://schemas.microsoft.com/office/drawing/2014/main" id="{539DDBCA-A824-4880-8401-2118A097B8B0}"/>
              </a:ext>
            </a:extLst>
          </p:cNvPr>
          <p:cNvSpPr txBox="1"/>
          <p:nvPr/>
        </p:nvSpPr>
        <p:spPr>
          <a:xfrm>
            <a:off x="6399151" y="1131779"/>
            <a:ext cx="437320" cy="584775"/>
          </a:xfrm>
          <a:prstGeom prst="rect">
            <a:avLst/>
          </a:prstGeom>
          <a:noFill/>
        </p:spPr>
        <p:txBody>
          <a:bodyPr wrap="square">
            <a:spAutoFit/>
          </a:bodyPr>
          <a:lstStyle/>
          <a:p>
            <a:r>
              <a:rPr lang="pt-BR" sz="3200" dirty="0"/>
              <a:t>7</a:t>
            </a:r>
          </a:p>
        </p:txBody>
      </p:sp>
      <p:sp>
        <p:nvSpPr>
          <p:cNvPr id="33" name="CaixaDeTexto 32">
            <a:extLst>
              <a:ext uri="{FF2B5EF4-FFF2-40B4-BE49-F238E27FC236}">
                <a16:creationId xmlns:a16="http://schemas.microsoft.com/office/drawing/2014/main" id="{2FE24F2C-6380-45AD-B7B8-58C04C39F150}"/>
              </a:ext>
            </a:extLst>
          </p:cNvPr>
          <p:cNvSpPr txBox="1"/>
          <p:nvPr/>
        </p:nvSpPr>
        <p:spPr>
          <a:xfrm>
            <a:off x="5676894" y="1131780"/>
            <a:ext cx="437320" cy="584775"/>
          </a:xfrm>
          <a:prstGeom prst="rect">
            <a:avLst/>
          </a:prstGeom>
          <a:noFill/>
        </p:spPr>
        <p:txBody>
          <a:bodyPr wrap="square">
            <a:spAutoFit/>
          </a:bodyPr>
          <a:lstStyle/>
          <a:p>
            <a:r>
              <a:rPr lang="pt-BR" sz="3200" dirty="0"/>
              <a:t>6</a:t>
            </a:r>
          </a:p>
        </p:txBody>
      </p:sp>
      <p:sp>
        <p:nvSpPr>
          <p:cNvPr id="35" name="CaixaDeTexto 34">
            <a:extLst>
              <a:ext uri="{FF2B5EF4-FFF2-40B4-BE49-F238E27FC236}">
                <a16:creationId xmlns:a16="http://schemas.microsoft.com/office/drawing/2014/main" id="{EE5B9B32-96F4-4578-BBF2-998651393DE1}"/>
              </a:ext>
            </a:extLst>
          </p:cNvPr>
          <p:cNvSpPr txBox="1"/>
          <p:nvPr/>
        </p:nvSpPr>
        <p:spPr>
          <a:xfrm>
            <a:off x="4133029" y="1131780"/>
            <a:ext cx="437320" cy="584775"/>
          </a:xfrm>
          <a:prstGeom prst="rect">
            <a:avLst/>
          </a:prstGeom>
          <a:noFill/>
        </p:spPr>
        <p:txBody>
          <a:bodyPr wrap="square">
            <a:spAutoFit/>
          </a:bodyPr>
          <a:lstStyle/>
          <a:p>
            <a:r>
              <a:rPr lang="pt-BR" sz="3200" dirty="0"/>
              <a:t>4</a:t>
            </a:r>
          </a:p>
        </p:txBody>
      </p:sp>
      <p:sp>
        <p:nvSpPr>
          <p:cNvPr id="39" name="Retângulo 38">
            <a:extLst>
              <a:ext uri="{FF2B5EF4-FFF2-40B4-BE49-F238E27FC236}">
                <a16:creationId xmlns:a16="http://schemas.microsoft.com/office/drawing/2014/main" id="{CEDDB211-F9EC-4462-BD34-E57E05FDF44F}"/>
              </a:ext>
            </a:extLst>
          </p:cNvPr>
          <p:cNvSpPr/>
          <p:nvPr/>
        </p:nvSpPr>
        <p:spPr>
          <a:xfrm>
            <a:off x="8494643" y="993908"/>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Retângulo 40">
            <a:extLst>
              <a:ext uri="{FF2B5EF4-FFF2-40B4-BE49-F238E27FC236}">
                <a16:creationId xmlns:a16="http://schemas.microsoft.com/office/drawing/2014/main" id="{F8845C5F-BBEA-44F4-9234-D88127DEA820}"/>
              </a:ext>
            </a:extLst>
          </p:cNvPr>
          <p:cNvSpPr/>
          <p:nvPr/>
        </p:nvSpPr>
        <p:spPr>
          <a:xfrm>
            <a:off x="9259950" y="993906"/>
            <a:ext cx="755374" cy="808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Retângulo: Cantos Arredondados 42">
            <a:extLst>
              <a:ext uri="{FF2B5EF4-FFF2-40B4-BE49-F238E27FC236}">
                <a16:creationId xmlns:a16="http://schemas.microsoft.com/office/drawing/2014/main" id="{078EDDAE-59B3-4CA1-8FF2-D6AA47700639}"/>
              </a:ext>
            </a:extLst>
          </p:cNvPr>
          <p:cNvSpPr/>
          <p:nvPr/>
        </p:nvSpPr>
        <p:spPr>
          <a:xfrm>
            <a:off x="238536" y="2597156"/>
            <a:ext cx="1908313"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CaixaDeTexto 44">
            <a:extLst>
              <a:ext uri="{FF2B5EF4-FFF2-40B4-BE49-F238E27FC236}">
                <a16:creationId xmlns:a16="http://schemas.microsoft.com/office/drawing/2014/main" id="{F9177238-F300-406D-AAD5-631CDC91DED0}"/>
              </a:ext>
            </a:extLst>
          </p:cNvPr>
          <p:cNvSpPr txBox="1"/>
          <p:nvPr/>
        </p:nvSpPr>
        <p:spPr>
          <a:xfrm>
            <a:off x="7934731" y="1131774"/>
            <a:ext cx="1404730" cy="584775"/>
          </a:xfrm>
          <a:prstGeom prst="rect">
            <a:avLst/>
          </a:prstGeom>
          <a:noFill/>
        </p:spPr>
        <p:txBody>
          <a:bodyPr wrap="square" rtlCol="0">
            <a:spAutoFit/>
          </a:bodyPr>
          <a:lstStyle/>
          <a:p>
            <a:r>
              <a:rPr lang="pt-BR" sz="3200" dirty="0"/>
              <a:t>9</a:t>
            </a:r>
          </a:p>
        </p:txBody>
      </p:sp>
      <p:sp>
        <p:nvSpPr>
          <p:cNvPr id="47" name="CaixaDeTexto 46">
            <a:extLst>
              <a:ext uri="{FF2B5EF4-FFF2-40B4-BE49-F238E27FC236}">
                <a16:creationId xmlns:a16="http://schemas.microsoft.com/office/drawing/2014/main" id="{9CAF4DB4-6B13-431F-A24E-9C590612AD5D}"/>
              </a:ext>
            </a:extLst>
          </p:cNvPr>
          <p:cNvSpPr txBox="1"/>
          <p:nvPr/>
        </p:nvSpPr>
        <p:spPr>
          <a:xfrm>
            <a:off x="8574140" y="1131769"/>
            <a:ext cx="1404730" cy="584775"/>
          </a:xfrm>
          <a:prstGeom prst="rect">
            <a:avLst/>
          </a:prstGeom>
          <a:noFill/>
        </p:spPr>
        <p:txBody>
          <a:bodyPr wrap="square" rtlCol="0">
            <a:spAutoFit/>
          </a:bodyPr>
          <a:lstStyle/>
          <a:p>
            <a:r>
              <a:rPr lang="pt-BR" sz="3200" dirty="0"/>
              <a:t>10</a:t>
            </a:r>
          </a:p>
        </p:txBody>
      </p:sp>
      <p:sp>
        <p:nvSpPr>
          <p:cNvPr id="49" name="CaixaDeTexto 48">
            <a:extLst>
              <a:ext uri="{FF2B5EF4-FFF2-40B4-BE49-F238E27FC236}">
                <a16:creationId xmlns:a16="http://schemas.microsoft.com/office/drawing/2014/main" id="{97889B71-000B-405A-8F2C-3E2B5783D909}"/>
              </a:ext>
            </a:extLst>
          </p:cNvPr>
          <p:cNvSpPr txBox="1"/>
          <p:nvPr/>
        </p:nvSpPr>
        <p:spPr>
          <a:xfrm>
            <a:off x="9356035" y="1105711"/>
            <a:ext cx="1404730" cy="584775"/>
          </a:xfrm>
          <a:prstGeom prst="rect">
            <a:avLst/>
          </a:prstGeom>
          <a:noFill/>
        </p:spPr>
        <p:txBody>
          <a:bodyPr wrap="square" rtlCol="0">
            <a:spAutoFit/>
          </a:bodyPr>
          <a:lstStyle/>
          <a:p>
            <a:r>
              <a:rPr lang="pt-BR" sz="3200" dirty="0"/>
              <a:t>11</a:t>
            </a:r>
          </a:p>
        </p:txBody>
      </p:sp>
      <p:sp>
        <p:nvSpPr>
          <p:cNvPr id="51" name="CaixaDeTexto 50">
            <a:extLst>
              <a:ext uri="{FF2B5EF4-FFF2-40B4-BE49-F238E27FC236}">
                <a16:creationId xmlns:a16="http://schemas.microsoft.com/office/drawing/2014/main" id="{CADF7E50-054E-41CB-872F-FFAAFA262A27}"/>
              </a:ext>
            </a:extLst>
          </p:cNvPr>
          <p:cNvSpPr txBox="1"/>
          <p:nvPr/>
        </p:nvSpPr>
        <p:spPr>
          <a:xfrm>
            <a:off x="1881808" y="1802282"/>
            <a:ext cx="622843" cy="523220"/>
          </a:xfrm>
          <a:prstGeom prst="rect">
            <a:avLst/>
          </a:prstGeom>
          <a:noFill/>
        </p:spPr>
        <p:txBody>
          <a:bodyPr wrap="square" rtlCol="0">
            <a:spAutoFit/>
          </a:bodyPr>
          <a:lstStyle/>
          <a:p>
            <a:r>
              <a:rPr lang="pt-BR" sz="2800" dirty="0"/>
              <a:t>0</a:t>
            </a:r>
          </a:p>
        </p:txBody>
      </p:sp>
      <p:sp>
        <p:nvSpPr>
          <p:cNvPr id="53" name="CaixaDeTexto 52">
            <a:extLst>
              <a:ext uri="{FF2B5EF4-FFF2-40B4-BE49-F238E27FC236}">
                <a16:creationId xmlns:a16="http://schemas.microsoft.com/office/drawing/2014/main" id="{D7CA8C3B-1DE7-4230-9800-68F7578D9D65}"/>
              </a:ext>
            </a:extLst>
          </p:cNvPr>
          <p:cNvSpPr txBox="1"/>
          <p:nvPr/>
        </p:nvSpPr>
        <p:spPr>
          <a:xfrm>
            <a:off x="2645465" y="1834798"/>
            <a:ext cx="622843" cy="523220"/>
          </a:xfrm>
          <a:prstGeom prst="rect">
            <a:avLst/>
          </a:prstGeom>
          <a:noFill/>
        </p:spPr>
        <p:txBody>
          <a:bodyPr wrap="square" rtlCol="0">
            <a:spAutoFit/>
          </a:bodyPr>
          <a:lstStyle/>
          <a:p>
            <a:r>
              <a:rPr lang="pt-BR" sz="2800" dirty="0"/>
              <a:t>1</a:t>
            </a:r>
          </a:p>
        </p:txBody>
      </p:sp>
      <p:sp>
        <p:nvSpPr>
          <p:cNvPr id="55" name="CaixaDeTexto 54">
            <a:extLst>
              <a:ext uri="{FF2B5EF4-FFF2-40B4-BE49-F238E27FC236}">
                <a16:creationId xmlns:a16="http://schemas.microsoft.com/office/drawing/2014/main" id="{0F5A3F5D-E54D-4CE8-9D10-F5BD58CBF928}"/>
              </a:ext>
            </a:extLst>
          </p:cNvPr>
          <p:cNvSpPr txBox="1"/>
          <p:nvPr/>
        </p:nvSpPr>
        <p:spPr>
          <a:xfrm>
            <a:off x="3397530" y="1855291"/>
            <a:ext cx="622843" cy="523220"/>
          </a:xfrm>
          <a:prstGeom prst="rect">
            <a:avLst/>
          </a:prstGeom>
          <a:noFill/>
        </p:spPr>
        <p:txBody>
          <a:bodyPr wrap="square" rtlCol="0">
            <a:spAutoFit/>
          </a:bodyPr>
          <a:lstStyle/>
          <a:p>
            <a:r>
              <a:rPr lang="pt-BR" sz="2800" dirty="0"/>
              <a:t>2</a:t>
            </a:r>
          </a:p>
        </p:txBody>
      </p:sp>
      <p:sp>
        <p:nvSpPr>
          <p:cNvPr id="57" name="CaixaDeTexto 56">
            <a:extLst>
              <a:ext uri="{FF2B5EF4-FFF2-40B4-BE49-F238E27FC236}">
                <a16:creationId xmlns:a16="http://schemas.microsoft.com/office/drawing/2014/main" id="{1EAB64AB-5B90-49C0-8768-F11C3F25A9CF}"/>
              </a:ext>
            </a:extLst>
          </p:cNvPr>
          <p:cNvSpPr txBox="1"/>
          <p:nvPr/>
        </p:nvSpPr>
        <p:spPr>
          <a:xfrm>
            <a:off x="4133029" y="1847820"/>
            <a:ext cx="622843" cy="523220"/>
          </a:xfrm>
          <a:prstGeom prst="rect">
            <a:avLst/>
          </a:prstGeom>
          <a:noFill/>
        </p:spPr>
        <p:txBody>
          <a:bodyPr wrap="square" rtlCol="0">
            <a:spAutoFit/>
          </a:bodyPr>
          <a:lstStyle/>
          <a:p>
            <a:r>
              <a:rPr lang="pt-BR" sz="2800" dirty="0"/>
              <a:t>3</a:t>
            </a:r>
          </a:p>
        </p:txBody>
      </p:sp>
      <p:sp>
        <p:nvSpPr>
          <p:cNvPr id="59" name="CaixaDeTexto 58">
            <a:extLst>
              <a:ext uri="{FF2B5EF4-FFF2-40B4-BE49-F238E27FC236}">
                <a16:creationId xmlns:a16="http://schemas.microsoft.com/office/drawing/2014/main" id="{DF22D117-A6F0-4C44-920E-472A249F4E9D}"/>
              </a:ext>
            </a:extLst>
          </p:cNvPr>
          <p:cNvSpPr txBox="1"/>
          <p:nvPr/>
        </p:nvSpPr>
        <p:spPr>
          <a:xfrm>
            <a:off x="4868529" y="1847820"/>
            <a:ext cx="541688" cy="523220"/>
          </a:xfrm>
          <a:prstGeom prst="rect">
            <a:avLst/>
          </a:prstGeom>
          <a:noFill/>
        </p:spPr>
        <p:txBody>
          <a:bodyPr wrap="square" rtlCol="0">
            <a:spAutoFit/>
          </a:bodyPr>
          <a:lstStyle/>
          <a:p>
            <a:r>
              <a:rPr lang="pt-BR" sz="2800" dirty="0"/>
              <a:t>4</a:t>
            </a:r>
          </a:p>
        </p:txBody>
      </p:sp>
      <p:sp>
        <p:nvSpPr>
          <p:cNvPr id="61" name="CaixaDeTexto 60">
            <a:extLst>
              <a:ext uri="{FF2B5EF4-FFF2-40B4-BE49-F238E27FC236}">
                <a16:creationId xmlns:a16="http://schemas.microsoft.com/office/drawing/2014/main" id="{54462E0D-ED8C-49AB-A4B8-1A108DE88E5C}"/>
              </a:ext>
            </a:extLst>
          </p:cNvPr>
          <p:cNvSpPr txBox="1"/>
          <p:nvPr/>
        </p:nvSpPr>
        <p:spPr>
          <a:xfrm>
            <a:off x="5676894" y="1855291"/>
            <a:ext cx="622843" cy="523220"/>
          </a:xfrm>
          <a:prstGeom prst="rect">
            <a:avLst/>
          </a:prstGeom>
          <a:noFill/>
        </p:spPr>
        <p:txBody>
          <a:bodyPr wrap="square" rtlCol="0">
            <a:spAutoFit/>
          </a:bodyPr>
          <a:lstStyle/>
          <a:p>
            <a:r>
              <a:rPr lang="pt-BR" sz="2800" dirty="0"/>
              <a:t>5</a:t>
            </a:r>
          </a:p>
        </p:txBody>
      </p:sp>
      <p:sp>
        <p:nvSpPr>
          <p:cNvPr id="63" name="CaixaDeTexto 62">
            <a:extLst>
              <a:ext uri="{FF2B5EF4-FFF2-40B4-BE49-F238E27FC236}">
                <a16:creationId xmlns:a16="http://schemas.microsoft.com/office/drawing/2014/main" id="{C49A72F8-BD51-4183-B378-83612E98B1D5}"/>
              </a:ext>
            </a:extLst>
          </p:cNvPr>
          <p:cNvSpPr txBox="1"/>
          <p:nvPr/>
        </p:nvSpPr>
        <p:spPr>
          <a:xfrm>
            <a:off x="6425635" y="1855291"/>
            <a:ext cx="622843" cy="523220"/>
          </a:xfrm>
          <a:prstGeom prst="rect">
            <a:avLst/>
          </a:prstGeom>
          <a:noFill/>
        </p:spPr>
        <p:txBody>
          <a:bodyPr wrap="square" rtlCol="0">
            <a:spAutoFit/>
          </a:bodyPr>
          <a:lstStyle/>
          <a:p>
            <a:r>
              <a:rPr lang="pt-BR" sz="2800" dirty="0"/>
              <a:t>6</a:t>
            </a:r>
          </a:p>
        </p:txBody>
      </p:sp>
      <p:sp>
        <p:nvSpPr>
          <p:cNvPr id="65" name="CaixaDeTexto 64">
            <a:extLst>
              <a:ext uri="{FF2B5EF4-FFF2-40B4-BE49-F238E27FC236}">
                <a16:creationId xmlns:a16="http://schemas.microsoft.com/office/drawing/2014/main" id="{DF1286D4-8C74-43E4-97D0-ECB4C77D4F17}"/>
              </a:ext>
            </a:extLst>
          </p:cNvPr>
          <p:cNvSpPr txBox="1"/>
          <p:nvPr/>
        </p:nvSpPr>
        <p:spPr>
          <a:xfrm>
            <a:off x="7118070" y="1847820"/>
            <a:ext cx="622843" cy="523220"/>
          </a:xfrm>
          <a:prstGeom prst="rect">
            <a:avLst/>
          </a:prstGeom>
          <a:noFill/>
        </p:spPr>
        <p:txBody>
          <a:bodyPr wrap="square" rtlCol="0">
            <a:spAutoFit/>
          </a:bodyPr>
          <a:lstStyle/>
          <a:p>
            <a:r>
              <a:rPr lang="pt-BR" sz="2800" dirty="0"/>
              <a:t>7</a:t>
            </a:r>
          </a:p>
        </p:txBody>
      </p:sp>
      <p:sp>
        <p:nvSpPr>
          <p:cNvPr id="67" name="CaixaDeTexto 66">
            <a:extLst>
              <a:ext uri="{FF2B5EF4-FFF2-40B4-BE49-F238E27FC236}">
                <a16:creationId xmlns:a16="http://schemas.microsoft.com/office/drawing/2014/main" id="{4D3686C7-AC58-459D-B201-E941A51598A1}"/>
              </a:ext>
            </a:extLst>
          </p:cNvPr>
          <p:cNvSpPr txBox="1"/>
          <p:nvPr/>
        </p:nvSpPr>
        <p:spPr>
          <a:xfrm>
            <a:off x="7885042" y="1862173"/>
            <a:ext cx="622843" cy="523220"/>
          </a:xfrm>
          <a:prstGeom prst="rect">
            <a:avLst/>
          </a:prstGeom>
          <a:noFill/>
        </p:spPr>
        <p:txBody>
          <a:bodyPr wrap="square" rtlCol="0">
            <a:spAutoFit/>
          </a:bodyPr>
          <a:lstStyle/>
          <a:p>
            <a:r>
              <a:rPr lang="pt-BR" sz="2800" dirty="0"/>
              <a:t>8</a:t>
            </a:r>
          </a:p>
        </p:txBody>
      </p:sp>
      <p:sp>
        <p:nvSpPr>
          <p:cNvPr id="69" name="CaixaDeTexto 68">
            <a:extLst>
              <a:ext uri="{FF2B5EF4-FFF2-40B4-BE49-F238E27FC236}">
                <a16:creationId xmlns:a16="http://schemas.microsoft.com/office/drawing/2014/main" id="{A2779A27-F3D1-4288-B215-7BEEE4BB24ED}"/>
              </a:ext>
            </a:extLst>
          </p:cNvPr>
          <p:cNvSpPr txBox="1"/>
          <p:nvPr/>
        </p:nvSpPr>
        <p:spPr>
          <a:xfrm>
            <a:off x="8698413" y="1862173"/>
            <a:ext cx="622843" cy="523220"/>
          </a:xfrm>
          <a:prstGeom prst="rect">
            <a:avLst/>
          </a:prstGeom>
          <a:noFill/>
        </p:spPr>
        <p:txBody>
          <a:bodyPr wrap="square" rtlCol="0">
            <a:spAutoFit/>
          </a:bodyPr>
          <a:lstStyle/>
          <a:p>
            <a:r>
              <a:rPr lang="pt-BR" sz="2800" dirty="0"/>
              <a:t>9</a:t>
            </a:r>
          </a:p>
        </p:txBody>
      </p:sp>
      <p:sp>
        <p:nvSpPr>
          <p:cNvPr id="71" name="CaixaDeTexto 70">
            <a:extLst>
              <a:ext uri="{FF2B5EF4-FFF2-40B4-BE49-F238E27FC236}">
                <a16:creationId xmlns:a16="http://schemas.microsoft.com/office/drawing/2014/main" id="{9AFFAAC7-EAE3-4CFE-82E0-62A50807EACF}"/>
              </a:ext>
            </a:extLst>
          </p:cNvPr>
          <p:cNvSpPr txBox="1"/>
          <p:nvPr/>
        </p:nvSpPr>
        <p:spPr>
          <a:xfrm>
            <a:off x="9470347" y="1862173"/>
            <a:ext cx="622843" cy="523220"/>
          </a:xfrm>
          <a:prstGeom prst="rect">
            <a:avLst/>
          </a:prstGeom>
          <a:noFill/>
        </p:spPr>
        <p:txBody>
          <a:bodyPr wrap="square" rtlCol="0">
            <a:spAutoFit/>
          </a:bodyPr>
          <a:lstStyle/>
          <a:p>
            <a:r>
              <a:rPr lang="pt-BR" sz="2800" dirty="0"/>
              <a:t>10</a:t>
            </a:r>
          </a:p>
        </p:txBody>
      </p:sp>
      <p:sp>
        <p:nvSpPr>
          <p:cNvPr id="72" name="CaixaDeTexto 71">
            <a:extLst>
              <a:ext uri="{FF2B5EF4-FFF2-40B4-BE49-F238E27FC236}">
                <a16:creationId xmlns:a16="http://schemas.microsoft.com/office/drawing/2014/main" id="{4177409D-589B-41CA-A17B-16B940253451}"/>
              </a:ext>
            </a:extLst>
          </p:cNvPr>
          <p:cNvSpPr txBox="1"/>
          <p:nvPr/>
        </p:nvSpPr>
        <p:spPr>
          <a:xfrm>
            <a:off x="263388" y="2737377"/>
            <a:ext cx="2396980" cy="830997"/>
          </a:xfrm>
          <a:prstGeom prst="rect">
            <a:avLst/>
          </a:prstGeom>
          <a:noFill/>
        </p:spPr>
        <p:txBody>
          <a:bodyPr wrap="square" rtlCol="0">
            <a:spAutoFit/>
          </a:bodyPr>
          <a:lstStyle/>
          <a:p>
            <a:r>
              <a:rPr lang="pt-BR" sz="2400" dirty="0"/>
              <a:t>Número a ser</a:t>
            </a:r>
          </a:p>
          <a:p>
            <a:r>
              <a:rPr lang="pt-BR" sz="2400" dirty="0"/>
              <a:t>buscado: 9</a:t>
            </a:r>
          </a:p>
        </p:txBody>
      </p:sp>
      <p:sp>
        <p:nvSpPr>
          <p:cNvPr id="74" name="Seta: para a Direita 73">
            <a:extLst>
              <a:ext uri="{FF2B5EF4-FFF2-40B4-BE49-F238E27FC236}">
                <a16:creationId xmlns:a16="http://schemas.microsoft.com/office/drawing/2014/main" id="{082FADF3-A0A3-4235-9BE3-72C818F8DE27}"/>
              </a:ext>
            </a:extLst>
          </p:cNvPr>
          <p:cNvSpPr/>
          <p:nvPr/>
        </p:nvSpPr>
        <p:spPr>
          <a:xfrm>
            <a:off x="299816" y="3980249"/>
            <a:ext cx="2532825" cy="253698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6" name="Retângulo: Cantos Arredondados 75">
            <a:extLst>
              <a:ext uri="{FF2B5EF4-FFF2-40B4-BE49-F238E27FC236}">
                <a16:creationId xmlns:a16="http://schemas.microsoft.com/office/drawing/2014/main" id="{F82FB8D6-5C73-4FA8-B56E-E9AEEE6BD690}"/>
              </a:ext>
            </a:extLst>
          </p:cNvPr>
          <p:cNvSpPr/>
          <p:nvPr/>
        </p:nvSpPr>
        <p:spPr>
          <a:xfrm>
            <a:off x="3362738" y="4790659"/>
            <a:ext cx="1908313"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CaixaDeTexto 77">
            <a:extLst>
              <a:ext uri="{FF2B5EF4-FFF2-40B4-BE49-F238E27FC236}">
                <a16:creationId xmlns:a16="http://schemas.microsoft.com/office/drawing/2014/main" id="{B8213395-59AB-498C-866F-2154D9B74BEB}"/>
              </a:ext>
            </a:extLst>
          </p:cNvPr>
          <p:cNvSpPr txBox="1"/>
          <p:nvPr/>
        </p:nvSpPr>
        <p:spPr>
          <a:xfrm>
            <a:off x="238534" y="4809650"/>
            <a:ext cx="2628894" cy="830997"/>
          </a:xfrm>
          <a:prstGeom prst="rect">
            <a:avLst/>
          </a:prstGeom>
          <a:noFill/>
        </p:spPr>
        <p:txBody>
          <a:bodyPr wrap="square">
            <a:spAutoFit/>
          </a:bodyPr>
          <a:lstStyle/>
          <a:p>
            <a:r>
              <a:rPr lang="pt-BR" sz="2400" dirty="0"/>
              <a:t>Comparação entre</a:t>
            </a:r>
          </a:p>
          <a:p>
            <a:r>
              <a:rPr lang="pt-BR" sz="2400" dirty="0"/>
              <a:t>número e pivô</a:t>
            </a:r>
          </a:p>
        </p:txBody>
      </p:sp>
      <p:sp>
        <p:nvSpPr>
          <p:cNvPr id="80" name="CaixaDeTexto 79">
            <a:extLst>
              <a:ext uri="{FF2B5EF4-FFF2-40B4-BE49-F238E27FC236}">
                <a16:creationId xmlns:a16="http://schemas.microsoft.com/office/drawing/2014/main" id="{A3FD3D20-B113-45FF-8063-822345562D3A}"/>
              </a:ext>
            </a:extLst>
          </p:cNvPr>
          <p:cNvSpPr txBox="1"/>
          <p:nvPr/>
        </p:nvSpPr>
        <p:spPr>
          <a:xfrm>
            <a:off x="3788471" y="5034984"/>
            <a:ext cx="1133049" cy="584775"/>
          </a:xfrm>
          <a:prstGeom prst="rect">
            <a:avLst/>
          </a:prstGeom>
          <a:noFill/>
        </p:spPr>
        <p:txBody>
          <a:bodyPr wrap="square">
            <a:spAutoFit/>
          </a:bodyPr>
          <a:lstStyle/>
          <a:p>
            <a:r>
              <a:rPr lang="pt-BR" sz="3200" dirty="0"/>
              <a:t>9 &gt; 6</a:t>
            </a:r>
          </a:p>
        </p:txBody>
      </p:sp>
      <p:sp>
        <p:nvSpPr>
          <p:cNvPr id="82" name="Seta: para a Direita 81">
            <a:extLst>
              <a:ext uri="{FF2B5EF4-FFF2-40B4-BE49-F238E27FC236}">
                <a16:creationId xmlns:a16="http://schemas.microsoft.com/office/drawing/2014/main" id="{B5126E6F-494D-4BF6-8DF4-4ECAAC11CAC9}"/>
              </a:ext>
            </a:extLst>
          </p:cNvPr>
          <p:cNvSpPr/>
          <p:nvPr/>
        </p:nvSpPr>
        <p:spPr>
          <a:xfrm>
            <a:off x="5827640" y="3980249"/>
            <a:ext cx="2532825" cy="253698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CaixaDeTexto 83">
            <a:extLst>
              <a:ext uri="{FF2B5EF4-FFF2-40B4-BE49-F238E27FC236}">
                <a16:creationId xmlns:a16="http://schemas.microsoft.com/office/drawing/2014/main" id="{1934680A-5F6F-43D4-AF19-38F394587B97}"/>
              </a:ext>
            </a:extLst>
          </p:cNvPr>
          <p:cNvSpPr txBox="1"/>
          <p:nvPr/>
        </p:nvSpPr>
        <p:spPr>
          <a:xfrm>
            <a:off x="5734890" y="4727206"/>
            <a:ext cx="2628894" cy="1200329"/>
          </a:xfrm>
          <a:prstGeom prst="rect">
            <a:avLst/>
          </a:prstGeom>
          <a:noFill/>
        </p:spPr>
        <p:txBody>
          <a:bodyPr wrap="square">
            <a:spAutoFit/>
          </a:bodyPr>
          <a:lstStyle/>
          <a:p>
            <a:r>
              <a:rPr lang="pt-BR" sz="2400" dirty="0"/>
              <a:t>Busca iniciada na</a:t>
            </a:r>
          </a:p>
          <a:p>
            <a:r>
              <a:rPr lang="pt-BR" sz="2400" dirty="0"/>
              <a:t>posição de índice 6</a:t>
            </a:r>
          </a:p>
          <a:p>
            <a:endParaRPr lang="pt-BR" sz="2400" dirty="0"/>
          </a:p>
        </p:txBody>
      </p:sp>
      <p:sp>
        <p:nvSpPr>
          <p:cNvPr id="86" name="Retângulo: Cantos Arredondados 85">
            <a:extLst>
              <a:ext uri="{FF2B5EF4-FFF2-40B4-BE49-F238E27FC236}">
                <a16:creationId xmlns:a16="http://schemas.microsoft.com/office/drawing/2014/main" id="{4E7D1F79-933A-4C97-B73C-1C8244D49B1E}"/>
              </a:ext>
            </a:extLst>
          </p:cNvPr>
          <p:cNvSpPr/>
          <p:nvPr/>
        </p:nvSpPr>
        <p:spPr>
          <a:xfrm>
            <a:off x="8698413" y="4712030"/>
            <a:ext cx="3087757"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CaixaDeTexto 87">
            <a:extLst>
              <a:ext uri="{FF2B5EF4-FFF2-40B4-BE49-F238E27FC236}">
                <a16:creationId xmlns:a16="http://schemas.microsoft.com/office/drawing/2014/main" id="{B25E2F7E-EA8E-40AF-8715-916F90F1A335}"/>
              </a:ext>
            </a:extLst>
          </p:cNvPr>
          <p:cNvSpPr txBox="1"/>
          <p:nvPr/>
        </p:nvSpPr>
        <p:spPr>
          <a:xfrm>
            <a:off x="8697588" y="4788762"/>
            <a:ext cx="3089405" cy="830997"/>
          </a:xfrm>
          <a:prstGeom prst="rect">
            <a:avLst/>
          </a:prstGeom>
          <a:noFill/>
        </p:spPr>
        <p:txBody>
          <a:bodyPr wrap="square">
            <a:spAutoFit/>
          </a:bodyPr>
          <a:lstStyle/>
          <a:p>
            <a:r>
              <a:rPr lang="pt-BR" sz="2400" dirty="0"/>
              <a:t>Número encontrado na posição de índice 8</a:t>
            </a:r>
          </a:p>
        </p:txBody>
      </p:sp>
      <p:sp>
        <p:nvSpPr>
          <p:cNvPr id="89" name="Elipse 88">
            <a:extLst>
              <a:ext uri="{FF2B5EF4-FFF2-40B4-BE49-F238E27FC236}">
                <a16:creationId xmlns:a16="http://schemas.microsoft.com/office/drawing/2014/main" id="{32634CE3-52CE-456F-BE57-1FF6FB719E3A}"/>
              </a:ext>
            </a:extLst>
          </p:cNvPr>
          <p:cNvSpPr/>
          <p:nvPr/>
        </p:nvSpPr>
        <p:spPr>
          <a:xfrm>
            <a:off x="5587458" y="1847820"/>
            <a:ext cx="535037" cy="629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CaixaDeTexto 90">
            <a:extLst>
              <a:ext uri="{FF2B5EF4-FFF2-40B4-BE49-F238E27FC236}">
                <a16:creationId xmlns:a16="http://schemas.microsoft.com/office/drawing/2014/main" id="{2FACBC3C-C58F-4809-BA8E-DD756B569D1B}"/>
              </a:ext>
            </a:extLst>
          </p:cNvPr>
          <p:cNvSpPr txBox="1"/>
          <p:nvPr/>
        </p:nvSpPr>
        <p:spPr>
          <a:xfrm>
            <a:off x="5683496" y="1888532"/>
            <a:ext cx="541688" cy="523220"/>
          </a:xfrm>
          <a:prstGeom prst="rect">
            <a:avLst/>
          </a:prstGeom>
          <a:noFill/>
        </p:spPr>
        <p:txBody>
          <a:bodyPr wrap="square" rtlCol="0">
            <a:spAutoFit/>
          </a:bodyPr>
          <a:lstStyle/>
          <a:p>
            <a:r>
              <a:rPr lang="pt-BR" sz="2800" dirty="0"/>
              <a:t>5</a:t>
            </a:r>
          </a:p>
        </p:txBody>
      </p:sp>
      <p:sp>
        <p:nvSpPr>
          <p:cNvPr id="92" name="CaixaDeTexto 91">
            <a:extLst>
              <a:ext uri="{FF2B5EF4-FFF2-40B4-BE49-F238E27FC236}">
                <a16:creationId xmlns:a16="http://schemas.microsoft.com/office/drawing/2014/main" id="{43245E03-1963-4F21-89CA-BFF2B0D31CED}"/>
              </a:ext>
            </a:extLst>
          </p:cNvPr>
          <p:cNvSpPr txBox="1"/>
          <p:nvPr/>
        </p:nvSpPr>
        <p:spPr>
          <a:xfrm>
            <a:off x="5541872" y="2484514"/>
            <a:ext cx="1366623" cy="461665"/>
          </a:xfrm>
          <a:prstGeom prst="rect">
            <a:avLst/>
          </a:prstGeom>
          <a:noFill/>
        </p:spPr>
        <p:txBody>
          <a:bodyPr wrap="square" rtlCol="0">
            <a:spAutoFit/>
          </a:bodyPr>
          <a:lstStyle/>
          <a:p>
            <a:r>
              <a:rPr lang="pt-BR" sz="2400" dirty="0"/>
              <a:t>Pivô</a:t>
            </a:r>
          </a:p>
        </p:txBody>
      </p:sp>
    </p:spTree>
    <p:extLst>
      <p:ext uri="{BB962C8B-B14F-4D97-AF65-F5344CB8AC3E}">
        <p14:creationId xmlns:p14="http://schemas.microsoft.com/office/powerpoint/2010/main" val="1799682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BUSCA BINÁRIA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r>
                  <a:rPr lang="pt-BR" sz="2400" b="1" dirty="0"/>
                  <a:t>CARACTERÍSTICAS:</a:t>
                </a:r>
              </a:p>
              <a:p>
                <a:pPr algn="just">
                  <a:buFont typeface="Arial" panose="020B0604020202020204" pitchFamily="34" charset="0"/>
                  <a:buChar char="•"/>
                </a:pPr>
                <a:r>
                  <a:rPr lang="pt-BR" sz="2400" b="1" dirty="0"/>
                  <a:t> </a:t>
                </a:r>
                <a:r>
                  <a:rPr lang="pt-BR" dirty="0"/>
                  <a:t>Assim como na Busca Linear, o registro buscado é comparado com cada indivíduo no vetor até encontrá-lo. </a:t>
                </a:r>
              </a:p>
              <a:p>
                <a:pPr algn="just">
                  <a:buFont typeface="Arial" panose="020B0604020202020204" pitchFamily="34" charset="0"/>
                  <a:buChar char="•"/>
                </a:pPr>
                <a:r>
                  <a:rPr lang="pt-BR" dirty="0"/>
                  <a:t> No melhor caso, a Busca Binária apresenta uma complexidade de </a:t>
                </a:r>
                <a:r>
                  <a:rPr lang="pt-BR" b="1" dirty="0"/>
                  <a:t>O(1)</a:t>
                </a:r>
                <a:r>
                  <a:rPr lang="pt-BR" dirty="0"/>
                  <a:t>, enquanto no pior caso </a:t>
                </a:r>
                <a:r>
                  <a:rPr lang="pt-BR" b="1" dirty="0"/>
                  <a:t>O(</a:t>
                </a:r>
                <a14:m>
                  <m:oMath xmlns:m="http://schemas.openxmlformats.org/officeDocument/2006/math">
                    <m:r>
                      <a:rPr lang="pt-BR" b="1" i="1" smtClean="0">
                        <a:latin typeface="Cambria Math" panose="02040503050406030204" pitchFamily="18" charset="0"/>
                      </a:rPr>
                      <m:t>𝒍𝒐𝒈</m:t>
                    </m:r>
                    <m:r>
                      <a:rPr lang="pt-BR" b="1" i="1" smtClean="0">
                        <a:latin typeface="Cambria Math" panose="02040503050406030204" pitchFamily="18" charset="0"/>
                      </a:rPr>
                      <m:t> </m:t>
                    </m:r>
                    <m:r>
                      <a:rPr lang="pt-BR" b="1" i="1" smtClean="0">
                        <a:latin typeface="Cambria Math" panose="02040503050406030204" pitchFamily="18" charset="0"/>
                      </a:rPr>
                      <m:t>𝑵</m:t>
                    </m:r>
                  </m:oMath>
                </a14:m>
                <a:r>
                  <a:rPr lang="pt-BR" b="1" dirty="0"/>
                  <a:t>).</a:t>
                </a:r>
              </a:p>
              <a:p>
                <a:pPr algn="just">
                  <a:buFont typeface="Arial" panose="020B0604020202020204" pitchFamily="34" charset="0"/>
                  <a:buChar char="•"/>
                </a:pPr>
                <a:r>
                  <a:rPr lang="pt-BR" dirty="0"/>
                  <a:t> Nos melhores casos, o indivíduo buscado é encontrado no meio do vetor, ou seja, na comparação com o número pivô. Enquanto nos piores casos, o indivíduo buscado não está presente no vetor atual.</a:t>
                </a:r>
              </a:p>
              <a:p>
                <a:endParaRPr lang="pt-BR" dirty="0"/>
              </a:p>
            </p:txBody>
          </p:sp>
        </mc:Choice>
        <mc:Fallback xmlns="">
          <p:sp>
            <p:nvSpPr>
              <p:cNvPr id="3" name="Espaço Reservado para Conteúdo 2">
                <a:extLst>
                  <a:ext uri="{FF2B5EF4-FFF2-40B4-BE49-F238E27FC236}">
                    <a16:creationId xmlns:a16="http://schemas.microsoft.com/office/drawing/2014/main" id="{1CDACD11-944B-4B20-B97D-175FAF1F872B}"/>
                  </a:ext>
                </a:extLst>
              </p:cNvPr>
              <p:cNvSpPr>
                <a:spLocks noGrp="1" noRot="1" noChangeAspect="1" noMove="1" noResize="1" noEditPoints="1" noAdjustHandles="1" noChangeArrowheads="1" noChangeShapeType="1" noTextEdit="1"/>
              </p:cNvSpPr>
              <p:nvPr>
                <p:ph idx="1"/>
              </p:nvPr>
            </p:nvSpPr>
            <p:spPr>
              <a:blipFill>
                <a:blip r:embed="rId2"/>
                <a:stretch>
                  <a:fillRect l="-1697" t="-2121" r="-1515"/>
                </a:stretch>
              </a:blipFill>
            </p:spPr>
            <p:txBody>
              <a:bodyPr/>
              <a:lstStyle/>
              <a:p>
                <a:r>
                  <a:rPr lang="pt-BR">
                    <a:noFill/>
                  </a:rPr>
                  <a:t> </a:t>
                </a:r>
              </a:p>
            </p:txBody>
          </p:sp>
        </mc:Fallback>
      </mc:AlternateContent>
      <p:pic>
        <p:nvPicPr>
          <p:cNvPr id="5" name="Imagem 4" descr="Uma imagem contendo desenho&#10;&#10;Descrição gerada automaticamente">
            <a:extLst>
              <a:ext uri="{FF2B5EF4-FFF2-40B4-BE49-F238E27FC236}">
                <a16:creationId xmlns:a16="http://schemas.microsoft.com/office/drawing/2014/main" id="{A065D051-6884-4A3A-BBA2-1CF6BCE8CD1F}"/>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215528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ÁRVORE BINÁRIA DE BUSCA</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r>
              <a:rPr lang="pt-BR" sz="2400" b="1" dirty="0"/>
              <a:t>CARACTERÍSTICAS:</a:t>
            </a:r>
          </a:p>
          <a:p>
            <a:pPr algn="just">
              <a:buFont typeface="Arial" panose="020B0604020202020204" pitchFamily="34" charset="0"/>
              <a:buChar char="•"/>
            </a:pPr>
            <a:r>
              <a:rPr lang="pt-BR" dirty="0"/>
              <a:t> Algoritmo de Busca utilizado em uma Árvore Binária, um tipo de Estrutura de Dados Ligada que apresenta “Nós” em sua estrutura, que são responsáveis por guardar os valores inseridos na árvore.</a:t>
            </a:r>
          </a:p>
          <a:p>
            <a:pPr algn="just">
              <a:buFont typeface="Arial" panose="020B0604020202020204" pitchFamily="34" charset="0"/>
              <a:buChar char="•"/>
            </a:pPr>
            <a:r>
              <a:rPr lang="pt-BR" dirty="0"/>
              <a:t> Cada nó possui dois ponteiros: um apontando para o nó à esquerda e outro para o nó à direita. Esses nós apontados são nomeados como Nós Filhos, enquanto o nó que aponta é nomeada Nó Pai.  </a:t>
            </a:r>
          </a:p>
          <a:p>
            <a:pPr algn="just">
              <a:buFont typeface="Arial" panose="020B0604020202020204" pitchFamily="34" charset="0"/>
              <a:buChar char="•"/>
            </a:pPr>
            <a:r>
              <a:rPr lang="pt-BR" dirty="0"/>
              <a:t> Na inserção, caso o valor inserido seja maior que o valor no nó pai, esse registro é inserido no nó filho da direita, caso contrário, ele é inserido no nó filho da esquerda.</a:t>
            </a:r>
          </a:p>
          <a:p>
            <a:endParaRPr lang="pt-BR" dirty="0"/>
          </a:p>
        </p:txBody>
      </p:sp>
      <p:pic>
        <p:nvPicPr>
          <p:cNvPr id="5" name="Imagem 4" descr="Uma imagem contendo desenho&#10;&#10;Descrição gerada automaticamente">
            <a:extLst>
              <a:ext uri="{FF2B5EF4-FFF2-40B4-BE49-F238E27FC236}">
                <a16:creationId xmlns:a16="http://schemas.microsoft.com/office/drawing/2014/main" id="{B03E368A-0BC7-4324-90BE-B4D9D6369BE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326814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60F63A2F-5584-4A5D-A62D-F46301C07AD8}"/>
              </a:ext>
            </a:extLst>
          </p:cNvPr>
          <p:cNvSpPr/>
          <p:nvPr/>
        </p:nvSpPr>
        <p:spPr>
          <a:xfrm>
            <a:off x="4929809" y="424070"/>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lipse 3">
            <a:extLst>
              <a:ext uri="{FF2B5EF4-FFF2-40B4-BE49-F238E27FC236}">
                <a16:creationId xmlns:a16="http://schemas.microsoft.com/office/drawing/2014/main" id="{95420FF9-582B-41FF-81BC-225586461F36}"/>
              </a:ext>
            </a:extLst>
          </p:cNvPr>
          <p:cNvSpPr/>
          <p:nvPr/>
        </p:nvSpPr>
        <p:spPr>
          <a:xfrm>
            <a:off x="3008244" y="2040835"/>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a:extLst>
              <a:ext uri="{FF2B5EF4-FFF2-40B4-BE49-F238E27FC236}">
                <a16:creationId xmlns:a16="http://schemas.microsoft.com/office/drawing/2014/main" id="{243AE955-235A-4C4A-B93A-A5354D7F1F2E}"/>
              </a:ext>
            </a:extLst>
          </p:cNvPr>
          <p:cNvSpPr/>
          <p:nvPr/>
        </p:nvSpPr>
        <p:spPr>
          <a:xfrm>
            <a:off x="7022159" y="2109726"/>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a:extLst>
              <a:ext uri="{FF2B5EF4-FFF2-40B4-BE49-F238E27FC236}">
                <a16:creationId xmlns:a16="http://schemas.microsoft.com/office/drawing/2014/main" id="{4CCCC382-7A27-42AA-AAB0-439A74D85161}"/>
              </a:ext>
            </a:extLst>
          </p:cNvPr>
          <p:cNvSpPr/>
          <p:nvPr/>
        </p:nvSpPr>
        <p:spPr>
          <a:xfrm>
            <a:off x="4174435" y="4081670"/>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6F74F651-8CD1-4F63-BAAD-F85EE7A2C4C5}"/>
              </a:ext>
            </a:extLst>
          </p:cNvPr>
          <p:cNvSpPr/>
          <p:nvPr/>
        </p:nvSpPr>
        <p:spPr>
          <a:xfrm>
            <a:off x="1842053" y="4081670"/>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lipse 11">
            <a:extLst>
              <a:ext uri="{FF2B5EF4-FFF2-40B4-BE49-F238E27FC236}">
                <a16:creationId xmlns:a16="http://schemas.microsoft.com/office/drawing/2014/main" id="{D916A98F-2FC8-4A2F-85C0-B28F67F05121}"/>
              </a:ext>
            </a:extLst>
          </p:cNvPr>
          <p:cNvSpPr/>
          <p:nvPr/>
        </p:nvSpPr>
        <p:spPr>
          <a:xfrm>
            <a:off x="6096000" y="4081670"/>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C1DF6DAA-1173-4190-A1F9-C6CB4D904173}"/>
              </a:ext>
            </a:extLst>
          </p:cNvPr>
          <p:cNvSpPr/>
          <p:nvPr/>
        </p:nvSpPr>
        <p:spPr>
          <a:xfrm>
            <a:off x="8189843" y="4081670"/>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a:extLst>
              <a:ext uri="{FF2B5EF4-FFF2-40B4-BE49-F238E27FC236}">
                <a16:creationId xmlns:a16="http://schemas.microsoft.com/office/drawing/2014/main" id="{C564863D-91A0-490A-9079-02134EB30A3C}"/>
              </a:ext>
            </a:extLst>
          </p:cNvPr>
          <p:cNvCxnSpPr>
            <a:cxnSpLocks/>
            <a:stCxn id="2" idx="3"/>
            <a:endCxn id="4" idx="7"/>
          </p:cNvCxnSpPr>
          <p:nvPr/>
        </p:nvCxnSpPr>
        <p:spPr>
          <a:xfrm flipH="1">
            <a:off x="4003650" y="1374230"/>
            <a:ext cx="1096944" cy="829627"/>
          </a:xfrm>
          <a:prstGeom prst="line">
            <a:avLst/>
          </a:prstGeom>
          <a:ln w="57150"/>
        </p:spPr>
        <p:style>
          <a:lnRef idx="2">
            <a:schemeClr val="dk1"/>
          </a:lnRef>
          <a:fillRef idx="0">
            <a:schemeClr val="dk1"/>
          </a:fillRef>
          <a:effectRef idx="1">
            <a:schemeClr val="dk1"/>
          </a:effectRef>
          <a:fontRef idx="minor">
            <a:schemeClr val="tx1"/>
          </a:fontRef>
        </p:style>
      </p:cxnSp>
      <p:cxnSp>
        <p:nvCxnSpPr>
          <p:cNvPr id="20" name="Conector reto 19">
            <a:extLst>
              <a:ext uri="{FF2B5EF4-FFF2-40B4-BE49-F238E27FC236}">
                <a16:creationId xmlns:a16="http://schemas.microsoft.com/office/drawing/2014/main" id="{CEE455C8-4F6A-491C-A6A2-904959295457}"/>
              </a:ext>
            </a:extLst>
          </p:cNvPr>
          <p:cNvCxnSpPr>
            <a:cxnSpLocks/>
            <a:stCxn id="6" idx="1"/>
            <a:endCxn id="2" idx="5"/>
          </p:cNvCxnSpPr>
          <p:nvPr/>
        </p:nvCxnSpPr>
        <p:spPr>
          <a:xfrm flipH="1" flipV="1">
            <a:off x="5925215" y="1374230"/>
            <a:ext cx="1267729" cy="898518"/>
          </a:xfrm>
          <a:prstGeom prst="line">
            <a:avLst/>
          </a:prstGeom>
          <a:ln w="57150"/>
        </p:spPr>
        <p:style>
          <a:lnRef idx="2">
            <a:schemeClr val="dk1"/>
          </a:lnRef>
          <a:fillRef idx="0">
            <a:schemeClr val="dk1"/>
          </a:fillRef>
          <a:effectRef idx="1">
            <a:schemeClr val="dk1"/>
          </a:effectRef>
          <a:fontRef idx="minor">
            <a:schemeClr val="tx1"/>
          </a:fontRef>
        </p:style>
      </p:cxnSp>
      <p:cxnSp>
        <p:nvCxnSpPr>
          <p:cNvPr id="23" name="Conector reto 22">
            <a:extLst>
              <a:ext uri="{FF2B5EF4-FFF2-40B4-BE49-F238E27FC236}">
                <a16:creationId xmlns:a16="http://schemas.microsoft.com/office/drawing/2014/main" id="{C51B7F45-12BE-442E-8604-865DFA7F56DE}"/>
              </a:ext>
            </a:extLst>
          </p:cNvPr>
          <p:cNvCxnSpPr>
            <a:cxnSpLocks/>
            <a:stCxn id="6" idx="3"/>
            <a:endCxn id="12" idx="0"/>
          </p:cNvCxnSpPr>
          <p:nvPr/>
        </p:nvCxnSpPr>
        <p:spPr>
          <a:xfrm flipH="1">
            <a:off x="6679096" y="3059886"/>
            <a:ext cx="513848" cy="1021784"/>
          </a:xfrm>
          <a:prstGeom prst="line">
            <a:avLst/>
          </a:prstGeom>
          <a:ln w="57150"/>
        </p:spPr>
        <p:style>
          <a:lnRef idx="2">
            <a:schemeClr val="dk1"/>
          </a:lnRef>
          <a:fillRef idx="0">
            <a:schemeClr val="dk1"/>
          </a:fillRef>
          <a:effectRef idx="1">
            <a:schemeClr val="dk1"/>
          </a:effectRef>
          <a:fontRef idx="minor">
            <a:schemeClr val="tx1"/>
          </a:fontRef>
        </p:style>
      </p:cxnSp>
      <p:cxnSp>
        <p:nvCxnSpPr>
          <p:cNvPr id="26" name="Conector reto 25">
            <a:extLst>
              <a:ext uri="{FF2B5EF4-FFF2-40B4-BE49-F238E27FC236}">
                <a16:creationId xmlns:a16="http://schemas.microsoft.com/office/drawing/2014/main" id="{64C8B7CE-30EA-44EF-867C-BD1339C3CF6A}"/>
              </a:ext>
            </a:extLst>
          </p:cNvPr>
          <p:cNvCxnSpPr>
            <a:cxnSpLocks/>
            <a:stCxn id="14" idx="0"/>
            <a:endCxn id="6" idx="5"/>
          </p:cNvCxnSpPr>
          <p:nvPr/>
        </p:nvCxnSpPr>
        <p:spPr>
          <a:xfrm flipH="1" flipV="1">
            <a:off x="8017565" y="3059886"/>
            <a:ext cx="755374" cy="1021784"/>
          </a:xfrm>
          <a:prstGeom prst="line">
            <a:avLst/>
          </a:prstGeom>
          <a:ln w="57150"/>
        </p:spPr>
        <p:style>
          <a:lnRef idx="2">
            <a:schemeClr val="dk1"/>
          </a:lnRef>
          <a:fillRef idx="0">
            <a:schemeClr val="dk1"/>
          </a:fillRef>
          <a:effectRef idx="1">
            <a:schemeClr val="dk1"/>
          </a:effectRef>
          <a:fontRef idx="minor">
            <a:schemeClr val="tx1"/>
          </a:fontRef>
        </p:style>
      </p:cxnSp>
      <p:cxnSp>
        <p:nvCxnSpPr>
          <p:cNvPr id="29" name="Conector reto 28">
            <a:extLst>
              <a:ext uri="{FF2B5EF4-FFF2-40B4-BE49-F238E27FC236}">
                <a16:creationId xmlns:a16="http://schemas.microsoft.com/office/drawing/2014/main" id="{B6F2B47B-64D8-4773-8F2C-DE25CB22A73E}"/>
              </a:ext>
            </a:extLst>
          </p:cNvPr>
          <p:cNvCxnSpPr>
            <a:cxnSpLocks/>
            <a:stCxn id="4" idx="3"/>
            <a:endCxn id="10" idx="0"/>
          </p:cNvCxnSpPr>
          <p:nvPr/>
        </p:nvCxnSpPr>
        <p:spPr>
          <a:xfrm flipH="1">
            <a:off x="2425149" y="2990995"/>
            <a:ext cx="753880" cy="1090675"/>
          </a:xfrm>
          <a:prstGeom prst="line">
            <a:avLst/>
          </a:prstGeom>
          <a:ln w="57150"/>
        </p:spPr>
        <p:style>
          <a:lnRef idx="2">
            <a:schemeClr val="dk1"/>
          </a:lnRef>
          <a:fillRef idx="0">
            <a:schemeClr val="dk1"/>
          </a:fillRef>
          <a:effectRef idx="1">
            <a:schemeClr val="dk1"/>
          </a:effectRef>
          <a:fontRef idx="minor">
            <a:schemeClr val="tx1"/>
          </a:fontRef>
        </p:style>
      </p:cxnSp>
      <p:cxnSp>
        <p:nvCxnSpPr>
          <p:cNvPr id="32" name="Conector reto 31">
            <a:extLst>
              <a:ext uri="{FF2B5EF4-FFF2-40B4-BE49-F238E27FC236}">
                <a16:creationId xmlns:a16="http://schemas.microsoft.com/office/drawing/2014/main" id="{65EB46FA-C833-4CE7-ABDA-B7ABB9FCC741}"/>
              </a:ext>
            </a:extLst>
          </p:cNvPr>
          <p:cNvCxnSpPr>
            <a:cxnSpLocks/>
            <a:stCxn id="4" idx="5"/>
            <a:endCxn id="8" idx="0"/>
          </p:cNvCxnSpPr>
          <p:nvPr/>
        </p:nvCxnSpPr>
        <p:spPr>
          <a:xfrm>
            <a:off x="4003650" y="2990995"/>
            <a:ext cx="753881" cy="1090675"/>
          </a:xfrm>
          <a:prstGeom prst="line">
            <a:avLst/>
          </a:prstGeom>
          <a:ln w="57150"/>
        </p:spPr>
        <p:style>
          <a:lnRef idx="2">
            <a:schemeClr val="dk1"/>
          </a:lnRef>
          <a:fillRef idx="0">
            <a:schemeClr val="dk1"/>
          </a:fillRef>
          <a:effectRef idx="1">
            <a:schemeClr val="dk1"/>
          </a:effectRef>
          <a:fontRef idx="minor">
            <a:schemeClr val="tx1"/>
          </a:fontRef>
        </p:style>
      </p:cxnSp>
      <p:sp>
        <p:nvSpPr>
          <p:cNvPr id="35" name="CaixaDeTexto 34">
            <a:extLst>
              <a:ext uri="{FF2B5EF4-FFF2-40B4-BE49-F238E27FC236}">
                <a16:creationId xmlns:a16="http://schemas.microsoft.com/office/drawing/2014/main" id="{0405FA85-B740-4D1B-9770-496DA2090161}"/>
              </a:ext>
            </a:extLst>
          </p:cNvPr>
          <p:cNvSpPr txBox="1"/>
          <p:nvPr/>
        </p:nvSpPr>
        <p:spPr>
          <a:xfrm>
            <a:off x="5340626" y="675861"/>
            <a:ext cx="1420970" cy="584775"/>
          </a:xfrm>
          <a:prstGeom prst="rect">
            <a:avLst/>
          </a:prstGeom>
          <a:noFill/>
        </p:spPr>
        <p:txBody>
          <a:bodyPr wrap="square" rtlCol="0">
            <a:spAutoFit/>
          </a:bodyPr>
          <a:lstStyle/>
          <a:p>
            <a:r>
              <a:rPr lang="pt-BR" sz="3200" dirty="0"/>
              <a:t>5</a:t>
            </a:r>
          </a:p>
        </p:txBody>
      </p:sp>
      <p:sp>
        <p:nvSpPr>
          <p:cNvPr id="37" name="CaixaDeTexto 36">
            <a:extLst>
              <a:ext uri="{FF2B5EF4-FFF2-40B4-BE49-F238E27FC236}">
                <a16:creationId xmlns:a16="http://schemas.microsoft.com/office/drawing/2014/main" id="{414B1AF5-1FA1-49C3-8622-AAD3589BCB15}"/>
              </a:ext>
            </a:extLst>
          </p:cNvPr>
          <p:cNvSpPr txBox="1"/>
          <p:nvPr/>
        </p:nvSpPr>
        <p:spPr>
          <a:xfrm>
            <a:off x="3352799" y="2305038"/>
            <a:ext cx="1420970" cy="584775"/>
          </a:xfrm>
          <a:prstGeom prst="rect">
            <a:avLst/>
          </a:prstGeom>
          <a:noFill/>
        </p:spPr>
        <p:txBody>
          <a:bodyPr wrap="square" rtlCol="0">
            <a:spAutoFit/>
          </a:bodyPr>
          <a:lstStyle/>
          <a:p>
            <a:r>
              <a:rPr lang="pt-BR" sz="3200" dirty="0"/>
              <a:t>3</a:t>
            </a:r>
          </a:p>
        </p:txBody>
      </p:sp>
      <p:sp>
        <p:nvSpPr>
          <p:cNvPr id="39" name="CaixaDeTexto 38">
            <a:extLst>
              <a:ext uri="{FF2B5EF4-FFF2-40B4-BE49-F238E27FC236}">
                <a16:creationId xmlns:a16="http://schemas.microsoft.com/office/drawing/2014/main" id="{49604D5E-5C6F-40FF-8C17-F0619EE1E3FE}"/>
              </a:ext>
            </a:extLst>
          </p:cNvPr>
          <p:cNvSpPr txBox="1"/>
          <p:nvPr/>
        </p:nvSpPr>
        <p:spPr>
          <a:xfrm>
            <a:off x="7307080" y="2305037"/>
            <a:ext cx="1420970" cy="584775"/>
          </a:xfrm>
          <a:prstGeom prst="rect">
            <a:avLst/>
          </a:prstGeom>
          <a:noFill/>
        </p:spPr>
        <p:txBody>
          <a:bodyPr wrap="square" rtlCol="0">
            <a:spAutoFit/>
          </a:bodyPr>
          <a:lstStyle/>
          <a:p>
            <a:r>
              <a:rPr lang="pt-BR" sz="3200" dirty="0"/>
              <a:t>10</a:t>
            </a:r>
          </a:p>
        </p:txBody>
      </p:sp>
      <p:sp>
        <p:nvSpPr>
          <p:cNvPr id="41" name="CaixaDeTexto 40">
            <a:extLst>
              <a:ext uri="{FF2B5EF4-FFF2-40B4-BE49-F238E27FC236}">
                <a16:creationId xmlns:a16="http://schemas.microsoft.com/office/drawing/2014/main" id="{F07602D5-1E90-4B37-98C2-6295BE0F33CF}"/>
              </a:ext>
            </a:extLst>
          </p:cNvPr>
          <p:cNvSpPr txBox="1"/>
          <p:nvPr/>
        </p:nvSpPr>
        <p:spPr>
          <a:xfrm>
            <a:off x="4552122" y="4361756"/>
            <a:ext cx="1420970" cy="584775"/>
          </a:xfrm>
          <a:prstGeom prst="rect">
            <a:avLst/>
          </a:prstGeom>
          <a:noFill/>
        </p:spPr>
        <p:txBody>
          <a:bodyPr wrap="square" rtlCol="0">
            <a:spAutoFit/>
          </a:bodyPr>
          <a:lstStyle/>
          <a:p>
            <a:r>
              <a:rPr lang="pt-BR" sz="3200" dirty="0"/>
              <a:t>4</a:t>
            </a:r>
          </a:p>
        </p:txBody>
      </p:sp>
      <p:sp>
        <p:nvSpPr>
          <p:cNvPr id="43" name="CaixaDeTexto 42">
            <a:extLst>
              <a:ext uri="{FF2B5EF4-FFF2-40B4-BE49-F238E27FC236}">
                <a16:creationId xmlns:a16="http://schemas.microsoft.com/office/drawing/2014/main" id="{EA263C1F-A1A4-4558-8AAC-E8C6044B1CCC}"/>
              </a:ext>
            </a:extLst>
          </p:cNvPr>
          <p:cNvSpPr txBox="1"/>
          <p:nvPr/>
        </p:nvSpPr>
        <p:spPr>
          <a:xfrm>
            <a:off x="2230004" y="4361756"/>
            <a:ext cx="1420970" cy="584775"/>
          </a:xfrm>
          <a:prstGeom prst="rect">
            <a:avLst/>
          </a:prstGeom>
          <a:noFill/>
        </p:spPr>
        <p:txBody>
          <a:bodyPr wrap="square" rtlCol="0">
            <a:spAutoFit/>
          </a:bodyPr>
          <a:lstStyle/>
          <a:p>
            <a:r>
              <a:rPr lang="pt-BR" sz="3200" dirty="0"/>
              <a:t>1</a:t>
            </a:r>
          </a:p>
        </p:txBody>
      </p:sp>
      <p:sp>
        <p:nvSpPr>
          <p:cNvPr id="45" name="CaixaDeTexto 44">
            <a:extLst>
              <a:ext uri="{FF2B5EF4-FFF2-40B4-BE49-F238E27FC236}">
                <a16:creationId xmlns:a16="http://schemas.microsoft.com/office/drawing/2014/main" id="{A9A82205-AC2D-4050-9592-179D9EFECD38}"/>
              </a:ext>
            </a:extLst>
          </p:cNvPr>
          <p:cNvSpPr txBox="1"/>
          <p:nvPr/>
        </p:nvSpPr>
        <p:spPr>
          <a:xfrm>
            <a:off x="6483952" y="4361756"/>
            <a:ext cx="1420970" cy="584775"/>
          </a:xfrm>
          <a:prstGeom prst="rect">
            <a:avLst/>
          </a:prstGeom>
          <a:noFill/>
        </p:spPr>
        <p:txBody>
          <a:bodyPr wrap="square" rtlCol="0">
            <a:spAutoFit/>
          </a:bodyPr>
          <a:lstStyle/>
          <a:p>
            <a:r>
              <a:rPr lang="pt-BR" sz="3200" dirty="0"/>
              <a:t>7</a:t>
            </a:r>
          </a:p>
        </p:txBody>
      </p:sp>
      <p:sp>
        <p:nvSpPr>
          <p:cNvPr id="47" name="CaixaDeTexto 46">
            <a:extLst>
              <a:ext uri="{FF2B5EF4-FFF2-40B4-BE49-F238E27FC236}">
                <a16:creationId xmlns:a16="http://schemas.microsoft.com/office/drawing/2014/main" id="{6CC66049-8EB4-4214-BE4E-2708679F0B7D}"/>
              </a:ext>
            </a:extLst>
          </p:cNvPr>
          <p:cNvSpPr txBox="1"/>
          <p:nvPr/>
        </p:nvSpPr>
        <p:spPr>
          <a:xfrm>
            <a:off x="8541026" y="4345033"/>
            <a:ext cx="1420970" cy="584775"/>
          </a:xfrm>
          <a:prstGeom prst="rect">
            <a:avLst/>
          </a:prstGeom>
          <a:noFill/>
        </p:spPr>
        <p:txBody>
          <a:bodyPr wrap="square" rtlCol="0">
            <a:spAutoFit/>
          </a:bodyPr>
          <a:lstStyle/>
          <a:p>
            <a:r>
              <a:rPr lang="pt-BR" sz="3200" dirty="0"/>
              <a:t>20</a:t>
            </a:r>
          </a:p>
        </p:txBody>
      </p:sp>
      <p:cxnSp>
        <p:nvCxnSpPr>
          <p:cNvPr id="55" name="Conector de Seta Reta 54">
            <a:extLst>
              <a:ext uri="{FF2B5EF4-FFF2-40B4-BE49-F238E27FC236}">
                <a16:creationId xmlns:a16="http://schemas.microsoft.com/office/drawing/2014/main" id="{61D28621-9F5E-4258-B733-E8464F20C143}"/>
              </a:ext>
            </a:extLst>
          </p:cNvPr>
          <p:cNvCxnSpPr>
            <a:cxnSpLocks/>
          </p:cNvCxnSpPr>
          <p:nvPr/>
        </p:nvCxnSpPr>
        <p:spPr>
          <a:xfrm flipH="1">
            <a:off x="3723114" y="951319"/>
            <a:ext cx="1034416" cy="808382"/>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7" name="Conector de Seta Reta 56">
            <a:extLst>
              <a:ext uri="{FF2B5EF4-FFF2-40B4-BE49-F238E27FC236}">
                <a16:creationId xmlns:a16="http://schemas.microsoft.com/office/drawing/2014/main" id="{38E10467-16D2-4EC2-B888-618C3EE4CFEB}"/>
              </a:ext>
            </a:extLst>
          </p:cNvPr>
          <p:cNvCxnSpPr>
            <a:cxnSpLocks/>
          </p:cNvCxnSpPr>
          <p:nvPr/>
        </p:nvCxnSpPr>
        <p:spPr>
          <a:xfrm>
            <a:off x="6316154" y="1007006"/>
            <a:ext cx="1020417" cy="79145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61" name="Conector de Seta Reta 60">
            <a:extLst>
              <a:ext uri="{FF2B5EF4-FFF2-40B4-BE49-F238E27FC236}">
                <a16:creationId xmlns:a16="http://schemas.microsoft.com/office/drawing/2014/main" id="{E2A383FB-009F-4034-90A5-7DF27B920732}"/>
              </a:ext>
            </a:extLst>
          </p:cNvPr>
          <p:cNvCxnSpPr>
            <a:cxnSpLocks/>
          </p:cNvCxnSpPr>
          <p:nvPr/>
        </p:nvCxnSpPr>
        <p:spPr>
          <a:xfrm>
            <a:off x="8303979" y="2957121"/>
            <a:ext cx="639745" cy="95447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62" name="Conector de Seta Reta 61">
            <a:extLst>
              <a:ext uri="{FF2B5EF4-FFF2-40B4-BE49-F238E27FC236}">
                <a16:creationId xmlns:a16="http://schemas.microsoft.com/office/drawing/2014/main" id="{A0283315-5786-4BCC-AE54-4E4F92F550DD}"/>
              </a:ext>
            </a:extLst>
          </p:cNvPr>
          <p:cNvCxnSpPr>
            <a:cxnSpLocks/>
          </p:cNvCxnSpPr>
          <p:nvPr/>
        </p:nvCxnSpPr>
        <p:spPr>
          <a:xfrm flipH="1">
            <a:off x="2166356" y="2889812"/>
            <a:ext cx="742869" cy="104608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64" name="Conector de Seta Reta 63">
            <a:extLst>
              <a:ext uri="{FF2B5EF4-FFF2-40B4-BE49-F238E27FC236}">
                <a16:creationId xmlns:a16="http://schemas.microsoft.com/office/drawing/2014/main" id="{254E334C-7759-4EA0-9948-C42C8252D759}"/>
              </a:ext>
            </a:extLst>
          </p:cNvPr>
          <p:cNvCxnSpPr>
            <a:cxnSpLocks/>
          </p:cNvCxnSpPr>
          <p:nvPr/>
        </p:nvCxnSpPr>
        <p:spPr>
          <a:xfrm flipH="1">
            <a:off x="6479193" y="2942139"/>
            <a:ext cx="526729" cy="9937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68" name="Conector de Seta Reta 67">
            <a:extLst>
              <a:ext uri="{FF2B5EF4-FFF2-40B4-BE49-F238E27FC236}">
                <a16:creationId xmlns:a16="http://schemas.microsoft.com/office/drawing/2014/main" id="{8A8E40DA-06BE-4A91-9C87-0F1AA1353451}"/>
              </a:ext>
            </a:extLst>
          </p:cNvPr>
          <p:cNvCxnSpPr>
            <a:cxnSpLocks/>
          </p:cNvCxnSpPr>
          <p:nvPr/>
        </p:nvCxnSpPr>
        <p:spPr>
          <a:xfrm>
            <a:off x="4234817" y="2889391"/>
            <a:ext cx="694992" cy="95931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70" name="CaixaDeTexto 69">
            <a:extLst>
              <a:ext uri="{FF2B5EF4-FFF2-40B4-BE49-F238E27FC236}">
                <a16:creationId xmlns:a16="http://schemas.microsoft.com/office/drawing/2014/main" id="{B7C72B0E-4349-415F-BA5C-CF4B3C6A8C1E}"/>
              </a:ext>
            </a:extLst>
          </p:cNvPr>
          <p:cNvSpPr txBox="1"/>
          <p:nvPr/>
        </p:nvSpPr>
        <p:spPr>
          <a:xfrm>
            <a:off x="3517706" y="954157"/>
            <a:ext cx="1034416" cy="461665"/>
          </a:xfrm>
          <a:prstGeom prst="rect">
            <a:avLst/>
          </a:prstGeom>
          <a:noFill/>
        </p:spPr>
        <p:txBody>
          <a:bodyPr wrap="square" rtlCol="0">
            <a:spAutoFit/>
          </a:bodyPr>
          <a:lstStyle/>
          <a:p>
            <a:r>
              <a:rPr lang="pt-BR" sz="2400" dirty="0"/>
              <a:t>3 &lt; 5</a:t>
            </a:r>
          </a:p>
        </p:txBody>
      </p:sp>
      <p:sp>
        <p:nvSpPr>
          <p:cNvPr id="72" name="CaixaDeTexto 71">
            <a:extLst>
              <a:ext uri="{FF2B5EF4-FFF2-40B4-BE49-F238E27FC236}">
                <a16:creationId xmlns:a16="http://schemas.microsoft.com/office/drawing/2014/main" id="{A348D5B8-8BED-4D12-B7A5-B822A230AA63}"/>
              </a:ext>
            </a:extLst>
          </p:cNvPr>
          <p:cNvSpPr txBox="1"/>
          <p:nvPr/>
        </p:nvSpPr>
        <p:spPr>
          <a:xfrm>
            <a:off x="6789872" y="974282"/>
            <a:ext cx="1034416" cy="461665"/>
          </a:xfrm>
          <a:prstGeom prst="rect">
            <a:avLst/>
          </a:prstGeom>
          <a:noFill/>
        </p:spPr>
        <p:txBody>
          <a:bodyPr wrap="square" rtlCol="0">
            <a:spAutoFit/>
          </a:bodyPr>
          <a:lstStyle/>
          <a:p>
            <a:r>
              <a:rPr lang="pt-BR" sz="2400" dirty="0"/>
              <a:t>10 &gt; 5</a:t>
            </a:r>
          </a:p>
        </p:txBody>
      </p:sp>
      <p:sp>
        <p:nvSpPr>
          <p:cNvPr id="74" name="CaixaDeTexto 73">
            <a:extLst>
              <a:ext uri="{FF2B5EF4-FFF2-40B4-BE49-F238E27FC236}">
                <a16:creationId xmlns:a16="http://schemas.microsoft.com/office/drawing/2014/main" id="{21F97587-D2E3-4CD4-A36F-CD762C573596}"/>
              </a:ext>
            </a:extLst>
          </p:cNvPr>
          <p:cNvSpPr txBox="1"/>
          <p:nvPr/>
        </p:nvSpPr>
        <p:spPr>
          <a:xfrm>
            <a:off x="1720919" y="3065389"/>
            <a:ext cx="1034416" cy="461665"/>
          </a:xfrm>
          <a:prstGeom prst="rect">
            <a:avLst/>
          </a:prstGeom>
          <a:noFill/>
        </p:spPr>
        <p:txBody>
          <a:bodyPr wrap="square" rtlCol="0">
            <a:spAutoFit/>
          </a:bodyPr>
          <a:lstStyle/>
          <a:p>
            <a:r>
              <a:rPr lang="pt-BR" sz="2400" dirty="0"/>
              <a:t>1 &lt; 3</a:t>
            </a:r>
          </a:p>
        </p:txBody>
      </p:sp>
      <p:sp>
        <p:nvSpPr>
          <p:cNvPr id="76" name="CaixaDeTexto 75">
            <a:extLst>
              <a:ext uri="{FF2B5EF4-FFF2-40B4-BE49-F238E27FC236}">
                <a16:creationId xmlns:a16="http://schemas.microsoft.com/office/drawing/2014/main" id="{8AB4B454-0999-4B77-9893-E880EF272898}"/>
              </a:ext>
            </a:extLst>
          </p:cNvPr>
          <p:cNvSpPr txBox="1"/>
          <p:nvPr/>
        </p:nvSpPr>
        <p:spPr>
          <a:xfrm>
            <a:off x="4612504" y="2987286"/>
            <a:ext cx="1034416" cy="461665"/>
          </a:xfrm>
          <a:prstGeom prst="rect">
            <a:avLst/>
          </a:prstGeom>
          <a:noFill/>
        </p:spPr>
        <p:txBody>
          <a:bodyPr wrap="square" rtlCol="0">
            <a:spAutoFit/>
          </a:bodyPr>
          <a:lstStyle/>
          <a:p>
            <a:r>
              <a:rPr lang="pt-BR" sz="2400" dirty="0"/>
              <a:t>4 &gt; 3</a:t>
            </a:r>
          </a:p>
        </p:txBody>
      </p:sp>
      <p:sp>
        <p:nvSpPr>
          <p:cNvPr id="78" name="CaixaDeTexto 77">
            <a:extLst>
              <a:ext uri="{FF2B5EF4-FFF2-40B4-BE49-F238E27FC236}">
                <a16:creationId xmlns:a16="http://schemas.microsoft.com/office/drawing/2014/main" id="{F08CC16F-07B5-4307-BF8F-D4FCCF33AE6C}"/>
              </a:ext>
            </a:extLst>
          </p:cNvPr>
          <p:cNvSpPr txBox="1"/>
          <p:nvPr/>
        </p:nvSpPr>
        <p:spPr>
          <a:xfrm>
            <a:off x="5866609" y="2982899"/>
            <a:ext cx="1034416" cy="461665"/>
          </a:xfrm>
          <a:prstGeom prst="rect">
            <a:avLst/>
          </a:prstGeom>
          <a:noFill/>
        </p:spPr>
        <p:txBody>
          <a:bodyPr wrap="square" rtlCol="0">
            <a:spAutoFit/>
          </a:bodyPr>
          <a:lstStyle/>
          <a:p>
            <a:r>
              <a:rPr lang="pt-BR" sz="2400" dirty="0"/>
              <a:t>7 &lt; 10</a:t>
            </a:r>
          </a:p>
        </p:txBody>
      </p:sp>
      <p:sp>
        <p:nvSpPr>
          <p:cNvPr id="80" name="CaixaDeTexto 79">
            <a:extLst>
              <a:ext uri="{FF2B5EF4-FFF2-40B4-BE49-F238E27FC236}">
                <a16:creationId xmlns:a16="http://schemas.microsoft.com/office/drawing/2014/main" id="{5D470AFC-D494-4BDF-931B-7308DABD26FF}"/>
              </a:ext>
            </a:extLst>
          </p:cNvPr>
          <p:cNvSpPr txBox="1"/>
          <p:nvPr/>
        </p:nvSpPr>
        <p:spPr>
          <a:xfrm>
            <a:off x="8737380" y="2961365"/>
            <a:ext cx="1224615" cy="461665"/>
          </a:xfrm>
          <a:prstGeom prst="rect">
            <a:avLst/>
          </a:prstGeom>
          <a:noFill/>
        </p:spPr>
        <p:txBody>
          <a:bodyPr wrap="square" rtlCol="0">
            <a:spAutoFit/>
          </a:bodyPr>
          <a:lstStyle/>
          <a:p>
            <a:r>
              <a:rPr lang="pt-BR" sz="2400" dirty="0"/>
              <a:t>20 &gt; 10</a:t>
            </a:r>
          </a:p>
        </p:txBody>
      </p:sp>
    </p:spTree>
    <p:extLst>
      <p:ext uri="{BB962C8B-B14F-4D97-AF65-F5344CB8AC3E}">
        <p14:creationId xmlns:p14="http://schemas.microsoft.com/office/powerpoint/2010/main" val="3640543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ÁRVORE BINÁRIA DE BUSCA</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pPr algn="ctr"/>
            <a:r>
              <a:rPr lang="pt-BR" sz="2400" b="1" dirty="0"/>
              <a:t>ÁRVORE BINÁRIA BALANCEADA X NÃO-BALANCEADA:</a:t>
            </a:r>
          </a:p>
          <a:p>
            <a:pPr>
              <a:buFont typeface="Arial" panose="020B0604020202020204" pitchFamily="34" charset="0"/>
              <a:buChar char="•"/>
            </a:pPr>
            <a:r>
              <a:rPr lang="pt-BR" sz="2400" b="1" dirty="0"/>
              <a:t> </a:t>
            </a:r>
            <a:r>
              <a:rPr lang="pt-BR" sz="2400" dirty="0"/>
              <a:t>A Árvore Binária pode ser classificada em dois tipos: Balanceada e Não-Balanceada. Essa classificação é definida pela altura na Árvore Binária atual.</a:t>
            </a:r>
          </a:p>
          <a:p>
            <a:pPr>
              <a:buFont typeface="Arial" panose="020B0604020202020204" pitchFamily="34" charset="0"/>
              <a:buChar char="•"/>
            </a:pPr>
            <a:r>
              <a:rPr lang="pt-BR" sz="2400" dirty="0"/>
              <a:t> Na Balanceada, a altura entre os nós dos dois lados da árvore permanece a mesma, enquanto na Não-Balanceada, a altura entre os dois lados apresentam um desequilíbrio, ou seja, não são iguais.</a:t>
            </a:r>
          </a:p>
        </p:txBody>
      </p:sp>
      <p:pic>
        <p:nvPicPr>
          <p:cNvPr id="5" name="Imagem 4" descr="Uma imagem contendo desenho&#10;&#10;Descrição gerada automaticamente">
            <a:extLst>
              <a:ext uri="{FF2B5EF4-FFF2-40B4-BE49-F238E27FC236}">
                <a16:creationId xmlns:a16="http://schemas.microsoft.com/office/drawing/2014/main" id="{0B33123D-DA7F-41EB-B00B-68DE24C5B6DD}"/>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826033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lipse 14">
            <a:extLst>
              <a:ext uri="{FF2B5EF4-FFF2-40B4-BE49-F238E27FC236}">
                <a16:creationId xmlns:a16="http://schemas.microsoft.com/office/drawing/2014/main" id="{9316E626-5519-432C-9C83-42F8E496EA2B}"/>
              </a:ext>
            </a:extLst>
          </p:cNvPr>
          <p:cNvSpPr/>
          <p:nvPr/>
        </p:nvSpPr>
        <p:spPr>
          <a:xfrm>
            <a:off x="2869096" y="1862764"/>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Elipse 17">
            <a:extLst>
              <a:ext uri="{FF2B5EF4-FFF2-40B4-BE49-F238E27FC236}">
                <a16:creationId xmlns:a16="http://schemas.microsoft.com/office/drawing/2014/main" id="{84EA5487-D0F8-49B6-A004-9EA8D4262136}"/>
              </a:ext>
            </a:extLst>
          </p:cNvPr>
          <p:cNvSpPr/>
          <p:nvPr/>
        </p:nvSpPr>
        <p:spPr>
          <a:xfrm>
            <a:off x="460515" y="4223293"/>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a16="http://schemas.microsoft.com/office/drawing/2014/main" id="{C0EDBE5D-3973-414C-B74D-81E0897EBDA5}"/>
              </a:ext>
            </a:extLst>
          </p:cNvPr>
          <p:cNvSpPr/>
          <p:nvPr/>
        </p:nvSpPr>
        <p:spPr>
          <a:xfrm>
            <a:off x="5204789" y="4223292"/>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lipse 20">
            <a:extLst>
              <a:ext uri="{FF2B5EF4-FFF2-40B4-BE49-F238E27FC236}">
                <a16:creationId xmlns:a16="http://schemas.microsoft.com/office/drawing/2014/main" id="{85211F64-4185-44F8-882B-E01DF15FAD33}"/>
              </a:ext>
            </a:extLst>
          </p:cNvPr>
          <p:cNvSpPr/>
          <p:nvPr/>
        </p:nvSpPr>
        <p:spPr>
          <a:xfrm>
            <a:off x="2093844" y="4223294"/>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a:extLst>
              <a:ext uri="{FF2B5EF4-FFF2-40B4-BE49-F238E27FC236}">
                <a16:creationId xmlns:a16="http://schemas.microsoft.com/office/drawing/2014/main" id="{BEEDED4B-4D4E-4AB3-92A2-8D36422F845D}"/>
              </a:ext>
            </a:extLst>
          </p:cNvPr>
          <p:cNvSpPr/>
          <p:nvPr/>
        </p:nvSpPr>
        <p:spPr>
          <a:xfrm>
            <a:off x="3564835" y="4223295"/>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a:extLst>
              <a:ext uri="{FF2B5EF4-FFF2-40B4-BE49-F238E27FC236}">
                <a16:creationId xmlns:a16="http://schemas.microsoft.com/office/drawing/2014/main" id="{40A54538-CAFC-47D0-A3C9-99263615841D}"/>
              </a:ext>
            </a:extLst>
          </p:cNvPr>
          <p:cNvSpPr/>
          <p:nvPr/>
        </p:nvSpPr>
        <p:spPr>
          <a:xfrm>
            <a:off x="1305340" y="2862469"/>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Elipse 24">
            <a:extLst>
              <a:ext uri="{FF2B5EF4-FFF2-40B4-BE49-F238E27FC236}">
                <a16:creationId xmlns:a16="http://schemas.microsoft.com/office/drawing/2014/main" id="{42092642-0D38-44D0-9CA4-3C9D6ECA90DC}"/>
              </a:ext>
            </a:extLst>
          </p:cNvPr>
          <p:cNvSpPr/>
          <p:nvPr/>
        </p:nvSpPr>
        <p:spPr>
          <a:xfrm>
            <a:off x="4432853" y="2839276"/>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aixaDeTexto 37">
            <a:extLst>
              <a:ext uri="{FF2B5EF4-FFF2-40B4-BE49-F238E27FC236}">
                <a16:creationId xmlns:a16="http://schemas.microsoft.com/office/drawing/2014/main" id="{0909AD88-4F66-4E00-B965-9131924C5BA7}"/>
              </a:ext>
            </a:extLst>
          </p:cNvPr>
          <p:cNvSpPr txBox="1"/>
          <p:nvPr/>
        </p:nvSpPr>
        <p:spPr>
          <a:xfrm>
            <a:off x="3127513" y="1989874"/>
            <a:ext cx="1420970" cy="584775"/>
          </a:xfrm>
          <a:prstGeom prst="rect">
            <a:avLst/>
          </a:prstGeom>
          <a:noFill/>
        </p:spPr>
        <p:txBody>
          <a:bodyPr wrap="square" rtlCol="0">
            <a:spAutoFit/>
          </a:bodyPr>
          <a:lstStyle/>
          <a:p>
            <a:r>
              <a:rPr lang="pt-BR" sz="3200" dirty="0"/>
              <a:t>6</a:t>
            </a:r>
          </a:p>
        </p:txBody>
      </p:sp>
      <p:sp>
        <p:nvSpPr>
          <p:cNvPr id="51" name="CaixaDeTexto 50">
            <a:extLst>
              <a:ext uri="{FF2B5EF4-FFF2-40B4-BE49-F238E27FC236}">
                <a16:creationId xmlns:a16="http://schemas.microsoft.com/office/drawing/2014/main" id="{CE28A028-C356-4B99-B9EA-18AB1D4B0910}"/>
              </a:ext>
            </a:extLst>
          </p:cNvPr>
          <p:cNvSpPr txBox="1"/>
          <p:nvPr/>
        </p:nvSpPr>
        <p:spPr>
          <a:xfrm>
            <a:off x="4548483" y="2974267"/>
            <a:ext cx="1420970" cy="584775"/>
          </a:xfrm>
          <a:prstGeom prst="rect">
            <a:avLst/>
          </a:prstGeom>
          <a:noFill/>
        </p:spPr>
        <p:txBody>
          <a:bodyPr wrap="square" rtlCol="0">
            <a:spAutoFit/>
          </a:bodyPr>
          <a:lstStyle/>
          <a:p>
            <a:r>
              <a:rPr lang="pt-BR" sz="3200" dirty="0"/>
              <a:t>14</a:t>
            </a:r>
          </a:p>
        </p:txBody>
      </p:sp>
      <p:sp>
        <p:nvSpPr>
          <p:cNvPr id="53" name="CaixaDeTexto 52">
            <a:extLst>
              <a:ext uri="{FF2B5EF4-FFF2-40B4-BE49-F238E27FC236}">
                <a16:creationId xmlns:a16="http://schemas.microsoft.com/office/drawing/2014/main" id="{C6ECBFF4-94CA-42D6-8A62-52A995DDD04C}"/>
              </a:ext>
            </a:extLst>
          </p:cNvPr>
          <p:cNvSpPr txBox="1"/>
          <p:nvPr/>
        </p:nvSpPr>
        <p:spPr>
          <a:xfrm>
            <a:off x="5333249" y="4314341"/>
            <a:ext cx="1420970" cy="584775"/>
          </a:xfrm>
          <a:prstGeom prst="rect">
            <a:avLst/>
          </a:prstGeom>
          <a:noFill/>
        </p:spPr>
        <p:txBody>
          <a:bodyPr wrap="square" rtlCol="0">
            <a:spAutoFit/>
          </a:bodyPr>
          <a:lstStyle/>
          <a:p>
            <a:r>
              <a:rPr lang="pt-BR" sz="3200" dirty="0"/>
              <a:t>24</a:t>
            </a:r>
          </a:p>
        </p:txBody>
      </p:sp>
      <p:sp>
        <p:nvSpPr>
          <p:cNvPr id="59" name="CaixaDeTexto 58">
            <a:extLst>
              <a:ext uri="{FF2B5EF4-FFF2-40B4-BE49-F238E27FC236}">
                <a16:creationId xmlns:a16="http://schemas.microsoft.com/office/drawing/2014/main" id="{BD886C66-7715-4EA9-ACF6-F753C9E72A77}"/>
              </a:ext>
            </a:extLst>
          </p:cNvPr>
          <p:cNvSpPr txBox="1"/>
          <p:nvPr/>
        </p:nvSpPr>
        <p:spPr>
          <a:xfrm>
            <a:off x="3777194" y="4414189"/>
            <a:ext cx="1420970" cy="584775"/>
          </a:xfrm>
          <a:prstGeom prst="rect">
            <a:avLst/>
          </a:prstGeom>
          <a:noFill/>
        </p:spPr>
        <p:txBody>
          <a:bodyPr wrap="square" rtlCol="0">
            <a:spAutoFit/>
          </a:bodyPr>
          <a:lstStyle/>
          <a:p>
            <a:r>
              <a:rPr lang="pt-BR" sz="3200" dirty="0"/>
              <a:t>10</a:t>
            </a:r>
          </a:p>
        </p:txBody>
      </p:sp>
      <p:sp>
        <p:nvSpPr>
          <p:cNvPr id="67" name="CaixaDeTexto 66">
            <a:extLst>
              <a:ext uri="{FF2B5EF4-FFF2-40B4-BE49-F238E27FC236}">
                <a16:creationId xmlns:a16="http://schemas.microsoft.com/office/drawing/2014/main" id="{3818677B-EBB7-479C-BC50-F6818D316104}"/>
              </a:ext>
            </a:extLst>
          </p:cNvPr>
          <p:cNvSpPr txBox="1"/>
          <p:nvPr/>
        </p:nvSpPr>
        <p:spPr>
          <a:xfrm>
            <a:off x="1578503" y="2997460"/>
            <a:ext cx="1420970" cy="584775"/>
          </a:xfrm>
          <a:prstGeom prst="rect">
            <a:avLst/>
          </a:prstGeom>
          <a:noFill/>
        </p:spPr>
        <p:txBody>
          <a:bodyPr wrap="square" rtlCol="0">
            <a:spAutoFit/>
          </a:bodyPr>
          <a:lstStyle/>
          <a:p>
            <a:r>
              <a:rPr lang="pt-BR" sz="3200" dirty="0"/>
              <a:t>4</a:t>
            </a:r>
          </a:p>
        </p:txBody>
      </p:sp>
      <p:sp>
        <p:nvSpPr>
          <p:cNvPr id="83" name="CaixaDeTexto 82">
            <a:extLst>
              <a:ext uri="{FF2B5EF4-FFF2-40B4-BE49-F238E27FC236}">
                <a16:creationId xmlns:a16="http://schemas.microsoft.com/office/drawing/2014/main" id="{AAB9AA89-9C9A-48EC-9A44-BA4AC8B57AE2}"/>
              </a:ext>
            </a:extLst>
          </p:cNvPr>
          <p:cNvSpPr txBox="1"/>
          <p:nvPr/>
        </p:nvSpPr>
        <p:spPr>
          <a:xfrm>
            <a:off x="672874" y="4414188"/>
            <a:ext cx="1420970" cy="584775"/>
          </a:xfrm>
          <a:prstGeom prst="rect">
            <a:avLst/>
          </a:prstGeom>
          <a:noFill/>
        </p:spPr>
        <p:txBody>
          <a:bodyPr wrap="square" rtlCol="0">
            <a:spAutoFit/>
          </a:bodyPr>
          <a:lstStyle/>
          <a:p>
            <a:r>
              <a:rPr lang="pt-BR" sz="3200" dirty="0"/>
              <a:t>3</a:t>
            </a:r>
          </a:p>
        </p:txBody>
      </p:sp>
      <p:sp>
        <p:nvSpPr>
          <p:cNvPr id="85" name="CaixaDeTexto 84">
            <a:extLst>
              <a:ext uri="{FF2B5EF4-FFF2-40B4-BE49-F238E27FC236}">
                <a16:creationId xmlns:a16="http://schemas.microsoft.com/office/drawing/2014/main" id="{AD8D3263-E957-4D21-8371-3F28015955B7}"/>
              </a:ext>
            </a:extLst>
          </p:cNvPr>
          <p:cNvSpPr txBox="1"/>
          <p:nvPr/>
        </p:nvSpPr>
        <p:spPr>
          <a:xfrm>
            <a:off x="2356224" y="4366175"/>
            <a:ext cx="1420970" cy="584775"/>
          </a:xfrm>
          <a:prstGeom prst="rect">
            <a:avLst/>
          </a:prstGeom>
          <a:noFill/>
        </p:spPr>
        <p:txBody>
          <a:bodyPr wrap="square" rtlCol="0">
            <a:spAutoFit/>
          </a:bodyPr>
          <a:lstStyle/>
          <a:p>
            <a:r>
              <a:rPr lang="pt-BR" sz="3200" dirty="0"/>
              <a:t>5</a:t>
            </a:r>
          </a:p>
        </p:txBody>
      </p:sp>
      <p:cxnSp>
        <p:nvCxnSpPr>
          <p:cNvPr id="86" name="Conector reto 85">
            <a:extLst>
              <a:ext uri="{FF2B5EF4-FFF2-40B4-BE49-F238E27FC236}">
                <a16:creationId xmlns:a16="http://schemas.microsoft.com/office/drawing/2014/main" id="{60111682-93FA-498B-991A-C1CC9DAF1CE0}"/>
              </a:ext>
            </a:extLst>
          </p:cNvPr>
          <p:cNvCxnSpPr>
            <a:cxnSpLocks/>
            <a:stCxn id="15" idx="2"/>
          </p:cNvCxnSpPr>
          <p:nvPr/>
        </p:nvCxnSpPr>
        <p:spPr>
          <a:xfrm flipH="1">
            <a:off x="2093846" y="2290147"/>
            <a:ext cx="775250" cy="707313"/>
          </a:xfrm>
          <a:prstGeom prst="line">
            <a:avLst/>
          </a:prstGeom>
          <a:ln w="57150"/>
        </p:spPr>
        <p:style>
          <a:lnRef idx="2">
            <a:schemeClr val="dk1"/>
          </a:lnRef>
          <a:fillRef idx="0">
            <a:schemeClr val="dk1"/>
          </a:fillRef>
          <a:effectRef idx="1">
            <a:schemeClr val="dk1"/>
          </a:effectRef>
          <a:fontRef idx="minor">
            <a:schemeClr val="tx1"/>
          </a:fontRef>
        </p:style>
      </p:cxnSp>
      <p:cxnSp>
        <p:nvCxnSpPr>
          <p:cNvPr id="89" name="Conector reto 88">
            <a:extLst>
              <a:ext uri="{FF2B5EF4-FFF2-40B4-BE49-F238E27FC236}">
                <a16:creationId xmlns:a16="http://schemas.microsoft.com/office/drawing/2014/main" id="{3EA37191-C3FB-4759-A319-F9E453AE95B6}"/>
              </a:ext>
            </a:extLst>
          </p:cNvPr>
          <p:cNvCxnSpPr>
            <a:cxnSpLocks/>
            <a:endCxn id="25" idx="1"/>
          </p:cNvCxnSpPr>
          <p:nvPr/>
        </p:nvCxnSpPr>
        <p:spPr>
          <a:xfrm>
            <a:off x="3731370" y="2282261"/>
            <a:ext cx="828601" cy="682192"/>
          </a:xfrm>
          <a:prstGeom prst="line">
            <a:avLst/>
          </a:prstGeom>
          <a:ln w="57150"/>
        </p:spPr>
        <p:style>
          <a:lnRef idx="2">
            <a:schemeClr val="dk1"/>
          </a:lnRef>
          <a:fillRef idx="0">
            <a:schemeClr val="dk1"/>
          </a:fillRef>
          <a:effectRef idx="1">
            <a:schemeClr val="dk1"/>
          </a:effectRef>
          <a:fontRef idx="minor">
            <a:schemeClr val="tx1"/>
          </a:fontRef>
        </p:style>
      </p:cxnSp>
      <p:cxnSp>
        <p:nvCxnSpPr>
          <p:cNvPr id="95" name="Conector reto 94">
            <a:extLst>
              <a:ext uri="{FF2B5EF4-FFF2-40B4-BE49-F238E27FC236}">
                <a16:creationId xmlns:a16="http://schemas.microsoft.com/office/drawing/2014/main" id="{3565EA36-630A-46D6-AF54-BF253DBEBDCF}"/>
              </a:ext>
            </a:extLst>
          </p:cNvPr>
          <p:cNvCxnSpPr>
            <a:cxnSpLocks/>
            <a:endCxn id="22" idx="0"/>
          </p:cNvCxnSpPr>
          <p:nvPr/>
        </p:nvCxnSpPr>
        <p:spPr>
          <a:xfrm flipH="1">
            <a:off x="3998844" y="3559042"/>
            <a:ext cx="545160" cy="664253"/>
          </a:xfrm>
          <a:prstGeom prst="line">
            <a:avLst/>
          </a:prstGeom>
          <a:ln w="57150"/>
        </p:spPr>
        <p:style>
          <a:lnRef idx="2">
            <a:schemeClr val="dk1"/>
          </a:lnRef>
          <a:fillRef idx="0">
            <a:schemeClr val="dk1"/>
          </a:fillRef>
          <a:effectRef idx="1">
            <a:schemeClr val="dk1"/>
          </a:effectRef>
          <a:fontRef idx="minor">
            <a:schemeClr val="tx1"/>
          </a:fontRef>
        </p:style>
      </p:cxnSp>
      <p:cxnSp>
        <p:nvCxnSpPr>
          <p:cNvPr id="98" name="Conector reto 97">
            <a:extLst>
              <a:ext uri="{FF2B5EF4-FFF2-40B4-BE49-F238E27FC236}">
                <a16:creationId xmlns:a16="http://schemas.microsoft.com/office/drawing/2014/main" id="{D761A6FE-F30E-48E1-BD9C-01C694B1D1CE}"/>
              </a:ext>
            </a:extLst>
          </p:cNvPr>
          <p:cNvCxnSpPr>
            <a:cxnSpLocks/>
            <a:stCxn id="51" idx="2"/>
            <a:endCxn id="19" idx="0"/>
          </p:cNvCxnSpPr>
          <p:nvPr/>
        </p:nvCxnSpPr>
        <p:spPr>
          <a:xfrm>
            <a:off x="5258968" y="3559042"/>
            <a:ext cx="379830" cy="664250"/>
          </a:xfrm>
          <a:prstGeom prst="line">
            <a:avLst/>
          </a:prstGeom>
          <a:ln w="57150"/>
        </p:spPr>
        <p:style>
          <a:lnRef idx="2">
            <a:schemeClr val="dk1"/>
          </a:lnRef>
          <a:fillRef idx="0">
            <a:schemeClr val="dk1"/>
          </a:fillRef>
          <a:effectRef idx="1">
            <a:schemeClr val="dk1"/>
          </a:effectRef>
          <a:fontRef idx="minor">
            <a:schemeClr val="tx1"/>
          </a:fontRef>
        </p:style>
      </p:cxnSp>
      <p:cxnSp>
        <p:nvCxnSpPr>
          <p:cNvPr id="105" name="Conector reto 104">
            <a:extLst>
              <a:ext uri="{FF2B5EF4-FFF2-40B4-BE49-F238E27FC236}">
                <a16:creationId xmlns:a16="http://schemas.microsoft.com/office/drawing/2014/main" id="{2B68C19F-7021-4393-BF13-2D9F76163F02}"/>
              </a:ext>
            </a:extLst>
          </p:cNvPr>
          <p:cNvCxnSpPr>
            <a:cxnSpLocks/>
            <a:stCxn id="24" idx="3"/>
            <a:endCxn id="18" idx="0"/>
          </p:cNvCxnSpPr>
          <p:nvPr/>
        </p:nvCxnSpPr>
        <p:spPr>
          <a:xfrm flipH="1">
            <a:off x="894524" y="3592057"/>
            <a:ext cx="537934" cy="631236"/>
          </a:xfrm>
          <a:prstGeom prst="line">
            <a:avLst/>
          </a:prstGeom>
          <a:ln w="57150"/>
        </p:spPr>
        <p:style>
          <a:lnRef idx="2">
            <a:schemeClr val="dk1"/>
          </a:lnRef>
          <a:fillRef idx="0">
            <a:schemeClr val="dk1"/>
          </a:fillRef>
          <a:effectRef idx="1">
            <a:schemeClr val="dk1"/>
          </a:effectRef>
          <a:fontRef idx="minor">
            <a:schemeClr val="tx1"/>
          </a:fontRef>
        </p:style>
      </p:cxnSp>
      <p:cxnSp>
        <p:nvCxnSpPr>
          <p:cNvPr id="108" name="Conector reto 107">
            <a:extLst>
              <a:ext uri="{FF2B5EF4-FFF2-40B4-BE49-F238E27FC236}">
                <a16:creationId xmlns:a16="http://schemas.microsoft.com/office/drawing/2014/main" id="{436A91BD-255C-4026-874F-A42502C2056A}"/>
              </a:ext>
            </a:extLst>
          </p:cNvPr>
          <p:cNvCxnSpPr>
            <a:cxnSpLocks/>
            <a:stCxn id="24" idx="5"/>
            <a:endCxn id="21" idx="0"/>
          </p:cNvCxnSpPr>
          <p:nvPr/>
        </p:nvCxnSpPr>
        <p:spPr>
          <a:xfrm>
            <a:off x="2046240" y="3592057"/>
            <a:ext cx="481613" cy="631237"/>
          </a:xfrm>
          <a:prstGeom prst="line">
            <a:avLst/>
          </a:prstGeom>
          <a:ln w="57150"/>
        </p:spPr>
        <p:style>
          <a:lnRef idx="2">
            <a:schemeClr val="dk1"/>
          </a:lnRef>
          <a:fillRef idx="0">
            <a:schemeClr val="dk1"/>
          </a:fillRef>
          <a:effectRef idx="1">
            <a:schemeClr val="dk1"/>
          </a:effectRef>
          <a:fontRef idx="minor">
            <a:schemeClr val="tx1"/>
          </a:fontRef>
        </p:style>
      </p:cxnSp>
      <p:sp>
        <p:nvSpPr>
          <p:cNvPr id="111" name="Elipse 110">
            <a:extLst>
              <a:ext uri="{FF2B5EF4-FFF2-40B4-BE49-F238E27FC236}">
                <a16:creationId xmlns:a16="http://schemas.microsoft.com/office/drawing/2014/main" id="{3DBA7DDE-CAB4-4D52-ACA7-C5E18D62542E}"/>
              </a:ext>
            </a:extLst>
          </p:cNvPr>
          <p:cNvSpPr/>
          <p:nvPr/>
        </p:nvSpPr>
        <p:spPr>
          <a:xfrm>
            <a:off x="8866874" y="1870649"/>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Elipse 111">
            <a:extLst>
              <a:ext uri="{FF2B5EF4-FFF2-40B4-BE49-F238E27FC236}">
                <a16:creationId xmlns:a16="http://schemas.microsoft.com/office/drawing/2014/main" id="{F41D55C0-F82A-425B-BE64-1706378888E5}"/>
              </a:ext>
            </a:extLst>
          </p:cNvPr>
          <p:cNvSpPr/>
          <p:nvPr/>
        </p:nvSpPr>
        <p:spPr>
          <a:xfrm>
            <a:off x="6458293" y="4231178"/>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Elipse 112">
            <a:extLst>
              <a:ext uri="{FF2B5EF4-FFF2-40B4-BE49-F238E27FC236}">
                <a16:creationId xmlns:a16="http://schemas.microsoft.com/office/drawing/2014/main" id="{CE492F9B-51A1-4117-96C2-68B456965B53}"/>
              </a:ext>
            </a:extLst>
          </p:cNvPr>
          <p:cNvSpPr/>
          <p:nvPr/>
        </p:nvSpPr>
        <p:spPr>
          <a:xfrm>
            <a:off x="11202567" y="4231177"/>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Elipse 113">
            <a:extLst>
              <a:ext uri="{FF2B5EF4-FFF2-40B4-BE49-F238E27FC236}">
                <a16:creationId xmlns:a16="http://schemas.microsoft.com/office/drawing/2014/main" id="{B7D46040-007B-4390-8D34-57D3F93A4B9A}"/>
              </a:ext>
            </a:extLst>
          </p:cNvPr>
          <p:cNvSpPr/>
          <p:nvPr/>
        </p:nvSpPr>
        <p:spPr>
          <a:xfrm>
            <a:off x="8091622" y="4231179"/>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5" name="Elipse 114">
            <a:extLst>
              <a:ext uri="{FF2B5EF4-FFF2-40B4-BE49-F238E27FC236}">
                <a16:creationId xmlns:a16="http://schemas.microsoft.com/office/drawing/2014/main" id="{50754BA6-955B-4087-8F43-6E42320A96C1}"/>
              </a:ext>
            </a:extLst>
          </p:cNvPr>
          <p:cNvSpPr/>
          <p:nvPr/>
        </p:nvSpPr>
        <p:spPr>
          <a:xfrm>
            <a:off x="9562613" y="4231180"/>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6" name="Elipse 115">
            <a:extLst>
              <a:ext uri="{FF2B5EF4-FFF2-40B4-BE49-F238E27FC236}">
                <a16:creationId xmlns:a16="http://schemas.microsoft.com/office/drawing/2014/main" id="{2AB39BBD-379D-44EE-ACBE-6F6376739D74}"/>
              </a:ext>
            </a:extLst>
          </p:cNvPr>
          <p:cNvSpPr/>
          <p:nvPr/>
        </p:nvSpPr>
        <p:spPr>
          <a:xfrm>
            <a:off x="7303118" y="2870354"/>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7" name="Elipse 116">
            <a:extLst>
              <a:ext uri="{FF2B5EF4-FFF2-40B4-BE49-F238E27FC236}">
                <a16:creationId xmlns:a16="http://schemas.microsoft.com/office/drawing/2014/main" id="{E8A2BADC-83DB-4FCF-A774-2A0410DF770B}"/>
              </a:ext>
            </a:extLst>
          </p:cNvPr>
          <p:cNvSpPr/>
          <p:nvPr/>
        </p:nvSpPr>
        <p:spPr>
          <a:xfrm>
            <a:off x="10430631" y="2847161"/>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8" name="CaixaDeTexto 117">
            <a:extLst>
              <a:ext uri="{FF2B5EF4-FFF2-40B4-BE49-F238E27FC236}">
                <a16:creationId xmlns:a16="http://schemas.microsoft.com/office/drawing/2014/main" id="{6BDF3271-F674-44C1-B186-249F5962C2A7}"/>
              </a:ext>
            </a:extLst>
          </p:cNvPr>
          <p:cNvSpPr txBox="1"/>
          <p:nvPr/>
        </p:nvSpPr>
        <p:spPr>
          <a:xfrm>
            <a:off x="9125291" y="1997759"/>
            <a:ext cx="1420970" cy="584775"/>
          </a:xfrm>
          <a:prstGeom prst="rect">
            <a:avLst/>
          </a:prstGeom>
          <a:noFill/>
        </p:spPr>
        <p:txBody>
          <a:bodyPr wrap="square" rtlCol="0">
            <a:spAutoFit/>
          </a:bodyPr>
          <a:lstStyle/>
          <a:p>
            <a:r>
              <a:rPr lang="pt-BR" sz="3200" dirty="0"/>
              <a:t>6</a:t>
            </a:r>
          </a:p>
        </p:txBody>
      </p:sp>
      <p:sp>
        <p:nvSpPr>
          <p:cNvPr id="119" name="CaixaDeTexto 118">
            <a:extLst>
              <a:ext uri="{FF2B5EF4-FFF2-40B4-BE49-F238E27FC236}">
                <a16:creationId xmlns:a16="http://schemas.microsoft.com/office/drawing/2014/main" id="{D9CC80A7-CF5C-49EC-9D5E-7A8FBE8C9BEA}"/>
              </a:ext>
            </a:extLst>
          </p:cNvPr>
          <p:cNvSpPr txBox="1"/>
          <p:nvPr/>
        </p:nvSpPr>
        <p:spPr>
          <a:xfrm>
            <a:off x="10546261" y="2982152"/>
            <a:ext cx="1420970" cy="584775"/>
          </a:xfrm>
          <a:prstGeom prst="rect">
            <a:avLst/>
          </a:prstGeom>
          <a:noFill/>
        </p:spPr>
        <p:txBody>
          <a:bodyPr wrap="square" rtlCol="0">
            <a:spAutoFit/>
          </a:bodyPr>
          <a:lstStyle/>
          <a:p>
            <a:r>
              <a:rPr lang="pt-BR" sz="3200" dirty="0"/>
              <a:t>14</a:t>
            </a:r>
          </a:p>
        </p:txBody>
      </p:sp>
      <p:sp>
        <p:nvSpPr>
          <p:cNvPr id="120" name="CaixaDeTexto 119">
            <a:extLst>
              <a:ext uri="{FF2B5EF4-FFF2-40B4-BE49-F238E27FC236}">
                <a16:creationId xmlns:a16="http://schemas.microsoft.com/office/drawing/2014/main" id="{16C44944-10A2-4622-939D-582D1EB6FC63}"/>
              </a:ext>
            </a:extLst>
          </p:cNvPr>
          <p:cNvSpPr txBox="1"/>
          <p:nvPr/>
        </p:nvSpPr>
        <p:spPr>
          <a:xfrm>
            <a:off x="11331027" y="4322226"/>
            <a:ext cx="1420970" cy="584775"/>
          </a:xfrm>
          <a:prstGeom prst="rect">
            <a:avLst/>
          </a:prstGeom>
          <a:noFill/>
        </p:spPr>
        <p:txBody>
          <a:bodyPr wrap="square" rtlCol="0">
            <a:spAutoFit/>
          </a:bodyPr>
          <a:lstStyle/>
          <a:p>
            <a:r>
              <a:rPr lang="pt-BR" sz="3200" dirty="0"/>
              <a:t>24</a:t>
            </a:r>
          </a:p>
        </p:txBody>
      </p:sp>
      <p:sp>
        <p:nvSpPr>
          <p:cNvPr id="121" name="CaixaDeTexto 120">
            <a:extLst>
              <a:ext uri="{FF2B5EF4-FFF2-40B4-BE49-F238E27FC236}">
                <a16:creationId xmlns:a16="http://schemas.microsoft.com/office/drawing/2014/main" id="{E32E7217-9593-40F3-B6E7-64AEB814DFA5}"/>
              </a:ext>
            </a:extLst>
          </p:cNvPr>
          <p:cNvSpPr txBox="1"/>
          <p:nvPr/>
        </p:nvSpPr>
        <p:spPr>
          <a:xfrm>
            <a:off x="9774972" y="4422074"/>
            <a:ext cx="1420970" cy="584775"/>
          </a:xfrm>
          <a:prstGeom prst="rect">
            <a:avLst/>
          </a:prstGeom>
          <a:noFill/>
        </p:spPr>
        <p:txBody>
          <a:bodyPr wrap="square" rtlCol="0">
            <a:spAutoFit/>
          </a:bodyPr>
          <a:lstStyle/>
          <a:p>
            <a:r>
              <a:rPr lang="pt-BR" sz="3200" dirty="0"/>
              <a:t>10</a:t>
            </a:r>
          </a:p>
        </p:txBody>
      </p:sp>
      <p:sp>
        <p:nvSpPr>
          <p:cNvPr id="122" name="CaixaDeTexto 121">
            <a:extLst>
              <a:ext uri="{FF2B5EF4-FFF2-40B4-BE49-F238E27FC236}">
                <a16:creationId xmlns:a16="http://schemas.microsoft.com/office/drawing/2014/main" id="{620FB9E7-1A4F-4EB5-BDD8-93E4F3011297}"/>
              </a:ext>
            </a:extLst>
          </p:cNvPr>
          <p:cNvSpPr txBox="1"/>
          <p:nvPr/>
        </p:nvSpPr>
        <p:spPr>
          <a:xfrm>
            <a:off x="7576281" y="3005345"/>
            <a:ext cx="1420970" cy="584775"/>
          </a:xfrm>
          <a:prstGeom prst="rect">
            <a:avLst/>
          </a:prstGeom>
          <a:noFill/>
        </p:spPr>
        <p:txBody>
          <a:bodyPr wrap="square" rtlCol="0">
            <a:spAutoFit/>
          </a:bodyPr>
          <a:lstStyle/>
          <a:p>
            <a:r>
              <a:rPr lang="pt-BR" sz="3200" dirty="0"/>
              <a:t>4</a:t>
            </a:r>
          </a:p>
        </p:txBody>
      </p:sp>
      <p:sp>
        <p:nvSpPr>
          <p:cNvPr id="123" name="CaixaDeTexto 122">
            <a:extLst>
              <a:ext uri="{FF2B5EF4-FFF2-40B4-BE49-F238E27FC236}">
                <a16:creationId xmlns:a16="http://schemas.microsoft.com/office/drawing/2014/main" id="{D67C35E9-7862-466D-9D6D-F83584FDCDDA}"/>
              </a:ext>
            </a:extLst>
          </p:cNvPr>
          <p:cNvSpPr txBox="1"/>
          <p:nvPr/>
        </p:nvSpPr>
        <p:spPr>
          <a:xfrm>
            <a:off x="6670652" y="4422073"/>
            <a:ext cx="1420970" cy="584775"/>
          </a:xfrm>
          <a:prstGeom prst="rect">
            <a:avLst/>
          </a:prstGeom>
          <a:noFill/>
        </p:spPr>
        <p:txBody>
          <a:bodyPr wrap="square" rtlCol="0">
            <a:spAutoFit/>
          </a:bodyPr>
          <a:lstStyle/>
          <a:p>
            <a:r>
              <a:rPr lang="pt-BR" sz="3200" dirty="0"/>
              <a:t>3</a:t>
            </a:r>
          </a:p>
        </p:txBody>
      </p:sp>
      <p:sp>
        <p:nvSpPr>
          <p:cNvPr id="124" name="CaixaDeTexto 123">
            <a:extLst>
              <a:ext uri="{FF2B5EF4-FFF2-40B4-BE49-F238E27FC236}">
                <a16:creationId xmlns:a16="http://schemas.microsoft.com/office/drawing/2014/main" id="{BA5B71C1-5D35-46BD-94F3-9BDAA63157EA}"/>
              </a:ext>
            </a:extLst>
          </p:cNvPr>
          <p:cNvSpPr txBox="1"/>
          <p:nvPr/>
        </p:nvSpPr>
        <p:spPr>
          <a:xfrm>
            <a:off x="8354002" y="4374060"/>
            <a:ext cx="1420970" cy="584775"/>
          </a:xfrm>
          <a:prstGeom prst="rect">
            <a:avLst/>
          </a:prstGeom>
          <a:noFill/>
        </p:spPr>
        <p:txBody>
          <a:bodyPr wrap="square" rtlCol="0">
            <a:spAutoFit/>
          </a:bodyPr>
          <a:lstStyle/>
          <a:p>
            <a:r>
              <a:rPr lang="pt-BR" sz="3200" dirty="0"/>
              <a:t>5</a:t>
            </a:r>
          </a:p>
        </p:txBody>
      </p:sp>
      <p:cxnSp>
        <p:nvCxnSpPr>
          <p:cNvPr id="125" name="Conector reto 124">
            <a:extLst>
              <a:ext uri="{FF2B5EF4-FFF2-40B4-BE49-F238E27FC236}">
                <a16:creationId xmlns:a16="http://schemas.microsoft.com/office/drawing/2014/main" id="{90D57352-0989-4F91-9D4E-08A7053D3111}"/>
              </a:ext>
            </a:extLst>
          </p:cNvPr>
          <p:cNvCxnSpPr>
            <a:cxnSpLocks/>
            <a:stCxn id="111" idx="2"/>
          </p:cNvCxnSpPr>
          <p:nvPr/>
        </p:nvCxnSpPr>
        <p:spPr>
          <a:xfrm flipH="1">
            <a:off x="8091624" y="2298032"/>
            <a:ext cx="775250" cy="707313"/>
          </a:xfrm>
          <a:prstGeom prst="line">
            <a:avLst/>
          </a:prstGeom>
          <a:ln w="57150"/>
        </p:spPr>
        <p:style>
          <a:lnRef idx="2">
            <a:schemeClr val="dk1"/>
          </a:lnRef>
          <a:fillRef idx="0">
            <a:schemeClr val="dk1"/>
          </a:fillRef>
          <a:effectRef idx="1">
            <a:schemeClr val="dk1"/>
          </a:effectRef>
          <a:fontRef idx="minor">
            <a:schemeClr val="tx1"/>
          </a:fontRef>
        </p:style>
      </p:cxnSp>
      <p:cxnSp>
        <p:nvCxnSpPr>
          <p:cNvPr id="126" name="Conector reto 125">
            <a:extLst>
              <a:ext uri="{FF2B5EF4-FFF2-40B4-BE49-F238E27FC236}">
                <a16:creationId xmlns:a16="http://schemas.microsoft.com/office/drawing/2014/main" id="{DEA2D8A1-6119-4D0D-8B80-0DE1ACFC78DB}"/>
              </a:ext>
            </a:extLst>
          </p:cNvPr>
          <p:cNvCxnSpPr>
            <a:cxnSpLocks/>
            <a:endCxn id="117" idx="1"/>
          </p:cNvCxnSpPr>
          <p:nvPr/>
        </p:nvCxnSpPr>
        <p:spPr>
          <a:xfrm>
            <a:off x="9729148" y="2290146"/>
            <a:ext cx="828601" cy="682192"/>
          </a:xfrm>
          <a:prstGeom prst="line">
            <a:avLst/>
          </a:prstGeom>
          <a:ln w="57150"/>
        </p:spPr>
        <p:style>
          <a:lnRef idx="2">
            <a:schemeClr val="dk1"/>
          </a:lnRef>
          <a:fillRef idx="0">
            <a:schemeClr val="dk1"/>
          </a:fillRef>
          <a:effectRef idx="1">
            <a:schemeClr val="dk1"/>
          </a:effectRef>
          <a:fontRef idx="minor">
            <a:schemeClr val="tx1"/>
          </a:fontRef>
        </p:style>
      </p:cxnSp>
      <p:cxnSp>
        <p:nvCxnSpPr>
          <p:cNvPr id="127" name="Conector reto 126">
            <a:extLst>
              <a:ext uri="{FF2B5EF4-FFF2-40B4-BE49-F238E27FC236}">
                <a16:creationId xmlns:a16="http://schemas.microsoft.com/office/drawing/2014/main" id="{38F6C5EB-0959-4019-900C-25FF38BD4843}"/>
              </a:ext>
            </a:extLst>
          </p:cNvPr>
          <p:cNvCxnSpPr>
            <a:cxnSpLocks/>
            <a:endCxn id="115" idx="0"/>
          </p:cNvCxnSpPr>
          <p:nvPr/>
        </p:nvCxnSpPr>
        <p:spPr>
          <a:xfrm flipH="1">
            <a:off x="9996622" y="3566927"/>
            <a:ext cx="545160" cy="664253"/>
          </a:xfrm>
          <a:prstGeom prst="line">
            <a:avLst/>
          </a:prstGeom>
          <a:ln w="57150"/>
        </p:spPr>
        <p:style>
          <a:lnRef idx="2">
            <a:schemeClr val="dk1"/>
          </a:lnRef>
          <a:fillRef idx="0">
            <a:schemeClr val="dk1"/>
          </a:fillRef>
          <a:effectRef idx="1">
            <a:schemeClr val="dk1"/>
          </a:effectRef>
          <a:fontRef idx="minor">
            <a:schemeClr val="tx1"/>
          </a:fontRef>
        </p:style>
      </p:cxnSp>
      <p:cxnSp>
        <p:nvCxnSpPr>
          <p:cNvPr id="128" name="Conector reto 127">
            <a:extLst>
              <a:ext uri="{FF2B5EF4-FFF2-40B4-BE49-F238E27FC236}">
                <a16:creationId xmlns:a16="http://schemas.microsoft.com/office/drawing/2014/main" id="{29D024BD-EB3B-4EEE-81BF-ED3B8064A220}"/>
              </a:ext>
            </a:extLst>
          </p:cNvPr>
          <p:cNvCxnSpPr>
            <a:cxnSpLocks/>
            <a:stCxn id="119" idx="2"/>
            <a:endCxn id="113" idx="0"/>
          </p:cNvCxnSpPr>
          <p:nvPr/>
        </p:nvCxnSpPr>
        <p:spPr>
          <a:xfrm>
            <a:off x="11256746" y="3566927"/>
            <a:ext cx="379830" cy="664250"/>
          </a:xfrm>
          <a:prstGeom prst="line">
            <a:avLst/>
          </a:prstGeom>
          <a:ln w="57150"/>
        </p:spPr>
        <p:style>
          <a:lnRef idx="2">
            <a:schemeClr val="dk1"/>
          </a:lnRef>
          <a:fillRef idx="0">
            <a:schemeClr val="dk1"/>
          </a:fillRef>
          <a:effectRef idx="1">
            <a:schemeClr val="dk1"/>
          </a:effectRef>
          <a:fontRef idx="minor">
            <a:schemeClr val="tx1"/>
          </a:fontRef>
        </p:style>
      </p:cxnSp>
      <p:cxnSp>
        <p:nvCxnSpPr>
          <p:cNvPr id="129" name="Conector reto 128">
            <a:extLst>
              <a:ext uri="{FF2B5EF4-FFF2-40B4-BE49-F238E27FC236}">
                <a16:creationId xmlns:a16="http://schemas.microsoft.com/office/drawing/2014/main" id="{2351C72A-EFE3-4399-9535-54CAD92E2C85}"/>
              </a:ext>
            </a:extLst>
          </p:cNvPr>
          <p:cNvCxnSpPr>
            <a:cxnSpLocks/>
            <a:stCxn id="116" idx="3"/>
            <a:endCxn id="112" idx="0"/>
          </p:cNvCxnSpPr>
          <p:nvPr/>
        </p:nvCxnSpPr>
        <p:spPr>
          <a:xfrm flipH="1">
            <a:off x="6892302" y="3599942"/>
            <a:ext cx="537934" cy="631236"/>
          </a:xfrm>
          <a:prstGeom prst="line">
            <a:avLst/>
          </a:prstGeom>
          <a:ln w="57150"/>
        </p:spPr>
        <p:style>
          <a:lnRef idx="2">
            <a:schemeClr val="dk1"/>
          </a:lnRef>
          <a:fillRef idx="0">
            <a:schemeClr val="dk1"/>
          </a:fillRef>
          <a:effectRef idx="1">
            <a:schemeClr val="dk1"/>
          </a:effectRef>
          <a:fontRef idx="minor">
            <a:schemeClr val="tx1"/>
          </a:fontRef>
        </p:style>
      </p:cxnSp>
      <p:cxnSp>
        <p:nvCxnSpPr>
          <p:cNvPr id="130" name="Conector reto 129">
            <a:extLst>
              <a:ext uri="{FF2B5EF4-FFF2-40B4-BE49-F238E27FC236}">
                <a16:creationId xmlns:a16="http://schemas.microsoft.com/office/drawing/2014/main" id="{55400E38-C07B-4596-9B0A-6849B71B28D6}"/>
              </a:ext>
            </a:extLst>
          </p:cNvPr>
          <p:cNvCxnSpPr>
            <a:cxnSpLocks/>
            <a:stCxn id="116" idx="5"/>
            <a:endCxn id="114" idx="0"/>
          </p:cNvCxnSpPr>
          <p:nvPr/>
        </p:nvCxnSpPr>
        <p:spPr>
          <a:xfrm>
            <a:off x="8044018" y="3599942"/>
            <a:ext cx="481613" cy="631237"/>
          </a:xfrm>
          <a:prstGeom prst="line">
            <a:avLst/>
          </a:prstGeom>
          <a:ln w="57150"/>
        </p:spPr>
        <p:style>
          <a:lnRef idx="2">
            <a:schemeClr val="dk1"/>
          </a:lnRef>
          <a:fillRef idx="0">
            <a:schemeClr val="dk1"/>
          </a:fillRef>
          <a:effectRef idx="1">
            <a:schemeClr val="dk1"/>
          </a:effectRef>
          <a:fontRef idx="minor">
            <a:schemeClr val="tx1"/>
          </a:fontRef>
        </p:style>
      </p:cxnSp>
      <p:sp>
        <p:nvSpPr>
          <p:cNvPr id="132" name="Elipse 131">
            <a:extLst>
              <a:ext uri="{FF2B5EF4-FFF2-40B4-BE49-F238E27FC236}">
                <a16:creationId xmlns:a16="http://schemas.microsoft.com/office/drawing/2014/main" id="{740DDFE8-481E-42AA-A7D0-473F65E76371}"/>
              </a:ext>
            </a:extLst>
          </p:cNvPr>
          <p:cNvSpPr/>
          <p:nvPr/>
        </p:nvSpPr>
        <p:spPr>
          <a:xfrm>
            <a:off x="8861130" y="5442501"/>
            <a:ext cx="868018" cy="854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3" name="Conector reto 132">
            <a:extLst>
              <a:ext uri="{FF2B5EF4-FFF2-40B4-BE49-F238E27FC236}">
                <a16:creationId xmlns:a16="http://schemas.microsoft.com/office/drawing/2014/main" id="{34795257-9441-4E42-99A0-E730822D2454}"/>
              </a:ext>
            </a:extLst>
          </p:cNvPr>
          <p:cNvCxnSpPr>
            <a:cxnSpLocks/>
            <a:endCxn id="132" idx="0"/>
          </p:cNvCxnSpPr>
          <p:nvPr/>
        </p:nvCxnSpPr>
        <p:spPr>
          <a:xfrm flipH="1">
            <a:off x="9295139" y="4813905"/>
            <a:ext cx="300272" cy="628596"/>
          </a:xfrm>
          <a:prstGeom prst="line">
            <a:avLst/>
          </a:prstGeom>
          <a:ln w="57150"/>
        </p:spPr>
        <p:style>
          <a:lnRef idx="2">
            <a:schemeClr val="dk1"/>
          </a:lnRef>
          <a:fillRef idx="0">
            <a:schemeClr val="dk1"/>
          </a:fillRef>
          <a:effectRef idx="1">
            <a:schemeClr val="dk1"/>
          </a:effectRef>
          <a:fontRef idx="minor">
            <a:schemeClr val="tx1"/>
          </a:fontRef>
        </p:style>
      </p:cxnSp>
      <p:sp>
        <p:nvSpPr>
          <p:cNvPr id="145" name="CaixaDeTexto 144">
            <a:extLst>
              <a:ext uri="{FF2B5EF4-FFF2-40B4-BE49-F238E27FC236}">
                <a16:creationId xmlns:a16="http://schemas.microsoft.com/office/drawing/2014/main" id="{9E0278FD-A3AB-4A7C-85B3-4480FC409E64}"/>
              </a:ext>
            </a:extLst>
          </p:cNvPr>
          <p:cNvSpPr txBox="1"/>
          <p:nvPr/>
        </p:nvSpPr>
        <p:spPr>
          <a:xfrm>
            <a:off x="9111446" y="5513705"/>
            <a:ext cx="1420970" cy="584775"/>
          </a:xfrm>
          <a:prstGeom prst="rect">
            <a:avLst/>
          </a:prstGeom>
          <a:noFill/>
        </p:spPr>
        <p:txBody>
          <a:bodyPr wrap="square" rtlCol="0">
            <a:spAutoFit/>
          </a:bodyPr>
          <a:lstStyle/>
          <a:p>
            <a:r>
              <a:rPr lang="pt-BR" sz="3200" dirty="0"/>
              <a:t>9</a:t>
            </a:r>
          </a:p>
        </p:txBody>
      </p:sp>
      <p:sp>
        <p:nvSpPr>
          <p:cNvPr id="147" name="Retângulo: Cantos Arredondados 146">
            <a:extLst>
              <a:ext uri="{FF2B5EF4-FFF2-40B4-BE49-F238E27FC236}">
                <a16:creationId xmlns:a16="http://schemas.microsoft.com/office/drawing/2014/main" id="{09945DFE-FD58-4051-AE22-A5824E9C745B}"/>
              </a:ext>
            </a:extLst>
          </p:cNvPr>
          <p:cNvSpPr/>
          <p:nvPr/>
        </p:nvSpPr>
        <p:spPr>
          <a:xfrm>
            <a:off x="1696279" y="150287"/>
            <a:ext cx="3154017" cy="13206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CaixaDeTexto 148">
            <a:extLst>
              <a:ext uri="{FF2B5EF4-FFF2-40B4-BE49-F238E27FC236}">
                <a16:creationId xmlns:a16="http://schemas.microsoft.com/office/drawing/2014/main" id="{40BCF738-950A-4CAF-9BF6-B8FD9104E650}"/>
              </a:ext>
            </a:extLst>
          </p:cNvPr>
          <p:cNvSpPr txBox="1"/>
          <p:nvPr/>
        </p:nvSpPr>
        <p:spPr>
          <a:xfrm>
            <a:off x="2173358" y="299259"/>
            <a:ext cx="2540736" cy="954107"/>
          </a:xfrm>
          <a:prstGeom prst="rect">
            <a:avLst/>
          </a:prstGeom>
          <a:noFill/>
        </p:spPr>
        <p:txBody>
          <a:bodyPr wrap="square" rtlCol="0">
            <a:spAutoFit/>
          </a:bodyPr>
          <a:lstStyle/>
          <a:p>
            <a:r>
              <a:rPr lang="pt-BR" sz="2800" dirty="0"/>
              <a:t>Árvore Binária </a:t>
            </a:r>
          </a:p>
          <a:p>
            <a:r>
              <a:rPr lang="pt-BR" sz="2800" dirty="0"/>
              <a:t>Balanceada</a:t>
            </a:r>
          </a:p>
        </p:txBody>
      </p:sp>
      <p:sp>
        <p:nvSpPr>
          <p:cNvPr id="151" name="Retângulo: Cantos Arredondados 150">
            <a:extLst>
              <a:ext uri="{FF2B5EF4-FFF2-40B4-BE49-F238E27FC236}">
                <a16:creationId xmlns:a16="http://schemas.microsoft.com/office/drawing/2014/main" id="{5C2F419D-5B1E-4AC1-919B-F4B4B0396ABD}"/>
              </a:ext>
            </a:extLst>
          </p:cNvPr>
          <p:cNvSpPr/>
          <p:nvPr/>
        </p:nvSpPr>
        <p:spPr>
          <a:xfrm>
            <a:off x="7746698" y="154260"/>
            <a:ext cx="3154017" cy="132067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CaixaDeTexto 152">
            <a:extLst>
              <a:ext uri="{FF2B5EF4-FFF2-40B4-BE49-F238E27FC236}">
                <a16:creationId xmlns:a16="http://schemas.microsoft.com/office/drawing/2014/main" id="{76CEA573-9DD0-4461-A503-F991B3D94F56}"/>
              </a:ext>
            </a:extLst>
          </p:cNvPr>
          <p:cNvSpPr txBox="1"/>
          <p:nvPr/>
        </p:nvSpPr>
        <p:spPr>
          <a:xfrm>
            <a:off x="8147295" y="282466"/>
            <a:ext cx="2540736" cy="954107"/>
          </a:xfrm>
          <a:prstGeom prst="rect">
            <a:avLst/>
          </a:prstGeom>
          <a:noFill/>
        </p:spPr>
        <p:txBody>
          <a:bodyPr wrap="square" rtlCol="0">
            <a:spAutoFit/>
          </a:bodyPr>
          <a:lstStyle/>
          <a:p>
            <a:r>
              <a:rPr lang="pt-BR" sz="2800" dirty="0"/>
              <a:t>Árvore Binária </a:t>
            </a:r>
          </a:p>
          <a:p>
            <a:r>
              <a:rPr lang="pt-BR" sz="2800" dirty="0"/>
              <a:t>Não-balanceada</a:t>
            </a:r>
          </a:p>
        </p:txBody>
      </p:sp>
    </p:spTree>
    <p:extLst>
      <p:ext uri="{BB962C8B-B14F-4D97-AF65-F5344CB8AC3E}">
        <p14:creationId xmlns:p14="http://schemas.microsoft.com/office/powerpoint/2010/main" val="2075284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ÁRVORE BINÁRIA DE BUSCA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fontScale="92500" lnSpcReduction="10000"/>
              </a:bodyPr>
              <a:lstStyle/>
              <a:p>
                <a:pPr algn="ctr"/>
                <a:r>
                  <a:rPr lang="pt-BR" sz="2600" b="1" dirty="0"/>
                  <a:t>BUSCA NA ÁRVORE BINÁRIA:</a:t>
                </a:r>
              </a:p>
              <a:p>
                <a:pPr algn="just">
                  <a:buFont typeface="Arial" panose="020B0604020202020204" pitchFamily="34" charset="0"/>
                  <a:buChar char="•"/>
                </a:pPr>
                <a:r>
                  <a:rPr lang="pt-BR" sz="2400" b="1" dirty="0"/>
                  <a:t> </a:t>
                </a:r>
                <a:r>
                  <a:rPr lang="pt-BR" sz="2200" dirty="0"/>
                  <a:t>A busca é iniciada a partir do primeiro nó pai da árvore, na qual é feita uma comparação entre o valor buscado e o valor presente no nó atual.</a:t>
                </a:r>
              </a:p>
              <a:p>
                <a:pPr algn="just">
                  <a:buFont typeface="Arial" panose="020B0604020202020204" pitchFamily="34" charset="0"/>
                  <a:buChar char="•"/>
                </a:pPr>
                <a:r>
                  <a:rPr lang="pt-BR" sz="2200" dirty="0"/>
                  <a:t> Após a comparação, caso o valor buscado seja maior que o valor no nó, a busca continua no nó filho da direita. No entanto, caso seja menor, a busca continua no nó filho da esquerda. Esse processo se repete até que o valor buscado seja encontrado na Árvore Binária ou até que a árvore não apresente mais registros.</a:t>
                </a:r>
              </a:p>
              <a:p>
                <a:pPr algn="just">
                  <a:buFont typeface="Arial" panose="020B0604020202020204" pitchFamily="34" charset="0"/>
                  <a:buChar char="•"/>
                </a:pPr>
                <a:r>
                  <a:rPr lang="pt-BR" sz="2200" dirty="0"/>
                  <a:t> Na Árvore Binária de Busca não-balanceada, o pior caso apresenta uma complexidade de </a:t>
                </a:r>
                <a:r>
                  <a:rPr lang="pt-BR" sz="2200" b="1" dirty="0"/>
                  <a:t>O(H)</a:t>
                </a:r>
                <a:r>
                  <a:rPr lang="pt-BR" sz="2200" dirty="0"/>
                  <a:t>, com </a:t>
                </a:r>
                <a:r>
                  <a:rPr lang="pt-BR" sz="2200" b="1" dirty="0"/>
                  <a:t>H</a:t>
                </a:r>
                <a:r>
                  <a:rPr lang="pt-BR" sz="2200" dirty="0"/>
                  <a:t> sendo a altura da árvore atual. No melhor caso, o algoritmo apresenta uma complexidade de </a:t>
                </a:r>
                <a:r>
                  <a:rPr lang="pt-BR" sz="2200" b="1" dirty="0"/>
                  <a:t>O(1)</a:t>
                </a:r>
                <a:r>
                  <a:rPr lang="pt-BR" sz="2200" dirty="0"/>
                  <a:t>, quando o indivíduo buscado é encontrado na raiz da árvore.</a:t>
                </a:r>
              </a:p>
              <a:p>
                <a:pPr algn="just">
                  <a:buFont typeface="Arial" panose="020B0604020202020204" pitchFamily="34" charset="0"/>
                  <a:buChar char="•"/>
                </a:pPr>
                <a:r>
                  <a:rPr lang="pt-BR" sz="2200" b="1" dirty="0"/>
                  <a:t> </a:t>
                </a:r>
                <a:r>
                  <a:rPr lang="pt-BR" sz="2200" dirty="0"/>
                  <a:t>Já na Árvore Binária de Busca Balanceada, a busca é </a:t>
                </a:r>
                <a:r>
                  <a:rPr lang="pt-BR" sz="2200" b="1" dirty="0"/>
                  <a:t>O(1)</a:t>
                </a:r>
                <a:r>
                  <a:rPr lang="pt-BR" sz="2200" dirty="0"/>
                  <a:t> no melhor caso, enquanto no pior caso, o algoritmo apresenta uma complexidade de </a:t>
                </a:r>
                <a:r>
                  <a:rPr lang="pt-BR" sz="2200" b="1" dirty="0"/>
                  <a:t>O</a:t>
                </a:r>
                <a14:m>
                  <m:oMath xmlns:m="http://schemas.openxmlformats.org/officeDocument/2006/math">
                    <m:d>
                      <m:dPr>
                        <m:ctrlPr>
                          <a:rPr lang="pt-BR" sz="2200" b="1" i="1" smtClean="0">
                            <a:latin typeface="Cambria Math" panose="02040503050406030204" pitchFamily="18" charset="0"/>
                          </a:rPr>
                        </m:ctrlPr>
                      </m:dPr>
                      <m:e>
                        <m:r>
                          <a:rPr lang="pt-BR" sz="2200" b="1" i="1" smtClean="0">
                            <a:latin typeface="Cambria Math" panose="02040503050406030204" pitchFamily="18" charset="0"/>
                          </a:rPr>
                          <m:t>𝒍𝒐𝒈</m:t>
                        </m:r>
                        <m:r>
                          <a:rPr lang="pt-BR" sz="2200" b="1" i="1" smtClean="0">
                            <a:latin typeface="Cambria Math" panose="02040503050406030204" pitchFamily="18" charset="0"/>
                          </a:rPr>
                          <m:t> </m:t>
                        </m:r>
                        <m:r>
                          <a:rPr lang="pt-BR" sz="2200" b="1" i="1" smtClean="0">
                            <a:latin typeface="Cambria Math" panose="02040503050406030204" pitchFamily="18" charset="0"/>
                          </a:rPr>
                          <m:t>𝑵</m:t>
                        </m:r>
                      </m:e>
                    </m:d>
                    <m:r>
                      <a:rPr lang="pt-BR" sz="2200" b="0" i="0" smtClean="0">
                        <a:latin typeface="Cambria Math" panose="02040503050406030204" pitchFamily="18" charset="0"/>
                      </a:rPr>
                      <m:t>.</m:t>
                    </m:r>
                  </m:oMath>
                </a14:m>
                <a:endParaRPr lang="pt-BR" sz="2200" b="1" dirty="0"/>
              </a:p>
            </p:txBody>
          </p:sp>
        </mc:Choice>
        <mc:Fallback xmlns="">
          <p:sp>
            <p:nvSpPr>
              <p:cNvPr id="3" name="Espaço Reservado para Conteúdo 2">
                <a:extLst>
                  <a:ext uri="{FF2B5EF4-FFF2-40B4-BE49-F238E27FC236}">
                    <a16:creationId xmlns:a16="http://schemas.microsoft.com/office/drawing/2014/main" id="{1CDACD11-944B-4B20-B97D-175FAF1F872B}"/>
                  </a:ext>
                </a:extLst>
              </p:cNvPr>
              <p:cNvSpPr>
                <a:spLocks noGrp="1" noRot="1" noChangeAspect="1" noMove="1" noResize="1" noEditPoints="1" noAdjustHandles="1" noChangeArrowheads="1" noChangeShapeType="1" noTextEdit="1"/>
              </p:cNvSpPr>
              <p:nvPr>
                <p:ph idx="1"/>
              </p:nvPr>
            </p:nvSpPr>
            <p:spPr>
              <a:blipFill>
                <a:blip r:embed="rId2"/>
                <a:stretch>
                  <a:fillRect l="-1576" t="-2879" r="-1515"/>
                </a:stretch>
              </a:blipFill>
            </p:spPr>
            <p:txBody>
              <a:bodyPr/>
              <a:lstStyle/>
              <a:p>
                <a:r>
                  <a:rPr lang="pt-BR">
                    <a:noFill/>
                  </a:rPr>
                  <a:t> </a:t>
                </a:r>
              </a:p>
            </p:txBody>
          </p:sp>
        </mc:Fallback>
      </mc:AlternateContent>
      <p:pic>
        <p:nvPicPr>
          <p:cNvPr id="5" name="Imagem 4" descr="Uma imagem contendo desenho&#10;&#10;Descrição gerada automaticamente">
            <a:extLst>
              <a:ext uri="{FF2B5EF4-FFF2-40B4-BE49-F238E27FC236}">
                <a16:creationId xmlns:a16="http://schemas.microsoft.com/office/drawing/2014/main" id="{5781F413-26DF-4AE0-A16B-7CF92C9620BF}"/>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3919409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AD21859D-70A2-41B5-BCEF-47D115BA56CE}"/>
              </a:ext>
            </a:extLst>
          </p:cNvPr>
          <p:cNvSpPr/>
          <p:nvPr/>
        </p:nvSpPr>
        <p:spPr>
          <a:xfrm>
            <a:off x="4929809" y="424070"/>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lipse 2">
            <a:extLst>
              <a:ext uri="{FF2B5EF4-FFF2-40B4-BE49-F238E27FC236}">
                <a16:creationId xmlns:a16="http://schemas.microsoft.com/office/drawing/2014/main" id="{016BA9C4-E50B-4E8D-8E4A-55DAF0BAA0AD}"/>
              </a:ext>
            </a:extLst>
          </p:cNvPr>
          <p:cNvSpPr/>
          <p:nvPr/>
        </p:nvSpPr>
        <p:spPr>
          <a:xfrm>
            <a:off x="3008244" y="2040835"/>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lipse 3">
            <a:extLst>
              <a:ext uri="{FF2B5EF4-FFF2-40B4-BE49-F238E27FC236}">
                <a16:creationId xmlns:a16="http://schemas.microsoft.com/office/drawing/2014/main" id="{175407B1-AB39-4B33-ADCD-AE9367DF9B7D}"/>
              </a:ext>
            </a:extLst>
          </p:cNvPr>
          <p:cNvSpPr/>
          <p:nvPr/>
        </p:nvSpPr>
        <p:spPr>
          <a:xfrm>
            <a:off x="7022159" y="2109726"/>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8A2D6E5C-2BFF-4D11-AA9C-5B517FA26220}"/>
              </a:ext>
            </a:extLst>
          </p:cNvPr>
          <p:cNvSpPr/>
          <p:nvPr/>
        </p:nvSpPr>
        <p:spPr>
          <a:xfrm>
            <a:off x="4174435" y="4081670"/>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a:extLst>
              <a:ext uri="{FF2B5EF4-FFF2-40B4-BE49-F238E27FC236}">
                <a16:creationId xmlns:a16="http://schemas.microsoft.com/office/drawing/2014/main" id="{FECF4457-5BF3-44F8-86B7-772EB0373536}"/>
              </a:ext>
            </a:extLst>
          </p:cNvPr>
          <p:cNvSpPr/>
          <p:nvPr/>
        </p:nvSpPr>
        <p:spPr>
          <a:xfrm>
            <a:off x="1842053" y="4081670"/>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a:extLst>
              <a:ext uri="{FF2B5EF4-FFF2-40B4-BE49-F238E27FC236}">
                <a16:creationId xmlns:a16="http://schemas.microsoft.com/office/drawing/2014/main" id="{581551EB-BDF6-484C-A1A9-529050553838}"/>
              </a:ext>
            </a:extLst>
          </p:cNvPr>
          <p:cNvSpPr/>
          <p:nvPr/>
        </p:nvSpPr>
        <p:spPr>
          <a:xfrm>
            <a:off x="6096000" y="4081670"/>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a:extLst>
              <a:ext uri="{FF2B5EF4-FFF2-40B4-BE49-F238E27FC236}">
                <a16:creationId xmlns:a16="http://schemas.microsoft.com/office/drawing/2014/main" id="{079145AB-AF0D-4A19-8AC1-36E387DF1D6D}"/>
              </a:ext>
            </a:extLst>
          </p:cNvPr>
          <p:cNvSpPr/>
          <p:nvPr/>
        </p:nvSpPr>
        <p:spPr>
          <a:xfrm>
            <a:off x="8189843" y="4081670"/>
            <a:ext cx="1166191" cy="1113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BF1C07C0-5D74-4ABB-B61E-F78BF479AD85}"/>
              </a:ext>
            </a:extLst>
          </p:cNvPr>
          <p:cNvCxnSpPr>
            <a:cxnSpLocks/>
            <a:stCxn id="2" idx="3"/>
            <a:endCxn id="3" idx="7"/>
          </p:cNvCxnSpPr>
          <p:nvPr/>
        </p:nvCxnSpPr>
        <p:spPr>
          <a:xfrm flipH="1">
            <a:off x="4003650" y="1374230"/>
            <a:ext cx="1096944" cy="829627"/>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Conector reto 9">
            <a:extLst>
              <a:ext uri="{FF2B5EF4-FFF2-40B4-BE49-F238E27FC236}">
                <a16:creationId xmlns:a16="http://schemas.microsoft.com/office/drawing/2014/main" id="{200AD28B-EC5B-4217-8F14-350F4216F5F2}"/>
              </a:ext>
            </a:extLst>
          </p:cNvPr>
          <p:cNvCxnSpPr>
            <a:cxnSpLocks/>
            <a:stCxn id="4" idx="1"/>
            <a:endCxn id="2" idx="5"/>
          </p:cNvCxnSpPr>
          <p:nvPr/>
        </p:nvCxnSpPr>
        <p:spPr>
          <a:xfrm flipH="1" flipV="1">
            <a:off x="5925215" y="1374230"/>
            <a:ext cx="1267729" cy="898518"/>
          </a:xfrm>
          <a:prstGeom prst="line">
            <a:avLst/>
          </a:prstGeom>
          <a:ln w="57150"/>
        </p:spPr>
        <p:style>
          <a:lnRef idx="2">
            <a:schemeClr val="dk1"/>
          </a:lnRef>
          <a:fillRef idx="0">
            <a:schemeClr val="dk1"/>
          </a:fillRef>
          <a:effectRef idx="1">
            <a:schemeClr val="dk1"/>
          </a:effectRef>
          <a:fontRef idx="minor">
            <a:schemeClr val="tx1"/>
          </a:fontRef>
        </p:style>
      </p:cxnSp>
      <p:cxnSp>
        <p:nvCxnSpPr>
          <p:cNvPr id="11" name="Conector reto 10">
            <a:extLst>
              <a:ext uri="{FF2B5EF4-FFF2-40B4-BE49-F238E27FC236}">
                <a16:creationId xmlns:a16="http://schemas.microsoft.com/office/drawing/2014/main" id="{6CF257BF-6847-490E-B943-38BF9DF6F28E}"/>
              </a:ext>
            </a:extLst>
          </p:cNvPr>
          <p:cNvCxnSpPr>
            <a:cxnSpLocks/>
            <a:stCxn id="4" idx="3"/>
            <a:endCxn id="7" idx="0"/>
          </p:cNvCxnSpPr>
          <p:nvPr/>
        </p:nvCxnSpPr>
        <p:spPr>
          <a:xfrm flipH="1">
            <a:off x="6679096" y="3059886"/>
            <a:ext cx="513848" cy="1021784"/>
          </a:xfrm>
          <a:prstGeom prst="line">
            <a:avLst/>
          </a:prstGeom>
          <a:ln w="57150"/>
        </p:spPr>
        <p:style>
          <a:lnRef idx="2">
            <a:schemeClr val="dk1"/>
          </a:lnRef>
          <a:fillRef idx="0">
            <a:schemeClr val="dk1"/>
          </a:fillRef>
          <a:effectRef idx="1">
            <a:schemeClr val="dk1"/>
          </a:effectRef>
          <a:fontRef idx="minor">
            <a:schemeClr val="tx1"/>
          </a:fontRef>
        </p:style>
      </p:cxnSp>
      <p:cxnSp>
        <p:nvCxnSpPr>
          <p:cNvPr id="12" name="Conector reto 11">
            <a:extLst>
              <a:ext uri="{FF2B5EF4-FFF2-40B4-BE49-F238E27FC236}">
                <a16:creationId xmlns:a16="http://schemas.microsoft.com/office/drawing/2014/main" id="{78814972-F4B7-4AE5-90DF-44D9DE086834}"/>
              </a:ext>
            </a:extLst>
          </p:cNvPr>
          <p:cNvCxnSpPr>
            <a:cxnSpLocks/>
            <a:stCxn id="8" idx="0"/>
            <a:endCxn id="4" idx="5"/>
          </p:cNvCxnSpPr>
          <p:nvPr/>
        </p:nvCxnSpPr>
        <p:spPr>
          <a:xfrm flipH="1" flipV="1">
            <a:off x="8017565" y="3059886"/>
            <a:ext cx="755374" cy="1021784"/>
          </a:xfrm>
          <a:prstGeom prst="line">
            <a:avLst/>
          </a:prstGeom>
          <a:ln w="57150"/>
        </p:spPr>
        <p:style>
          <a:lnRef idx="2">
            <a:schemeClr val="dk1"/>
          </a:lnRef>
          <a:fillRef idx="0">
            <a:schemeClr val="dk1"/>
          </a:fillRef>
          <a:effectRef idx="1">
            <a:schemeClr val="dk1"/>
          </a:effectRef>
          <a:fontRef idx="minor">
            <a:schemeClr val="tx1"/>
          </a:fontRef>
        </p:style>
      </p:cxnSp>
      <p:cxnSp>
        <p:nvCxnSpPr>
          <p:cNvPr id="13" name="Conector reto 12">
            <a:extLst>
              <a:ext uri="{FF2B5EF4-FFF2-40B4-BE49-F238E27FC236}">
                <a16:creationId xmlns:a16="http://schemas.microsoft.com/office/drawing/2014/main" id="{76F0A405-81C3-4C20-8712-49E8FFF52602}"/>
              </a:ext>
            </a:extLst>
          </p:cNvPr>
          <p:cNvCxnSpPr>
            <a:cxnSpLocks/>
            <a:stCxn id="3" idx="3"/>
            <a:endCxn id="6" idx="0"/>
          </p:cNvCxnSpPr>
          <p:nvPr/>
        </p:nvCxnSpPr>
        <p:spPr>
          <a:xfrm flipH="1">
            <a:off x="2425149" y="2990995"/>
            <a:ext cx="753880" cy="1090675"/>
          </a:xfrm>
          <a:prstGeom prst="line">
            <a:avLst/>
          </a:prstGeom>
          <a:ln w="57150"/>
        </p:spPr>
        <p:style>
          <a:lnRef idx="2">
            <a:schemeClr val="dk1"/>
          </a:lnRef>
          <a:fillRef idx="0">
            <a:schemeClr val="dk1"/>
          </a:fillRef>
          <a:effectRef idx="1">
            <a:schemeClr val="dk1"/>
          </a:effectRef>
          <a:fontRef idx="minor">
            <a:schemeClr val="tx1"/>
          </a:fontRef>
        </p:style>
      </p:cxnSp>
      <p:cxnSp>
        <p:nvCxnSpPr>
          <p:cNvPr id="14" name="Conector reto 13">
            <a:extLst>
              <a:ext uri="{FF2B5EF4-FFF2-40B4-BE49-F238E27FC236}">
                <a16:creationId xmlns:a16="http://schemas.microsoft.com/office/drawing/2014/main" id="{598D5C0F-942C-421F-915C-39F25F74CCBC}"/>
              </a:ext>
            </a:extLst>
          </p:cNvPr>
          <p:cNvCxnSpPr>
            <a:cxnSpLocks/>
            <a:stCxn id="3" idx="5"/>
            <a:endCxn id="5" idx="0"/>
          </p:cNvCxnSpPr>
          <p:nvPr/>
        </p:nvCxnSpPr>
        <p:spPr>
          <a:xfrm>
            <a:off x="4003650" y="2990995"/>
            <a:ext cx="753881" cy="1090675"/>
          </a:xfrm>
          <a:prstGeom prst="line">
            <a:avLst/>
          </a:prstGeom>
          <a:ln w="57150"/>
        </p:spPr>
        <p:style>
          <a:lnRef idx="2">
            <a:schemeClr val="dk1"/>
          </a:lnRef>
          <a:fillRef idx="0">
            <a:schemeClr val="dk1"/>
          </a:fillRef>
          <a:effectRef idx="1">
            <a:schemeClr val="dk1"/>
          </a:effectRef>
          <a:fontRef idx="minor">
            <a:schemeClr val="tx1"/>
          </a:fontRef>
        </p:style>
      </p:cxnSp>
      <p:sp>
        <p:nvSpPr>
          <p:cNvPr id="15" name="CaixaDeTexto 14">
            <a:extLst>
              <a:ext uri="{FF2B5EF4-FFF2-40B4-BE49-F238E27FC236}">
                <a16:creationId xmlns:a16="http://schemas.microsoft.com/office/drawing/2014/main" id="{83127F8A-4BC4-404E-AD58-BD43E9DEAE93}"/>
              </a:ext>
            </a:extLst>
          </p:cNvPr>
          <p:cNvSpPr txBox="1"/>
          <p:nvPr/>
        </p:nvSpPr>
        <p:spPr>
          <a:xfrm>
            <a:off x="5340626" y="675861"/>
            <a:ext cx="1420970" cy="584775"/>
          </a:xfrm>
          <a:prstGeom prst="rect">
            <a:avLst/>
          </a:prstGeom>
          <a:noFill/>
        </p:spPr>
        <p:txBody>
          <a:bodyPr wrap="square" rtlCol="0">
            <a:spAutoFit/>
          </a:bodyPr>
          <a:lstStyle/>
          <a:p>
            <a:r>
              <a:rPr lang="pt-BR" sz="3200" dirty="0"/>
              <a:t>5</a:t>
            </a:r>
          </a:p>
        </p:txBody>
      </p:sp>
      <p:sp>
        <p:nvSpPr>
          <p:cNvPr id="16" name="CaixaDeTexto 15">
            <a:extLst>
              <a:ext uri="{FF2B5EF4-FFF2-40B4-BE49-F238E27FC236}">
                <a16:creationId xmlns:a16="http://schemas.microsoft.com/office/drawing/2014/main" id="{38E10E61-4DB4-4E71-954E-36392AACE548}"/>
              </a:ext>
            </a:extLst>
          </p:cNvPr>
          <p:cNvSpPr txBox="1"/>
          <p:nvPr/>
        </p:nvSpPr>
        <p:spPr>
          <a:xfrm>
            <a:off x="3352799" y="2305038"/>
            <a:ext cx="1420970" cy="584775"/>
          </a:xfrm>
          <a:prstGeom prst="rect">
            <a:avLst/>
          </a:prstGeom>
          <a:noFill/>
        </p:spPr>
        <p:txBody>
          <a:bodyPr wrap="square" rtlCol="0">
            <a:spAutoFit/>
          </a:bodyPr>
          <a:lstStyle/>
          <a:p>
            <a:r>
              <a:rPr lang="pt-BR" sz="3200" dirty="0"/>
              <a:t>3</a:t>
            </a:r>
          </a:p>
        </p:txBody>
      </p:sp>
      <p:sp>
        <p:nvSpPr>
          <p:cNvPr id="17" name="CaixaDeTexto 16">
            <a:extLst>
              <a:ext uri="{FF2B5EF4-FFF2-40B4-BE49-F238E27FC236}">
                <a16:creationId xmlns:a16="http://schemas.microsoft.com/office/drawing/2014/main" id="{5A4ABA14-5521-45F2-8FAF-4550E85D6FE7}"/>
              </a:ext>
            </a:extLst>
          </p:cNvPr>
          <p:cNvSpPr txBox="1"/>
          <p:nvPr/>
        </p:nvSpPr>
        <p:spPr>
          <a:xfrm>
            <a:off x="7307080" y="2305037"/>
            <a:ext cx="1420970" cy="584775"/>
          </a:xfrm>
          <a:prstGeom prst="rect">
            <a:avLst/>
          </a:prstGeom>
          <a:noFill/>
        </p:spPr>
        <p:txBody>
          <a:bodyPr wrap="square" rtlCol="0">
            <a:spAutoFit/>
          </a:bodyPr>
          <a:lstStyle/>
          <a:p>
            <a:r>
              <a:rPr lang="pt-BR" sz="3200" dirty="0"/>
              <a:t>10</a:t>
            </a:r>
          </a:p>
        </p:txBody>
      </p:sp>
      <p:sp>
        <p:nvSpPr>
          <p:cNvPr id="18" name="CaixaDeTexto 17">
            <a:extLst>
              <a:ext uri="{FF2B5EF4-FFF2-40B4-BE49-F238E27FC236}">
                <a16:creationId xmlns:a16="http://schemas.microsoft.com/office/drawing/2014/main" id="{8E7849F3-75FE-4AF0-834E-88527196AA05}"/>
              </a:ext>
            </a:extLst>
          </p:cNvPr>
          <p:cNvSpPr txBox="1"/>
          <p:nvPr/>
        </p:nvSpPr>
        <p:spPr>
          <a:xfrm>
            <a:off x="4552122" y="4361756"/>
            <a:ext cx="1420970" cy="584775"/>
          </a:xfrm>
          <a:prstGeom prst="rect">
            <a:avLst/>
          </a:prstGeom>
          <a:noFill/>
        </p:spPr>
        <p:txBody>
          <a:bodyPr wrap="square" rtlCol="0">
            <a:spAutoFit/>
          </a:bodyPr>
          <a:lstStyle/>
          <a:p>
            <a:r>
              <a:rPr lang="pt-BR" sz="3200" dirty="0"/>
              <a:t>4</a:t>
            </a:r>
          </a:p>
        </p:txBody>
      </p:sp>
      <p:sp>
        <p:nvSpPr>
          <p:cNvPr id="19" name="CaixaDeTexto 18">
            <a:extLst>
              <a:ext uri="{FF2B5EF4-FFF2-40B4-BE49-F238E27FC236}">
                <a16:creationId xmlns:a16="http://schemas.microsoft.com/office/drawing/2014/main" id="{41B469B7-562D-4E03-AB9F-B2A0A9E3364B}"/>
              </a:ext>
            </a:extLst>
          </p:cNvPr>
          <p:cNvSpPr txBox="1"/>
          <p:nvPr/>
        </p:nvSpPr>
        <p:spPr>
          <a:xfrm>
            <a:off x="2230004" y="4361756"/>
            <a:ext cx="1420970" cy="584775"/>
          </a:xfrm>
          <a:prstGeom prst="rect">
            <a:avLst/>
          </a:prstGeom>
          <a:noFill/>
        </p:spPr>
        <p:txBody>
          <a:bodyPr wrap="square" rtlCol="0">
            <a:spAutoFit/>
          </a:bodyPr>
          <a:lstStyle/>
          <a:p>
            <a:r>
              <a:rPr lang="pt-BR" sz="3200" dirty="0"/>
              <a:t>1</a:t>
            </a:r>
          </a:p>
        </p:txBody>
      </p:sp>
      <p:sp>
        <p:nvSpPr>
          <p:cNvPr id="20" name="CaixaDeTexto 19">
            <a:extLst>
              <a:ext uri="{FF2B5EF4-FFF2-40B4-BE49-F238E27FC236}">
                <a16:creationId xmlns:a16="http://schemas.microsoft.com/office/drawing/2014/main" id="{8698DB3F-9E54-48D6-8299-054DBA1CF58A}"/>
              </a:ext>
            </a:extLst>
          </p:cNvPr>
          <p:cNvSpPr txBox="1"/>
          <p:nvPr/>
        </p:nvSpPr>
        <p:spPr>
          <a:xfrm>
            <a:off x="6483952" y="4361756"/>
            <a:ext cx="1420970" cy="584775"/>
          </a:xfrm>
          <a:prstGeom prst="rect">
            <a:avLst/>
          </a:prstGeom>
          <a:noFill/>
        </p:spPr>
        <p:txBody>
          <a:bodyPr wrap="square" rtlCol="0">
            <a:spAutoFit/>
          </a:bodyPr>
          <a:lstStyle/>
          <a:p>
            <a:r>
              <a:rPr lang="pt-BR" sz="3200" dirty="0"/>
              <a:t>7</a:t>
            </a:r>
          </a:p>
        </p:txBody>
      </p:sp>
      <p:sp>
        <p:nvSpPr>
          <p:cNvPr id="21" name="CaixaDeTexto 20">
            <a:extLst>
              <a:ext uri="{FF2B5EF4-FFF2-40B4-BE49-F238E27FC236}">
                <a16:creationId xmlns:a16="http://schemas.microsoft.com/office/drawing/2014/main" id="{96B4891E-8B01-4CBA-BED1-DC25BE66AE4D}"/>
              </a:ext>
            </a:extLst>
          </p:cNvPr>
          <p:cNvSpPr txBox="1"/>
          <p:nvPr/>
        </p:nvSpPr>
        <p:spPr>
          <a:xfrm>
            <a:off x="8541026" y="4345033"/>
            <a:ext cx="1420970" cy="584775"/>
          </a:xfrm>
          <a:prstGeom prst="rect">
            <a:avLst/>
          </a:prstGeom>
          <a:noFill/>
        </p:spPr>
        <p:txBody>
          <a:bodyPr wrap="square" rtlCol="0">
            <a:spAutoFit/>
          </a:bodyPr>
          <a:lstStyle/>
          <a:p>
            <a:r>
              <a:rPr lang="pt-BR" sz="3200" dirty="0"/>
              <a:t>20</a:t>
            </a:r>
          </a:p>
        </p:txBody>
      </p:sp>
      <p:cxnSp>
        <p:nvCxnSpPr>
          <p:cNvPr id="23" name="Conector de Seta Reta 22">
            <a:extLst>
              <a:ext uri="{FF2B5EF4-FFF2-40B4-BE49-F238E27FC236}">
                <a16:creationId xmlns:a16="http://schemas.microsoft.com/office/drawing/2014/main" id="{1D3DCCEF-880B-4B72-8BA3-BAA8537557D6}"/>
              </a:ext>
            </a:extLst>
          </p:cNvPr>
          <p:cNvCxnSpPr>
            <a:cxnSpLocks/>
          </p:cNvCxnSpPr>
          <p:nvPr/>
        </p:nvCxnSpPr>
        <p:spPr>
          <a:xfrm>
            <a:off x="6316154" y="1007006"/>
            <a:ext cx="1020417" cy="79145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6" name="Conector de Seta Reta 25">
            <a:extLst>
              <a:ext uri="{FF2B5EF4-FFF2-40B4-BE49-F238E27FC236}">
                <a16:creationId xmlns:a16="http://schemas.microsoft.com/office/drawing/2014/main" id="{A08A223A-FA0C-45D2-875E-663A1D8E6631}"/>
              </a:ext>
            </a:extLst>
          </p:cNvPr>
          <p:cNvCxnSpPr>
            <a:cxnSpLocks/>
          </p:cNvCxnSpPr>
          <p:nvPr/>
        </p:nvCxnSpPr>
        <p:spPr>
          <a:xfrm flipH="1">
            <a:off x="6479193" y="2942139"/>
            <a:ext cx="526729" cy="9937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9" name="CaixaDeTexto 28">
            <a:extLst>
              <a:ext uri="{FF2B5EF4-FFF2-40B4-BE49-F238E27FC236}">
                <a16:creationId xmlns:a16="http://schemas.microsoft.com/office/drawing/2014/main" id="{6BC8C4D4-EE51-41B3-B41D-32C4994327FF}"/>
              </a:ext>
            </a:extLst>
          </p:cNvPr>
          <p:cNvSpPr txBox="1"/>
          <p:nvPr/>
        </p:nvSpPr>
        <p:spPr>
          <a:xfrm>
            <a:off x="6789872" y="974282"/>
            <a:ext cx="1034416" cy="461665"/>
          </a:xfrm>
          <a:prstGeom prst="rect">
            <a:avLst/>
          </a:prstGeom>
          <a:noFill/>
        </p:spPr>
        <p:txBody>
          <a:bodyPr wrap="square" rtlCol="0">
            <a:spAutoFit/>
          </a:bodyPr>
          <a:lstStyle/>
          <a:p>
            <a:r>
              <a:rPr lang="pt-BR" sz="2400" dirty="0"/>
              <a:t>10 &gt; 5</a:t>
            </a:r>
          </a:p>
        </p:txBody>
      </p:sp>
      <p:sp>
        <p:nvSpPr>
          <p:cNvPr id="32" name="CaixaDeTexto 31">
            <a:extLst>
              <a:ext uri="{FF2B5EF4-FFF2-40B4-BE49-F238E27FC236}">
                <a16:creationId xmlns:a16="http://schemas.microsoft.com/office/drawing/2014/main" id="{BDACE399-04E3-4FEA-9FF6-08775F750B58}"/>
              </a:ext>
            </a:extLst>
          </p:cNvPr>
          <p:cNvSpPr txBox="1"/>
          <p:nvPr/>
        </p:nvSpPr>
        <p:spPr>
          <a:xfrm>
            <a:off x="5866609" y="2982899"/>
            <a:ext cx="1034416" cy="461665"/>
          </a:xfrm>
          <a:prstGeom prst="rect">
            <a:avLst/>
          </a:prstGeom>
          <a:noFill/>
        </p:spPr>
        <p:txBody>
          <a:bodyPr wrap="square" rtlCol="0">
            <a:spAutoFit/>
          </a:bodyPr>
          <a:lstStyle/>
          <a:p>
            <a:r>
              <a:rPr lang="pt-BR" sz="2400" dirty="0"/>
              <a:t>7 &lt; 10</a:t>
            </a:r>
          </a:p>
        </p:txBody>
      </p:sp>
      <p:sp>
        <p:nvSpPr>
          <p:cNvPr id="35" name="Retângulo: Cantos Arredondados 34">
            <a:extLst>
              <a:ext uri="{FF2B5EF4-FFF2-40B4-BE49-F238E27FC236}">
                <a16:creationId xmlns:a16="http://schemas.microsoft.com/office/drawing/2014/main" id="{B60370C7-1A84-49A1-9DEE-C9FCBB92944A}"/>
              </a:ext>
            </a:extLst>
          </p:cNvPr>
          <p:cNvSpPr/>
          <p:nvPr/>
        </p:nvSpPr>
        <p:spPr>
          <a:xfrm>
            <a:off x="358090" y="490331"/>
            <a:ext cx="2067059" cy="107342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CaixaDeTexto 35">
            <a:extLst>
              <a:ext uri="{FF2B5EF4-FFF2-40B4-BE49-F238E27FC236}">
                <a16:creationId xmlns:a16="http://schemas.microsoft.com/office/drawing/2014/main" id="{D23BD362-84F4-4AD8-9813-4784CBAE5A6D}"/>
              </a:ext>
            </a:extLst>
          </p:cNvPr>
          <p:cNvSpPr txBox="1"/>
          <p:nvPr/>
        </p:nvSpPr>
        <p:spPr>
          <a:xfrm>
            <a:off x="467933" y="611545"/>
            <a:ext cx="2002851" cy="830997"/>
          </a:xfrm>
          <a:prstGeom prst="rect">
            <a:avLst/>
          </a:prstGeom>
          <a:noFill/>
        </p:spPr>
        <p:txBody>
          <a:bodyPr wrap="square" rtlCol="0">
            <a:spAutoFit/>
          </a:bodyPr>
          <a:lstStyle/>
          <a:p>
            <a:r>
              <a:rPr lang="pt-BR" sz="2400" dirty="0"/>
              <a:t>Número a ser buscado: 7</a:t>
            </a:r>
          </a:p>
        </p:txBody>
      </p:sp>
      <p:cxnSp>
        <p:nvCxnSpPr>
          <p:cNvPr id="37" name="Conector de Seta Reta 36">
            <a:extLst>
              <a:ext uri="{FF2B5EF4-FFF2-40B4-BE49-F238E27FC236}">
                <a16:creationId xmlns:a16="http://schemas.microsoft.com/office/drawing/2014/main" id="{B83C7140-A949-4D18-8445-D41822659096}"/>
              </a:ext>
            </a:extLst>
          </p:cNvPr>
          <p:cNvCxnSpPr>
            <a:cxnSpLocks/>
          </p:cNvCxnSpPr>
          <p:nvPr/>
        </p:nvCxnSpPr>
        <p:spPr>
          <a:xfrm flipV="1">
            <a:off x="5866609" y="5226617"/>
            <a:ext cx="350154" cy="4055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1" name="Conector de Seta Reta 40">
            <a:extLst>
              <a:ext uri="{FF2B5EF4-FFF2-40B4-BE49-F238E27FC236}">
                <a16:creationId xmlns:a16="http://schemas.microsoft.com/office/drawing/2014/main" id="{40581E45-712C-4F1D-85B2-139A70C8EF59}"/>
              </a:ext>
            </a:extLst>
          </p:cNvPr>
          <p:cNvCxnSpPr>
            <a:cxnSpLocks/>
          </p:cNvCxnSpPr>
          <p:nvPr/>
        </p:nvCxnSpPr>
        <p:spPr>
          <a:xfrm flipV="1">
            <a:off x="6679095" y="5398895"/>
            <a:ext cx="0" cy="43784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3" name="Conector de Seta Reta 42">
            <a:extLst>
              <a:ext uri="{FF2B5EF4-FFF2-40B4-BE49-F238E27FC236}">
                <a16:creationId xmlns:a16="http://schemas.microsoft.com/office/drawing/2014/main" id="{B1096643-8C25-49BE-971B-94608A1C9137}"/>
              </a:ext>
            </a:extLst>
          </p:cNvPr>
          <p:cNvCxnSpPr>
            <a:cxnSpLocks/>
          </p:cNvCxnSpPr>
          <p:nvPr/>
        </p:nvCxnSpPr>
        <p:spPr>
          <a:xfrm flipH="1" flipV="1">
            <a:off x="7170405" y="5272160"/>
            <a:ext cx="332332" cy="3456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6200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NOMENCLATURA DO IUCN RED LIST</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endParaRPr lang="pt-BR" sz="2400" dirty="0"/>
          </a:p>
          <a:p>
            <a:pPr algn="just">
              <a:buFont typeface="Arial" panose="020B0604020202020204" pitchFamily="34" charset="0"/>
              <a:buChar char="•"/>
            </a:pPr>
            <a:r>
              <a:rPr lang="pt-BR" sz="2400" dirty="0"/>
              <a:t> </a:t>
            </a:r>
            <a:r>
              <a:rPr lang="pt-BR" dirty="0"/>
              <a:t>Organização responsável pela catalogação e distribuição de Bancos de Dados sobre a fauna e flora em risco de extinção, e suas informações.</a:t>
            </a:r>
          </a:p>
          <a:p>
            <a:pPr algn="just">
              <a:buFont typeface="Arial" panose="020B0604020202020204" pitchFamily="34" charset="0"/>
              <a:buChar char="•"/>
            </a:pPr>
            <a:r>
              <a:rPr lang="pt-BR" dirty="0"/>
              <a:t> Cada espécie apresenta uma classificação própria, baseada na sua situação de risco atual, existindo 11 tipos diferentes de classificações.</a:t>
            </a:r>
          </a:p>
          <a:p>
            <a:pPr algn="just">
              <a:buFont typeface="Arial" panose="020B0604020202020204" pitchFamily="34" charset="0"/>
              <a:buChar char="•"/>
            </a:pPr>
            <a:r>
              <a:rPr lang="pt-BR" dirty="0"/>
              <a:t> Essas classificações são: </a:t>
            </a:r>
            <a:r>
              <a:rPr lang="pt-BR" b="1" dirty="0" err="1"/>
              <a:t>Extinct</a:t>
            </a:r>
            <a:r>
              <a:rPr lang="pt-BR" b="1" dirty="0"/>
              <a:t> (EX)</a:t>
            </a:r>
            <a:r>
              <a:rPr lang="pt-BR" dirty="0"/>
              <a:t>,</a:t>
            </a:r>
            <a:r>
              <a:rPr lang="pt-BR" b="1" dirty="0"/>
              <a:t> </a:t>
            </a:r>
            <a:r>
              <a:rPr lang="pt-BR" b="1" dirty="0" err="1"/>
              <a:t>Extinct</a:t>
            </a:r>
            <a:r>
              <a:rPr lang="pt-BR" b="1" dirty="0"/>
              <a:t> in </a:t>
            </a:r>
            <a:r>
              <a:rPr lang="pt-BR" b="1" dirty="0" err="1"/>
              <a:t>the</a:t>
            </a:r>
            <a:r>
              <a:rPr lang="pt-BR" b="1" dirty="0"/>
              <a:t> Wild (EW)</a:t>
            </a:r>
            <a:r>
              <a:rPr lang="pt-BR" dirty="0"/>
              <a:t>,</a:t>
            </a:r>
            <a:r>
              <a:rPr lang="pt-BR" b="1" dirty="0"/>
              <a:t> </a:t>
            </a:r>
            <a:r>
              <a:rPr lang="pt-BR" b="1" dirty="0" err="1"/>
              <a:t>Regionally</a:t>
            </a:r>
            <a:r>
              <a:rPr lang="pt-BR" b="1" dirty="0"/>
              <a:t> </a:t>
            </a:r>
            <a:r>
              <a:rPr lang="pt-BR" b="1" dirty="0" err="1"/>
              <a:t>Extinct</a:t>
            </a:r>
            <a:r>
              <a:rPr lang="pt-BR" b="1" dirty="0"/>
              <a:t> (RE)</a:t>
            </a:r>
            <a:r>
              <a:rPr lang="pt-BR" dirty="0"/>
              <a:t>,</a:t>
            </a:r>
            <a:r>
              <a:rPr lang="pt-BR" b="1" dirty="0"/>
              <a:t> </a:t>
            </a:r>
            <a:r>
              <a:rPr lang="pt-BR" b="1" dirty="0" err="1"/>
              <a:t>Critically</a:t>
            </a:r>
            <a:r>
              <a:rPr lang="pt-BR" b="1" dirty="0"/>
              <a:t> </a:t>
            </a:r>
            <a:r>
              <a:rPr lang="pt-BR" b="1" dirty="0" err="1"/>
              <a:t>Endangered</a:t>
            </a:r>
            <a:r>
              <a:rPr lang="pt-BR" b="1" dirty="0"/>
              <a:t> (CR)</a:t>
            </a:r>
            <a:r>
              <a:rPr lang="pt-BR" dirty="0"/>
              <a:t>,</a:t>
            </a:r>
            <a:r>
              <a:rPr lang="pt-BR" b="1" dirty="0"/>
              <a:t> </a:t>
            </a:r>
            <a:r>
              <a:rPr lang="pt-BR" b="1" dirty="0" err="1"/>
              <a:t>Endangered</a:t>
            </a:r>
            <a:r>
              <a:rPr lang="pt-BR" b="1" dirty="0"/>
              <a:t> (ER)</a:t>
            </a:r>
            <a:r>
              <a:rPr lang="pt-BR" dirty="0"/>
              <a:t>,</a:t>
            </a:r>
            <a:r>
              <a:rPr lang="pt-BR" b="1" dirty="0"/>
              <a:t> </a:t>
            </a:r>
            <a:r>
              <a:rPr lang="pt-BR" b="1" dirty="0" err="1"/>
              <a:t>Vulnerable</a:t>
            </a:r>
            <a:r>
              <a:rPr lang="pt-BR" b="1" dirty="0"/>
              <a:t> (VN)</a:t>
            </a:r>
            <a:r>
              <a:rPr lang="pt-BR" dirty="0"/>
              <a:t>,</a:t>
            </a:r>
            <a:r>
              <a:rPr lang="pt-BR" b="1" dirty="0"/>
              <a:t> </a:t>
            </a:r>
            <a:r>
              <a:rPr lang="pt-BR" b="1" dirty="0" err="1"/>
              <a:t>Near</a:t>
            </a:r>
            <a:r>
              <a:rPr lang="pt-BR" b="1" dirty="0"/>
              <a:t> </a:t>
            </a:r>
            <a:r>
              <a:rPr lang="pt-BR" b="1" dirty="0" err="1"/>
              <a:t>Threatened</a:t>
            </a:r>
            <a:r>
              <a:rPr lang="pt-BR" b="1" dirty="0"/>
              <a:t> (NT)</a:t>
            </a:r>
            <a:r>
              <a:rPr lang="pt-BR" dirty="0"/>
              <a:t>,</a:t>
            </a:r>
            <a:r>
              <a:rPr lang="pt-BR" b="1" dirty="0"/>
              <a:t> </a:t>
            </a:r>
            <a:r>
              <a:rPr lang="pt-BR" b="1" dirty="0" err="1"/>
              <a:t>Least</a:t>
            </a:r>
            <a:r>
              <a:rPr lang="pt-BR" b="1" dirty="0"/>
              <a:t> </a:t>
            </a:r>
            <a:r>
              <a:rPr lang="pt-BR" b="1" dirty="0" err="1"/>
              <a:t>Concern</a:t>
            </a:r>
            <a:r>
              <a:rPr lang="pt-BR" b="1" dirty="0"/>
              <a:t> (LC)</a:t>
            </a:r>
            <a:r>
              <a:rPr lang="pt-BR" dirty="0"/>
              <a:t>,</a:t>
            </a:r>
            <a:r>
              <a:rPr lang="pt-BR" b="1" dirty="0"/>
              <a:t> Data </a:t>
            </a:r>
            <a:r>
              <a:rPr lang="pt-BR" b="1" dirty="0" err="1"/>
              <a:t>Deficient</a:t>
            </a:r>
            <a:r>
              <a:rPr lang="pt-BR" b="1" dirty="0"/>
              <a:t> (DD)</a:t>
            </a:r>
            <a:r>
              <a:rPr lang="pt-BR" dirty="0"/>
              <a:t>,</a:t>
            </a:r>
            <a:r>
              <a:rPr lang="pt-BR" b="1" dirty="0"/>
              <a:t> </a:t>
            </a:r>
            <a:r>
              <a:rPr lang="pt-BR" b="1" dirty="0" err="1"/>
              <a:t>Not</a:t>
            </a:r>
            <a:r>
              <a:rPr lang="pt-BR" b="1" dirty="0"/>
              <a:t> </a:t>
            </a:r>
            <a:r>
              <a:rPr lang="pt-BR" b="1" dirty="0" err="1"/>
              <a:t>Applicable</a:t>
            </a:r>
            <a:r>
              <a:rPr lang="pt-BR" b="1" dirty="0"/>
              <a:t> (NA) e </a:t>
            </a:r>
            <a:r>
              <a:rPr lang="pt-BR" b="1" dirty="0" err="1"/>
              <a:t>Not</a:t>
            </a:r>
            <a:r>
              <a:rPr lang="pt-BR" b="1" dirty="0"/>
              <a:t> </a:t>
            </a:r>
            <a:r>
              <a:rPr lang="pt-BR" b="1" dirty="0" err="1"/>
              <a:t>Evaluated</a:t>
            </a:r>
            <a:r>
              <a:rPr lang="pt-BR" b="1" dirty="0"/>
              <a:t> (NE).</a:t>
            </a:r>
          </a:p>
        </p:txBody>
      </p:sp>
      <p:pic>
        <p:nvPicPr>
          <p:cNvPr id="5" name="Imagem 4" descr="Uma imagem contendo desenho&#10;&#10;Descrição gerada automaticamente">
            <a:extLst>
              <a:ext uri="{FF2B5EF4-FFF2-40B4-BE49-F238E27FC236}">
                <a16:creationId xmlns:a16="http://schemas.microsoft.com/office/drawing/2014/main" id="{DDC402F3-A94B-415C-A943-DE6A3EBE00E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221616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DESENVOLVIMENTO</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endParaRPr lang="pt-BR" sz="2400" dirty="0"/>
          </a:p>
          <a:p>
            <a:pPr algn="just">
              <a:buFont typeface="Arial" panose="020B0604020202020204" pitchFamily="34" charset="0"/>
              <a:buChar char="•"/>
            </a:pPr>
            <a:r>
              <a:rPr lang="pt-BR" dirty="0"/>
              <a:t> Linguagem C foi utilizada para o desenvolvimento do código.</a:t>
            </a:r>
          </a:p>
          <a:p>
            <a:pPr algn="just">
              <a:buFont typeface="Arial" panose="020B0604020202020204" pitchFamily="34" charset="0"/>
              <a:buChar char="•"/>
            </a:pPr>
            <a:r>
              <a:rPr lang="pt-BR" dirty="0"/>
              <a:t> O desenvolvimento foi marcado pelas seguintes fases:</a:t>
            </a:r>
          </a:p>
          <a:p>
            <a:pPr algn="just">
              <a:buFont typeface="Wingdings" panose="05000000000000000000" pitchFamily="2" charset="2"/>
              <a:buChar char="Ø"/>
            </a:pPr>
            <a:r>
              <a:rPr lang="pt-BR" dirty="0"/>
              <a:t> A criação de um vetor de estrutura que armazena os registros do Banco de Dados utilizado no projeto;</a:t>
            </a:r>
          </a:p>
          <a:p>
            <a:pPr algn="just">
              <a:buFont typeface="Wingdings" panose="05000000000000000000" pitchFamily="2" charset="2"/>
              <a:buChar char="Ø"/>
            </a:pPr>
            <a:r>
              <a:rPr lang="pt-BR" dirty="0"/>
              <a:t> A elaboração da estrutura da Tabela </a:t>
            </a:r>
            <a:r>
              <a:rPr lang="pt-BR" dirty="0" err="1"/>
              <a:t>Hash</a:t>
            </a:r>
            <a:r>
              <a:rPr lang="pt-BR" dirty="0"/>
              <a:t> e de suas funções;</a:t>
            </a:r>
          </a:p>
          <a:p>
            <a:pPr algn="just">
              <a:buFont typeface="Wingdings" panose="05000000000000000000" pitchFamily="2" charset="2"/>
              <a:buChar char="Ø"/>
            </a:pPr>
            <a:r>
              <a:rPr lang="pt-BR" dirty="0"/>
              <a:t> A criação das funções de Busca Linear e Busca Binária;</a:t>
            </a:r>
          </a:p>
          <a:p>
            <a:pPr algn="just">
              <a:buFont typeface="Wingdings" panose="05000000000000000000" pitchFamily="2" charset="2"/>
              <a:buChar char="Ø"/>
            </a:pPr>
            <a:r>
              <a:rPr lang="pt-BR" dirty="0"/>
              <a:t> A criação da estrutura de uma Árvore Binária, assim como suas funções de Inserção e Busca.</a:t>
            </a:r>
          </a:p>
          <a:p>
            <a:pPr>
              <a:buFont typeface="Arial" panose="020B0604020202020204" pitchFamily="34" charset="0"/>
              <a:buChar char="•"/>
            </a:pPr>
            <a:endParaRPr lang="pt-BR" sz="2400" dirty="0"/>
          </a:p>
          <a:p>
            <a:pPr>
              <a:buFont typeface="Arial" panose="020B0604020202020204" pitchFamily="34" charset="0"/>
              <a:buChar char="•"/>
            </a:pPr>
            <a:endParaRPr lang="pt-BR" sz="2400" b="1" dirty="0"/>
          </a:p>
        </p:txBody>
      </p:sp>
      <p:pic>
        <p:nvPicPr>
          <p:cNvPr id="5" name="Imagem 4" descr="Uma imagem contendo desenho&#10;&#10;Descrição gerada automaticamente">
            <a:extLst>
              <a:ext uri="{FF2B5EF4-FFF2-40B4-BE49-F238E27FC236}">
                <a16:creationId xmlns:a16="http://schemas.microsoft.com/office/drawing/2014/main" id="{383342D8-768F-4903-A67B-C993BCC05C50}"/>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323545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OBJETIVOS</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a:xfrm>
            <a:off x="957943" y="1845734"/>
            <a:ext cx="10197737" cy="4023360"/>
          </a:xfrm>
        </p:spPr>
        <p:txBody>
          <a:bodyPr>
            <a:normAutofit fontScale="92500" lnSpcReduction="20000"/>
          </a:bodyPr>
          <a:lstStyle/>
          <a:p>
            <a:r>
              <a:rPr lang="pt-BR" b="1" dirty="0"/>
              <a:t>OBJETIVO GERAL:</a:t>
            </a:r>
          </a:p>
          <a:p>
            <a:pPr algn="just">
              <a:lnSpc>
                <a:spcPct val="150000"/>
              </a:lnSpc>
            </a:pPr>
            <a:r>
              <a:rPr lang="pt-BR" sz="2000" dirty="0">
                <a:solidFill>
                  <a:schemeClr val="tx1">
                    <a:lumMod val="75000"/>
                    <a:lumOff val="25000"/>
                  </a:schemeClr>
                </a:solidFill>
              </a:rPr>
              <a:t>Realizar a busca de uma determinada espécie de animal, através de um banco de dados, utilizando a Tabela </a:t>
            </a:r>
            <a:r>
              <a:rPr lang="pt-BR" sz="2000" dirty="0" err="1">
                <a:solidFill>
                  <a:schemeClr val="tx1">
                    <a:lumMod val="75000"/>
                    <a:lumOff val="25000"/>
                  </a:schemeClr>
                </a:solidFill>
              </a:rPr>
              <a:t>Hash</a:t>
            </a:r>
            <a:r>
              <a:rPr lang="pt-BR" sz="2000" dirty="0">
                <a:solidFill>
                  <a:schemeClr val="tx1">
                    <a:lumMod val="75000"/>
                    <a:lumOff val="25000"/>
                  </a:schemeClr>
                </a:solidFill>
              </a:rPr>
              <a:t> a fim de obter informações sobre sua situação atual de risco de extinção.</a:t>
            </a:r>
          </a:p>
          <a:p>
            <a:endParaRPr lang="pt-BR" dirty="0"/>
          </a:p>
          <a:p>
            <a:r>
              <a:rPr lang="pt-BR" sz="2000" b="1" dirty="0"/>
              <a:t>OBJETIVOS ESPECÍFICOS:</a:t>
            </a:r>
          </a:p>
          <a:p>
            <a:pPr algn="just">
              <a:buFont typeface="Arial" panose="020B0604020202020204" pitchFamily="34" charset="0"/>
              <a:buChar char="•"/>
            </a:pPr>
            <a:r>
              <a:rPr lang="pt-BR" dirty="0"/>
              <a:t>Explicar os conceitos e as aplicações da Tabela </a:t>
            </a:r>
            <a:r>
              <a:rPr lang="pt-BR" dirty="0" err="1"/>
              <a:t>Hash</a:t>
            </a:r>
            <a:r>
              <a:rPr lang="pt-BR" dirty="0"/>
              <a:t>;</a:t>
            </a:r>
          </a:p>
          <a:p>
            <a:pPr algn="just">
              <a:buFont typeface="Arial" panose="020B0604020202020204" pitchFamily="34" charset="0"/>
              <a:buChar char="•"/>
            </a:pPr>
            <a:r>
              <a:rPr lang="pt-BR" dirty="0"/>
              <a:t>Demonstrar as formas de como solucionar as colisões de uma Tabela </a:t>
            </a:r>
            <a:r>
              <a:rPr lang="pt-BR" dirty="0" err="1"/>
              <a:t>Hash</a:t>
            </a:r>
            <a:r>
              <a:rPr lang="pt-BR" dirty="0"/>
              <a:t>;</a:t>
            </a:r>
          </a:p>
          <a:p>
            <a:pPr algn="just">
              <a:buFont typeface="Arial" panose="020B0604020202020204" pitchFamily="34" charset="0"/>
              <a:buChar char="•"/>
            </a:pPr>
            <a:r>
              <a:rPr lang="pt-BR" dirty="0"/>
              <a:t>Apresentar os dados coletados dos testes feitos na Tabela </a:t>
            </a:r>
            <a:r>
              <a:rPr lang="pt-BR" dirty="0" err="1"/>
              <a:t>Hash</a:t>
            </a:r>
            <a:r>
              <a:rPr lang="pt-BR" dirty="0"/>
              <a:t>; </a:t>
            </a:r>
          </a:p>
          <a:p>
            <a:pPr algn="just">
              <a:lnSpc>
                <a:spcPct val="120000"/>
              </a:lnSpc>
              <a:buFont typeface="Arial" panose="020B0604020202020204" pitchFamily="34" charset="0"/>
              <a:buChar char="•"/>
            </a:pPr>
            <a:r>
              <a:rPr lang="pt-BR" dirty="0"/>
              <a:t>Comparar a Tabela </a:t>
            </a:r>
            <a:r>
              <a:rPr lang="pt-BR" dirty="0" err="1"/>
              <a:t>Hash</a:t>
            </a:r>
            <a:r>
              <a:rPr lang="pt-BR" dirty="0"/>
              <a:t> com a Busca Linear, a Busca Binária e a Árvore Binária de Busca, mostrando a sua eficiência em relação aos outros tipos de Algoritmos de Busca.</a:t>
            </a:r>
          </a:p>
          <a:p>
            <a:pPr>
              <a:lnSpc>
                <a:spcPct val="120000"/>
              </a:lnSpc>
            </a:pPr>
            <a:endParaRPr lang="pt-BR" sz="2000" b="1" dirty="0"/>
          </a:p>
          <a:p>
            <a:endParaRPr lang="pt-BR" dirty="0"/>
          </a:p>
        </p:txBody>
      </p:sp>
      <p:pic>
        <p:nvPicPr>
          <p:cNvPr id="5" name="Imagem 4" descr="Uma imagem contendo desenho&#10;&#10;Descrição gerada automaticamente">
            <a:extLst>
              <a:ext uri="{FF2B5EF4-FFF2-40B4-BE49-F238E27FC236}">
                <a16:creationId xmlns:a16="http://schemas.microsoft.com/office/drawing/2014/main" id="{05198084-734F-45F6-9274-8664221806BD}"/>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2383879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DESENVOLVIMENTO</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pPr algn="ctr"/>
            <a:r>
              <a:rPr lang="pt-BR" sz="2400" b="1" dirty="0"/>
              <a:t>PROBLEMAS ENCONTRADOS E SUAS SOLUÇÕES:</a:t>
            </a:r>
          </a:p>
          <a:p>
            <a:pPr algn="just">
              <a:buFont typeface="Arial" panose="020B0604020202020204" pitchFamily="34" charset="0"/>
              <a:buChar char="•"/>
            </a:pPr>
            <a:r>
              <a:rPr lang="pt-BR" dirty="0"/>
              <a:t> Todos os registros do Banco de Dados estavam sendo inseridos em cada posição da Tabela </a:t>
            </a:r>
            <a:r>
              <a:rPr lang="pt-BR" dirty="0" err="1"/>
              <a:t>Hash</a:t>
            </a:r>
            <a:r>
              <a:rPr lang="pt-BR" dirty="0"/>
              <a:t>.</a:t>
            </a:r>
          </a:p>
          <a:p>
            <a:pPr marL="0" indent="0" algn="just">
              <a:buNone/>
            </a:pPr>
            <a:r>
              <a:rPr lang="pt-BR" dirty="0"/>
              <a:t>   </a:t>
            </a:r>
            <a:r>
              <a:rPr lang="pt-BR" b="1" dirty="0"/>
              <a:t>Solução: </a:t>
            </a:r>
            <a:r>
              <a:rPr lang="pt-BR" dirty="0"/>
              <a:t>Mudança na forma como a tabela estava recebendo esses registros, sendo inserida como parâmetro na função invés de receber o resultado dessa mesma função.</a:t>
            </a:r>
          </a:p>
          <a:p>
            <a:pPr algn="just">
              <a:buFont typeface="Arial" panose="020B0604020202020204" pitchFamily="34" charset="0"/>
              <a:buChar char="•"/>
            </a:pPr>
            <a:r>
              <a:rPr lang="pt-BR" dirty="0"/>
              <a:t> Alguns registros do Banco de Dados não estavam sendo inseridos na Árvore Binária.</a:t>
            </a:r>
          </a:p>
          <a:p>
            <a:pPr marL="0" indent="0" algn="just">
              <a:buNone/>
            </a:pPr>
            <a:r>
              <a:rPr lang="pt-BR" dirty="0"/>
              <a:t>   </a:t>
            </a:r>
            <a:r>
              <a:rPr lang="pt-BR" b="1" dirty="0"/>
              <a:t>Solução: </a:t>
            </a:r>
            <a:r>
              <a:rPr lang="pt-BR" dirty="0"/>
              <a:t>Adição de uma nova condição na função de inserção, possibilitando a inserção de nomes diferentes que apresentavam o mesmo valor convertido de nomes presentes no nó atual.</a:t>
            </a:r>
          </a:p>
        </p:txBody>
      </p:sp>
      <p:pic>
        <p:nvPicPr>
          <p:cNvPr id="5" name="Imagem 4" descr="Uma imagem contendo desenho&#10;&#10;Descrição gerada automaticamente">
            <a:extLst>
              <a:ext uri="{FF2B5EF4-FFF2-40B4-BE49-F238E27FC236}">
                <a16:creationId xmlns:a16="http://schemas.microsoft.com/office/drawing/2014/main" id="{0451F83F-143F-46CD-AE08-4BC2C9EDABFF}"/>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1033494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RESULTADOS DOS TESTES</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a:xfrm>
            <a:off x="1097280" y="1845734"/>
            <a:ext cx="10058400" cy="4569580"/>
          </a:xfrm>
        </p:spPr>
        <p:txBody>
          <a:bodyPr>
            <a:normAutofit fontScale="92500" lnSpcReduction="10000"/>
          </a:bodyPr>
          <a:lstStyle/>
          <a:p>
            <a:pPr algn="just">
              <a:buFont typeface="Arial" panose="020B0604020202020204" pitchFamily="34" charset="0"/>
              <a:buChar char="•"/>
            </a:pPr>
            <a:r>
              <a:rPr lang="pt-BR" sz="2400" dirty="0"/>
              <a:t> </a:t>
            </a:r>
            <a:r>
              <a:rPr lang="pt-BR" sz="2200" dirty="0"/>
              <a:t>No fim do desenvolvimento do código, foram realizados diversos testes para coletar os diferentes tempos de execução de cada Algoritmo de Busca no projeto.</a:t>
            </a:r>
          </a:p>
          <a:p>
            <a:pPr algn="just">
              <a:buFont typeface="Arial" panose="020B0604020202020204" pitchFamily="34" charset="0"/>
              <a:buChar char="•"/>
            </a:pPr>
            <a:r>
              <a:rPr lang="pt-BR" sz="2200" dirty="0"/>
              <a:t> Foram feitos </a:t>
            </a:r>
            <a:r>
              <a:rPr lang="pt-BR" sz="2200" b="1" dirty="0"/>
              <a:t>15 testes em 3 casos diferentes</a:t>
            </a:r>
            <a:r>
              <a:rPr lang="pt-BR" sz="2200" dirty="0"/>
              <a:t>, nos quais cada caso apresentou uma condição de teste diferente: o tamanho da Tabela </a:t>
            </a:r>
            <a:r>
              <a:rPr lang="pt-BR" sz="2200" dirty="0" err="1"/>
              <a:t>Hash</a:t>
            </a:r>
            <a:r>
              <a:rPr lang="pt-BR" sz="2200" dirty="0"/>
              <a:t>.</a:t>
            </a:r>
          </a:p>
          <a:p>
            <a:pPr algn="just">
              <a:buFont typeface="Arial" panose="020B0604020202020204" pitchFamily="34" charset="0"/>
              <a:buChar char="•"/>
            </a:pPr>
            <a:r>
              <a:rPr lang="pt-BR" sz="2200" dirty="0"/>
              <a:t> Além do tamanho da Tabela </a:t>
            </a:r>
            <a:r>
              <a:rPr lang="pt-BR" sz="2200" dirty="0" err="1"/>
              <a:t>Hash</a:t>
            </a:r>
            <a:r>
              <a:rPr lang="pt-BR" sz="2200" dirty="0"/>
              <a:t>, foram realizados testes utilizando um banco de dados maior que o utilizado durante o projeto.</a:t>
            </a:r>
          </a:p>
          <a:p>
            <a:pPr algn="just">
              <a:buFont typeface="Arial" panose="020B0604020202020204" pitchFamily="34" charset="0"/>
              <a:buChar char="•"/>
            </a:pPr>
            <a:r>
              <a:rPr lang="pt-BR" sz="2200" dirty="0"/>
              <a:t> Nos </a:t>
            </a:r>
            <a:r>
              <a:rPr lang="pt-BR" sz="2200" b="1" dirty="0"/>
              <a:t>3 primeiros casos</a:t>
            </a:r>
            <a:r>
              <a:rPr lang="pt-BR" sz="2200" dirty="0"/>
              <a:t>, os testes foram feitos com um </a:t>
            </a:r>
            <a:r>
              <a:rPr lang="pt-BR" sz="2200" b="1" dirty="0"/>
              <a:t>banco de dados de 743 registros</a:t>
            </a:r>
            <a:r>
              <a:rPr lang="pt-BR" sz="2200" dirty="0"/>
              <a:t>, enquanto </a:t>
            </a:r>
            <a:r>
              <a:rPr lang="pt-BR" sz="2200" b="1" dirty="0"/>
              <a:t>nos outros 3</a:t>
            </a:r>
            <a:r>
              <a:rPr lang="pt-BR" sz="2200" dirty="0"/>
              <a:t>, foram feitos testes com um </a:t>
            </a:r>
            <a:r>
              <a:rPr lang="pt-BR" sz="2200" b="1" dirty="0"/>
              <a:t>banco de dados de 26.142 registros</a:t>
            </a:r>
            <a:r>
              <a:rPr lang="pt-BR" sz="2200" dirty="0"/>
              <a:t>.</a:t>
            </a:r>
          </a:p>
          <a:p>
            <a:pPr algn="just">
              <a:buFont typeface="Arial" panose="020B0604020202020204" pitchFamily="34" charset="0"/>
              <a:buChar char="•"/>
            </a:pPr>
            <a:r>
              <a:rPr lang="pt-BR" sz="2200" dirty="0"/>
              <a:t> Os casos seguiam a seguinte </a:t>
            </a:r>
            <a:r>
              <a:rPr lang="pt-BR" sz="2200" b="1" dirty="0"/>
              <a:t>ordem dos tamanhos utilizados na Tabela </a:t>
            </a:r>
            <a:r>
              <a:rPr lang="pt-BR" sz="2200" b="1" dirty="0" err="1"/>
              <a:t>Hash</a:t>
            </a:r>
            <a:r>
              <a:rPr lang="pt-BR" sz="2200" b="1" dirty="0"/>
              <a:t>: 13, 26, 52</a:t>
            </a:r>
            <a:r>
              <a:rPr lang="pt-BR" sz="2200" dirty="0"/>
              <a:t>. Isso também se repete nos casos utilizando um banco de dados alternativo.</a:t>
            </a:r>
          </a:p>
          <a:p>
            <a:pPr algn="just">
              <a:buFont typeface="Arial" panose="020B0604020202020204" pitchFamily="34" charset="0"/>
              <a:buChar char="•"/>
            </a:pPr>
            <a:r>
              <a:rPr lang="pt-BR" sz="2200" dirty="0"/>
              <a:t>Como complemento foram realizados mais </a:t>
            </a:r>
            <a:r>
              <a:rPr lang="pt-BR" sz="2200" b="1" dirty="0"/>
              <a:t>10 testes em 3 casos diferentes</a:t>
            </a:r>
            <a:r>
              <a:rPr lang="pt-BR" sz="2200" dirty="0"/>
              <a:t>, utilizando o </a:t>
            </a:r>
            <a:r>
              <a:rPr lang="pt-BR" sz="2200" b="1" dirty="0"/>
              <a:t>banco de dados de 26.142 registros</a:t>
            </a:r>
            <a:r>
              <a:rPr lang="pt-BR" sz="2200" dirty="0"/>
              <a:t>, com uma outra ordem de tamanhos da Tabela </a:t>
            </a:r>
            <a:r>
              <a:rPr lang="pt-BR" sz="2200" dirty="0" err="1"/>
              <a:t>Hash</a:t>
            </a:r>
            <a:r>
              <a:rPr lang="pt-BR" sz="2200" dirty="0"/>
              <a:t>: </a:t>
            </a:r>
            <a:r>
              <a:rPr lang="pt-BR" sz="2200" b="1" dirty="0"/>
              <a:t>500.000, 5.000.000 e 100.000.000</a:t>
            </a:r>
            <a:r>
              <a:rPr lang="pt-BR" sz="2200" dirty="0"/>
              <a:t>.</a:t>
            </a:r>
            <a:endParaRPr lang="pt-BR" sz="2200" b="1" dirty="0"/>
          </a:p>
        </p:txBody>
      </p:sp>
      <p:pic>
        <p:nvPicPr>
          <p:cNvPr id="5" name="Imagem 4" descr="Uma imagem contendo desenho&#10;&#10;Descrição gerada automaticamente">
            <a:extLst>
              <a:ext uri="{FF2B5EF4-FFF2-40B4-BE49-F238E27FC236}">
                <a16:creationId xmlns:a16="http://schemas.microsoft.com/office/drawing/2014/main" id="{290C21D9-A53B-48E7-803B-CF7013266729}"/>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3986282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18589D2C-8DF5-4959-B3C5-BEC7DB54181C}"/>
              </a:ext>
            </a:extLst>
          </p:cNvPr>
          <p:cNvGraphicFramePr>
            <a:graphicFrameLocks noGrp="1"/>
          </p:cNvGraphicFramePr>
          <p:nvPr>
            <p:ph idx="4294967295"/>
            <p:extLst>
              <p:ext uri="{D42A27DB-BD31-4B8C-83A1-F6EECF244321}">
                <p14:modId xmlns:p14="http://schemas.microsoft.com/office/powerpoint/2010/main" val="3526443477"/>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4996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RESULTADOS DOS TESTES (CASO 1)</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6795676" y="2106692"/>
            <a:ext cx="4937760" cy="4023360"/>
          </a:xfrm>
        </p:spPr>
        <p:txBody>
          <a:bodyPr>
            <a:normAutofit fontScale="25000" lnSpcReduction="20000"/>
          </a:bodyPr>
          <a:lstStyle/>
          <a:p>
            <a:pPr>
              <a:buFont typeface="Arial" panose="020B0604020202020204" pitchFamily="34" charset="0"/>
              <a:buChar char="•"/>
            </a:pPr>
            <a:r>
              <a:rPr lang="pt-BR" sz="4000" dirty="0">
                <a:effectLst/>
                <a:latin typeface="Arial" panose="020B0604020202020204" pitchFamily="34" charset="0"/>
              </a:rPr>
              <a:t>Teste 1: 0,009664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2: 0,010206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3: 0,009793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4: 0,012527 (Busca Linear);</a:t>
            </a:r>
          </a:p>
          <a:p>
            <a:pPr>
              <a:buFont typeface="Arial" panose="020B0604020202020204" pitchFamily="34" charset="0"/>
              <a:buChar char="•"/>
            </a:pPr>
            <a:r>
              <a:rPr lang="pt-BR" sz="4000" dirty="0">
                <a:effectLst/>
                <a:latin typeface="Arial" panose="020B0604020202020204" pitchFamily="34" charset="0"/>
              </a:rPr>
              <a:t>Teste 5: 0,011548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6: 0,013532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7: 0,015922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8: 0,017361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9: 0,019818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10: 0,020407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11: 0,018175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12: 0,030616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13: 0,023805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14: 0,025037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15: 0,025971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2000" dirty="0">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endParaRPr lang="pt-BR" dirty="0"/>
          </a:p>
        </p:txBody>
      </p:sp>
      <p:sp>
        <p:nvSpPr>
          <p:cNvPr id="6" name="CaixaDeTexto 5">
            <a:extLst>
              <a:ext uri="{FF2B5EF4-FFF2-40B4-BE49-F238E27FC236}">
                <a16:creationId xmlns:a16="http://schemas.microsoft.com/office/drawing/2014/main" id="{BE871765-DB5E-4D71-9C5B-2D7665B8BC29}"/>
              </a:ext>
            </a:extLst>
          </p:cNvPr>
          <p:cNvSpPr txBox="1"/>
          <p:nvPr/>
        </p:nvSpPr>
        <p:spPr>
          <a:xfrm>
            <a:off x="6238617" y="1707691"/>
            <a:ext cx="5120641" cy="369332"/>
          </a:xfrm>
          <a:prstGeom prst="rect">
            <a:avLst/>
          </a:prstGeom>
          <a:noFill/>
        </p:spPr>
        <p:txBody>
          <a:bodyPr wrap="square" rtlCol="0">
            <a:spAutoFit/>
          </a:bodyPr>
          <a:lstStyle/>
          <a:p>
            <a:r>
              <a:rPr lang="pt-BR" dirty="0"/>
              <a:t>PIORES RESULTADOS EM CADA TESTE</a:t>
            </a:r>
          </a:p>
        </p:txBody>
      </p:sp>
      <p:pic>
        <p:nvPicPr>
          <p:cNvPr id="5" name="Imagem 4" descr="Uma imagem contendo desenho&#10;&#10;Descrição gerada automaticamente">
            <a:extLst>
              <a:ext uri="{FF2B5EF4-FFF2-40B4-BE49-F238E27FC236}">
                <a16:creationId xmlns:a16="http://schemas.microsoft.com/office/drawing/2014/main" id="{1D1FAEFB-1D26-4E29-A77B-2AB1761E16B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CaixaDeTexto 6">
            <a:extLst>
              <a:ext uri="{FF2B5EF4-FFF2-40B4-BE49-F238E27FC236}">
                <a16:creationId xmlns:a16="http://schemas.microsoft.com/office/drawing/2014/main" id="{747FB160-64AA-481D-A45F-9F903BDC82E2}"/>
              </a:ext>
            </a:extLst>
          </p:cNvPr>
          <p:cNvSpPr txBox="1"/>
          <p:nvPr/>
        </p:nvSpPr>
        <p:spPr>
          <a:xfrm>
            <a:off x="1097280" y="1750979"/>
            <a:ext cx="4963220" cy="369332"/>
          </a:xfrm>
          <a:prstGeom prst="rect">
            <a:avLst/>
          </a:prstGeom>
          <a:noFill/>
        </p:spPr>
        <p:txBody>
          <a:bodyPr wrap="square" rtlCol="0">
            <a:spAutoFit/>
          </a:bodyPr>
          <a:lstStyle/>
          <a:p>
            <a:r>
              <a:rPr lang="pt-BR" dirty="0"/>
              <a:t>MELHORES RESULTADOS EM CADA TESTE</a:t>
            </a:r>
          </a:p>
        </p:txBody>
      </p:sp>
      <p:sp>
        <p:nvSpPr>
          <p:cNvPr id="10" name="Espaço Reservado para Conteúdo 2">
            <a:extLst>
              <a:ext uri="{FF2B5EF4-FFF2-40B4-BE49-F238E27FC236}">
                <a16:creationId xmlns:a16="http://schemas.microsoft.com/office/drawing/2014/main" id="{FED5BC41-1053-45CA-BA04-223D9D26C8E1}"/>
              </a:ext>
            </a:extLst>
          </p:cNvPr>
          <p:cNvSpPr txBox="1">
            <a:spLocks/>
          </p:cNvSpPr>
          <p:nvPr/>
        </p:nvSpPr>
        <p:spPr>
          <a:xfrm>
            <a:off x="1389803" y="2120311"/>
            <a:ext cx="4937760" cy="4318626"/>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pt-BR" sz="4000" dirty="0">
                <a:effectLst/>
                <a:latin typeface="Arial" panose="020B0604020202020204" pitchFamily="34" charset="0"/>
              </a:rPr>
              <a:t>Teste 1: 0,000832 (Busca em Árvore Binária não-balanceada);</a:t>
            </a:r>
          </a:p>
          <a:p>
            <a:pPr>
              <a:buFont typeface="Arial" panose="020B0604020202020204" pitchFamily="34" charset="0"/>
              <a:buChar char="•"/>
            </a:pPr>
            <a:r>
              <a:rPr lang="pt-BR" sz="4000" dirty="0">
                <a:effectLst/>
                <a:latin typeface="Arial" panose="020B0604020202020204" pitchFamily="34" charset="0"/>
              </a:rPr>
              <a:t>Teste 2: 0,00091 (Busca em Árvore Binária balanceada);</a:t>
            </a:r>
          </a:p>
          <a:p>
            <a:pPr>
              <a:buFont typeface="Arial" panose="020B0604020202020204" pitchFamily="34" charset="0"/>
              <a:buChar char="•"/>
            </a:pPr>
            <a:r>
              <a:rPr lang="pt-BR" sz="4000" dirty="0">
                <a:effectLst/>
                <a:latin typeface="Arial" panose="020B0604020202020204" pitchFamily="34" charset="0"/>
              </a:rPr>
              <a:t>Teste 3: 0,001432 (Busca em Árvore Binária não-balanceada);</a:t>
            </a:r>
          </a:p>
          <a:p>
            <a:pPr>
              <a:buFont typeface="Arial" panose="020B0604020202020204" pitchFamily="34" charset="0"/>
              <a:buChar char="•"/>
            </a:pPr>
            <a:r>
              <a:rPr lang="pt-BR" sz="4000" dirty="0">
                <a:effectLst/>
                <a:latin typeface="Arial" panose="020B0604020202020204" pitchFamily="34" charset="0"/>
              </a:rPr>
              <a:t>Teste 4: 0,002279 (Busca em Árvore Binária não-balanceada);</a:t>
            </a:r>
          </a:p>
          <a:p>
            <a:pPr>
              <a:buFont typeface="Arial" panose="020B0604020202020204" pitchFamily="34" charset="0"/>
              <a:buChar char="•"/>
            </a:pPr>
            <a:r>
              <a:rPr lang="pt-BR" sz="4000" dirty="0">
                <a:effectLst/>
                <a:latin typeface="Arial" panose="020B0604020202020204" pitchFamily="34" charset="0"/>
              </a:rPr>
              <a:t>Teste 5: 0,000939 (Busca em Árvore Binária balanceada);</a:t>
            </a:r>
          </a:p>
          <a:p>
            <a:pPr>
              <a:buFont typeface="Arial" panose="020B0604020202020204" pitchFamily="34" charset="0"/>
              <a:buChar char="•"/>
            </a:pPr>
            <a:r>
              <a:rPr lang="pt-BR" sz="4000" dirty="0">
                <a:effectLst/>
                <a:latin typeface="Arial" panose="020B0604020202020204" pitchFamily="34" charset="0"/>
              </a:rPr>
              <a:t>Teste 6: 0,00118 (Busca em Árvore Binária não-balanceada);</a:t>
            </a:r>
          </a:p>
          <a:p>
            <a:pPr>
              <a:buFont typeface="Arial" panose="020B0604020202020204" pitchFamily="34" charset="0"/>
              <a:buChar char="•"/>
            </a:pPr>
            <a:r>
              <a:rPr lang="pt-BR" sz="4000" dirty="0">
                <a:effectLst/>
                <a:latin typeface="Arial" panose="020B0604020202020204" pitchFamily="34" charset="0"/>
              </a:rPr>
              <a:t>Teste 7: 0,000848 (Busca em Árvore Binária não-balanceada);</a:t>
            </a:r>
          </a:p>
          <a:p>
            <a:pPr>
              <a:buFont typeface="Arial" panose="020B0604020202020204" pitchFamily="34" charset="0"/>
              <a:buChar char="•"/>
            </a:pPr>
            <a:r>
              <a:rPr lang="pt-BR" sz="4000" dirty="0">
                <a:effectLst/>
                <a:latin typeface="Arial" panose="020B0604020202020204" pitchFamily="34" charset="0"/>
              </a:rPr>
              <a:t>Teste 8: 0,000888 (Busca em Árvore Binária não-balanceada);</a:t>
            </a:r>
          </a:p>
          <a:p>
            <a:pPr>
              <a:buFont typeface="Arial" panose="020B0604020202020204" pitchFamily="34" charset="0"/>
              <a:buChar char="•"/>
            </a:pPr>
            <a:r>
              <a:rPr lang="pt-BR" sz="4000" dirty="0">
                <a:effectLst/>
                <a:latin typeface="Arial" panose="020B0604020202020204" pitchFamily="34" charset="0"/>
              </a:rPr>
              <a:t>Teste 9: 0,000872 (Busca em Árvore Binária balanceada);</a:t>
            </a:r>
          </a:p>
          <a:p>
            <a:pPr>
              <a:buFont typeface="Arial" panose="020B0604020202020204" pitchFamily="34" charset="0"/>
              <a:buChar char="•"/>
            </a:pPr>
            <a:r>
              <a:rPr lang="pt-BR" sz="4000" dirty="0">
                <a:effectLst/>
                <a:latin typeface="Arial" panose="020B0604020202020204" pitchFamily="34" charset="0"/>
              </a:rPr>
              <a:t>Teste 10: 0,000919 (Busca em Árvore Binária balanceada);</a:t>
            </a:r>
          </a:p>
          <a:p>
            <a:pPr>
              <a:buFont typeface="Arial" panose="020B0604020202020204" pitchFamily="34" charset="0"/>
              <a:buChar char="•"/>
            </a:pPr>
            <a:r>
              <a:rPr lang="pt-BR" sz="4000" dirty="0">
                <a:effectLst/>
                <a:latin typeface="Arial" panose="020B0604020202020204" pitchFamily="34" charset="0"/>
              </a:rPr>
              <a:t>Teste 11: 0,000811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12: 0,000721 (Busca em Árvore Binária balanceada);</a:t>
            </a:r>
          </a:p>
          <a:p>
            <a:pPr>
              <a:buFont typeface="Arial" panose="020B0604020202020204" pitchFamily="34" charset="0"/>
              <a:buChar char="•"/>
            </a:pPr>
            <a:r>
              <a:rPr lang="pt-BR" sz="4000" dirty="0">
                <a:effectLst/>
                <a:latin typeface="Arial" panose="020B0604020202020204" pitchFamily="34" charset="0"/>
              </a:rPr>
              <a:t>Teste 13: 0,001004 (Busca em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14: 0,001068 (Busca Binária);</a:t>
            </a:r>
          </a:p>
          <a:p>
            <a:pPr>
              <a:buFont typeface="Arial" panose="020B0604020202020204" pitchFamily="34" charset="0"/>
              <a:buChar char="•"/>
            </a:pPr>
            <a:r>
              <a:rPr lang="pt-BR" sz="4000" dirty="0">
                <a:effectLst/>
                <a:latin typeface="Arial" panose="020B0604020202020204" pitchFamily="34" charset="0"/>
              </a:rPr>
              <a:t>Teste 15: 0,00081 (Busca em Árvore Binária não-balanceada);</a:t>
            </a: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endParaRPr lang="pt-BR" dirty="0"/>
          </a:p>
        </p:txBody>
      </p:sp>
    </p:spTree>
    <p:extLst>
      <p:ext uri="{BB962C8B-B14F-4D97-AF65-F5344CB8AC3E}">
        <p14:creationId xmlns:p14="http://schemas.microsoft.com/office/powerpoint/2010/main" val="4279023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a:extLst>
              <a:ext uri="{FF2B5EF4-FFF2-40B4-BE49-F238E27FC236}">
                <a16:creationId xmlns:a16="http://schemas.microsoft.com/office/drawing/2014/main" id="{51EEBA77-7D88-42E2-AEEB-3C441D7D4E2A}"/>
              </a:ext>
            </a:extLst>
          </p:cNvPr>
          <p:cNvGraphicFramePr/>
          <p:nvPr>
            <p:extLst>
              <p:ext uri="{D42A27DB-BD31-4B8C-83A1-F6EECF244321}">
                <p14:modId xmlns:p14="http://schemas.microsoft.com/office/powerpoint/2010/main" val="83455347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9635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RESULTADOS DOS TESTES (CASO 2)</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6795676" y="2106692"/>
            <a:ext cx="4937760" cy="4023360"/>
          </a:xfrm>
        </p:spPr>
        <p:txBody>
          <a:bodyPr>
            <a:normAutofit fontScale="25000" lnSpcReduction="20000"/>
          </a:bodyPr>
          <a:lstStyle/>
          <a:p>
            <a:pPr>
              <a:buFont typeface="Arial" panose="020B0604020202020204" pitchFamily="34" charset="0"/>
              <a:buChar char="•"/>
            </a:pPr>
            <a:r>
              <a:rPr lang="pt-BR" sz="4000" dirty="0">
                <a:effectLst/>
                <a:latin typeface="Arial" panose="020B0604020202020204" pitchFamily="34" charset="0"/>
              </a:rPr>
              <a:t>Teste 1: 0,011116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2: 0,01093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3: 0,01072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4: 0,011649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5: 0,012134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6: 0,014134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7: 0,014143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8: 0,017877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9: 0,015972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10: 0,049395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11: 0,022271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12: 0,024304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13: 0,022665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14: 0,022522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15: 0,016896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2000" dirty="0">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endParaRPr lang="pt-BR" dirty="0"/>
          </a:p>
        </p:txBody>
      </p:sp>
      <p:sp>
        <p:nvSpPr>
          <p:cNvPr id="6" name="CaixaDeTexto 5">
            <a:extLst>
              <a:ext uri="{FF2B5EF4-FFF2-40B4-BE49-F238E27FC236}">
                <a16:creationId xmlns:a16="http://schemas.microsoft.com/office/drawing/2014/main" id="{BE871765-DB5E-4D71-9C5B-2D7665B8BC29}"/>
              </a:ext>
            </a:extLst>
          </p:cNvPr>
          <p:cNvSpPr txBox="1"/>
          <p:nvPr/>
        </p:nvSpPr>
        <p:spPr>
          <a:xfrm>
            <a:off x="6238617" y="1707691"/>
            <a:ext cx="5120641" cy="369332"/>
          </a:xfrm>
          <a:prstGeom prst="rect">
            <a:avLst/>
          </a:prstGeom>
          <a:noFill/>
        </p:spPr>
        <p:txBody>
          <a:bodyPr wrap="square" rtlCol="0">
            <a:spAutoFit/>
          </a:bodyPr>
          <a:lstStyle/>
          <a:p>
            <a:r>
              <a:rPr lang="pt-BR" dirty="0"/>
              <a:t>PIORES RESULTADOS EM CADA TESTE</a:t>
            </a:r>
          </a:p>
        </p:txBody>
      </p:sp>
      <p:pic>
        <p:nvPicPr>
          <p:cNvPr id="5" name="Imagem 4" descr="Uma imagem contendo desenho&#10;&#10;Descrição gerada automaticamente">
            <a:extLst>
              <a:ext uri="{FF2B5EF4-FFF2-40B4-BE49-F238E27FC236}">
                <a16:creationId xmlns:a16="http://schemas.microsoft.com/office/drawing/2014/main" id="{1D1FAEFB-1D26-4E29-A77B-2AB1761E16B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CaixaDeTexto 6">
            <a:extLst>
              <a:ext uri="{FF2B5EF4-FFF2-40B4-BE49-F238E27FC236}">
                <a16:creationId xmlns:a16="http://schemas.microsoft.com/office/drawing/2014/main" id="{747FB160-64AA-481D-A45F-9F903BDC82E2}"/>
              </a:ext>
            </a:extLst>
          </p:cNvPr>
          <p:cNvSpPr txBox="1"/>
          <p:nvPr/>
        </p:nvSpPr>
        <p:spPr>
          <a:xfrm>
            <a:off x="1097280" y="1750979"/>
            <a:ext cx="4963220" cy="369332"/>
          </a:xfrm>
          <a:prstGeom prst="rect">
            <a:avLst/>
          </a:prstGeom>
          <a:noFill/>
        </p:spPr>
        <p:txBody>
          <a:bodyPr wrap="square" rtlCol="0">
            <a:spAutoFit/>
          </a:bodyPr>
          <a:lstStyle/>
          <a:p>
            <a:r>
              <a:rPr lang="pt-BR" dirty="0"/>
              <a:t>MELHORES RESULTADOS EM CADA TESTE</a:t>
            </a:r>
          </a:p>
        </p:txBody>
      </p:sp>
      <p:sp>
        <p:nvSpPr>
          <p:cNvPr id="10" name="Espaço Reservado para Conteúdo 2">
            <a:extLst>
              <a:ext uri="{FF2B5EF4-FFF2-40B4-BE49-F238E27FC236}">
                <a16:creationId xmlns:a16="http://schemas.microsoft.com/office/drawing/2014/main" id="{FED5BC41-1053-45CA-BA04-223D9D26C8E1}"/>
              </a:ext>
            </a:extLst>
          </p:cNvPr>
          <p:cNvSpPr txBox="1">
            <a:spLocks/>
          </p:cNvSpPr>
          <p:nvPr/>
        </p:nvSpPr>
        <p:spPr>
          <a:xfrm>
            <a:off x="1389803" y="2120311"/>
            <a:ext cx="4937760" cy="4318626"/>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pt-BR" sz="4000" dirty="0">
                <a:effectLst/>
                <a:latin typeface="Arial" panose="020B0604020202020204" pitchFamily="34" charset="0"/>
              </a:rPr>
              <a:t>Teste 1: 0,000903 (Busca em Árvore Binária não-balanceada);</a:t>
            </a:r>
          </a:p>
          <a:p>
            <a:pPr>
              <a:buFont typeface="Arial" panose="020B0604020202020204" pitchFamily="34" charset="0"/>
              <a:buChar char="•"/>
            </a:pPr>
            <a:r>
              <a:rPr lang="pt-BR" sz="4000" dirty="0">
                <a:effectLst/>
                <a:latin typeface="Arial" panose="020B0604020202020204" pitchFamily="34" charset="0"/>
              </a:rPr>
              <a:t>Teste 2: 0,000985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3: 0,000883 (Busca em Árvore Binária não-balanceada);</a:t>
            </a:r>
          </a:p>
          <a:p>
            <a:pPr>
              <a:buFont typeface="Arial" panose="020B0604020202020204" pitchFamily="34" charset="0"/>
              <a:buChar char="•"/>
            </a:pPr>
            <a:r>
              <a:rPr lang="pt-BR" sz="4000" dirty="0">
                <a:effectLst/>
                <a:latin typeface="Arial" panose="020B0604020202020204" pitchFamily="34" charset="0"/>
              </a:rPr>
              <a:t>Teste 4: 0,000832 (Busca em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5: 0,000891 (Busca em Árvore Binária balanceada);</a:t>
            </a:r>
          </a:p>
          <a:p>
            <a:pPr>
              <a:buFont typeface="Arial" panose="020B0604020202020204" pitchFamily="34" charset="0"/>
              <a:buChar char="•"/>
            </a:pPr>
            <a:r>
              <a:rPr lang="pt-BR" sz="4000" dirty="0">
                <a:effectLst/>
                <a:latin typeface="Arial" panose="020B0604020202020204" pitchFamily="34" charset="0"/>
              </a:rPr>
              <a:t>Teste 6: 0,000809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7: 0,000893 (Busca em Árvore Binária não-balanceada);</a:t>
            </a:r>
          </a:p>
          <a:p>
            <a:pPr>
              <a:buFont typeface="Arial" panose="020B0604020202020204" pitchFamily="34" charset="0"/>
              <a:buChar char="•"/>
            </a:pPr>
            <a:r>
              <a:rPr lang="pt-BR" sz="4000" dirty="0">
                <a:effectLst/>
                <a:latin typeface="Arial" panose="020B0604020202020204" pitchFamily="34" charset="0"/>
              </a:rPr>
              <a:t>Teste 8: 0,000722 (Busca em Árvore Binária balanceada);</a:t>
            </a:r>
          </a:p>
          <a:p>
            <a:pPr>
              <a:buFont typeface="Arial" panose="020B0604020202020204" pitchFamily="34" charset="0"/>
              <a:buChar char="•"/>
            </a:pPr>
            <a:r>
              <a:rPr lang="pt-BR" sz="4000" dirty="0">
                <a:effectLst/>
                <a:latin typeface="Arial" panose="020B0604020202020204" pitchFamily="34" charset="0"/>
              </a:rPr>
              <a:t>Teste 9: 0,000923 (Busca em Árvore Binária balanceada);</a:t>
            </a:r>
          </a:p>
          <a:p>
            <a:pPr>
              <a:buFont typeface="Arial" panose="020B0604020202020204" pitchFamily="34" charset="0"/>
              <a:buChar char="•"/>
            </a:pPr>
            <a:r>
              <a:rPr lang="pt-BR" sz="4000" dirty="0">
                <a:effectLst/>
                <a:latin typeface="Arial" panose="020B0604020202020204" pitchFamily="34" charset="0"/>
              </a:rPr>
              <a:t>Teste 10: 0,002291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11: 0,00101 (Busca em Árvore Binária balanceada);</a:t>
            </a:r>
          </a:p>
          <a:p>
            <a:pPr>
              <a:buFont typeface="Arial" panose="020B0604020202020204" pitchFamily="34" charset="0"/>
              <a:buChar char="•"/>
            </a:pPr>
            <a:r>
              <a:rPr lang="pt-BR" sz="4000" dirty="0">
                <a:effectLst/>
                <a:latin typeface="Arial" panose="020B0604020202020204" pitchFamily="34" charset="0"/>
              </a:rPr>
              <a:t>Teste 12: 0,000873 (Busca em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13: 0,001035 (Busca em Árvore Binária não-balanceada);</a:t>
            </a:r>
          </a:p>
          <a:p>
            <a:pPr>
              <a:buFont typeface="Arial" panose="020B0604020202020204" pitchFamily="34" charset="0"/>
              <a:buChar char="•"/>
            </a:pPr>
            <a:r>
              <a:rPr lang="pt-BR" sz="4000" dirty="0">
                <a:effectLst/>
                <a:latin typeface="Arial" panose="020B0604020202020204" pitchFamily="34" charset="0"/>
              </a:rPr>
              <a:t>Teste 14: 0,001084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15: 0,001227 (Busca Binária);</a:t>
            </a:r>
            <a:endParaRPr lang="pt-BR" sz="4000" dirty="0">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endParaRPr lang="pt-BR" dirty="0"/>
          </a:p>
        </p:txBody>
      </p:sp>
    </p:spTree>
    <p:extLst>
      <p:ext uri="{BB962C8B-B14F-4D97-AF65-F5344CB8AC3E}">
        <p14:creationId xmlns:p14="http://schemas.microsoft.com/office/powerpoint/2010/main" val="1534640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423857DD-A6EE-469C-AFE1-A3EDD0F064C3}"/>
              </a:ext>
            </a:extLst>
          </p:cNvPr>
          <p:cNvGraphicFramePr>
            <a:graphicFrameLocks noGrp="1"/>
          </p:cNvGraphicFramePr>
          <p:nvPr>
            <p:ph idx="4294967295"/>
            <p:extLst>
              <p:ext uri="{D42A27DB-BD31-4B8C-83A1-F6EECF244321}">
                <p14:modId xmlns:p14="http://schemas.microsoft.com/office/powerpoint/2010/main" val="3062506237"/>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2067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RESULTADOS DOS TESTES (CASO 3)</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6795676" y="2106692"/>
            <a:ext cx="4937760" cy="4023360"/>
          </a:xfrm>
        </p:spPr>
        <p:txBody>
          <a:bodyPr>
            <a:normAutofit fontScale="25000" lnSpcReduction="20000"/>
          </a:bodyPr>
          <a:lstStyle/>
          <a:p>
            <a:pPr>
              <a:buFont typeface="Arial" panose="020B0604020202020204" pitchFamily="34" charset="0"/>
              <a:buChar char="•"/>
            </a:pPr>
            <a:r>
              <a:rPr lang="pt-BR" sz="4000" dirty="0">
                <a:effectLst/>
                <a:latin typeface="Arial" panose="020B0604020202020204" pitchFamily="34" charset="0"/>
              </a:rPr>
              <a:t>Teste 1: 0,023127 (Busca em Árvore Binária balanceada);</a:t>
            </a:r>
          </a:p>
          <a:p>
            <a:pPr>
              <a:buFont typeface="Arial" panose="020B0604020202020204" pitchFamily="34" charset="0"/>
              <a:buChar char="•"/>
            </a:pPr>
            <a:r>
              <a:rPr lang="pt-BR" sz="4000" dirty="0">
                <a:effectLst/>
                <a:latin typeface="Arial" panose="020B0604020202020204" pitchFamily="34" charset="0"/>
              </a:rPr>
              <a:t>Teste 2: 0,0113643 (Busca Binária);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3: 0,003779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4: 0,022606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5: 0,010368 (Busca Linear);</a:t>
            </a:r>
          </a:p>
          <a:p>
            <a:pPr>
              <a:buFont typeface="Arial" panose="020B0604020202020204" pitchFamily="34" charset="0"/>
              <a:buChar char="•"/>
            </a:pPr>
            <a:r>
              <a:rPr lang="pt-BR" sz="4000" dirty="0">
                <a:effectLst/>
                <a:latin typeface="Arial" panose="020B0604020202020204" pitchFamily="34" charset="0"/>
              </a:rPr>
              <a:t>Teste 6: 0,012227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7: 0,010619 (Busca Binária);</a:t>
            </a:r>
          </a:p>
          <a:p>
            <a:pPr>
              <a:buFont typeface="Arial" panose="020B0604020202020204" pitchFamily="34" charset="0"/>
              <a:buChar char="•"/>
            </a:pPr>
            <a:r>
              <a:rPr lang="pt-BR" sz="4000" dirty="0">
                <a:effectLst/>
                <a:latin typeface="Arial" panose="020B0604020202020204" pitchFamily="34" charset="0"/>
              </a:rPr>
              <a:t>Teste 8: 0,00656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9: 0,008812 (Busca Binária);</a:t>
            </a:r>
          </a:p>
          <a:p>
            <a:pPr>
              <a:buFont typeface="Arial" panose="020B0604020202020204" pitchFamily="34" charset="0"/>
              <a:buChar char="•"/>
            </a:pPr>
            <a:r>
              <a:rPr lang="pt-BR" sz="4000" dirty="0">
                <a:effectLst/>
                <a:latin typeface="Arial" panose="020B0604020202020204" pitchFamily="34" charset="0"/>
              </a:rPr>
              <a:t>Teste 10: 0,01563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11: 0,015208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12: 0,009397 (Busca na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13: 0,018856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14: 0,01489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15: 0,019455 (Busca na Tabela </a:t>
            </a:r>
            <a:r>
              <a:rPr lang="pt-BR" sz="4000" dirty="0" err="1">
                <a:effectLst/>
                <a:latin typeface="Arial" panose="020B0604020202020204" pitchFamily="34" charset="0"/>
              </a:rPr>
              <a:t>Hash</a:t>
            </a:r>
            <a:r>
              <a:rPr lang="pt-BR" sz="4000" dirty="0">
                <a:effectLst/>
                <a:latin typeface="Arial" panose="020B0604020202020204" pitchFamily="34" charset="0"/>
              </a:rPr>
              <a:t>);</a:t>
            </a: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2000" dirty="0">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endParaRPr lang="pt-BR" dirty="0"/>
          </a:p>
        </p:txBody>
      </p:sp>
      <p:sp>
        <p:nvSpPr>
          <p:cNvPr id="6" name="CaixaDeTexto 5">
            <a:extLst>
              <a:ext uri="{FF2B5EF4-FFF2-40B4-BE49-F238E27FC236}">
                <a16:creationId xmlns:a16="http://schemas.microsoft.com/office/drawing/2014/main" id="{BE871765-DB5E-4D71-9C5B-2D7665B8BC29}"/>
              </a:ext>
            </a:extLst>
          </p:cNvPr>
          <p:cNvSpPr txBox="1"/>
          <p:nvPr/>
        </p:nvSpPr>
        <p:spPr>
          <a:xfrm>
            <a:off x="6238617" y="1707691"/>
            <a:ext cx="5120641" cy="369332"/>
          </a:xfrm>
          <a:prstGeom prst="rect">
            <a:avLst/>
          </a:prstGeom>
          <a:noFill/>
        </p:spPr>
        <p:txBody>
          <a:bodyPr wrap="square" rtlCol="0">
            <a:spAutoFit/>
          </a:bodyPr>
          <a:lstStyle/>
          <a:p>
            <a:r>
              <a:rPr lang="pt-BR" dirty="0"/>
              <a:t>PIORES RESULTADOS EM CADA TESTE</a:t>
            </a:r>
          </a:p>
        </p:txBody>
      </p:sp>
      <p:pic>
        <p:nvPicPr>
          <p:cNvPr id="5" name="Imagem 4" descr="Uma imagem contendo desenho&#10;&#10;Descrição gerada automaticamente">
            <a:extLst>
              <a:ext uri="{FF2B5EF4-FFF2-40B4-BE49-F238E27FC236}">
                <a16:creationId xmlns:a16="http://schemas.microsoft.com/office/drawing/2014/main" id="{1D1FAEFB-1D26-4E29-A77B-2AB1761E16B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CaixaDeTexto 6">
            <a:extLst>
              <a:ext uri="{FF2B5EF4-FFF2-40B4-BE49-F238E27FC236}">
                <a16:creationId xmlns:a16="http://schemas.microsoft.com/office/drawing/2014/main" id="{747FB160-64AA-481D-A45F-9F903BDC82E2}"/>
              </a:ext>
            </a:extLst>
          </p:cNvPr>
          <p:cNvSpPr txBox="1"/>
          <p:nvPr/>
        </p:nvSpPr>
        <p:spPr>
          <a:xfrm>
            <a:off x="1097280" y="1750979"/>
            <a:ext cx="4963220" cy="369332"/>
          </a:xfrm>
          <a:prstGeom prst="rect">
            <a:avLst/>
          </a:prstGeom>
          <a:noFill/>
        </p:spPr>
        <p:txBody>
          <a:bodyPr wrap="square" rtlCol="0">
            <a:spAutoFit/>
          </a:bodyPr>
          <a:lstStyle/>
          <a:p>
            <a:r>
              <a:rPr lang="pt-BR" dirty="0"/>
              <a:t>MELHORES RESULTADOS EM CADA TESTE</a:t>
            </a:r>
          </a:p>
        </p:txBody>
      </p:sp>
      <p:sp>
        <p:nvSpPr>
          <p:cNvPr id="10" name="Espaço Reservado para Conteúdo 2">
            <a:extLst>
              <a:ext uri="{FF2B5EF4-FFF2-40B4-BE49-F238E27FC236}">
                <a16:creationId xmlns:a16="http://schemas.microsoft.com/office/drawing/2014/main" id="{FED5BC41-1053-45CA-BA04-223D9D26C8E1}"/>
              </a:ext>
            </a:extLst>
          </p:cNvPr>
          <p:cNvSpPr txBox="1">
            <a:spLocks/>
          </p:cNvSpPr>
          <p:nvPr/>
        </p:nvSpPr>
        <p:spPr>
          <a:xfrm>
            <a:off x="1389803" y="2120311"/>
            <a:ext cx="4937760" cy="4318626"/>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pt-BR" sz="4000" dirty="0">
                <a:effectLst/>
                <a:latin typeface="Arial" panose="020B0604020202020204" pitchFamily="34" charset="0"/>
              </a:rPr>
              <a:t>Teste 1: 0,003004 (Busca Binária);</a:t>
            </a:r>
          </a:p>
          <a:p>
            <a:pPr>
              <a:buFont typeface="Arial" panose="020B0604020202020204" pitchFamily="34" charset="0"/>
              <a:buChar char="•"/>
            </a:pPr>
            <a:r>
              <a:rPr lang="pt-BR" sz="4000" dirty="0">
                <a:effectLst/>
                <a:latin typeface="Arial" panose="020B0604020202020204" pitchFamily="34" charset="0"/>
              </a:rPr>
              <a:t>Teste 2: 0,00263 (Busca Linear);</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3: 0,002902 (Busca em Árvore Binária balanceada);</a:t>
            </a:r>
          </a:p>
          <a:p>
            <a:pPr>
              <a:buFont typeface="Arial" panose="020B0604020202020204" pitchFamily="34" charset="0"/>
              <a:buChar char="•"/>
            </a:pPr>
            <a:r>
              <a:rPr lang="pt-BR" sz="4000" dirty="0">
                <a:effectLst/>
                <a:latin typeface="Arial" panose="020B0604020202020204" pitchFamily="34" charset="0"/>
              </a:rPr>
              <a:t>Teste 4: 0,0031 (Busca Linear);</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5: 0,002909 (Busca em Árvore Binária balanceada);</a:t>
            </a:r>
          </a:p>
          <a:p>
            <a:pPr>
              <a:buFont typeface="Arial" panose="020B0604020202020204" pitchFamily="34" charset="0"/>
              <a:buChar char="•"/>
            </a:pPr>
            <a:r>
              <a:rPr lang="pt-BR" sz="4000" dirty="0">
                <a:effectLst/>
                <a:latin typeface="Arial" panose="020B0604020202020204" pitchFamily="34" charset="0"/>
              </a:rPr>
              <a:t>Teste 6: 0,002565 (Busca Linear);</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7: 0,001959 (Busca em Árvore Binária não-balanceada);</a:t>
            </a:r>
          </a:p>
          <a:p>
            <a:pPr>
              <a:buFont typeface="Arial" panose="020B0604020202020204" pitchFamily="34" charset="0"/>
              <a:buChar char="•"/>
            </a:pPr>
            <a:r>
              <a:rPr lang="pt-BR" sz="4000" dirty="0">
                <a:effectLst/>
                <a:latin typeface="Arial" panose="020B0604020202020204" pitchFamily="34" charset="0"/>
              </a:rPr>
              <a:t>Teste 8: 0,002256 (Busca em Árvore Binária não-balanceada);</a:t>
            </a:r>
          </a:p>
          <a:p>
            <a:pPr>
              <a:buFont typeface="Arial" panose="020B0604020202020204" pitchFamily="34" charset="0"/>
              <a:buChar char="•"/>
            </a:pPr>
            <a:r>
              <a:rPr lang="pt-BR" sz="4000" dirty="0">
                <a:effectLst/>
                <a:latin typeface="Arial" panose="020B0604020202020204" pitchFamily="34" charset="0"/>
              </a:rPr>
              <a:t>Teste 9: 0,00196 (Busca em Árvore Binária não-balanceada);</a:t>
            </a:r>
          </a:p>
          <a:p>
            <a:pPr>
              <a:buFont typeface="Arial" panose="020B0604020202020204" pitchFamily="34" charset="0"/>
              <a:buChar char="•"/>
            </a:pPr>
            <a:r>
              <a:rPr lang="pt-BR" sz="4000" dirty="0">
                <a:effectLst/>
                <a:latin typeface="Arial" panose="020B0604020202020204" pitchFamily="34" charset="0"/>
              </a:rPr>
              <a:t>Teste 10: 0,003566 (Busca Linear);</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11: 0,002466 (Busca em Árvore Binária balanceada);</a:t>
            </a:r>
          </a:p>
          <a:p>
            <a:pPr>
              <a:buFont typeface="Arial" panose="020B0604020202020204" pitchFamily="34" charset="0"/>
              <a:buChar char="•"/>
            </a:pPr>
            <a:r>
              <a:rPr lang="pt-BR" sz="4000" dirty="0">
                <a:effectLst/>
                <a:latin typeface="Arial" panose="020B0604020202020204" pitchFamily="34" charset="0"/>
              </a:rPr>
              <a:t>Teste 12: 0,001975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13: 0,004174 (Busca Binária);</a:t>
            </a:r>
          </a:p>
          <a:p>
            <a:pPr>
              <a:buFont typeface="Arial" panose="020B0604020202020204" pitchFamily="34" charset="0"/>
              <a:buChar char="•"/>
            </a:pPr>
            <a:r>
              <a:rPr lang="pt-BR" sz="4000" dirty="0">
                <a:effectLst/>
                <a:latin typeface="Arial" panose="020B0604020202020204" pitchFamily="34" charset="0"/>
              </a:rPr>
              <a:t>Teste 14: 0,002724 (Busca em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15: 0,004024 (Busca Binária);</a:t>
            </a:r>
            <a:endParaRPr lang="pt-BR" sz="4000" dirty="0">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endParaRPr lang="pt-BR" dirty="0"/>
          </a:p>
        </p:txBody>
      </p:sp>
    </p:spTree>
    <p:extLst>
      <p:ext uri="{BB962C8B-B14F-4D97-AF65-F5344CB8AC3E}">
        <p14:creationId xmlns:p14="http://schemas.microsoft.com/office/powerpoint/2010/main" val="1162953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18589D2C-8DF5-4959-B3C5-BEC7DB54181C}"/>
              </a:ext>
            </a:extLst>
          </p:cNvPr>
          <p:cNvGraphicFramePr>
            <a:graphicFrameLocks noGrp="1"/>
          </p:cNvGraphicFramePr>
          <p:nvPr>
            <p:ph idx="4294967295"/>
            <p:extLst>
              <p:ext uri="{D42A27DB-BD31-4B8C-83A1-F6EECF244321}">
                <p14:modId xmlns:p14="http://schemas.microsoft.com/office/powerpoint/2010/main" val="181882965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8048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RESULTADOS DOS TESTES (CASO 4)</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6795676" y="2106692"/>
            <a:ext cx="4937760" cy="4023360"/>
          </a:xfrm>
        </p:spPr>
        <p:txBody>
          <a:bodyPr>
            <a:normAutofit/>
          </a:bodyPr>
          <a:lstStyle/>
          <a:p>
            <a:pPr>
              <a:buFont typeface="Arial" panose="020B0604020202020204" pitchFamily="34" charset="0"/>
              <a:buChar char="•"/>
            </a:pPr>
            <a:r>
              <a:rPr lang="pt-BR" sz="1300" dirty="0">
                <a:effectLst/>
                <a:latin typeface="Arial" panose="020B0604020202020204" pitchFamily="34" charset="0"/>
              </a:rPr>
              <a:t>Teste 1: 0,0312048 (Busca Binária);</a:t>
            </a:r>
          </a:p>
          <a:p>
            <a:pPr>
              <a:buFont typeface="Arial" panose="020B0604020202020204" pitchFamily="34" charset="0"/>
              <a:buChar char="•"/>
            </a:pPr>
            <a:r>
              <a:rPr lang="pt-BR" sz="1300" dirty="0">
                <a:effectLst/>
                <a:latin typeface="Arial" panose="020B0604020202020204" pitchFamily="34" charset="0"/>
              </a:rPr>
              <a:t>Teste 2: 0,1627857 (Busca na Tabela </a:t>
            </a:r>
            <a:r>
              <a:rPr lang="pt-BR" sz="1300" dirty="0" err="1">
                <a:effectLst/>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3: 0,3263688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4: 0,4519478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5: 0,5539413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6: 0,8184497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7</a:t>
            </a:r>
            <a:r>
              <a:rPr lang="pt-BR" sz="1300" dirty="0">
                <a:effectLst/>
                <a:latin typeface="Arial" panose="020B0604020202020204" pitchFamily="34" charset="0"/>
              </a:rPr>
              <a:t>: 0,8260912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8</a:t>
            </a:r>
            <a:r>
              <a:rPr lang="pt-BR" sz="1300" dirty="0">
                <a:effectLst/>
                <a:latin typeface="Arial" panose="020B0604020202020204" pitchFamily="34" charset="0"/>
              </a:rPr>
              <a:t>: 0,9346337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9</a:t>
            </a:r>
            <a:r>
              <a:rPr lang="pt-BR" sz="1300" dirty="0">
                <a:effectLst/>
                <a:latin typeface="Arial" panose="020B0604020202020204" pitchFamily="34" charset="0"/>
              </a:rPr>
              <a:t>: 1,2890516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10</a:t>
            </a:r>
            <a:r>
              <a:rPr lang="pt-BR" sz="1300" dirty="0">
                <a:effectLst/>
                <a:latin typeface="Arial" panose="020B0604020202020204" pitchFamily="34" charset="0"/>
              </a:rPr>
              <a:t>: 1,9261386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2000" dirty="0">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endParaRPr lang="pt-BR" dirty="0"/>
          </a:p>
        </p:txBody>
      </p:sp>
      <p:sp>
        <p:nvSpPr>
          <p:cNvPr id="6" name="CaixaDeTexto 5">
            <a:extLst>
              <a:ext uri="{FF2B5EF4-FFF2-40B4-BE49-F238E27FC236}">
                <a16:creationId xmlns:a16="http://schemas.microsoft.com/office/drawing/2014/main" id="{BE871765-DB5E-4D71-9C5B-2D7665B8BC29}"/>
              </a:ext>
            </a:extLst>
          </p:cNvPr>
          <p:cNvSpPr txBox="1"/>
          <p:nvPr/>
        </p:nvSpPr>
        <p:spPr>
          <a:xfrm>
            <a:off x="6238617" y="1707691"/>
            <a:ext cx="5120641" cy="369332"/>
          </a:xfrm>
          <a:prstGeom prst="rect">
            <a:avLst/>
          </a:prstGeom>
          <a:noFill/>
        </p:spPr>
        <p:txBody>
          <a:bodyPr wrap="square" rtlCol="0">
            <a:spAutoFit/>
          </a:bodyPr>
          <a:lstStyle/>
          <a:p>
            <a:r>
              <a:rPr lang="pt-BR" dirty="0"/>
              <a:t>PIORES RESULTADOS EM CADA TESTE</a:t>
            </a:r>
          </a:p>
        </p:txBody>
      </p:sp>
      <p:pic>
        <p:nvPicPr>
          <p:cNvPr id="5" name="Imagem 4" descr="Uma imagem contendo desenho&#10;&#10;Descrição gerada automaticamente">
            <a:extLst>
              <a:ext uri="{FF2B5EF4-FFF2-40B4-BE49-F238E27FC236}">
                <a16:creationId xmlns:a16="http://schemas.microsoft.com/office/drawing/2014/main" id="{1D1FAEFB-1D26-4E29-A77B-2AB1761E16B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CaixaDeTexto 6">
            <a:extLst>
              <a:ext uri="{FF2B5EF4-FFF2-40B4-BE49-F238E27FC236}">
                <a16:creationId xmlns:a16="http://schemas.microsoft.com/office/drawing/2014/main" id="{747FB160-64AA-481D-A45F-9F903BDC82E2}"/>
              </a:ext>
            </a:extLst>
          </p:cNvPr>
          <p:cNvSpPr txBox="1"/>
          <p:nvPr/>
        </p:nvSpPr>
        <p:spPr>
          <a:xfrm>
            <a:off x="1097280" y="1750979"/>
            <a:ext cx="4963220" cy="369332"/>
          </a:xfrm>
          <a:prstGeom prst="rect">
            <a:avLst/>
          </a:prstGeom>
          <a:noFill/>
        </p:spPr>
        <p:txBody>
          <a:bodyPr wrap="square" rtlCol="0">
            <a:spAutoFit/>
          </a:bodyPr>
          <a:lstStyle/>
          <a:p>
            <a:r>
              <a:rPr lang="pt-BR" dirty="0"/>
              <a:t>MELHORES RESULTADOS EM CADA TESTE</a:t>
            </a:r>
          </a:p>
        </p:txBody>
      </p:sp>
      <p:sp>
        <p:nvSpPr>
          <p:cNvPr id="10" name="Espaço Reservado para Conteúdo 2">
            <a:extLst>
              <a:ext uri="{FF2B5EF4-FFF2-40B4-BE49-F238E27FC236}">
                <a16:creationId xmlns:a16="http://schemas.microsoft.com/office/drawing/2014/main" id="{FED5BC41-1053-45CA-BA04-223D9D26C8E1}"/>
              </a:ext>
            </a:extLst>
          </p:cNvPr>
          <p:cNvSpPr txBox="1">
            <a:spLocks/>
          </p:cNvSpPr>
          <p:nvPr/>
        </p:nvSpPr>
        <p:spPr>
          <a:xfrm>
            <a:off x="1097280" y="2244031"/>
            <a:ext cx="4937760" cy="4318626"/>
          </a:xfrm>
          <a:prstGeom prst="rect">
            <a:avLst/>
          </a:prstGeom>
        </p:spPr>
        <p:txBody>
          <a:bodyPr vert="horz" lIns="0" tIns="45720" rIns="0" bIns="45720" rtlCol="0">
            <a:normAutofit fontScale="3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pt-BR" sz="4000" dirty="0">
                <a:effectLst/>
                <a:latin typeface="Arial" panose="020B0604020202020204" pitchFamily="34" charset="0"/>
              </a:rPr>
              <a:t>Teste 1: 0,0007753 (Busca </a:t>
            </a:r>
            <a:r>
              <a:rPr lang="pt-BR" sz="4000" dirty="0">
                <a:latin typeface="Arial" panose="020B0604020202020204" pitchFamily="34" charset="0"/>
              </a:rPr>
              <a:t>em Árvore Binária não-balanceada</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2: 0,0018759 (Busca em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3: 0,0023987 (Busca em Árvore Binária não-balanceada);</a:t>
            </a:r>
          </a:p>
          <a:p>
            <a:pPr>
              <a:buFont typeface="Arial" panose="020B0604020202020204" pitchFamily="34" charset="0"/>
              <a:buChar char="•"/>
            </a:pPr>
            <a:r>
              <a:rPr lang="pt-BR" sz="4000" dirty="0">
                <a:effectLst/>
                <a:latin typeface="Arial" panose="020B0604020202020204" pitchFamily="34" charset="0"/>
              </a:rPr>
              <a:t>Teste 4: 0,002465 (Busca em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5: 0,0023057 (Busca em Árvore Binária balanceada);</a:t>
            </a:r>
          </a:p>
          <a:p>
            <a:pPr>
              <a:buFont typeface="Arial" panose="020B0604020202020204" pitchFamily="34" charset="0"/>
              <a:buChar char="•"/>
            </a:pPr>
            <a:r>
              <a:rPr lang="pt-BR" sz="4000" dirty="0">
                <a:effectLst/>
                <a:latin typeface="Arial" panose="020B0604020202020204" pitchFamily="34" charset="0"/>
              </a:rPr>
              <a:t>Teste 6: 0,0028992 (Busca em Árvore Binária balanceada);</a:t>
            </a: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7</a:t>
            </a:r>
            <a:r>
              <a:rPr lang="pt-BR" sz="4000" dirty="0">
                <a:effectLst/>
                <a:latin typeface="Arial" panose="020B0604020202020204" pitchFamily="34" charset="0"/>
              </a:rPr>
              <a:t>: 0,0018227 (Busca em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8</a:t>
            </a:r>
            <a:r>
              <a:rPr lang="pt-BR" sz="4000" dirty="0">
                <a:effectLst/>
                <a:latin typeface="Arial" panose="020B0604020202020204" pitchFamily="34" charset="0"/>
              </a:rPr>
              <a:t>: 0,0019343 (Busca em Árvore Binária balanceada);</a:t>
            </a: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9</a:t>
            </a:r>
            <a:r>
              <a:rPr lang="pt-BR" sz="4000" dirty="0">
                <a:effectLst/>
                <a:latin typeface="Arial" panose="020B0604020202020204" pitchFamily="34" charset="0"/>
              </a:rPr>
              <a:t>: 0,0034579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10</a:t>
            </a:r>
            <a:r>
              <a:rPr lang="pt-BR" sz="4000" dirty="0">
                <a:effectLst/>
                <a:latin typeface="Arial" panose="020B0604020202020204" pitchFamily="34" charset="0"/>
              </a:rPr>
              <a:t>: 0,0034586 (Busca em Árvore Binária não-balanceada);</a:t>
            </a: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endParaRPr lang="pt-BR" dirty="0"/>
          </a:p>
        </p:txBody>
      </p:sp>
    </p:spTree>
    <p:extLst>
      <p:ext uri="{BB962C8B-B14F-4D97-AF65-F5344CB8AC3E}">
        <p14:creationId xmlns:p14="http://schemas.microsoft.com/office/powerpoint/2010/main" val="48352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DISCUSSÃO</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282259" y="2385391"/>
            <a:ext cx="2765741" cy="3875664"/>
          </a:xfrm>
        </p:spPr>
        <p:txBody>
          <a:bodyPr/>
          <a:lstStyle/>
          <a:p>
            <a:pPr>
              <a:lnSpc>
                <a:spcPct val="150000"/>
              </a:lnSpc>
            </a:pPr>
            <a:r>
              <a:rPr lang="pt-BR" b="1" dirty="0"/>
              <a:t>1. Tabela </a:t>
            </a:r>
            <a:r>
              <a:rPr lang="pt-BR" b="1" dirty="0" err="1"/>
              <a:t>Hash</a:t>
            </a:r>
            <a:r>
              <a:rPr lang="pt-BR" b="1" dirty="0"/>
              <a:t>:                                                </a:t>
            </a:r>
          </a:p>
          <a:p>
            <a:pPr>
              <a:lnSpc>
                <a:spcPct val="100000"/>
              </a:lnSpc>
              <a:buFont typeface="Arial" panose="020B0604020202020204" pitchFamily="34" charset="0"/>
              <a:buChar char="•"/>
            </a:pPr>
            <a:r>
              <a:rPr lang="pt-BR" dirty="0"/>
              <a:t>Função </a:t>
            </a:r>
            <a:r>
              <a:rPr lang="pt-BR" dirty="0" err="1"/>
              <a:t>Hash</a:t>
            </a:r>
            <a:endParaRPr lang="pt-BR" dirty="0"/>
          </a:p>
          <a:p>
            <a:pPr>
              <a:lnSpc>
                <a:spcPct val="100000"/>
              </a:lnSpc>
              <a:buFont typeface="Arial" panose="020B0604020202020204" pitchFamily="34" charset="0"/>
              <a:buChar char="•"/>
            </a:pPr>
            <a:r>
              <a:rPr lang="pt-BR" dirty="0"/>
              <a:t>Colisões</a:t>
            </a:r>
          </a:p>
          <a:p>
            <a:pPr>
              <a:lnSpc>
                <a:spcPct val="100000"/>
              </a:lnSpc>
              <a:buFont typeface="Arial" panose="020B0604020202020204" pitchFamily="34" charset="0"/>
              <a:buChar char="•"/>
            </a:pPr>
            <a:r>
              <a:rPr lang="pt-BR" dirty="0"/>
              <a:t>Função </a:t>
            </a:r>
            <a:r>
              <a:rPr lang="pt-BR" dirty="0" err="1"/>
              <a:t>Hash</a:t>
            </a:r>
            <a:r>
              <a:rPr lang="pt-BR" dirty="0"/>
              <a:t> com </a:t>
            </a:r>
            <a:r>
              <a:rPr lang="pt-BR" dirty="0" err="1"/>
              <a:t>Strings</a:t>
            </a:r>
            <a:endParaRPr lang="pt-BR" dirty="0"/>
          </a:p>
          <a:p>
            <a:pPr>
              <a:lnSpc>
                <a:spcPct val="100000"/>
              </a:lnSpc>
              <a:buFont typeface="Arial" panose="020B0604020202020204" pitchFamily="34" charset="0"/>
              <a:buChar char="•"/>
            </a:pPr>
            <a:r>
              <a:rPr lang="pt-BR" dirty="0"/>
              <a:t>Busca na Tabela </a:t>
            </a:r>
            <a:r>
              <a:rPr lang="pt-BR" dirty="0" err="1"/>
              <a:t>Hash</a:t>
            </a:r>
            <a:endParaRPr lang="pt-BR" dirty="0"/>
          </a:p>
          <a:p>
            <a:endParaRPr lang="pt-BR" dirty="0"/>
          </a:p>
        </p:txBody>
      </p:sp>
      <p:sp>
        <p:nvSpPr>
          <p:cNvPr id="4" name="Espaço Reservado para Conteúdo 3">
            <a:extLst>
              <a:ext uri="{FF2B5EF4-FFF2-40B4-BE49-F238E27FC236}">
                <a16:creationId xmlns:a16="http://schemas.microsoft.com/office/drawing/2014/main" id="{4DCF002E-4337-4425-9A98-BBC39F166583}"/>
              </a:ext>
            </a:extLst>
          </p:cNvPr>
          <p:cNvSpPr>
            <a:spLocks noGrp="1"/>
          </p:cNvSpPr>
          <p:nvPr>
            <p:ph sz="half" idx="2"/>
          </p:nvPr>
        </p:nvSpPr>
        <p:spPr>
          <a:xfrm>
            <a:off x="2759754" y="2411327"/>
            <a:ext cx="2060730" cy="3154018"/>
          </a:xfrm>
        </p:spPr>
        <p:txBody>
          <a:bodyPr/>
          <a:lstStyle/>
          <a:p>
            <a:pPr>
              <a:lnSpc>
                <a:spcPct val="150000"/>
              </a:lnSpc>
            </a:pPr>
            <a:r>
              <a:rPr lang="pt-BR" b="1" dirty="0"/>
              <a:t>2. Busca Linear:                                                </a:t>
            </a:r>
          </a:p>
          <a:p>
            <a:pPr>
              <a:lnSpc>
                <a:spcPct val="100000"/>
              </a:lnSpc>
              <a:buFont typeface="Arial" panose="020B0604020202020204" pitchFamily="34" charset="0"/>
              <a:buChar char="•"/>
            </a:pPr>
            <a:r>
              <a:rPr lang="pt-BR" dirty="0"/>
              <a:t>Aplicação da Busca Linear</a:t>
            </a:r>
          </a:p>
          <a:p>
            <a:endParaRPr lang="pt-BR" dirty="0"/>
          </a:p>
        </p:txBody>
      </p:sp>
      <p:sp>
        <p:nvSpPr>
          <p:cNvPr id="6" name="CaixaDeTexto 5">
            <a:extLst>
              <a:ext uri="{FF2B5EF4-FFF2-40B4-BE49-F238E27FC236}">
                <a16:creationId xmlns:a16="http://schemas.microsoft.com/office/drawing/2014/main" id="{BE871765-DB5E-4D71-9C5B-2D7665B8BC29}"/>
              </a:ext>
            </a:extLst>
          </p:cNvPr>
          <p:cNvSpPr txBox="1"/>
          <p:nvPr/>
        </p:nvSpPr>
        <p:spPr>
          <a:xfrm>
            <a:off x="1297388" y="1737360"/>
            <a:ext cx="9888772" cy="800219"/>
          </a:xfrm>
          <a:prstGeom prst="rect">
            <a:avLst/>
          </a:prstGeom>
          <a:noFill/>
        </p:spPr>
        <p:txBody>
          <a:bodyPr wrap="square" rtlCol="0">
            <a:spAutoFit/>
          </a:bodyPr>
          <a:lstStyle/>
          <a:p>
            <a:pPr algn="ctr"/>
            <a:r>
              <a:rPr lang="pt-BR" sz="2800" dirty="0"/>
              <a:t>Conceitos importantes para o entendimento do Processo:</a:t>
            </a:r>
          </a:p>
          <a:p>
            <a:pPr algn="ctr"/>
            <a:endParaRPr lang="pt-BR" dirty="0"/>
          </a:p>
        </p:txBody>
      </p:sp>
      <p:pic>
        <p:nvPicPr>
          <p:cNvPr id="5" name="Imagem 4" descr="Uma imagem contendo desenho&#10;&#10;Descrição gerada automaticamente">
            <a:extLst>
              <a:ext uri="{FF2B5EF4-FFF2-40B4-BE49-F238E27FC236}">
                <a16:creationId xmlns:a16="http://schemas.microsoft.com/office/drawing/2014/main" id="{1BB3372A-96FD-4620-8E80-FE63127B69DE}"/>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Espaço Reservado para Conteúdo 2">
            <a:extLst>
              <a:ext uri="{FF2B5EF4-FFF2-40B4-BE49-F238E27FC236}">
                <a16:creationId xmlns:a16="http://schemas.microsoft.com/office/drawing/2014/main" id="{B44DC036-DE35-4EDF-A184-3F8C19FF75AE}"/>
              </a:ext>
            </a:extLst>
          </p:cNvPr>
          <p:cNvSpPr txBox="1">
            <a:spLocks/>
          </p:cNvSpPr>
          <p:nvPr/>
        </p:nvSpPr>
        <p:spPr>
          <a:xfrm>
            <a:off x="4911589" y="2411327"/>
            <a:ext cx="2060730" cy="25910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pt-BR" b="1" dirty="0"/>
              <a:t>3. Busca Binária:                                                </a:t>
            </a:r>
          </a:p>
          <a:p>
            <a:pPr>
              <a:lnSpc>
                <a:spcPct val="100000"/>
              </a:lnSpc>
              <a:buFont typeface="Arial" panose="020B0604020202020204" pitchFamily="34" charset="0"/>
              <a:buChar char="•"/>
            </a:pPr>
            <a:r>
              <a:rPr lang="pt-BR" dirty="0"/>
              <a:t>Aplicação da Busca Binária</a:t>
            </a:r>
          </a:p>
          <a:p>
            <a:endParaRPr lang="pt-BR" dirty="0"/>
          </a:p>
        </p:txBody>
      </p:sp>
      <p:sp>
        <p:nvSpPr>
          <p:cNvPr id="8" name="Espaço Reservado para Conteúdo 3">
            <a:extLst>
              <a:ext uri="{FF2B5EF4-FFF2-40B4-BE49-F238E27FC236}">
                <a16:creationId xmlns:a16="http://schemas.microsoft.com/office/drawing/2014/main" id="{3C6AEC8E-D72F-4928-AB31-5731C6D8095C}"/>
              </a:ext>
            </a:extLst>
          </p:cNvPr>
          <p:cNvSpPr txBox="1">
            <a:spLocks/>
          </p:cNvSpPr>
          <p:nvPr/>
        </p:nvSpPr>
        <p:spPr>
          <a:xfrm>
            <a:off x="7063425" y="2385391"/>
            <a:ext cx="2507312" cy="35118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pt-BR" b="1" dirty="0"/>
              <a:t>4. Árvore Binária de Busca:                                                </a:t>
            </a:r>
          </a:p>
          <a:p>
            <a:pPr>
              <a:lnSpc>
                <a:spcPct val="100000"/>
              </a:lnSpc>
              <a:buFont typeface="Arial" panose="020B0604020202020204" pitchFamily="34" charset="0"/>
              <a:buChar char="•"/>
            </a:pPr>
            <a:r>
              <a:rPr lang="pt-BR" dirty="0"/>
              <a:t>Árvore Binária não-balanceada X balanceada</a:t>
            </a:r>
          </a:p>
          <a:p>
            <a:pPr>
              <a:lnSpc>
                <a:spcPct val="100000"/>
              </a:lnSpc>
              <a:buFont typeface="Arial" panose="020B0604020202020204" pitchFamily="34" charset="0"/>
              <a:buChar char="•"/>
            </a:pPr>
            <a:r>
              <a:rPr lang="pt-BR" dirty="0"/>
              <a:t>Aplicação da Busca na Árvore Binária</a:t>
            </a:r>
          </a:p>
          <a:p>
            <a:endParaRPr lang="pt-BR" dirty="0"/>
          </a:p>
        </p:txBody>
      </p:sp>
      <p:sp>
        <p:nvSpPr>
          <p:cNvPr id="9" name="Espaço Reservado para Conteúdo 2">
            <a:extLst>
              <a:ext uri="{FF2B5EF4-FFF2-40B4-BE49-F238E27FC236}">
                <a16:creationId xmlns:a16="http://schemas.microsoft.com/office/drawing/2014/main" id="{2FAE15FD-7AE7-4005-8707-BE66CC6BB4FD}"/>
              </a:ext>
            </a:extLst>
          </p:cNvPr>
          <p:cNvSpPr txBox="1">
            <a:spLocks/>
          </p:cNvSpPr>
          <p:nvPr/>
        </p:nvSpPr>
        <p:spPr>
          <a:xfrm>
            <a:off x="9488578" y="2375102"/>
            <a:ext cx="2258173" cy="37670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pt-BR" b="1" dirty="0"/>
              <a:t>5. Nomenclatura do IUCN </a:t>
            </a:r>
            <a:r>
              <a:rPr lang="pt-BR" b="1" dirty="0" err="1"/>
              <a:t>Red</a:t>
            </a:r>
            <a:r>
              <a:rPr lang="pt-BR" b="1" dirty="0"/>
              <a:t> </a:t>
            </a:r>
            <a:r>
              <a:rPr lang="pt-BR" b="1" dirty="0" err="1"/>
              <a:t>List</a:t>
            </a:r>
            <a:r>
              <a:rPr lang="pt-BR" b="1" dirty="0"/>
              <a:t>:                                                </a:t>
            </a:r>
          </a:p>
          <a:p>
            <a:pPr>
              <a:lnSpc>
                <a:spcPct val="100000"/>
              </a:lnSpc>
              <a:buFont typeface="Arial" panose="020B0604020202020204" pitchFamily="34" charset="0"/>
              <a:buChar char="•"/>
            </a:pPr>
            <a:r>
              <a:rPr lang="pt-BR" dirty="0"/>
              <a:t> Classificações das situações de risco</a:t>
            </a:r>
          </a:p>
          <a:p>
            <a:endParaRPr lang="pt-BR" dirty="0"/>
          </a:p>
        </p:txBody>
      </p:sp>
    </p:spTree>
    <p:extLst>
      <p:ext uri="{BB962C8B-B14F-4D97-AF65-F5344CB8AC3E}">
        <p14:creationId xmlns:p14="http://schemas.microsoft.com/office/powerpoint/2010/main" val="3903565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18589D2C-8DF5-4959-B3C5-BEC7DB54181C}"/>
              </a:ext>
            </a:extLst>
          </p:cNvPr>
          <p:cNvGraphicFramePr>
            <a:graphicFrameLocks noGrp="1"/>
          </p:cNvGraphicFramePr>
          <p:nvPr>
            <p:ph idx="4294967295"/>
            <p:extLst>
              <p:ext uri="{D42A27DB-BD31-4B8C-83A1-F6EECF244321}">
                <p14:modId xmlns:p14="http://schemas.microsoft.com/office/powerpoint/2010/main" val="2424202631"/>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6188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RESULTADOS DOS TESTES (CASO 5)</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6795676" y="2106692"/>
            <a:ext cx="4937760" cy="4023360"/>
          </a:xfrm>
        </p:spPr>
        <p:txBody>
          <a:bodyPr>
            <a:normAutofit/>
          </a:bodyPr>
          <a:lstStyle/>
          <a:p>
            <a:pPr>
              <a:buFont typeface="Arial" panose="020B0604020202020204" pitchFamily="34" charset="0"/>
              <a:buChar char="•"/>
            </a:pPr>
            <a:r>
              <a:rPr lang="pt-BR" sz="1300" dirty="0">
                <a:effectLst/>
                <a:latin typeface="Arial" panose="020B0604020202020204" pitchFamily="34" charset="0"/>
              </a:rPr>
              <a:t>Teste 1: 0,0128077 (Busca Binária);</a:t>
            </a:r>
          </a:p>
          <a:p>
            <a:pPr>
              <a:buFont typeface="Arial" panose="020B0604020202020204" pitchFamily="34" charset="0"/>
              <a:buChar char="•"/>
            </a:pPr>
            <a:r>
              <a:rPr lang="pt-BR" sz="1300" dirty="0">
                <a:effectLst/>
                <a:latin typeface="Arial" panose="020B0604020202020204" pitchFamily="34" charset="0"/>
              </a:rPr>
              <a:t>Teste 2: 0,1263684 (Busca na Tabela </a:t>
            </a:r>
            <a:r>
              <a:rPr lang="pt-BR" sz="1300" dirty="0" err="1">
                <a:effectLst/>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3: 0,1865943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4: 0,2634283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5: 0,4305976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6: 0,467952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7</a:t>
            </a:r>
            <a:r>
              <a:rPr lang="pt-BR" sz="1300" dirty="0">
                <a:effectLst/>
                <a:latin typeface="Arial" panose="020B0604020202020204" pitchFamily="34" charset="0"/>
              </a:rPr>
              <a:t>: 0,6408624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8</a:t>
            </a:r>
            <a:r>
              <a:rPr lang="pt-BR" sz="1300" dirty="0">
                <a:effectLst/>
                <a:latin typeface="Arial" panose="020B0604020202020204" pitchFamily="34" charset="0"/>
              </a:rPr>
              <a:t>: 0,6492772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9</a:t>
            </a:r>
            <a:r>
              <a:rPr lang="pt-BR" sz="1300" dirty="0">
                <a:effectLst/>
                <a:latin typeface="Arial" panose="020B0604020202020204" pitchFamily="34" charset="0"/>
              </a:rPr>
              <a:t>: 0,850292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10</a:t>
            </a:r>
            <a:r>
              <a:rPr lang="pt-BR" sz="1300" dirty="0">
                <a:effectLst/>
                <a:latin typeface="Arial" panose="020B0604020202020204" pitchFamily="34" charset="0"/>
              </a:rPr>
              <a:t>: 0,9659353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2000" dirty="0">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endParaRPr lang="pt-BR" dirty="0"/>
          </a:p>
        </p:txBody>
      </p:sp>
      <p:sp>
        <p:nvSpPr>
          <p:cNvPr id="6" name="CaixaDeTexto 5">
            <a:extLst>
              <a:ext uri="{FF2B5EF4-FFF2-40B4-BE49-F238E27FC236}">
                <a16:creationId xmlns:a16="http://schemas.microsoft.com/office/drawing/2014/main" id="{BE871765-DB5E-4D71-9C5B-2D7665B8BC29}"/>
              </a:ext>
            </a:extLst>
          </p:cNvPr>
          <p:cNvSpPr txBox="1"/>
          <p:nvPr/>
        </p:nvSpPr>
        <p:spPr>
          <a:xfrm>
            <a:off x="6238617" y="1707691"/>
            <a:ext cx="5120641" cy="369332"/>
          </a:xfrm>
          <a:prstGeom prst="rect">
            <a:avLst/>
          </a:prstGeom>
          <a:noFill/>
        </p:spPr>
        <p:txBody>
          <a:bodyPr wrap="square" rtlCol="0">
            <a:spAutoFit/>
          </a:bodyPr>
          <a:lstStyle/>
          <a:p>
            <a:r>
              <a:rPr lang="pt-BR" dirty="0"/>
              <a:t>PIORES RESULTADOS EM CADA TESTE</a:t>
            </a:r>
          </a:p>
        </p:txBody>
      </p:sp>
      <p:pic>
        <p:nvPicPr>
          <p:cNvPr id="5" name="Imagem 4" descr="Uma imagem contendo desenho&#10;&#10;Descrição gerada automaticamente">
            <a:extLst>
              <a:ext uri="{FF2B5EF4-FFF2-40B4-BE49-F238E27FC236}">
                <a16:creationId xmlns:a16="http://schemas.microsoft.com/office/drawing/2014/main" id="{1D1FAEFB-1D26-4E29-A77B-2AB1761E16B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CaixaDeTexto 6">
            <a:extLst>
              <a:ext uri="{FF2B5EF4-FFF2-40B4-BE49-F238E27FC236}">
                <a16:creationId xmlns:a16="http://schemas.microsoft.com/office/drawing/2014/main" id="{747FB160-64AA-481D-A45F-9F903BDC82E2}"/>
              </a:ext>
            </a:extLst>
          </p:cNvPr>
          <p:cNvSpPr txBox="1"/>
          <p:nvPr/>
        </p:nvSpPr>
        <p:spPr>
          <a:xfrm>
            <a:off x="1097280" y="1750979"/>
            <a:ext cx="4963220" cy="369332"/>
          </a:xfrm>
          <a:prstGeom prst="rect">
            <a:avLst/>
          </a:prstGeom>
          <a:noFill/>
        </p:spPr>
        <p:txBody>
          <a:bodyPr wrap="square" rtlCol="0">
            <a:spAutoFit/>
          </a:bodyPr>
          <a:lstStyle/>
          <a:p>
            <a:r>
              <a:rPr lang="pt-BR" dirty="0"/>
              <a:t>MELHORES RESULTADOS EM CADA TESTE</a:t>
            </a:r>
          </a:p>
        </p:txBody>
      </p:sp>
      <p:sp>
        <p:nvSpPr>
          <p:cNvPr id="10" name="Espaço Reservado para Conteúdo 2">
            <a:extLst>
              <a:ext uri="{FF2B5EF4-FFF2-40B4-BE49-F238E27FC236}">
                <a16:creationId xmlns:a16="http://schemas.microsoft.com/office/drawing/2014/main" id="{FED5BC41-1053-45CA-BA04-223D9D26C8E1}"/>
              </a:ext>
            </a:extLst>
          </p:cNvPr>
          <p:cNvSpPr txBox="1">
            <a:spLocks/>
          </p:cNvSpPr>
          <p:nvPr/>
        </p:nvSpPr>
        <p:spPr>
          <a:xfrm>
            <a:off x="1097280" y="2244031"/>
            <a:ext cx="4937760" cy="4318626"/>
          </a:xfrm>
          <a:prstGeom prst="rect">
            <a:avLst/>
          </a:prstGeom>
        </p:spPr>
        <p:txBody>
          <a:bodyPr vert="horz" lIns="0" tIns="45720" rIns="0" bIns="45720" rtlCol="0">
            <a:normAutofit fontScale="3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pt-BR" sz="4000" dirty="0">
                <a:effectLst/>
                <a:latin typeface="Arial" panose="020B0604020202020204" pitchFamily="34" charset="0"/>
              </a:rPr>
              <a:t>Teste 1: 0,0007059 (Busca </a:t>
            </a:r>
            <a:r>
              <a:rPr lang="pt-BR" sz="4000" dirty="0">
                <a:latin typeface="Arial" panose="020B0604020202020204" pitchFamily="34" charset="0"/>
              </a:rPr>
              <a:t>em Árvore Binária não-balanceada</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2: 0,0020083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3: 0,0032905 (Busca em Árvore Binária não-balanceada);</a:t>
            </a:r>
          </a:p>
          <a:p>
            <a:pPr>
              <a:buFont typeface="Arial" panose="020B0604020202020204" pitchFamily="34" charset="0"/>
              <a:buChar char="•"/>
            </a:pPr>
            <a:r>
              <a:rPr lang="pt-BR" sz="4000" dirty="0">
                <a:effectLst/>
                <a:latin typeface="Arial" panose="020B0604020202020204" pitchFamily="34" charset="0"/>
              </a:rPr>
              <a:t>Teste 4: 0,0020297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5: 0,0029811 (Busca em Árvore Binária não-balanceada);</a:t>
            </a:r>
          </a:p>
          <a:p>
            <a:pPr>
              <a:buFont typeface="Arial" panose="020B0604020202020204" pitchFamily="34" charset="0"/>
              <a:buChar char="•"/>
            </a:pPr>
            <a:r>
              <a:rPr lang="pt-BR" sz="4000" dirty="0">
                <a:effectLst/>
                <a:latin typeface="Arial" panose="020B0604020202020204" pitchFamily="34" charset="0"/>
              </a:rPr>
              <a:t>Teste 6: 0,0023361 (Busca em Árvore Binária balanceada);</a:t>
            </a: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7</a:t>
            </a:r>
            <a:r>
              <a:rPr lang="pt-BR" sz="4000" dirty="0">
                <a:effectLst/>
                <a:latin typeface="Arial" panose="020B0604020202020204" pitchFamily="34" charset="0"/>
              </a:rPr>
              <a:t>: 0,0029899 (Busca em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8</a:t>
            </a:r>
            <a:r>
              <a:rPr lang="pt-BR" sz="4000" dirty="0">
                <a:effectLst/>
                <a:latin typeface="Arial" panose="020B0604020202020204" pitchFamily="34" charset="0"/>
              </a:rPr>
              <a:t>: 0,0020914 (Busca em Árvore Binária balanceada);</a:t>
            </a: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9</a:t>
            </a:r>
            <a:r>
              <a:rPr lang="pt-BR" sz="4000" dirty="0">
                <a:effectLst/>
                <a:latin typeface="Arial" panose="020B0604020202020204" pitchFamily="34" charset="0"/>
              </a:rPr>
              <a:t>: 0,0023433 (Busca em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10</a:t>
            </a:r>
            <a:r>
              <a:rPr lang="pt-BR" sz="4000" dirty="0">
                <a:effectLst/>
                <a:latin typeface="Arial" panose="020B0604020202020204" pitchFamily="34" charset="0"/>
              </a:rPr>
              <a:t>: 0,003926 (Busca em Árvore Binária não-balanceada);</a:t>
            </a: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endParaRPr lang="pt-BR" dirty="0"/>
          </a:p>
        </p:txBody>
      </p:sp>
    </p:spTree>
    <p:extLst>
      <p:ext uri="{BB962C8B-B14F-4D97-AF65-F5344CB8AC3E}">
        <p14:creationId xmlns:p14="http://schemas.microsoft.com/office/powerpoint/2010/main" val="2069237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18589D2C-8DF5-4959-B3C5-BEC7DB54181C}"/>
              </a:ext>
            </a:extLst>
          </p:cNvPr>
          <p:cNvGraphicFramePr>
            <a:graphicFrameLocks noGrp="1"/>
          </p:cNvGraphicFramePr>
          <p:nvPr>
            <p:ph idx="4294967295"/>
            <p:extLst>
              <p:ext uri="{D42A27DB-BD31-4B8C-83A1-F6EECF244321}">
                <p14:modId xmlns:p14="http://schemas.microsoft.com/office/powerpoint/2010/main" val="135804736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3665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RESULTADOS DOS TESTES (CASO 6)</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6795676" y="2106692"/>
            <a:ext cx="4937760" cy="4023360"/>
          </a:xfrm>
        </p:spPr>
        <p:txBody>
          <a:bodyPr>
            <a:normAutofit/>
          </a:bodyPr>
          <a:lstStyle/>
          <a:p>
            <a:pPr>
              <a:buFont typeface="Arial" panose="020B0604020202020204" pitchFamily="34" charset="0"/>
              <a:buChar char="•"/>
            </a:pPr>
            <a:r>
              <a:rPr lang="pt-BR" sz="1400" dirty="0">
                <a:effectLst/>
                <a:latin typeface="Arial" panose="020B0604020202020204" pitchFamily="34" charset="0"/>
              </a:rPr>
              <a:t>Teste 1: 0,0140454 (Busca Binária);</a:t>
            </a:r>
          </a:p>
          <a:p>
            <a:pPr>
              <a:buFont typeface="Arial" panose="020B0604020202020204" pitchFamily="34" charset="0"/>
              <a:buChar char="•"/>
            </a:pPr>
            <a:r>
              <a:rPr lang="pt-BR" sz="1400" dirty="0">
                <a:effectLst/>
                <a:latin typeface="Arial" panose="020B0604020202020204" pitchFamily="34" charset="0"/>
              </a:rPr>
              <a:t>Teste 2: 0,0593032 (Busca na Tabela </a:t>
            </a:r>
            <a:r>
              <a:rPr lang="pt-BR" sz="1400" dirty="0" err="1">
                <a:effectLst/>
                <a:latin typeface="Arial" panose="020B0604020202020204" pitchFamily="34" charset="0"/>
              </a:rPr>
              <a:t>Hash</a:t>
            </a:r>
            <a:r>
              <a:rPr lang="pt-BR" sz="1400" dirty="0">
                <a:effectLst/>
                <a:latin typeface="Arial" panose="020B0604020202020204" pitchFamily="34" charset="0"/>
              </a:rPr>
              <a:t>);</a:t>
            </a:r>
            <a:endParaRPr lang="pt-BR" sz="1400" dirty="0">
              <a:latin typeface="Arial" panose="020B0604020202020204" pitchFamily="34" charset="0"/>
            </a:endParaRPr>
          </a:p>
          <a:p>
            <a:pPr>
              <a:buFont typeface="Arial" panose="020B0604020202020204" pitchFamily="34" charset="0"/>
              <a:buChar char="•"/>
            </a:pPr>
            <a:r>
              <a:rPr lang="pt-BR" sz="1400" dirty="0">
                <a:effectLst/>
                <a:latin typeface="Arial" panose="020B0604020202020204" pitchFamily="34" charset="0"/>
              </a:rPr>
              <a:t>Teste 3: 0,0917587 (Busca </a:t>
            </a:r>
            <a:r>
              <a:rPr lang="pt-BR" sz="1400" dirty="0">
                <a:latin typeface="Arial" panose="020B0604020202020204" pitchFamily="34" charset="0"/>
              </a:rPr>
              <a:t>na Tabela </a:t>
            </a:r>
            <a:r>
              <a:rPr lang="pt-BR" sz="1400" dirty="0" err="1">
                <a:latin typeface="Arial" panose="020B0604020202020204" pitchFamily="34" charset="0"/>
              </a:rPr>
              <a:t>Hash</a:t>
            </a:r>
            <a:r>
              <a:rPr lang="pt-BR" sz="1400" dirty="0">
                <a:effectLst/>
                <a:latin typeface="Arial" panose="020B0604020202020204" pitchFamily="34" charset="0"/>
              </a:rPr>
              <a:t>);</a:t>
            </a:r>
          </a:p>
          <a:p>
            <a:pPr>
              <a:buFont typeface="Arial" panose="020B0604020202020204" pitchFamily="34" charset="0"/>
              <a:buChar char="•"/>
            </a:pPr>
            <a:r>
              <a:rPr lang="pt-BR" sz="1400" dirty="0">
                <a:effectLst/>
                <a:latin typeface="Arial" panose="020B0604020202020204" pitchFamily="34" charset="0"/>
              </a:rPr>
              <a:t>Teste 4: 0,1525775 (Busca </a:t>
            </a:r>
            <a:r>
              <a:rPr lang="pt-BR" sz="1400" dirty="0">
                <a:latin typeface="Arial" panose="020B0604020202020204" pitchFamily="34" charset="0"/>
              </a:rPr>
              <a:t>na Tabela </a:t>
            </a:r>
            <a:r>
              <a:rPr lang="pt-BR" sz="1400" dirty="0" err="1">
                <a:latin typeface="Arial" panose="020B0604020202020204" pitchFamily="34" charset="0"/>
              </a:rPr>
              <a:t>Hash</a:t>
            </a:r>
            <a:r>
              <a:rPr lang="pt-BR" sz="1400" dirty="0">
                <a:effectLst/>
                <a:latin typeface="Arial" panose="020B0604020202020204" pitchFamily="34" charset="0"/>
              </a:rPr>
              <a:t>);</a:t>
            </a:r>
            <a:endParaRPr lang="pt-BR" sz="1400" dirty="0">
              <a:latin typeface="Arial" panose="020B0604020202020204" pitchFamily="34" charset="0"/>
            </a:endParaRPr>
          </a:p>
          <a:p>
            <a:pPr>
              <a:buFont typeface="Arial" panose="020B0604020202020204" pitchFamily="34" charset="0"/>
              <a:buChar char="•"/>
            </a:pPr>
            <a:r>
              <a:rPr lang="pt-BR" sz="1400" dirty="0">
                <a:effectLst/>
                <a:latin typeface="Arial" panose="020B0604020202020204" pitchFamily="34" charset="0"/>
              </a:rPr>
              <a:t>Teste 5: 0,2044444 (Busca </a:t>
            </a:r>
            <a:r>
              <a:rPr lang="pt-BR" sz="1400" dirty="0">
                <a:latin typeface="Arial" panose="020B0604020202020204" pitchFamily="34" charset="0"/>
              </a:rPr>
              <a:t>na Tabela </a:t>
            </a:r>
            <a:r>
              <a:rPr lang="pt-BR" sz="1400" dirty="0" err="1">
                <a:latin typeface="Arial" panose="020B0604020202020204" pitchFamily="34" charset="0"/>
              </a:rPr>
              <a:t>Hash</a:t>
            </a:r>
            <a:r>
              <a:rPr lang="pt-BR" sz="1400" dirty="0">
                <a:effectLst/>
                <a:latin typeface="Arial" panose="020B0604020202020204" pitchFamily="34" charset="0"/>
              </a:rPr>
              <a:t>);</a:t>
            </a:r>
          </a:p>
          <a:p>
            <a:pPr>
              <a:buFont typeface="Arial" panose="020B0604020202020204" pitchFamily="34" charset="0"/>
              <a:buChar char="•"/>
            </a:pPr>
            <a:r>
              <a:rPr lang="pt-BR" sz="1400" dirty="0">
                <a:effectLst/>
                <a:latin typeface="Arial" panose="020B0604020202020204" pitchFamily="34" charset="0"/>
              </a:rPr>
              <a:t>Teste 6: 0,0857626 (Busca </a:t>
            </a:r>
            <a:r>
              <a:rPr lang="pt-BR" sz="1400" dirty="0">
                <a:latin typeface="Arial" panose="020B0604020202020204" pitchFamily="34" charset="0"/>
              </a:rPr>
              <a:t>na Tabela </a:t>
            </a:r>
            <a:r>
              <a:rPr lang="pt-BR" sz="1400" dirty="0" err="1">
                <a:latin typeface="Arial" panose="020B0604020202020204" pitchFamily="34" charset="0"/>
              </a:rPr>
              <a:t>Hash</a:t>
            </a:r>
            <a:r>
              <a:rPr lang="pt-BR" sz="1400" dirty="0">
                <a:effectLst/>
                <a:latin typeface="Arial" panose="020B0604020202020204" pitchFamily="34" charset="0"/>
              </a:rPr>
              <a:t>);</a:t>
            </a:r>
          </a:p>
          <a:p>
            <a:pPr>
              <a:buFont typeface="Arial" panose="020B0604020202020204" pitchFamily="34" charset="0"/>
              <a:buChar char="•"/>
            </a:pPr>
            <a:r>
              <a:rPr lang="pt-BR" sz="1400" dirty="0">
                <a:effectLst/>
                <a:latin typeface="Arial" panose="020B0604020202020204" pitchFamily="34" charset="0"/>
              </a:rPr>
              <a:t>Teste </a:t>
            </a:r>
            <a:r>
              <a:rPr lang="pt-BR" sz="1400" dirty="0">
                <a:latin typeface="Arial" panose="020B0604020202020204" pitchFamily="34" charset="0"/>
              </a:rPr>
              <a:t>7</a:t>
            </a:r>
            <a:r>
              <a:rPr lang="pt-BR" sz="1400" dirty="0">
                <a:effectLst/>
                <a:latin typeface="Arial" panose="020B0604020202020204" pitchFamily="34" charset="0"/>
              </a:rPr>
              <a:t>: 0,0970384 (Busca </a:t>
            </a:r>
            <a:r>
              <a:rPr lang="pt-BR" sz="1400" dirty="0">
                <a:latin typeface="Arial" panose="020B0604020202020204" pitchFamily="34" charset="0"/>
              </a:rPr>
              <a:t>na Tabela </a:t>
            </a:r>
            <a:r>
              <a:rPr lang="pt-BR" sz="1400" dirty="0" err="1">
                <a:latin typeface="Arial" panose="020B0604020202020204" pitchFamily="34" charset="0"/>
              </a:rPr>
              <a:t>Hash</a:t>
            </a:r>
            <a:r>
              <a:rPr lang="pt-BR" sz="1400" dirty="0">
                <a:effectLst/>
                <a:latin typeface="Arial" panose="020B0604020202020204" pitchFamily="34" charset="0"/>
              </a:rPr>
              <a:t>);</a:t>
            </a:r>
            <a:endParaRPr lang="pt-BR" sz="1400" dirty="0">
              <a:latin typeface="Arial" panose="020B0604020202020204" pitchFamily="34" charset="0"/>
            </a:endParaRPr>
          </a:p>
          <a:p>
            <a:pPr>
              <a:buFont typeface="Arial" panose="020B0604020202020204" pitchFamily="34" charset="0"/>
              <a:buChar char="•"/>
            </a:pPr>
            <a:r>
              <a:rPr lang="pt-BR" sz="1400" dirty="0">
                <a:effectLst/>
                <a:latin typeface="Arial" panose="020B0604020202020204" pitchFamily="34" charset="0"/>
              </a:rPr>
              <a:t>Teste </a:t>
            </a:r>
            <a:r>
              <a:rPr lang="pt-BR" sz="1400" dirty="0">
                <a:latin typeface="Arial" panose="020B0604020202020204" pitchFamily="34" charset="0"/>
              </a:rPr>
              <a:t>8</a:t>
            </a:r>
            <a:r>
              <a:rPr lang="pt-BR" sz="1400" dirty="0">
                <a:effectLst/>
                <a:latin typeface="Arial" panose="020B0604020202020204" pitchFamily="34" charset="0"/>
              </a:rPr>
              <a:t>: 0,1173344 (Busca </a:t>
            </a:r>
            <a:r>
              <a:rPr lang="pt-BR" sz="1400" dirty="0">
                <a:latin typeface="Arial" panose="020B0604020202020204" pitchFamily="34" charset="0"/>
              </a:rPr>
              <a:t>na Tabela </a:t>
            </a:r>
            <a:r>
              <a:rPr lang="pt-BR" sz="1400" dirty="0" err="1">
                <a:latin typeface="Arial" panose="020B0604020202020204" pitchFamily="34" charset="0"/>
              </a:rPr>
              <a:t>Hash</a:t>
            </a:r>
            <a:r>
              <a:rPr lang="pt-BR" sz="1400" dirty="0">
                <a:effectLst/>
                <a:latin typeface="Arial" panose="020B0604020202020204" pitchFamily="34" charset="0"/>
              </a:rPr>
              <a:t>);</a:t>
            </a:r>
          </a:p>
          <a:p>
            <a:pPr>
              <a:buFont typeface="Arial" panose="020B0604020202020204" pitchFamily="34" charset="0"/>
              <a:buChar char="•"/>
            </a:pPr>
            <a:r>
              <a:rPr lang="pt-BR" sz="1400" dirty="0">
                <a:effectLst/>
                <a:latin typeface="Arial" panose="020B0604020202020204" pitchFamily="34" charset="0"/>
              </a:rPr>
              <a:t>Teste </a:t>
            </a:r>
            <a:r>
              <a:rPr lang="pt-BR" sz="1400" dirty="0">
                <a:latin typeface="Arial" panose="020B0604020202020204" pitchFamily="34" charset="0"/>
              </a:rPr>
              <a:t>9</a:t>
            </a:r>
            <a:r>
              <a:rPr lang="pt-BR" sz="1400" dirty="0">
                <a:effectLst/>
                <a:latin typeface="Arial" panose="020B0604020202020204" pitchFamily="34" charset="0"/>
              </a:rPr>
              <a:t>: 0,1379406 (Busca </a:t>
            </a:r>
            <a:r>
              <a:rPr lang="pt-BR" sz="1400" dirty="0">
                <a:latin typeface="Arial" panose="020B0604020202020204" pitchFamily="34" charset="0"/>
              </a:rPr>
              <a:t>na Tabela </a:t>
            </a:r>
            <a:r>
              <a:rPr lang="pt-BR" sz="1400" dirty="0" err="1">
                <a:latin typeface="Arial" panose="020B0604020202020204" pitchFamily="34" charset="0"/>
              </a:rPr>
              <a:t>Hash</a:t>
            </a:r>
            <a:r>
              <a:rPr lang="pt-BR" sz="1400" dirty="0">
                <a:effectLst/>
                <a:latin typeface="Arial" panose="020B0604020202020204" pitchFamily="34" charset="0"/>
              </a:rPr>
              <a:t>);</a:t>
            </a:r>
            <a:endParaRPr lang="pt-BR" sz="1400" dirty="0">
              <a:latin typeface="Arial" panose="020B0604020202020204" pitchFamily="34" charset="0"/>
            </a:endParaRPr>
          </a:p>
          <a:p>
            <a:pPr>
              <a:buFont typeface="Arial" panose="020B0604020202020204" pitchFamily="34" charset="0"/>
              <a:buChar char="•"/>
            </a:pPr>
            <a:r>
              <a:rPr lang="pt-BR" sz="1400" dirty="0">
                <a:effectLst/>
                <a:latin typeface="Arial" panose="020B0604020202020204" pitchFamily="34" charset="0"/>
              </a:rPr>
              <a:t>Teste </a:t>
            </a:r>
            <a:r>
              <a:rPr lang="pt-BR" sz="1400" dirty="0">
                <a:latin typeface="Arial" panose="020B0604020202020204" pitchFamily="34" charset="0"/>
              </a:rPr>
              <a:t>10</a:t>
            </a:r>
            <a:r>
              <a:rPr lang="pt-BR" sz="1400" dirty="0">
                <a:effectLst/>
                <a:latin typeface="Arial" panose="020B0604020202020204" pitchFamily="34" charset="0"/>
              </a:rPr>
              <a:t>: 0,1634624 (Busca </a:t>
            </a:r>
            <a:r>
              <a:rPr lang="pt-BR" sz="1400" dirty="0">
                <a:latin typeface="Arial" panose="020B0604020202020204" pitchFamily="34" charset="0"/>
              </a:rPr>
              <a:t>na Tabela </a:t>
            </a:r>
            <a:r>
              <a:rPr lang="pt-BR" sz="1400" dirty="0" err="1">
                <a:latin typeface="Arial" panose="020B0604020202020204" pitchFamily="34" charset="0"/>
              </a:rPr>
              <a:t>Hash</a:t>
            </a:r>
            <a:r>
              <a:rPr lang="pt-BR" sz="1400" dirty="0">
                <a:effectLst/>
                <a:latin typeface="Arial" panose="020B0604020202020204" pitchFamily="34" charset="0"/>
              </a:rPr>
              <a:t>);</a:t>
            </a: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2000" dirty="0">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endParaRPr lang="pt-BR" dirty="0"/>
          </a:p>
        </p:txBody>
      </p:sp>
      <p:sp>
        <p:nvSpPr>
          <p:cNvPr id="6" name="CaixaDeTexto 5">
            <a:extLst>
              <a:ext uri="{FF2B5EF4-FFF2-40B4-BE49-F238E27FC236}">
                <a16:creationId xmlns:a16="http://schemas.microsoft.com/office/drawing/2014/main" id="{BE871765-DB5E-4D71-9C5B-2D7665B8BC29}"/>
              </a:ext>
            </a:extLst>
          </p:cNvPr>
          <p:cNvSpPr txBox="1"/>
          <p:nvPr/>
        </p:nvSpPr>
        <p:spPr>
          <a:xfrm>
            <a:off x="6238617" y="1707691"/>
            <a:ext cx="5120641" cy="369332"/>
          </a:xfrm>
          <a:prstGeom prst="rect">
            <a:avLst/>
          </a:prstGeom>
          <a:noFill/>
        </p:spPr>
        <p:txBody>
          <a:bodyPr wrap="square" rtlCol="0">
            <a:spAutoFit/>
          </a:bodyPr>
          <a:lstStyle/>
          <a:p>
            <a:r>
              <a:rPr lang="pt-BR" dirty="0"/>
              <a:t>PIORES RESULTADOS EM CADA TESTE</a:t>
            </a:r>
          </a:p>
        </p:txBody>
      </p:sp>
      <p:pic>
        <p:nvPicPr>
          <p:cNvPr id="5" name="Imagem 4" descr="Uma imagem contendo desenho&#10;&#10;Descrição gerada automaticamente">
            <a:extLst>
              <a:ext uri="{FF2B5EF4-FFF2-40B4-BE49-F238E27FC236}">
                <a16:creationId xmlns:a16="http://schemas.microsoft.com/office/drawing/2014/main" id="{1D1FAEFB-1D26-4E29-A77B-2AB1761E16B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CaixaDeTexto 6">
            <a:extLst>
              <a:ext uri="{FF2B5EF4-FFF2-40B4-BE49-F238E27FC236}">
                <a16:creationId xmlns:a16="http://schemas.microsoft.com/office/drawing/2014/main" id="{747FB160-64AA-481D-A45F-9F903BDC82E2}"/>
              </a:ext>
            </a:extLst>
          </p:cNvPr>
          <p:cNvSpPr txBox="1"/>
          <p:nvPr/>
        </p:nvSpPr>
        <p:spPr>
          <a:xfrm>
            <a:off x="1097280" y="1750979"/>
            <a:ext cx="4963220" cy="369332"/>
          </a:xfrm>
          <a:prstGeom prst="rect">
            <a:avLst/>
          </a:prstGeom>
          <a:noFill/>
        </p:spPr>
        <p:txBody>
          <a:bodyPr wrap="square" rtlCol="0">
            <a:spAutoFit/>
          </a:bodyPr>
          <a:lstStyle/>
          <a:p>
            <a:r>
              <a:rPr lang="pt-BR" dirty="0"/>
              <a:t>MELHORES RESULTADOS EM CADA TESTE</a:t>
            </a:r>
          </a:p>
        </p:txBody>
      </p:sp>
      <p:sp>
        <p:nvSpPr>
          <p:cNvPr id="10" name="Espaço Reservado para Conteúdo 2">
            <a:extLst>
              <a:ext uri="{FF2B5EF4-FFF2-40B4-BE49-F238E27FC236}">
                <a16:creationId xmlns:a16="http://schemas.microsoft.com/office/drawing/2014/main" id="{FED5BC41-1053-45CA-BA04-223D9D26C8E1}"/>
              </a:ext>
            </a:extLst>
          </p:cNvPr>
          <p:cNvSpPr txBox="1">
            <a:spLocks/>
          </p:cNvSpPr>
          <p:nvPr/>
        </p:nvSpPr>
        <p:spPr>
          <a:xfrm>
            <a:off x="1097280" y="2244031"/>
            <a:ext cx="4937760" cy="4318626"/>
          </a:xfrm>
          <a:prstGeom prst="rect">
            <a:avLst/>
          </a:prstGeom>
        </p:spPr>
        <p:txBody>
          <a:bodyPr vert="horz" lIns="0" tIns="45720" rIns="0" bIns="45720" rtlCol="0">
            <a:normAutofit fontScale="3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pt-BR" sz="4000" dirty="0">
                <a:effectLst/>
                <a:latin typeface="Arial" panose="020B0604020202020204" pitchFamily="34" charset="0"/>
              </a:rPr>
              <a:t>Teste 1: 0,0004907 (Busca </a:t>
            </a:r>
            <a:r>
              <a:rPr lang="pt-BR" sz="4000" dirty="0">
                <a:latin typeface="Arial" panose="020B0604020202020204" pitchFamily="34" charset="0"/>
              </a:rPr>
              <a:t>em Árvore Binária não-balanceada</a:t>
            </a:r>
            <a:r>
              <a:rPr lang="pt-BR" sz="4000" dirty="0">
                <a:effectLst/>
                <a:latin typeface="Arial" panose="020B0604020202020204" pitchFamily="34" charset="0"/>
              </a:rPr>
              <a:t>);</a:t>
            </a:r>
          </a:p>
          <a:p>
            <a:pPr>
              <a:buFont typeface="Arial" panose="020B0604020202020204" pitchFamily="34" charset="0"/>
              <a:buChar char="•"/>
            </a:pPr>
            <a:r>
              <a:rPr lang="pt-BR" sz="4000" dirty="0">
                <a:effectLst/>
                <a:latin typeface="Arial" panose="020B0604020202020204" pitchFamily="34" charset="0"/>
              </a:rPr>
              <a:t>Teste 2: 0,0021097 (Busca em Árvore Binária não-balanceada);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3: 0,001971 (Busca em Árvore Binária balanceada);</a:t>
            </a:r>
          </a:p>
          <a:p>
            <a:pPr>
              <a:buFont typeface="Arial" panose="020B0604020202020204" pitchFamily="34" charset="0"/>
              <a:buChar char="•"/>
            </a:pPr>
            <a:r>
              <a:rPr lang="pt-BR" sz="4000" dirty="0">
                <a:effectLst/>
                <a:latin typeface="Arial" panose="020B0604020202020204" pitchFamily="34" charset="0"/>
              </a:rPr>
              <a:t>Teste 4: 0,0040917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5: 0,001982 (Busca em Árvore Binária não-balanceada);</a:t>
            </a:r>
          </a:p>
          <a:p>
            <a:pPr>
              <a:buFont typeface="Arial" panose="020B0604020202020204" pitchFamily="34" charset="0"/>
              <a:buChar char="•"/>
            </a:pPr>
            <a:r>
              <a:rPr lang="pt-BR" sz="4000" dirty="0">
                <a:effectLst/>
                <a:latin typeface="Arial" panose="020B0604020202020204" pitchFamily="34" charset="0"/>
              </a:rPr>
              <a:t>Teste 6: 0,0009218 (Busca em Árvore Binária não-balanceada);</a:t>
            </a: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7</a:t>
            </a:r>
            <a:r>
              <a:rPr lang="pt-BR" sz="4000" dirty="0">
                <a:effectLst/>
                <a:latin typeface="Arial" panose="020B0604020202020204" pitchFamily="34" charset="0"/>
              </a:rPr>
              <a:t>: 0,001008 (Busca em Árvore Binária 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8</a:t>
            </a:r>
            <a:r>
              <a:rPr lang="pt-BR" sz="4000" dirty="0">
                <a:effectLst/>
                <a:latin typeface="Arial" panose="020B0604020202020204" pitchFamily="34" charset="0"/>
              </a:rPr>
              <a:t>: 0,0010939 (Busca em Árvore Binária balanceada);</a:t>
            </a: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9</a:t>
            </a:r>
            <a:r>
              <a:rPr lang="pt-BR" sz="4000" dirty="0">
                <a:effectLst/>
                <a:latin typeface="Arial" panose="020B0604020202020204" pitchFamily="34" charset="0"/>
              </a:rPr>
              <a:t>: 0,0010028 (Busca em Árvore Binária </a:t>
            </a:r>
            <a:r>
              <a:rPr lang="pt-BR" sz="4000" dirty="0">
                <a:latin typeface="Arial" panose="020B0604020202020204" pitchFamily="34" charset="0"/>
              </a:rPr>
              <a:t>não-</a:t>
            </a:r>
            <a:r>
              <a:rPr lang="pt-BR" sz="4000" dirty="0">
                <a:effectLst/>
                <a:latin typeface="Arial" panose="020B0604020202020204" pitchFamily="34" charset="0"/>
              </a:rPr>
              <a:t>balanceada);</a:t>
            </a:r>
            <a:endParaRPr lang="pt-BR" sz="4000" dirty="0">
              <a:latin typeface="Arial" panose="020B0604020202020204" pitchFamily="34" charset="0"/>
            </a:endParaRPr>
          </a:p>
          <a:p>
            <a:pPr>
              <a:buFont typeface="Arial" panose="020B0604020202020204" pitchFamily="34" charset="0"/>
              <a:buChar char="•"/>
            </a:pPr>
            <a:r>
              <a:rPr lang="pt-BR" sz="4000" dirty="0">
                <a:effectLst/>
                <a:latin typeface="Arial" panose="020B0604020202020204" pitchFamily="34" charset="0"/>
              </a:rPr>
              <a:t>Teste </a:t>
            </a:r>
            <a:r>
              <a:rPr lang="pt-BR" sz="4000" dirty="0">
                <a:latin typeface="Arial" panose="020B0604020202020204" pitchFamily="34" charset="0"/>
              </a:rPr>
              <a:t>10</a:t>
            </a:r>
            <a:r>
              <a:rPr lang="pt-BR" sz="4000" dirty="0">
                <a:effectLst/>
                <a:latin typeface="Arial" panose="020B0604020202020204" pitchFamily="34" charset="0"/>
              </a:rPr>
              <a:t>: 0,0007696 (Busca em Árvore Binária balanceada);</a:t>
            </a: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endParaRPr lang="pt-BR" dirty="0"/>
          </a:p>
        </p:txBody>
      </p:sp>
    </p:spTree>
    <p:extLst>
      <p:ext uri="{BB962C8B-B14F-4D97-AF65-F5344CB8AC3E}">
        <p14:creationId xmlns:p14="http://schemas.microsoft.com/office/powerpoint/2010/main" val="589623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18589D2C-8DF5-4959-B3C5-BEC7DB54181C}"/>
              </a:ext>
            </a:extLst>
          </p:cNvPr>
          <p:cNvGraphicFramePr>
            <a:graphicFrameLocks noGrp="1"/>
          </p:cNvGraphicFramePr>
          <p:nvPr>
            <p:ph idx="4294967295"/>
            <p:extLst>
              <p:ext uri="{D42A27DB-BD31-4B8C-83A1-F6EECF244321}">
                <p14:modId xmlns:p14="http://schemas.microsoft.com/office/powerpoint/2010/main" val="187685248"/>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24230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RESULTADOS DOS TESTES (CASO 7)</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6330057" y="2244031"/>
            <a:ext cx="4937760" cy="4023360"/>
          </a:xfrm>
        </p:spPr>
        <p:txBody>
          <a:bodyPr>
            <a:normAutofit/>
          </a:bodyPr>
          <a:lstStyle/>
          <a:p>
            <a:pPr>
              <a:buFont typeface="Arial" panose="020B0604020202020204" pitchFamily="34" charset="0"/>
              <a:buChar char="•"/>
            </a:pPr>
            <a:r>
              <a:rPr lang="pt-BR" sz="1300" dirty="0">
                <a:effectLst/>
                <a:latin typeface="Arial" panose="020B0604020202020204" pitchFamily="34" charset="0"/>
              </a:rPr>
              <a:t>Teste 1: 0,0144739000 (Busca Binária);</a:t>
            </a:r>
          </a:p>
          <a:p>
            <a:pPr>
              <a:buFont typeface="Arial" panose="020B0604020202020204" pitchFamily="34" charset="0"/>
              <a:buChar char="•"/>
            </a:pPr>
            <a:r>
              <a:rPr lang="pt-BR" sz="1300" dirty="0">
                <a:effectLst/>
                <a:latin typeface="Arial" panose="020B0604020202020204" pitchFamily="34" charset="0"/>
              </a:rPr>
              <a:t>Teste 2: 0,0250797000 (Busca na Árvore Binária de Busca não-balanceada);</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3: 0,0186435000 (Busca </a:t>
            </a:r>
            <a:r>
              <a:rPr lang="pt-BR" sz="1300" dirty="0">
                <a:latin typeface="Arial" panose="020B0604020202020204" pitchFamily="34" charset="0"/>
              </a:rPr>
              <a:t>Binária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4: 0,0030981000 (Busca </a:t>
            </a:r>
            <a:r>
              <a:rPr lang="pt-BR" sz="1300" dirty="0">
                <a:latin typeface="Arial" panose="020B0604020202020204" pitchFamily="34" charset="0"/>
              </a:rPr>
              <a:t>Binária</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5: 0,0183227000 (Busca </a:t>
            </a:r>
            <a:r>
              <a:rPr lang="pt-BR" sz="1300" dirty="0">
                <a:latin typeface="Arial" panose="020B0604020202020204" pitchFamily="34" charset="0"/>
              </a:rPr>
              <a:t>Binária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6: 0,0320348000 (Busca </a:t>
            </a:r>
            <a:r>
              <a:rPr lang="pt-BR" sz="1300" dirty="0">
                <a:latin typeface="Arial" panose="020B0604020202020204" pitchFamily="34" charset="0"/>
              </a:rPr>
              <a:t>Linear</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7</a:t>
            </a:r>
            <a:r>
              <a:rPr lang="pt-BR" sz="1300" dirty="0">
                <a:effectLst/>
                <a:latin typeface="Arial" panose="020B0604020202020204" pitchFamily="34" charset="0"/>
              </a:rPr>
              <a:t>: 0,0237586000 (Busca </a:t>
            </a:r>
            <a:r>
              <a:rPr lang="pt-BR" sz="1300" dirty="0">
                <a:latin typeface="Arial" panose="020B0604020202020204" pitchFamily="34" charset="0"/>
              </a:rPr>
              <a:t>Binária</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8</a:t>
            </a:r>
            <a:r>
              <a:rPr lang="pt-BR" sz="1300" dirty="0">
                <a:effectLst/>
                <a:latin typeface="Arial" panose="020B0604020202020204" pitchFamily="34" charset="0"/>
              </a:rPr>
              <a:t>: 0,0118048000 (Busca </a:t>
            </a:r>
            <a:r>
              <a:rPr lang="pt-BR" sz="1300" dirty="0">
                <a:latin typeface="Arial" panose="020B0604020202020204" pitchFamily="34" charset="0"/>
              </a:rPr>
              <a:t>Binária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9</a:t>
            </a:r>
            <a:r>
              <a:rPr lang="pt-BR" sz="1300" dirty="0">
                <a:effectLst/>
                <a:latin typeface="Arial" panose="020B0604020202020204" pitchFamily="34" charset="0"/>
              </a:rPr>
              <a:t>: 0,0132326000 (Busca </a:t>
            </a:r>
            <a:r>
              <a:rPr lang="pt-BR" sz="1300" dirty="0">
                <a:latin typeface="Arial" panose="020B0604020202020204" pitchFamily="34" charset="0"/>
              </a:rPr>
              <a:t>Binária</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10</a:t>
            </a:r>
            <a:r>
              <a:rPr lang="pt-BR" sz="1300" dirty="0">
                <a:effectLst/>
                <a:latin typeface="Arial" panose="020B0604020202020204" pitchFamily="34" charset="0"/>
              </a:rPr>
              <a:t>: 0,0220869000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2000" dirty="0">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endParaRPr lang="pt-BR" dirty="0"/>
          </a:p>
        </p:txBody>
      </p:sp>
      <p:sp>
        <p:nvSpPr>
          <p:cNvPr id="6" name="CaixaDeTexto 5">
            <a:extLst>
              <a:ext uri="{FF2B5EF4-FFF2-40B4-BE49-F238E27FC236}">
                <a16:creationId xmlns:a16="http://schemas.microsoft.com/office/drawing/2014/main" id="{BE871765-DB5E-4D71-9C5B-2D7665B8BC29}"/>
              </a:ext>
            </a:extLst>
          </p:cNvPr>
          <p:cNvSpPr txBox="1"/>
          <p:nvPr/>
        </p:nvSpPr>
        <p:spPr>
          <a:xfrm>
            <a:off x="6330057" y="1750979"/>
            <a:ext cx="5120641" cy="369332"/>
          </a:xfrm>
          <a:prstGeom prst="rect">
            <a:avLst/>
          </a:prstGeom>
          <a:noFill/>
        </p:spPr>
        <p:txBody>
          <a:bodyPr wrap="square" rtlCol="0">
            <a:spAutoFit/>
          </a:bodyPr>
          <a:lstStyle/>
          <a:p>
            <a:r>
              <a:rPr lang="pt-BR" dirty="0"/>
              <a:t>PIORES RESULTADOS EM CADA TESTE</a:t>
            </a:r>
          </a:p>
        </p:txBody>
      </p:sp>
      <p:pic>
        <p:nvPicPr>
          <p:cNvPr id="5" name="Imagem 4" descr="Uma imagem contendo desenho&#10;&#10;Descrição gerada automaticamente">
            <a:extLst>
              <a:ext uri="{FF2B5EF4-FFF2-40B4-BE49-F238E27FC236}">
                <a16:creationId xmlns:a16="http://schemas.microsoft.com/office/drawing/2014/main" id="{1D1FAEFB-1D26-4E29-A77B-2AB1761E16B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CaixaDeTexto 6">
            <a:extLst>
              <a:ext uri="{FF2B5EF4-FFF2-40B4-BE49-F238E27FC236}">
                <a16:creationId xmlns:a16="http://schemas.microsoft.com/office/drawing/2014/main" id="{747FB160-64AA-481D-A45F-9F903BDC82E2}"/>
              </a:ext>
            </a:extLst>
          </p:cNvPr>
          <p:cNvSpPr txBox="1"/>
          <p:nvPr/>
        </p:nvSpPr>
        <p:spPr>
          <a:xfrm>
            <a:off x="1097280" y="1750979"/>
            <a:ext cx="4963220" cy="369332"/>
          </a:xfrm>
          <a:prstGeom prst="rect">
            <a:avLst/>
          </a:prstGeom>
          <a:noFill/>
        </p:spPr>
        <p:txBody>
          <a:bodyPr wrap="square" rtlCol="0">
            <a:spAutoFit/>
          </a:bodyPr>
          <a:lstStyle/>
          <a:p>
            <a:r>
              <a:rPr lang="pt-BR" dirty="0"/>
              <a:t>MELHORES RESULTADOS EM CADA TESTE</a:t>
            </a:r>
          </a:p>
        </p:txBody>
      </p:sp>
      <p:sp>
        <p:nvSpPr>
          <p:cNvPr id="10" name="Espaço Reservado para Conteúdo 2">
            <a:extLst>
              <a:ext uri="{FF2B5EF4-FFF2-40B4-BE49-F238E27FC236}">
                <a16:creationId xmlns:a16="http://schemas.microsoft.com/office/drawing/2014/main" id="{FED5BC41-1053-45CA-BA04-223D9D26C8E1}"/>
              </a:ext>
            </a:extLst>
          </p:cNvPr>
          <p:cNvSpPr txBox="1">
            <a:spLocks/>
          </p:cNvSpPr>
          <p:nvPr/>
        </p:nvSpPr>
        <p:spPr>
          <a:xfrm>
            <a:off x="1097280" y="2244031"/>
            <a:ext cx="4937760" cy="43186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pt-BR" sz="1300" dirty="0">
                <a:effectLst/>
                <a:latin typeface="Arial" panose="020B0604020202020204" pitchFamily="34" charset="0"/>
              </a:rPr>
              <a:t>Teste 1: 0,0003322000 (Busca Linear);</a:t>
            </a:r>
          </a:p>
          <a:p>
            <a:pPr>
              <a:buFont typeface="Arial" panose="020B0604020202020204" pitchFamily="34" charset="0"/>
              <a:buChar char="•"/>
            </a:pPr>
            <a:r>
              <a:rPr lang="pt-BR" sz="1300" dirty="0">
                <a:effectLst/>
                <a:latin typeface="Arial" panose="020B0604020202020204" pitchFamily="34" charset="0"/>
              </a:rPr>
              <a:t>Teste 2: 0,0008897000 (Busca Linear);</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3: 0,0007426000 (Busca Linear);</a:t>
            </a:r>
          </a:p>
          <a:p>
            <a:pPr>
              <a:buFont typeface="Arial" panose="020B0604020202020204" pitchFamily="34" charset="0"/>
              <a:buChar char="•"/>
            </a:pPr>
            <a:r>
              <a:rPr lang="pt-BR" sz="1300" dirty="0">
                <a:effectLst/>
                <a:latin typeface="Arial" panose="020B0604020202020204" pitchFamily="34" charset="0"/>
              </a:rPr>
              <a:t>Teste 4: 0,0013150000 (Busca Linear);</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5: 0,0004897000 (Busca em Árvore Binária não-balanceada );</a:t>
            </a:r>
          </a:p>
          <a:p>
            <a:pPr>
              <a:buFont typeface="Arial" panose="020B0604020202020204" pitchFamily="34" charset="0"/>
              <a:buChar char="•"/>
            </a:pPr>
            <a:r>
              <a:rPr lang="pt-BR" sz="1300" dirty="0">
                <a:effectLst/>
                <a:latin typeface="Arial" panose="020B0604020202020204" pitchFamily="34" charset="0"/>
              </a:rPr>
              <a:t>Teste 6: 0,0025639000 (Busca </a:t>
            </a:r>
            <a:r>
              <a:rPr lang="pt-BR" sz="1300" dirty="0">
                <a:latin typeface="Arial" panose="020B0604020202020204" pitchFamily="34" charset="0"/>
              </a:rPr>
              <a:t>Binária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7</a:t>
            </a:r>
            <a:r>
              <a:rPr lang="pt-BR" sz="1300" dirty="0">
                <a:effectLst/>
                <a:latin typeface="Arial" panose="020B0604020202020204" pitchFamily="34" charset="0"/>
              </a:rPr>
              <a:t>: 0,0013744000 (Busca em Árvore Binária balanceada);</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8</a:t>
            </a:r>
            <a:r>
              <a:rPr lang="pt-BR" sz="1300" dirty="0">
                <a:effectLst/>
                <a:latin typeface="Arial" panose="020B0604020202020204" pitchFamily="34" charset="0"/>
              </a:rPr>
              <a:t>: 0,0016666000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9</a:t>
            </a:r>
            <a:r>
              <a:rPr lang="pt-BR" sz="1300" dirty="0">
                <a:effectLst/>
                <a:latin typeface="Arial" panose="020B0604020202020204" pitchFamily="34" charset="0"/>
              </a:rPr>
              <a:t>: 0,0019743000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10</a:t>
            </a:r>
            <a:r>
              <a:rPr lang="pt-BR" sz="1300" dirty="0">
                <a:effectLst/>
                <a:latin typeface="Arial" panose="020B0604020202020204" pitchFamily="34" charset="0"/>
              </a:rPr>
              <a:t>: 0,0030136000 (Busca em Árvore Binária balanceada);</a:t>
            </a: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endParaRPr lang="pt-BR" dirty="0"/>
          </a:p>
        </p:txBody>
      </p:sp>
    </p:spTree>
    <p:extLst>
      <p:ext uri="{BB962C8B-B14F-4D97-AF65-F5344CB8AC3E}">
        <p14:creationId xmlns:p14="http://schemas.microsoft.com/office/powerpoint/2010/main" val="240790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18589D2C-8DF5-4959-B3C5-BEC7DB54181C}"/>
              </a:ext>
            </a:extLst>
          </p:cNvPr>
          <p:cNvGraphicFramePr>
            <a:graphicFrameLocks noGrp="1"/>
          </p:cNvGraphicFramePr>
          <p:nvPr>
            <p:ph idx="4294967295"/>
            <p:extLst>
              <p:ext uri="{D42A27DB-BD31-4B8C-83A1-F6EECF244321}">
                <p14:modId xmlns:p14="http://schemas.microsoft.com/office/powerpoint/2010/main" val="1225141242"/>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2829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RESULTADOS DOS TESTES (CASO 8)</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6330057" y="2133930"/>
            <a:ext cx="4937760" cy="4023360"/>
          </a:xfrm>
        </p:spPr>
        <p:txBody>
          <a:bodyPr>
            <a:normAutofit/>
          </a:bodyPr>
          <a:lstStyle/>
          <a:p>
            <a:pPr>
              <a:buFont typeface="Arial" panose="020B0604020202020204" pitchFamily="34" charset="0"/>
              <a:buChar char="•"/>
            </a:pPr>
            <a:r>
              <a:rPr lang="pt-BR" sz="1300" dirty="0">
                <a:effectLst/>
                <a:latin typeface="Arial" panose="020B0604020202020204" pitchFamily="34" charset="0"/>
              </a:rPr>
              <a:t>Teste 1: 0,0293388000 (Busca em Árvore Binária balanceada);</a:t>
            </a:r>
          </a:p>
          <a:p>
            <a:pPr>
              <a:buFont typeface="Arial" panose="020B0604020202020204" pitchFamily="34" charset="0"/>
              <a:buChar char="•"/>
            </a:pPr>
            <a:r>
              <a:rPr lang="pt-BR" sz="1300" dirty="0">
                <a:effectLst/>
                <a:latin typeface="Arial" panose="020B0604020202020204" pitchFamily="34" charset="0"/>
              </a:rPr>
              <a:t>Teste 2: 0,0266522000 (Busca na Árvore Binária de Busca não-balanceada);</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3: 0,0127851000 (Busca </a:t>
            </a:r>
            <a:r>
              <a:rPr lang="pt-BR" sz="1300" dirty="0">
                <a:latin typeface="Arial" panose="020B0604020202020204" pitchFamily="34" charset="0"/>
              </a:rPr>
              <a:t>Binária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4: 0,0248087000 (Busca </a:t>
            </a:r>
            <a:r>
              <a:rPr lang="pt-BR" sz="1300" dirty="0">
                <a:latin typeface="Arial" panose="020B0604020202020204" pitchFamily="34" charset="0"/>
              </a:rPr>
              <a:t>em Árvore Binária balanceada</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5: 0,0275087000 (Busca </a:t>
            </a:r>
            <a:r>
              <a:rPr lang="pt-BR" sz="1300" dirty="0">
                <a:latin typeface="Arial" panose="020B0604020202020204" pitchFamily="34" charset="0"/>
              </a:rPr>
              <a:t>em Árvore Binária balanceada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6: 0,0200700000 (Busca </a:t>
            </a:r>
            <a:r>
              <a:rPr lang="pt-BR" sz="1300" dirty="0">
                <a:latin typeface="Arial" panose="020B0604020202020204" pitchFamily="34" charset="0"/>
              </a:rPr>
              <a:t>Binária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7</a:t>
            </a:r>
            <a:r>
              <a:rPr lang="pt-BR" sz="1300" dirty="0">
                <a:effectLst/>
                <a:latin typeface="Arial" panose="020B0604020202020204" pitchFamily="34" charset="0"/>
              </a:rPr>
              <a:t>: 0,0175778000 (Busca </a:t>
            </a:r>
            <a:r>
              <a:rPr lang="pt-BR" sz="1300" dirty="0">
                <a:latin typeface="Arial" panose="020B0604020202020204" pitchFamily="34" charset="0"/>
              </a:rPr>
              <a:t>Binária</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8</a:t>
            </a:r>
            <a:r>
              <a:rPr lang="pt-BR" sz="1300" dirty="0">
                <a:effectLst/>
                <a:latin typeface="Arial" panose="020B0604020202020204" pitchFamily="34" charset="0"/>
              </a:rPr>
              <a:t>: 0,0250253000 (Busca </a:t>
            </a:r>
            <a:r>
              <a:rPr lang="pt-BR" sz="1300" dirty="0">
                <a:latin typeface="Arial" panose="020B0604020202020204" pitchFamily="34" charset="0"/>
              </a:rPr>
              <a:t>Binária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9</a:t>
            </a:r>
            <a:r>
              <a:rPr lang="pt-BR" sz="1300" dirty="0">
                <a:effectLst/>
                <a:latin typeface="Arial" panose="020B0604020202020204" pitchFamily="34" charset="0"/>
              </a:rPr>
              <a:t>: 0,0262034000 (Busca em Árvore </a:t>
            </a:r>
            <a:r>
              <a:rPr lang="pt-BR" sz="1300" dirty="0">
                <a:latin typeface="Arial" panose="020B0604020202020204" pitchFamily="34" charset="0"/>
              </a:rPr>
              <a:t>Binária balanceada</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10</a:t>
            </a:r>
            <a:r>
              <a:rPr lang="pt-BR" sz="1300" dirty="0">
                <a:effectLst/>
                <a:latin typeface="Arial" panose="020B0604020202020204" pitchFamily="34" charset="0"/>
              </a:rPr>
              <a:t>: 0,0226321000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2000" dirty="0">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endParaRPr lang="pt-BR" dirty="0"/>
          </a:p>
        </p:txBody>
      </p:sp>
      <p:sp>
        <p:nvSpPr>
          <p:cNvPr id="6" name="CaixaDeTexto 5">
            <a:extLst>
              <a:ext uri="{FF2B5EF4-FFF2-40B4-BE49-F238E27FC236}">
                <a16:creationId xmlns:a16="http://schemas.microsoft.com/office/drawing/2014/main" id="{BE871765-DB5E-4D71-9C5B-2D7665B8BC29}"/>
              </a:ext>
            </a:extLst>
          </p:cNvPr>
          <p:cNvSpPr txBox="1"/>
          <p:nvPr/>
        </p:nvSpPr>
        <p:spPr>
          <a:xfrm>
            <a:off x="6330057" y="1750979"/>
            <a:ext cx="5120641" cy="369332"/>
          </a:xfrm>
          <a:prstGeom prst="rect">
            <a:avLst/>
          </a:prstGeom>
          <a:noFill/>
        </p:spPr>
        <p:txBody>
          <a:bodyPr wrap="square" rtlCol="0">
            <a:spAutoFit/>
          </a:bodyPr>
          <a:lstStyle/>
          <a:p>
            <a:r>
              <a:rPr lang="pt-BR" dirty="0"/>
              <a:t>PIORES RESULTADOS EM CADA TESTE</a:t>
            </a:r>
          </a:p>
        </p:txBody>
      </p:sp>
      <p:pic>
        <p:nvPicPr>
          <p:cNvPr id="5" name="Imagem 4" descr="Uma imagem contendo desenho&#10;&#10;Descrição gerada automaticamente">
            <a:extLst>
              <a:ext uri="{FF2B5EF4-FFF2-40B4-BE49-F238E27FC236}">
                <a16:creationId xmlns:a16="http://schemas.microsoft.com/office/drawing/2014/main" id="{1D1FAEFB-1D26-4E29-A77B-2AB1761E16B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CaixaDeTexto 6">
            <a:extLst>
              <a:ext uri="{FF2B5EF4-FFF2-40B4-BE49-F238E27FC236}">
                <a16:creationId xmlns:a16="http://schemas.microsoft.com/office/drawing/2014/main" id="{747FB160-64AA-481D-A45F-9F903BDC82E2}"/>
              </a:ext>
            </a:extLst>
          </p:cNvPr>
          <p:cNvSpPr txBox="1"/>
          <p:nvPr/>
        </p:nvSpPr>
        <p:spPr>
          <a:xfrm>
            <a:off x="1097280" y="1750979"/>
            <a:ext cx="4963220" cy="369332"/>
          </a:xfrm>
          <a:prstGeom prst="rect">
            <a:avLst/>
          </a:prstGeom>
          <a:noFill/>
        </p:spPr>
        <p:txBody>
          <a:bodyPr wrap="square" rtlCol="0">
            <a:spAutoFit/>
          </a:bodyPr>
          <a:lstStyle/>
          <a:p>
            <a:r>
              <a:rPr lang="pt-BR" dirty="0"/>
              <a:t>MELHORES RESULTADOS EM CADA TESTE</a:t>
            </a:r>
          </a:p>
        </p:txBody>
      </p:sp>
      <p:sp>
        <p:nvSpPr>
          <p:cNvPr id="10" name="Espaço Reservado para Conteúdo 2">
            <a:extLst>
              <a:ext uri="{FF2B5EF4-FFF2-40B4-BE49-F238E27FC236}">
                <a16:creationId xmlns:a16="http://schemas.microsoft.com/office/drawing/2014/main" id="{FED5BC41-1053-45CA-BA04-223D9D26C8E1}"/>
              </a:ext>
            </a:extLst>
          </p:cNvPr>
          <p:cNvSpPr txBox="1">
            <a:spLocks/>
          </p:cNvSpPr>
          <p:nvPr/>
        </p:nvSpPr>
        <p:spPr>
          <a:xfrm>
            <a:off x="1158240" y="2133930"/>
            <a:ext cx="4937760" cy="43186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pt-BR" sz="1300" dirty="0">
                <a:effectLst/>
                <a:latin typeface="Arial" panose="020B0604020202020204" pitchFamily="34" charset="0"/>
              </a:rPr>
              <a:t>Teste 1: 0,0005515000 (Busca em Árvore Binária não-balanceada);</a:t>
            </a:r>
          </a:p>
          <a:p>
            <a:pPr>
              <a:buFont typeface="Arial" panose="020B0604020202020204" pitchFamily="34" charset="0"/>
              <a:buChar char="•"/>
            </a:pPr>
            <a:r>
              <a:rPr lang="pt-BR" sz="1300" dirty="0">
                <a:effectLst/>
                <a:latin typeface="Arial" panose="020B0604020202020204" pitchFamily="34" charset="0"/>
              </a:rPr>
              <a:t>Teste 2: 0,0011680000 (Busca Linear);</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3: 0,0012196000 (Busca Linear);</a:t>
            </a:r>
          </a:p>
          <a:p>
            <a:pPr>
              <a:buFont typeface="Arial" panose="020B0604020202020204" pitchFamily="34" charset="0"/>
              <a:buChar char="•"/>
            </a:pPr>
            <a:r>
              <a:rPr lang="pt-BR" sz="1300" dirty="0">
                <a:effectLst/>
                <a:latin typeface="Arial" panose="020B0604020202020204" pitchFamily="34" charset="0"/>
              </a:rPr>
              <a:t>Teste 4: 0,0014430000 (Busca Linear);</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5: 0,0007684000 (Busca em Árvore Binária não-balanceada );</a:t>
            </a:r>
          </a:p>
          <a:p>
            <a:pPr>
              <a:buFont typeface="Arial" panose="020B0604020202020204" pitchFamily="34" charset="0"/>
              <a:buChar char="•"/>
            </a:pPr>
            <a:r>
              <a:rPr lang="pt-BR" sz="1300" dirty="0">
                <a:effectLst/>
                <a:latin typeface="Arial" panose="020B0604020202020204" pitchFamily="34" charset="0"/>
              </a:rPr>
              <a:t>Teste 6: 0,0023443000 (Busca em Árvore </a:t>
            </a:r>
            <a:r>
              <a:rPr lang="pt-BR" sz="1300" dirty="0">
                <a:latin typeface="Arial" panose="020B0604020202020204" pitchFamily="34" charset="0"/>
              </a:rPr>
              <a:t>Binária não-balanceada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7</a:t>
            </a:r>
            <a:r>
              <a:rPr lang="pt-BR" sz="1300" dirty="0">
                <a:effectLst/>
                <a:latin typeface="Arial" panose="020B0604020202020204" pitchFamily="34" charset="0"/>
              </a:rPr>
              <a:t>: 0,0031359000 (Busca em Árvore Binária não-balanceada);</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8</a:t>
            </a:r>
            <a:r>
              <a:rPr lang="pt-BR" sz="1300" dirty="0">
                <a:effectLst/>
                <a:latin typeface="Arial" panose="020B0604020202020204" pitchFamily="34" charset="0"/>
              </a:rPr>
              <a:t>: 0,0019325000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9</a:t>
            </a:r>
            <a:r>
              <a:rPr lang="pt-BR" sz="1300" dirty="0">
                <a:effectLst/>
                <a:latin typeface="Arial" panose="020B0604020202020204" pitchFamily="34" charset="0"/>
              </a:rPr>
              <a:t>: 0,0011222000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10</a:t>
            </a:r>
            <a:r>
              <a:rPr lang="pt-BR" sz="1300" dirty="0">
                <a:effectLst/>
                <a:latin typeface="Arial" panose="020B0604020202020204" pitchFamily="34" charset="0"/>
              </a:rPr>
              <a:t>: 0,0021642000 (Busca em Árvore Binária balanceada);</a:t>
            </a: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endParaRPr lang="pt-BR" dirty="0"/>
          </a:p>
        </p:txBody>
      </p:sp>
    </p:spTree>
    <p:extLst>
      <p:ext uri="{BB962C8B-B14F-4D97-AF65-F5344CB8AC3E}">
        <p14:creationId xmlns:p14="http://schemas.microsoft.com/office/powerpoint/2010/main" val="3158861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18589D2C-8DF5-4959-B3C5-BEC7DB54181C}"/>
              </a:ext>
            </a:extLst>
          </p:cNvPr>
          <p:cNvGraphicFramePr>
            <a:graphicFrameLocks noGrp="1"/>
          </p:cNvGraphicFramePr>
          <p:nvPr>
            <p:ph idx="4294967295"/>
            <p:extLst>
              <p:ext uri="{D42A27DB-BD31-4B8C-83A1-F6EECF244321}">
                <p14:modId xmlns:p14="http://schemas.microsoft.com/office/powerpoint/2010/main" val="1351624399"/>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65912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RESULTADOS DOS TESTES (CASO 9)</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6330057" y="2244031"/>
            <a:ext cx="4937760" cy="4023360"/>
          </a:xfrm>
        </p:spPr>
        <p:txBody>
          <a:bodyPr>
            <a:normAutofit/>
          </a:bodyPr>
          <a:lstStyle/>
          <a:p>
            <a:pPr>
              <a:buFont typeface="Arial" panose="020B0604020202020204" pitchFamily="34" charset="0"/>
              <a:buChar char="•"/>
            </a:pPr>
            <a:r>
              <a:rPr lang="pt-BR" sz="1300" dirty="0">
                <a:effectLst/>
                <a:latin typeface="Arial" panose="020B0604020202020204" pitchFamily="34" charset="0"/>
              </a:rPr>
              <a:t>Teste 1: 0,0883351000 (Busca em Árvore Binária não-balanceada);</a:t>
            </a:r>
          </a:p>
          <a:p>
            <a:pPr>
              <a:buFont typeface="Arial" panose="020B0604020202020204" pitchFamily="34" charset="0"/>
              <a:buChar char="•"/>
            </a:pPr>
            <a:r>
              <a:rPr lang="pt-BR" sz="1300" dirty="0">
                <a:effectLst/>
                <a:latin typeface="Arial" panose="020B0604020202020204" pitchFamily="34" charset="0"/>
              </a:rPr>
              <a:t>Teste 2: 0,0134176000 (Busca </a:t>
            </a:r>
            <a:r>
              <a:rPr lang="pt-BR" sz="1300" dirty="0">
                <a:latin typeface="Arial" panose="020B0604020202020204" pitchFamily="34" charset="0"/>
              </a:rPr>
              <a:t>Binária</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3: 0,0022683000 (Busca </a:t>
            </a:r>
            <a:r>
              <a:rPr lang="pt-BR" sz="1300" dirty="0">
                <a:latin typeface="Arial" panose="020B0604020202020204" pitchFamily="34" charset="0"/>
              </a:rPr>
              <a:t>Binária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4: 0,0136954000 (Busca </a:t>
            </a:r>
            <a:r>
              <a:rPr lang="pt-BR" sz="1300" dirty="0">
                <a:latin typeface="Arial" panose="020B0604020202020204" pitchFamily="34" charset="0"/>
              </a:rPr>
              <a:t>Binária</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5: 0,0154199000 (Busca </a:t>
            </a:r>
            <a:r>
              <a:rPr lang="pt-BR" sz="1300" dirty="0">
                <a:latin typeface="Arial" panose="020B0604020202020204" pitchFamily="34" charset="0"/>
              </a:rPr>
              <a:t>Binária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6: 0,0487523000 (Busca </a:t>
            </a:r>
            <a:r>
              <a:rPr lang="pt-BR" sz="1300" dirty="0">
                <a:latin typeface="Arial" panose="020B0604020202020204" pitchFamily="34" charset="0"/>
              </a:rPr>
              <a:t>Linear</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7</a:t>
            </a:r>
            <a:r>
              <a:rPr lang="pt-BR" sz="1300" dirty="0">
                <a:effectLst/>
                <a:latin typeface="Arial" panose="020B0604020202020204" pitchFamily="34" charset="0"/>
              </a:rPr>
              <a:t>: 0,0156933000 (Busca </a:t>
            </a:r>
            <a:r>
              <a:rPr lang="pt-BR" sz="1300" dirty="0">
                <a:latin typeface="Arial" panose="020B0604020202020204" pitchFamily="34" charset="0"/>
              </a:rPr>
              <a:t>Binária</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8</a:t>
            </a:r>
            <a:r>
              <a:rPr lang="pt-BR" sz="1300" dirty="0">
                <a:effectLst/>
                <a:latin typeface="Arial" panose="020B0604020202020204" pitchFamily="34" charset="0"/>
              </a:rPr>
              <a:t>: 0,0102199000 (Busca </a:t>
            </a:r>
            <a:r>
              <a:rPr lang="pt-BR" sz="1300" dirty="0">
                <a:latin typeface="Arial" panose="020B0604020202020204" pitchFamily="34" charset="0"/>
              </a:rPr>
              <a:t>Binária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9</a:t>
            </a:r>
            <a:r>
              <a:rPr lang="pt-BR" sz="1300" dirty="0">
                <a:effectLst/>
                <a:latin typeface="Arial" panose="020B0604020202020204" pitchFamily="34" charset="0"/>
              </a:rPr>
              <a:t>: 0,0132356000 (Busca </a:t>
            </a:r>
            <a:r>
              <a:rPr lang="pt-BR" sz="1300" dirty="0">
                <a:latin typeface="Arial" panose="020B0604020202020204" pitchFamily="34" charset="0"/>
              </a:rPr>
              <a:t>Binária</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10</a:t>
            </a:r>
            <a:r>
              <a:rPr lang="pt-BR" sz="1300" dirty="0">
                <a:effectLst/>
                <a:latin typeface="Arial" panose="020B0604020202020204" pitchFamily="34" charset="0"/>
              </a:rPr>
              <a:t>: 0,1550100000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2000" dirty="0">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endParaRPr lang="pt-BR" dirty="0"/>
          </a:p>
        </p:txBody>
      </p:sp>
      <p:sp>
        <p:nvSpPr>
          <p:cNvPr id="6" name="CaixaDeTexto 5">
            <a:extLst>
              <a:ext uri="{FF2B5EF4-FFF2-40B4-BE49-F238E27FC236}">
                <a16:creationId xmlns:a16="http://schemas.microsoft.com/office/drawing/2014/main" id="{BE871765-DB5E-4D71-9C5B-2D7665B8BC29}"/>
              </a:ext>
            </a:extLst>
          </p:cNvPr>
          <p:cNvSpPr txBox="1"/>
          <p:nvPr/>
        </p:nvSpPr>
        <p:spPr>
          <a:xfrm>
            <a:off x="6330057" y="1750979"/>
            <a:ext cx="5120641" cy="369332"/>
          </a:xfrm>
          <a:prstGeom prst="rect">
            <a:avLst/>
          </a:prstGeom>
          <a:noFill/>
        </p:spPr>
        <p:txBody>
          <a:bodyPr wrap="square" rtlCol="0">
            <a:spAutoFit/>
          </a:bodyPr>
          <a:lstStyle/>
          <a:p>
            <a:r>
              <a:rPr lang="pt-BR" dirty="0"/>
              <a:t>PIORES RESULTADOS EM CADA TESTE</a:t>
            </a:r>
          </a:p>
        </p:txBody>
      </p:sp>
      <p:pic>
        <p:nvPicPr>
          <p:cNvPr id="5" name="Imagem 4" descr="Uma imagem contendo desenho&#10;&#10;Descrição gerada automaticamente">
            <a:extLst>
              <a:ext uri="{FF2B5EF4-FFF2-40B4-BE49-F238E27FC236}">
                <a16:creationId xmlns:a16="http://schemas.microsoft.com/office/drawing/2014/main" id="{1D1FAEFB-1D26-4E29-A77B-2AB1761E16B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CaixaDeTexto 6">
            <a:extLst>
              <a:ext uri="{FF2B5EF4-FFF2-40B4-BE49-F238E27FC236}">
                <a16:creationId xmlns:a16="http://schemas.microsoft.com/office/drawing/2014/main" id="{747FB160-64AA-481D-A45F-9F903BDC82E2}"/>
              </a:ext>
            </a:extLst>
          </p:cNvPr>
          <p:cNvSpPr txBox="1"/>
          <p:nvPr/>
        </p:nvSpPr>
        <p:spPr>
          <a:xfrm>
            <a:off x="1097280" y="1750979"/>
            <a:ext cx="4963220" cy="369332"/>
          </a:xfrm>
          <a:prstGeom prst="rect">
            <a:avLst/>
          </a:prstGeom>
          <a:noFill/>
        </p:spPr>
        <p:txBody>
          <a:bodyPr wrap="square" rtlCol="0">
            <a:spAutoFit/>
          </a:bodyPr>
          <a:lstStyle/>
          <a:p>
            <a:r>
              <a:rPr lang="pt-BR" dirty="0"/>
              <a:t>MELHORES RESULTADOS EM CADA TESTE</a:t>
            </a:r>
          </a:p>
        </p:txBody>
      </p:sp>
      <p:sp>
        <p:nvSpPr>
          <p:cNvPr id="10" name="Espaço Reservado para Conteúdo 2">
            <a:extLst>
              <a:ext uri="{FF2B5EF4-FFF2-40B4-BE49-F238E27FC236}">
                <a16:creationId xmlns:a16="http://schemas.microsoft.com/office/drawing/2014/main" id="{FED5BC41-1053-45CA-BA04-223D9D26C8E1}"/>
              </a:ext>
            </a:extLst>
          </p:cNvPr>
          <p:cNvSpPr txBox="1">
            <a:spLocks/>
          </p:cNvSpPr>
          <p:nvPr/>
        </p:nvSpPr>
        <p:spPr>
          <a:xfrm>
            <a:off x="1097280" y="2244031"/>
            <a:ext cx="4937760" cy="43186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pt-BR" sz="1300" dirty="0">
                <a:effectLst/>
                <a:latin typeface="Arial" panose="020B0604020202020204" pitchFamily="34" charset="0"/>
              </a:rPr>
              <a:t>Teste 1: 0,0004896000 (Busca na Tabela </a:t>
            </a:r>
            <a:r>
              <a:rPr lang="pt-BR" sz="1300" dirty="0" err="1">
                <a:effectLst/>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2: 0,0014712000 (Busca na Tabela </a:t>
            </a:r>
            <a:r>
              <a:rPr lang="pt-BR" sz="1300" dirty="0" err="1">
                <a:effectLst/>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3: 0,0006129000 (Busca Linear);</a:t>
            </a:r>
          </a:p>
          <a:p>
            <a:pPr>
              <a:buFont typeface="Arial" panose="020B0604020202020204" pitchFamily="34" charset="0"/>
              <a:buChar char="•"/>
            </a:pPr>
            <a:r>
              <a:rPr lang="pt-BR" sz="1300" dirty="0">
                <a:effectLst/>
                <a:latin typeface="Arial" panose="020B0604020202020204" pitchFamily="34" charset="0"/>
              </a:rPr>
              <a:t>Teste 4: 0,0008001000 (Busca Linear);</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5: 0,0006231000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6: 0,0008865000 (Busca em Árvore </a:t>
            </a:r>
            <a:r>
              <a:rPr lang="pt-BR" sz="1300" dirty="0">
                <a:latin typeface="Arial" panose="020B0604020202020204" pitchFamily="34" charset="0"/>
              </a:rPr>
              <a:t>Binária não-balanceada</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7</a:t>
            </a:r>
            <a:r>
              <a:rPr lang="pt-BR" sz="1300" dirty="0">
                <a:effectLst/>
                <a:latin typeface="Arial" panose="020B0604020202020204" pitchFamily="34" charset="0"/>
              </a:rPr>
              <a:t>: 0,0009264000 (Busca em Árvore Binária não-balanceada);</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8</a:t>
            </a:r>
            <a:r>
              <a:rPr lang="pt-BR" sz="1300" dirty="0">
                <a:effectLst/>
                <a:latin typeface="Arial" panose="020B0604020202020204" pitchFamily="34" charset="0"/>
              </a:rPr>
              <a:t>: 0,0009729000 (Busca </a:t>
            </a:r>
            <a:r>
              <a:rPr lang="pt-BR" sz="1300" dirty="0">
                <a:latin typeface="Arial" panose="020B0604020202020204" pitchFamily="34" charset="0"/>
              </a:rPr>
              <a:t>Linear</a:t>
            </a:r>
            <a:r>
              <a:rPr lang="pt-BR" sz="1300" dirty="0">
                <a:effectLst/>
                <a:latin typeface="Arial" panose="020B0604020202020204" pitchFamily="34" charset="0"/>
              </a:rPr>
              <a:t>);</a:t>
            </a: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9</a:t>
            </a:r>
            <a:r>
              <a:rPr lang="pt-BR" sz="1300" dirty="0">
                <a:effectLst/>
                <a:latin typeface="Arial" panose="020B0604020202020204" pitchFamily="34" charset="0"/>
              </a:rPr>
              <a:t>: 0,0006553000 (Busca </a:t>
            </a:r>
            <a:r>
              <a:rPr lang="pt-BR" sz="1300" dirty="0">
                <a:latin typeface="Arial" panose="020B0604020202020204" pitchFamily="34" charset="0"/>
              </a:rPr>
              <a:t>na Tabela </a:t>
            </a:r>
            <a:r>
              <a:rPr lang="pt-BR" sz="1300" dirty="0" err="1">
                <a:latin typeface="Arial" panose="020B0604020202020204" pitchFamily="34" charset="0"/>
              </a:rPr>
              <a:t>Hash</a:t>
            </a:r>
            <a:r>
              <a:rPr lang="pt-BR" sz="1300" dirty="0">
                <a:effectLst/>
                <a:latin typeface="Arial" panose="020B0604020202020204" pitchFamily="34" charset="0"/>
              </a:rPr>
              <a:t>);</a:t>
            </a:r>
            <a:endParaRPr lang="pt-BR" sz="1300" dirty="0">
              <a:latin typeface="Arial" panose="020B0604020202020204" pitchFamily="34" charset="0"/>
            </a:endParaRPr>
          </a:p>
          <a:p>
            <a:pPr>
              <a:buFont typeface="Arial" panose="020B0604020202020204" pitchFamily="34" charset="0"/>
              <a:buChar char="•"/>
            </a:pPr>
            <a:r>
              <a:rPr lang="pt-BR" sz="1300" dirty="0">
                <a:effectLst/>
                <a:latin typeface="Arial" panose="020B0604020202020204" pitchFamily="34" charset="0"/>
              </a:rPr>
              <a:t>Teste </a:t>
            </a:r>
            <a:r>
              <a:rPr lang="pt-BR" sz="1300" dirty="0">
                <a:latin typeface="Arial" panose="020B0604020202020204" pitchFamily="34" charset="0"/>
              </a:rPr>
              <a:t>10</a:t>
            </a:r>
            <a:r>
              <a:rPr lang="pt-BR" sz="1300" dirty="0">
                <a:effectLst/>
                <a:latin typeface="Arial" panose="020B0604020202020204" pitchFamily="34" charset="0"/>
              </a:rPr>
              <a:t>: 0,0009971000 (Busca em Árvore Binária balanceada);</a:t>
            </a: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endParaRPr lang="pt-BR" dirty="0"/>
          </a:p>
        </p:txBody>
      </p:sp>
    </p:spTree>
    <p:extLst>
      <p:ext uri="{BB962C8B-B14F-4D97-AF65-F5344CB8AC3E}">
        <p14:creationId xmlns:p14="http://schemas.microsoft.com/office/powerpoint/2010/main" val="18805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TABELA HASH</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a:xfrm>
            <a:off x="957943" y="1845734"/>
            <a:ext cx="10197737" cy="4023360"/>
          </a:xfrm>
        </p:spPr>
        <p:txBody>
          <a:bodyPr>
            <a:normAutofit/>
          </a:bodyPr>
          <a:lstStyle/>
          <a:p>
            <a:pPr algn="ctr"/>
            <a:r>
              <a:rPr lang="pt-BR" sz="2400" b="1" dirty="0"/>
              <a:t>FUNÇÃO HASH:</a:t>
            </a:r>
          </a:p>
          <a:p>
            <a:pPr>
              <a:buFont typeface="Arial" panose="020B0604020202020204" pitchFamily="34" charset="0"/>
              <a:buChar char="•"/>
            </a:pPr>
            <a:r>
              <a:rPr lang="pt-BR" dirty="0"/>
              <a:t>Utilizada para determinar o local de inserção de um registro dentro da Tabela </a:t>
            </a:r>
            <a:r>
              <a:rPr lang="pt-BR" dirty="0" err="1"/>
              <a:t>Hash</a:t>
            </a:r>
            <a:r>
              <a:rPr lang="pt-BR" dirty="0"/>
              <a:t>.</a:t>
            </a:r>
          </a:p>
          <a:p>
            <a:pPr>
              <a:buFont typeface="Arial" panose="020B0604020202020204" pitchFamily="34" charset="0"/>
              <a:buChar char="•"/>
            </a:pPr>
            <a:r>
              <a:rPr lang="pt-BR" dirty="0"/>
              <a:t>Local de inserção é definido por uma chave especial.</a:t>
            </a:r>
          </a:p>
          <a:p>
            <a:pPr>
              <a:buFont typeface="Arial" panose="020B0604020202020204" pitchFamily="34" charset="0"/>
              <a:buChar char="•"/>
            </a:pPr>
            <a:r>
              <a:rPr lang="pt-BR" dirty="0"/>
              <a:t>Operação da Função </a:t>
            </a:r>
            <a:r>
              <a:rPr lang="pt-BR" dirty="0" err="1"/>
              <a:t>Hash</a:t>
            </a:r>
            <a:r>
              <a:rPr lang="pt-BR" dirty="0"/>
              <a:t>: </a:t>
            </a:r>
            <a:r>
              <a:rPr lang="pt-BR" b="1" dirty="0"/>
              <a:t>h(x) = (x % </a:t>
            </a:r>
            <a:r>
              <a:rPr lang="pt-BR" b="1" dirty="0" err="1"/>
              <a:t>tam</a:t>
            </a:r>
            <a:r>
              <a:rPr lang="pt-BR" b="1" dirty="0"/>
              <a:t>)</a:t>
            </a:r>
            <a:r>
              <a:rPr lang="pt-BR" dirty="0"/>
              <a:t> </a:t>
            </a:r>
          </a:p>
          <a:p>
            <a:pPr marL="0" indent="0">
              <a:buNone/>
            </a:pPr>
            <a:r>
              <a:rPr lang="pt-BR" dirty="0"/>
              <a:t>      </a:t>
            </a:r>
            <a:r>
              <a:rPr lang="pt-BR" b="1" dirty="0"/>
              <a:t>x</a:t>
            </a:r>
            <a:r>
              <a:rPr lang="pt-BR" dirty="0"/>
              <a:t>: número a ser inserido.   </a:t>
            </a:r>
            <a:r>
              <a:rPr lang="pt-BR" b="1" dirty="0" err="1"/>
              <a:t>tam</a:t>
            </a:r>
            <a:r>
              <a:rPr lang="pt-BR" dirty="0"/>
              <a:t>:</a:t>
            </a:r>
            <a:r>
              <a:rPr lang="pt-BR" b="1" dirty="0"/>
              <a:t> </a:t>
            </a:r>
            <a:r>
              <a:rPr lang="pt-BR" dirty="0"/>
              <a:t>tamanho da Tabela </a:t>
            </a:r>
            <a:r>
              <a:rPr lang="pt-BR" dirty="0" err="1"/>
              <a:t>Hash</a:t>
            </a:r>
            <a:endParaRPr lang="pt-BR" dirty="0"/>
          </a:p>
          <a:p>
            <a:pPr>
              <a:buFont typeface="Arial" panose="020B0604020202020204" pitchFamily="34" charset="0"/>
              <a:buChar char="•"/>
            </a:pPr>
            <a:r>
              <a:rPr lang="pt-BR" dirty="0"/>
              <a:t>A operação é marcada pela divisão entre o número a ser inserido e o tamanho da Tabela </a:t>
            </a:r>
            <a:r>
              <a:rPr lang="pt-BR" dirty="0" err="1"/>
              <a:t>Hash</a:t>
            </a:r>
            <a:r>
              <a:rPr lang="pt-BR" dirty="0"/>
              <a:t>, na qual o valor do resto dessa operação define a chave especial do registro atual.</a:t>
            </a:r>
          </a:p>
          <a:p>
            <a:pPr>
              <a:buFont typeface="Arial" panose="020B0604020202020204" pitchFamily="34" charset="0"/>
              <a:buChar char="•"/>
            </a:pPr>
            <a:endParaRPr lang="pt-BR" sz="2400" b="1" dirty="0"/>
          </a:p>
          <a:p>
            <a:endParaRPr lang="pt-BR" dirty="0"/>
          </a:p>
        </p:txBody>
      </p:sp>
      <p:pic>
        <p:nvPicPr>
          <p:cNvPr id="5" name="Imagem 4" descr="Uma imagem contendo desenho&#10;&#10;Descrição gerada automaticamente">
            <a:extLst>
              <a:ext uri="{FF2B5EF4-FFF2-40B4-BE49-F238E27FC236}">
                <a16:creationId xmlns:a16="http://schemas.microsoft.com/office/drawing/2014/main" id="{05198084-734F-45F6-9274-8664221806BD}"/>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3541493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35CE-5526-4506-95ED-1EFBFFEC3448}"/>
              </a:ext>
            </a:extLst>
          </p:cNvPr>
          <p:cNvSpPr>
            <a:spLocks noGrp="1"/>
          </p:cNvSpPr>
          <p:nvPr>
            <p:ph type="title"/>
          </p:nvPr>
        </p:nvSpPr>
        <p:spPr/>
        <p:txBody>
          <a:bodyPr>
            <a:normAutofit/>
          </a:bodyPr>
          <a:lstStyle/>
          <a:p>
            <a:pPr algn="ctr"/>
            <a:r>
              <a:rPr lang="pt-BR" sz="3600" dirty="0"/>
              <a:t>RESULTADOS DOS TESTES</a:t>
            </a:r>
          </a:p>
        </p:txBody>
      </p:sp>
      <p:sp>
        <p:nvSpPr>
          <p:cNvPr id="3" name="Espaço Reservado para Conteúdo 2">
            <a:extLst>
              <a:ext uri="{FF2B5EF4-FFF2-40B4-BE49-F238E27FC236}">
                <a16:creationId xmlns:a16="http://schemas.microsoft.com/office/drawing/2014/main" id="{19081053-ED22-42D5-B35E-07D8D8A56CCB}"/>
              </a:ext>
            </a:extLst>
          </p:cNvPr>
          <p:cNvSpPr>
            <a:spLocks noGrp="1"/>
          </p:cNvSpPr>
          <p:nvPr>
            <p:ph sz="half" idx="1"/>
          </p:nvPr>
        </p:nvSpPr>
        <p:spPr>
          <a:xfrm>
            <a:off x="6674614" y="2379140"/>
            <a:ext cx="4937760" cy="4023360"/>
          </a:xfrm>
        </p:spPr>
        <p:txBody>
          <a:bodyPr>
            <a:normAutofit/>
          </a:bodyPr>
          <a:lstStyle/>
          <a:p>
            <a:pPr algn="just">
              <a:buFont typeface="Arial" panose="020B0604020202020204" pitchFamily="34" charset="0"/>
              <a:buChar char="•"/>
            </a:pPr>
            <a:r>
              <a:rPr lang="pt-BR" sz="1800" dirty="0"/>
              <a:t>Tabela </a:t>
            </a:r>
            <a:r>
              <a:rPr lang="pt-BR" sz="1800" dirty="0" err="1"/>
              <a:t>Hash</a:t>
            </a:r>
            <a:r>
              <a:rPr lang="pt-BR" sz="1800" dirty="0"/>
              <a:t> de tamanho 13: </a:t>
            </a:r>
            <a:r>
              <a:rPr lang="pt-BR" sz="1800" b="1" dirty="0"/>
              <a:t>0,9346337000 segundos</a:t>
            </a:r>
          </a:p>
          <a:p>
            <a:pPr algn="just">
              <a:buFont typeface="Arial" panose="020B0604020202020204" pitchFamily="34" charset="0"/>
              <a:buChar char="•"/>
            </a:pPr>
            <a:r>
              <a:rPr lang="pt-BR" sz="1400" dirty="0"/>
              <a:t> </a:t>
            </a:r>
            <a:r>
              <a:rPr lang="pt-BR" sz="1800" dirty="0"/>
              <a:t>Tabela </a:t>
            </a:r>
            <a:r>
              <a:rPr lang="pt-BR" sz="1800" dirty="0" err="1"/>
              <a:t>Hash</a:t>
            </a:r>
            <a:r>
              <a:rPr lang="pt-BR" sz="1800" dirty="0"/>
              <a:t> de tamanho 26: </a:t>
            </a:r>
            <a:r>
              <a:rPr lang="pt-BR" sz="1800" b="1" dirty="0"/>
              <a:t>0,6492772000 segundos</a:t>
            </a:r>
          </a:p>
          <a:p>
            <a:pPr algn="just">
              <a:buFont typeface="Arial" panose="020B0604020202020204" pitchFamily="34" charset="0"/>
              <a:buChar char="•"/>
            </a:pPr>
            <a:r>
              <a:rPr lang="pt-BR" sz="1400" dirty="0"/>
              <a:t> </a:t>
            </a:r>
            <a:r>
              <a:rPr lang="pt-BR" sz="1800" dirty="0"/>
              <a:t>Tabela </a:t>
            </a:r>
            <a:r>
              <a:rPr lang="pt-BR" sz="1800" dirty="0" err="1"/>
              <a:t>Hash</a:t>
            </a:r>
            <a:r>
              <a:rPr lang="pt-BR" sz="1800" dirty="0"/>
              <a:t> de tamanho 52: </a:t>
            </a:r>
            <a:r>
              <a:rPr lang="pt-BR" sz="1800" b="1" dirty="0"/>
              <a:t>0,1173344000 segundos</a:t>
            </a:r>
          </a:p>
          <a:p>
            <a:pPr algn="just">
              <a:buFont typeface="Arial" panose="020B0604020202020204" pitchFamily="34" charset="0"/>
              <a:buChar char="•"/>
            </a:pPr>
            <a:r>
              <a:rPr lang="pt-BR" sz="1400" dirty="0"/>
              <a:t> </a:t>
            </a:r>
            <a:r>
              <a:rPr lang="pt-BR" sz="1800" dirty="0"/>
              <a:t>Tabela </a:t>
            </a:r>
            <a:r>
              <a:rPr lang="pt-BR" sz="1800" dirty="0" err="1"/>
              <a:t>Hash</a:t>
            </a:r>
            <a:r>
              <a:rPr lang="pt-BR" sz="1800" dirty="0"/>
              <a:t> de tamanho 500.000: </a:t>
            </a:r>
            <a:r>
              <a:rPr lang="pt-BR" sz="1800" b="1" dirty="0"/>
              <a:t>0,0016666000 segundos</a:t>
            </a:r>
          </a:p>
          <a:p>
            <a:pPr algn="just">
              <a:buFont typeface="Arial" panose="020B0604020202020204" pitchFamily="34" charset="0"/>
              <a:buChar char="•"/>
            </a:pPr>
            <a:r>
              <a:rPr lang="pt-BR" sz="1400" dirty="0"/>
              <a:t> </a:t>
            </a:r>
            <a:r>
              <a:rPr lang="pt-BR" sz="1800" dirty="0"/>
              <a:t>Tabela </a:t>
            </a:r>
            <a:r>
              <a:rPr lang="pt-BR" sz="1800" dirty="0" err="1"/>
              <a:t>Hash</a:t>
            </a:r>
            <a:r>
              <a:rPr lang="pt-BR" sz="1800" dirty="0"/>
              <a:t> de tamanho 5.000.000: </a:t>
            </a:r>
            <a:r>
              <a:rPr lang="pt-BR" sz="1800" b="1" dirty="0"/>
              <a:t>0,0019325000 segundos</a:t>
            </a:r>
          </a:p>
          <a:p>
            <a:pPr algn="just">
              <a:buFont typeface="Arial" panose="020B0604020202020204" pitchFamily="34" charset="0"/>
              <a:buChar char="•"/>
            </a:pPr>
            <a:r>
              <a:rPr lang="pt-BR" sz="1400" dirty="0"/>
              <a:t> </a:t>
            </a:r>
            <a:r>
              <a:rPr lang="pt-BR" sz="1800" dirty="0"/>
              <a:t>Tabela </a:t>
            </a:r>
            <a:r>
              <a:rPr lang="pt-BR" sz="1800" dirty="0" err="1"/>
              <a:t>Hash</a:t>
            </a:r>
            <a:r>
              <a:rPr lang="pt-BR" sz="1800" dirty="0"/>
              <a:t> de tamanho 100.000.000: </a:t>
            </a:r>
            <a:r>
              <a:rPr lang="pt-BR" sz="1800" b="1" dirty="0"/>
              <a:t>0,0021480000 segundos</a:t>
            </a: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40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400" dirty="0">
              <a:effectLst/>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1600" dirty="0">
              <a:effectLst/>
              <a:latin typeface="Arial" panose="020B0604020202020204" pitchFamily="34" charset="0"/>
            </a:endParaRPr>
          </a:p>
          <a:p>
            <a:pPr>
              <a:buFont typeface="Arial" panose="020B0604020202020204" pitchFamily="34" charset="0"/>
              <a:buChar char="•"/>
            </a:pPr>
            <a:endParaRPr lang="pt-BR" sz="2000" dirty="0">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pPr>
              <a:buFont typeface="Arial" panose="020B0604020202020204" pitchFamily="34" charset="0"/>
              <a:buChar char="•"/>
            </a:pPr>
            <a:endParaRPr lang="pt-BR" sz="1800" dirty="0">
              <a:effectLst/>
              <a:latin typeface="Arial" panose="020B0604020202020204" pitchFamily="34" charset="0"/>
            </a:endParaRPr>
          </a:p>
          <a:p>
            <a:endParaRPr lang="pt-BR" dirty="0"/>
          </a:p>
        </p:txBody>
      </p:sp>
      <p:pic>
        <p:nvPicPr>
          <p:cNvPr id="5" name="Imagem 4" descr="Uma imagem contendo desenho&#10;&#10;Descrição gerada automaticamente">
            <a:extLst>
              <a:ext uri="{FF2B5EF4-FFF2-40B4-BE49-F238E27FC236}">
                <a16:creationId xmlns:a16="http://schemas.microsoft.com/office/drawing/2014/main" id="{1D1FAEFB-1D26-4E29-A77B-2AB1761E16B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7" name="CaixaDeTexto 6">
            <a:extLst>
              <a:ext uri="{FF2B5EF4-FFF2-40B4-BE49-F238E27FC236}">
                <a16:creationId xmlns:a16="http://schemas.microsoft.com/office/drawing/2014/main" id="{747FB160-64AA-481D-A45F-9F903BDC82E2}"/>
              </a:ext>
            </a:extLst>
          </p:cNvPr>
          <p:cNvSpPr txBox="1"/>
          <p:nvPr/>
        </p:nvSpPr>
        <p:spPr>
          <a:xfrm>
            <a:off x="579626" y="1759186"/>
            <a:ext cx="5860111" cy="646331"/>
          </a:xfrm>
          <a:prstGeom prst="rect">
            <a:avLst/>
          </a:prstGeom>
          <a:noFill/>
        </p:spPr>
        <p:txBody>
          <a:bodyPr wrap="square" rtlCol="0">
            <a:spAutoFit/>
          </a:bodyPr>
          <a:lstStyle/>
          <a:p>
            <a:pPr algn="ctr"/>
            <a:r>
              <a:rPr lang="pt-BR" dirty="0"/>
              <a:t>NOME DO REGISTRO: </a:t>
            </a:r>
            <a:r>
              <a:rPr lang="pt-BR" dirty="0" err="1"/>
              <a:t>Gaultheria</a:t>
            </a:r>
            <a:r>
              <a:rPr lang="pt-BR" dirty="0"/>
              <a:t> </a:t>
            </a:r>
            <a:r>
              <a:rPr lang="pt-BR" dirty="0" err="1"/>
              <a:t>santanderensis</a:t>
            </a:r>
            <a:endParaRPr lang="pt-BR" dirty="0"/>
          </a:p>
          <a:p>
            <a:pPr algn="ctr"/>
            <a:r>
              <a:rPr lang="pt-BR" dirty="0"/>
              <a:t> (Registro 20.799)</a:t>
            </a:r>
          </a:p>
        </p:txBody>
      </p:sp>
      <p:sp>
        <p:nvSpPr>
          <p:cNvPr id="10" name="Espaço Reservado para Conteúdo 2">
            <a:extLst>
              <a:ext uri="{FF2B5EF4-FFF2-40B4-BE49-F238E27FC236}">
                <a16:creationId xmlns:a16="http://schemas.microsoft.com/office/drawing/2014/main" id="{FED5BC41-1053-45CA-BA04-223D9D26C8E1}"/>
              </a:ext>
            </a:extLst>
          </p:cNvPr>
          <p:cNvSpPr txBox="1">
            <a:spLocks/>
          </p:cNvSpPr>
          <p:nvPr/>
        </p:nvSpPr>
        <p:spPr>
          <a:xfrm>
            <a:off x="914653" y="2379140"/>
            <a:ext cx="4937760" cy="43186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pt-BR" sz="1800" dirty="0"/>
              <a:t>Tabela </a:t>
            </a:r>
            <a:r>
              <a:rPr lang="pt-BR" sz="1800" dirty="0" err="1"/>
              <a:t>Hash</a:t>
            </a:r>
            <a:r>
              <a:rPr lang="pt-BR" sz="1800" dirty="0"/>
              <a:t> de tamanho 13: </a:t>
            </a:r>
            <a:r>
              <a:rPr lang="pt-BR" sz="1800" b="1" dirty="0"/>
              <a:t>1,2890516000 segundos</a:t>
            </a:r>
          </a:p>
          <a:p>
            <a:pPr algn="just">
              <a:buFont typeface="Arial" panose="020B0604020202020204" pitchFamily="34" charset="0"/>
              <a:buChar char="•"/>
            </a:pPr>
            <a:r>
              <a:rPr lang="pt-BR" sz="1400" dirty="0"/>
              <a:t> </a:t>
            </a:r>
            <a:r>
              <a:rPr lang="pt-BR" sz="1800" dirty="0"/>
              <a:t>Tabela </a:t>
            </a:r>
            <a:r>
              <a:rPr lang="pt-BR" sz="1800" dirty="0" err="1"/>
              <a:t>Hash</a:t>
            </a:r>
            <a:r>
              <a:rPr lang="pt-BR" sz="1800" dirty="0"/>
              <a:t> de tamanho 26: </a:t>
            </a:r>
            <a:r>
              <a:rPr lang="pt-BR" sz="1800" b="1" dirty="0"/>
              <a:t>0,8502920000 segundos</a:t>
            </a:r>
          </a:p>
          <a:p>
            <a:pPr algn="just">
              <a:buFont typeface="Arial" panose="020B0604020202020204" pitchFamily="34" charset="0"/>
              <a:buChar char="•"/>
            </a:pPr>
            <a:r>
              <a:rPr lang="pt-BR" sz="1400" dirty="0"/>
              <a:t> </a:t>
            </a:r>
            <a:r>
              <a:rPr lang="pt-BR" sz="1800" dirty="0"/>
              <a:t>Tabela </a:t>
            </a:r>
            <a:r>
              <a:rPr lang="pt-BR" sz="1800" dirty="0" err="1"/>
              <a:t>Hash</a:t>
            </a:r>
            <a:r>
              <a:rPr lang="pt-BR" sz="1800" dirty="0"/>
              <a:t> de tamanho 52: </a:t>
            </a:r>
            <a:r>
              <a:rPr lang="pt-BR" sz="1800" b="1" dirty="0"/>
              <a:t>0,1379406000 segundos</a:t>
            </a:r>
          </a:p>
          <a:p>
            <a:pPr algn="just">
              <a:buFont typeface="Arial" panose="020B0604020202020204" pitchFamily="34" charset="0"/>
              <a:buChar char="•"/>
            </a:pPr>
            <a:r>
              <a:rPr lang="pt-BR" sz="1400" dirty="0"/>
              <a:t> </a:t>
            </a:r>
            <a:r>
              <a:rPr lang="pt-BR" sz="1800" dirty="0"/>
              <a:t>Tabela </a:t>
            </a:r>
            <a:r>
              <a:rPr lang="pt-BR" sz="1800" dirty="0" err="1"/>
              <a:t>Hash</a:t>
            </a:r>
            <a:r>
              <a:rPr lang="pt-BR" sz="1800" dirty="0"/>
              <a:t> de tamanho 500.000: </a:t>
            </a:r>
            <a:r>
              <a:rPr lang="pt-BR" sz="1800" b="1" dirty="0"/>
              <a:t>0,0019743000 segundos</a:t>
            </a:r>
          </a:p>
          <a:p>
            <a:pPr algn="just">
              <a:buFont typeface="Arial" panose="020B0604020202020204" pitchFamily="34" charset="0"/>
              <a:buChar char="•"/>
            </a:pPr>
            <a:r>
              <a:rPr lang="pt-BR" sz="1400" dirty="0"/>
              <a:t> </a:t>
            </a:r>
            <a:r>
              <a:rPr lang="pt-BR" sz="1800" dirty="0"/>
              <a:t>Tabela </a:t>
            </a:r>
            <a:r>
              <a:rPr lang="pt-BR" sz="1800" dirty="0" err="1"/>
              <a:t>Hash</a:t>
            </a:r>
            <a:r>
              <a:rPr lang="pt-BR" sz="1800" dirty="0"/>
              <a:t> de tamanho 5.000.000: </a:t>
            </a:r>
            <a:r>
              <a:rPr lang="pt-BR" sz="1800" b="1" dirty="0"/>
              <a:t>0,0011222000 segundos</a:t>
            </a:r>
          </a:p>
          <a:p>
            <a:pPr algn="just">
              <a:buFont typeface="Arial" panose="020B0604020202020204" pitchFamily="34" charset="0"/>
              <a:buChar char="•"/>
            </a:pPr>
            <a:r>
              <a:rPr lang="pt-BR" sz="1400" dirty="0"/>
              <a:t> </a:t>
            </a:r>
            <a:r>
              <a:rPr lang="pt-BR" sz="1800" dirty="0"/>
              <a:t>Tabela </a:t>
            </a:r>
            <a:r>
              <a:rPr lang="pt-BR" sz="1800" dirty="0" err="1"/>
              <a:t>Hash</a:t>
            </a:r>
            <a:r>
              <a:rPr lang="pt-BR" sz="1800" dirty="0"/>
              <a:t> de tamanho 100.000.000: </a:t>
            </a:r>
            <a:r>
              <a:rPr lang="pt-BR" sz="1800" b="1" dirty="0"/>
              <a:t>0,0006553000 segundos</a:t>
            </a:r>
            <a:endParaRPr lang="pt-BR" sz="1800" dirty="0">
              <a:effectLst/>
              <a:latin typeface="Arial" panose="020B0604020202020204" pitchFamily="34" charset="0"/>
            </a:endParaRPr>
          </a:p>
          <a:p>
            <a:pPr marL="0" indent="0">
              <a:buNone/>
            </a:pPr>
            <a:endParaRPr lang="pt-BR" sz="4000" dirty="0">
              <a:effectLst/>
              <a:latin typeface="Arial" panose="020B0604020202020204" pitchFamily="34" charset="0"/>
            </a:endParaRPr>
          </a:p>
          <a:p>
            <a:pPr>
              <a:buFont typeface="Arial" panose="020B0604020202020204" pitchFamily="34" charset="0"/>
              <a:buChar char="•"/>
            </a:pPr>
            <a:endParaRPr lang="pt-BR" sz="4400" dirty="0">
              <a:effectLst/>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4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sz="1600" dirty="0">
              <a:latin typeface="Arial" panose="020B0604020202020204" pitchFamily="34" charset="0"/>
            </a:endParaRPr>
          </a:p>
          <a:p>
            <a:pPr>
              <a:buFont typeface="Arial" panose="020B0604020202020204" pitchFamily="34" charset="0"/>
              <a:buChar char="•"/>
            </a:pPr>
            <a:endParaRPr lang="pt-BR"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pPr>
              <a:buFont typeface="Arial" panose="020B0604020202020204" pitchFamily="34" charset="0"/>
              <a:buChar char="•"/>
            </a:pPr>
            <a:endParaRPr lang="pt-BR" sz="1800" dirty="0">
              <a:latin typeface="Arial" panose="020B0604020202020204" pitchFamily="34" charset="0"/>
            </a:endParaRPr>
          </a:p>
          <a:p>
            <a:endParaRPr lang="pt-BR" dirty="0"/>
          </a:p>
        </p:txBody>
      </p:sp>
      <p:sp>
        <p:nvSpPr>
          <p:cNvPr id="8" name="CaixaDeTexto 7">
            <a:extLst>
              <a:ext uri="{FF2B5EF4-FFF2-40B4-BE49-F238E27FC236}">
                <a16:creationId xmlns:a16="http://schemas.microsoft.com/office/drawing/2014/main" id="{C1387D8E-E4EC-4A97-BC4D-D5720465EC57}"/>
              </a:ext>
            </a:extLst>
          </p:cNvPr>
          <p:cNvSpPr txBox="1"/>
          <p:nvPr/>
        </p:nvSpPr>
        <p:spPr>
          <a:xfrm>
            <a:off x="6126480" y="1759186"/>
            <a:ext cx="5860111" cy="646331"/>
          </a:xfrm>
          <a:prstGeom prst="rect">
            <a:avLst/>
          </a:prstGeom>
          <a:noFill/>
        </p:spPr>
        <p:txBody>
          <a:bodyPr wrap="square" rtlCol="0">
            <a:spAutoFit/>
          </a:bodyPr>
          <a:lstStyle/>
          <a:p>
            <a:pPr algn="ctr"/>
            <a:r>
              <a:rPr lang="pt-BR" dirty="0"/>
              <a:t>NOME DO REGISTRO: </a:t>
            </a:r>
            <a:r>
              <a:rPr lang="pt-BR" dirty="0" err="1"/>
              <a:t>Oligoryzomys</a:t>
            </a:r>
            <a:r>
              <a:rPr lang="pt-BR" dirty="0"/>
              <a:t> </a:t>
            </a:r>
            <a:r>
              <a:rPr lang="pt-BR" dirty="0" err="1"/>
              <a:t>andinus</a:t>
            </a:r>
            <a:endParaRPr lang="pt-BR" dirty="0"/>
          </a:p>
          <a:p>
            <a:pPr algn="ctr"/>
            <a:r>
              <a:rPr lang="pt-BR" dirty="0"/>
              <a:t> (Registro 18.199)</a:t>
            </a:r>
          </a:p>
        </p:txBody>
      </p:sp>
    </p:spTree>
    <p:extLst>
      <p:ext uri="{BB962C8B-B14F-4D97-AF65-F5344CB8AC3E}">
        <p14:creationId xmlns:p14="http://schemas.microsoft.com/office/powerpoint/2010/main" val="1083170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CONCLUSÃO</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pPr algn="just">
              <a:buFont typeface="Arial" panose="020B0604020202020204" pitchFamily="34" charset="0"/>
              <a:buChar char="•"/>
            </a:pPr>
            <a:r>
              <a:rPr lang="pt-BR" sz="2200" dirty="0"/>
              <a:t>Em comparação aos outros algoritmos de busca, a Tabela </a:t>
            </a:r>
            <a:r>
              <a:rPr lang="pt-BR" sz="2200" dirty="0" err="1"/>
              <a:t>Hash</a:t>
            </a:r>
            <a:r>
              <a:rPr lang="pt-BR" sz="2200" dirty="0"/>
              <a:t> apresentou os piores resultados, no geral. No entanto, o aumento gradual do tamanho da Tabela </a:t>
            </a:r>
            <a:r>
              <a:rPr lang="pt-BR" sz="2200" dirty="0" err="1"/>
              <a:t>Hash</a:t>
            </a:r>
            <a:r>
              <a:rPr lang="pt-BR" sz="2200" dirty="0"/>
              <a:t> contribuiu com a melhora do tempo de execução da busca.</a:t>
            </a:r>
          </a:p>
          <a:p>
            <a:pPr algn="just">
              <a:buFont typeface="Arial" panose="020B0604020202020204" pitchFamily="34" charset="0"/>
              <a:buChar char="•"/>
            </a:pPr>
            <a:r>
              <a:rPr lang="pt-BR" sz="2200" dirty="0"/>
              <a:t> O número de posições disponíveis para inserção de registros aumentou, que por consequência, reduziu o número de colisões na Tabela </a:t>
            </a:r>
            <a:r>
              <a:rPr lang="pt-BR" sz="2200" dirty="0" err="1"/>
              <a:t>Hash</a:t>
            </a:r>
            <a:r>
              <a:rPr lang="pt-BR" sz="2200" dirty="0"/>
              <a:t>,  proporcionando um algoritmo de busca mais eficiente.</a:t>
            </a:r>
          </a:p>
          <a:p>
            <a:pPr algn="just">
              <a:buFont typeface="Arial" panose="020B0604020202020204" pitchFamily="34" charset="0"/>
              <a:buChar char="•"/>
            </a:pPr>
            <a:r>
              <a:rPr lang="pt-BR" sz="2200" dirty="0"/>
              <a:t> Por fim, com um tamanho ideal para as inserções dos registros, influenciando no tempo de busca reduzido, a Tabela </a:t>
            </a:r>
            <a:r>
              <a:rPr lang="pt-BR" sz="2200" dirty="0" err="1"/>
              <a:t>Hash</a:t>
            </a:r>
            <a:r>
              <a:rPr lang="pt-BR" sz="2200" dirty="0"/>
              <a:t> apresenta-se como um dos melhores algoritmos de busca para banco de dados contendo uma quantidade elevada de registros.</a:t>
            </a:r>
          </a:p>
        </p:txBody>
      </p:sp>
      <p:pic>
        <p:nvPicPr>
          <p:cNvPr id="5" name="Imagem 4" descr="Uma imagem contendo desenho&#10;&#10;Descrição gerada automaticamente">
            <a:extLst>
              <a:ext uri="{FF2B5EF4-FFF2-40B4-BE49-F238E27FC236}">
                <a16:creationId xmlns:a16="http://schemas.microsoft.com/office/drawing/2014/main" id="{71B6FD14-716A-4D5B-B27F-47198FFAC583}"/>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25623836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E2E08-3B76-4FD7-BABF-FF4FFDD40D4B}"/>
              </a:ext>
            </a:extLst>
          </p:cNvPr>
          <p:cNvSpPr>
            <a:spLocks noGrp="1"/>
          </p:cNvSpPr>
          <p:nvPr>
            <p:ph type="title"/>
          </p:nvPr>
        </p:nvSpPr>
        <p:spPr>
          <a:xfrm>
            <a:off x="1193800" y="286603"/>
            <a:ext cx="9961880" cy="1450757"/>
          </a:xfrm>
        </p:spPr>
        <p:txBody>
          <a:bodyPr>
            <a:normAutofit/>
          </a:bodyPr>
          <a:lstStyle/>
          <a:p>
            <a:pPr algn="ctr"/>
            <a:r>
              <a:rPr lang="pt-BR" sz="3600" b="1" dirty="0"/>
              <a:t>BIBLIOGRAFIA</a:t>
            </a:r>
          </a:p>
        </p:txBody>
      </p:sp>
      <p:sp>
        <p:nvSpPr>
          <p:cNvPr id="3" name="Espaço Reservado para Conteúdo 2">
            <a:extLst>
              <a:ext uri="{FF2B5EF4-FFF2-40B4-BE49-F238E27FC236}">
                <a16:creationId xmlns:a16="http://schemas.microsoft.com/office/drawing/2014/main" id="{FE9798B1-AE1B-46A4-8CD2-9DC0E6DF4D53}"/>
              </a:ext>
            </a:extLst>
          </p:cNvPr>
          <p:cNvSpPr>
            <a:spLocks noGrp="1"/>
          </p:cNvSpPr>
          <p:nvPr>
            <p:ph idx="1"/>
          </p:nvPr>
        </p:nvSpPr>
        <p:spPr>
          <a:xfrm>
            <a:off x="1145540" y="1837107"/>
            <a:ext cx="10058400" cy="4734290"/>
          </a:xfrm>
        </p:spPr>
        <p:txBody>
          <a:bodyPr>
            <a:normAutofit fontScale="55000" lnSpcReduction="20000"/>
          </a:bodyPr>
          <a:lstStyle/>
          <a:p>
            <a:pPr>
              <a:lnSpc>
                <a:spcPct val="150000"/>
              </a:lnSpc>
            </a:pPr>
            <a:r>
              <a:rPr lang="pt-BR" sz="3600" b="1" dirty="0"/>
              <a:t>INFORMAÇÕES SOBRE OS ANIMAIS EM RISCO DE EXTINÇÃO:</a:t>
            </a:r>
          </a:p>
          <a:p>
            <a:pPr>
              <a:lnSpc>
                <a:spcPct val="150000"/>
              </a:lnSpc>
              <a:buFont typeface="Arial" panose="020B0604020202020204" pitchFamily="34" charset="0"/>
              <a:buChar char="•"/>
            </a:pPr>
            <a:r>
              <a:rPr lang="pt-BR" sz="2900" dirty="0"/>
              <a:t>IUCN </a:t>
            </a:r>
            <a:r>
              <a:rPr lang="pt-BR" sz="2900" dirty="0" err="1"/>
              <a:t>RedList</a:t>
            </a:r>
            <a:r>
              <a:rPr lang="pt-BR" sz="2900" dirty="0"/>
              <a:t>. Organização que fornece bancos de dados e informações sobre os animais em risco de extinção. IUCN </a:t>
            </a:r>
            <a:r>
              <a:rPr lang="pt-BR" sz="2900" dirty="0" err="1"/>
              <a:t>RedList</a:t>
            </a:r>
            <a:r>
              <a:rPr lang="pt-BR" sz="2900" dirty="0"/>
              <a:t>, 2020. Disponível em: https://www.iucnredlist.org/ - Acessado em: 16 de Setembro de 2020.</a:t>
            </a:r>
          </a:p>
          <a:p>
            <a:pPr>
              <a:lnSpc>
                <a:spcPct val="150000"/>
              </a:lnSpc>
              <a:buFont typeface="Arial" panose="020B0604020202020204" pitchFamily="34" charset="0"/>
              <a:buChar char="•"/>
            </a:pPr>
            <a:r>
              <a:rPr lang="pt-BR" sz="2900" dirty="0"/>
              <a:t>IUCN </a:t>
            </a:r>
            <a:r>
              <a:rPr lang="pt-BR" sz="2900" dirty="0" err="1"/>
              <a:t>RedList</a:t>
            </a:r>
            <a:r>
              <a:rPr lang="pt-BR" sz="2900" dirty="0"/>
              <a:t>. Informações sobre a classificação dos animais no banco de dados e as </a:t>
            </a:r>
            <a:r>
              <a:rPr lang="pt-BR" sz="2900" dirty="0" err="1"/>
              <a:t>nomeclaturas</a:t>
            </a:r>
            <a:r>
              <a:rPr lang="pt-BR" sz="2900" dirty="0"/>
              <a:t> usadas. IUCN </a:t>
            </a:r>
            <a:r>
              <a:rPr lang="pt-BR" sz="2900" dirty="0" err="1"/>
              <a:t>RedList</a:t>
            </a:r>
            <a:r>
              <a:rPr lang="pt-BR" sz="2900" dirty="0"/>
              <a:t>, 2020. Disponível em: https://portals.iucn.org/library/sites/library/files/documents/RL-2012-002.pdf - Acessado em: 22 de Setembro de 2020.</a:t>
            </a:r>
          </a:p>
          <a:p>
            <a:pPr>
              <a:lnSpc>
                <a:spcPct val="150000"/>
              </a:lnSpc>
              <a:buFont typeface="Arial" panose="020B0604020202020204" pitchFamily="34" charset="0"/>
              <a:buChar char="•"/>
            </a:pPr>
            <a:r>
              <a:rPr lang="pt-BR" sz="2900" dirty="0"/>
              <a:t>Ministério do Meio Ambiente. Artigo sobre a influência do homem no meio ambiente. EBC, 2015. Disponível em: https://memoria.ebc.com.br/infantil/voce-sabia/2015/03/homem-e-principal-agente-no-processo-de-extincao-de-animais - Acessado em: 16 de Setembro de 2020. </a:t>
            </a:r>
          </a:p>
          <a:p>
            <a:pPr>
              <a:lnSpc>
                <a:spcPct val="150000"/>
              </a:lnSpc>
              <a:buFont typeface="Arial" panose="020B0604020202020204" pitchFamily="34" charset="0"/>
              <a:buChar char="•"/>
            </a:pPr>
            <a:r>
              <a:rPr lang="pt-BR" sz="2900" dirty="0"/>
              <a:t>DIANA, Juliana. Artigo sobre exemplos de animais extintos no mundo. </a:t>
            </a:r>
            <a:r>
              <a:rPr lang="pt-BR" sz="2900" dirty="0" err="1"/>
              <a:t>TodaMatéria</a:t>
            </a:r>
            <a:r>
              <a:rPr lang="pt-BR" sz="2900" dirty="0"/>
              <a:t>, ??. Disponível em: https://www.todamateria.com.br/animais-extintos/ - Acessado em: 16 de Setembro de 2020.</a:t>
            </a:r>
          </a:p>
        </p:txBody>
      </p:sp>
      <p:pic>
        <p:nvPicPr>
          <p:cNvPr id="4" name="Imagem 3" descr="Uma imagem contendo desenho&#10;&#10;Descrição gerada automaticamente">
            <a:extLst>
              <a:ext uri="{FF2B5EF4-FFF2-40B4-BE49-F238E27FC236}">
                <a16:creationId xmlns:a16="http://schemas.microsoft.com/office/drawing/2014/main" id="{E8D08F58-E194-4002-803F-BFAC5371D4A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10244232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E2E08-3B76-4FD7-BABF-FF4FFDD40D4B}"/>
              </a:ext>
            </a:extLst>
          </p:cNvPr>
          <p:cNvSpPr>
            <a:spLocks noGrp="1"/>
          </p:cNvSpPr>
          <p:nvPr>
            <p:ph type="title"/>
          </p:nvPr>
        </p:nvSpPr>
        <p:spPr>
          <a:xfrm>
            <a:off x="1193800" y="286603"/>
            <a:ext cx="9961880" cy="1450757"/>
          </a:xfrm>
        </p:spPr>
        <p:txBody>
          <a:bodyPr>
            <a:normAutofit/>
          </a:bodyPr>
          <a:lstStyle/>
          <a:p>
            <a:pPr algn="ctr"/>
            <a:r>
              <a:rPr lang="pt-BR" sz="3600" b="1" dirty="0"/>
              <a:t>BIBLIOGRAFIA</a:t>
            </a:r>
          </a:p>
        </p:txBody>
      </p:sp>
      <p:sp>
        <p:nvSpPr>
          <p:cNvPr id="3" name="Espaço Reservado para Conteúdo 2">
            <a:extLst>
              <a:ext uri="{FF2B5EF4-FFF2-40B4-BE49-F238E27FC236}">
                <a16:creationId xmlns:a16="http://schemas.microsoft.com/office/drawing/2014/main" id="{FE9798B1-AE1B-46A4-8CD2-9DC0E6DF4D53}"/>
              </a:ext>
            </a:extLst>
          </p:cNvPr>
          <p:cNvSpPr>
            <a:spLocks noGrp="1"/>
          </p:cNvSpPr>
          <p:nvPr>
            <p:ph idx="1"/>
          </p:nvPr>
        </p:nvSpPr>
        <p:spPr>
          <a:xfrm>
            <a:off x="1145540" y="1837107"/>
            <a:ext cx="10058400" cy="4734290"/>
          </a:xfrm>
        </p:spPr>
        <p:txBody>
          <a:bodyPr>
            <a:normAutofit fontScale="70000" lnSpcReduction="20000"/>
          </a:bodyPr>
          <a:lstStyle/>
          <a:p>
            <a:pPr>
              <a:lnSpc>
                <a:spcPct val="150000"/>
              </a:lnSpc>
            </a:pPr>
            <a:r>
              <a:rPr lang="pt-BR" sz="2900" b="1" dirty="0"/>
              <a:t>TABELA HASH:</a:t>
            </a:r>
          </a:p>
          <a:p>
            <a:pPr>
              <a:lnSpc>
                <a:spcPct val="150000"/>
              </a:lnSpc>
              <a:buFont typeface="Arial" panose="020B0604020202020204" pitchFamily="34" charset="0"/>
              <a:buChar char="•"/>
            </a:pPr>
            <a:r>
              <a:rPr lang="pt-BR" sz="2300" dirty="0"/>
              <a:t>CORMEN, Thomas H. Algoritmos: Teoria e Prática. Elsevier Editora Ltda, 2012. Acessado em: 24 de Setembro de 2020.</a:t>
            </a:r>
          </a:p>
          <a:p>
            <a:pPr>
              <a:lnSpc>
                <a:spcPct val="150000"/>
              </a:lnSpc>
              <a:buFont typeface="Arial" panose="020B0604020202020204" pitchFamily="34" charset="0"/>
              <a:buChar char="•"/>
            </a:pPr>
            <a:r>
              <a:rPr lang="pt-BR" sz="2300" dirty="0" err="1"/>
              <a:t>TutorialPoint</a:t>
            </a:r>
            <a:r>
              <a:rPr lang="pt-BR" sz="2300" dirty="0"/>
              <a:t>. Artigo sobre a estrutura e funcionalidades da Tabela </a:t>
            </a:r>
            <a:r>
              <a:rPr lang="pt-BR" sz="2300" dirty="0" err="1"/>
              <a:t>Hash</a:t>
            </a:r>
            <a:r>
              <a:rPr lang="pt-BR" sz="2300" dirty="0"/>
              <a:t>. </a:t>
            </a:r>
            <a:r>
              <a:rPr lang="pt-BR" sz="2300" dirty="0" err="1"/>
              <a:t>TutorialPoint</a:t>
            </a:r>
            <a:r>
              <a:rPr lang="pt-BR" sz="2300" dirty="0"/>
              <a:t>, ??. Disponível em: https://www.tutorialspoint.com/data\_structures\_algorithms/hash\_data\_structure.htm - Acessado em: 24 de Setembro de 2020.</a:t>
            </a:r>
          </a:p>
          <a:p>
            <a:pPr>
              <a:lnSpc>
                <a:spcPct val="150000"/>
              </a:lnSpc>
              <a:buFont typeface="Arial" panose="020B0604020202020204" pitchFamily="34" charset="0"/>
              <a:buChar char="•"/>
            </a:pPr>
            <a:r>
              <a:rPr lang="pt-BR" sz="2300" dirty="0"/>
              <a:t>Computer Science. Explicação sobre a Tabela </a:t>
            </a:r>
            <a:r>
              <a:rPr lang="pt-BR" sz="2300" dirty="0" err="1"/>
              <a:t>Hash</a:t>
            </a:r>
            <a:r>
              <a:rPr lang="pt-BR" sz="2300" dirty="0"/>
              <a:t> e suas funções. Canal Computer Science, 2017. Disponível em: https://www.youtube.com/watch?v=KyUTuwz\_b7Q - Acessado em: 26 de Setembro de 2020.</a:t>
            </a:r>
          </a:p>
          <a:p>
            <a:pPr>
              <a:lnSpc>
                <a:spcPct val="150000"/>
              </a:lnSpc>
              <a:buFont typeface="Arial" panose="020B0604020202020204" pitchFamily="34" charset="0"/>
              <a:buChar char="•"/>
            </a:pPr>
            <a:r>
              <a:rPr lang="pt-BR" sz="2300" dirty="0"/>
              <a:t>SCHILDT, Herbert. C Completo e Total. Makron Books do Brasil Editora Ltda, 1997. Acessado em: 28 de Setembro de 2020. </a:t>
            </a:r>
          </a:p>
          <a:p>
            <a:pPr>
              <a:lnSpc>
                <a:spcPct val="150000"/>
              </a:lnSpc>
              <a:buFont typeface="Arial" panose="020B0604020202020204" pitchFamily="34" charset="0"/>
              <a:buChar char="•"/>
            </a:pPr>
            <a:r>
              <a:rPr lang="pt-BR" sz="2300" dirty="0"/>
              <a:t>RANDERSON. Explicação sobre o processo da Sondagem Quadrática. Canal Randerson112358, 2016. Disponível em: https://www.youtube.com/watch?v=BoZbu1cR0no - Acessado em: 7 de Novembro de 2020.</a:t>
            </a:r>
          </a:p>
        </p:txBody>
      </p:sp>
      <p:pic>
        <p:nvPicPr>
          <p:cNvPr id="4" name="Imagem 3" descr="Uma imagem contendo desenho&#10;&#10;Descrição gerada automaticamente">
            <a:extLst>
              <a:ext uri="{FF2B5EF4-FFF2-40B4-BE49-F238E27FC236}">
                <a16:creationId xmlns:a16="http://schemas.microsoft.com/office/drawing/2014/main" id="{E8D08F58-E194-4002-803F-BFAC5371D4A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904587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E2E08-3B76-4FD7-BABF-FF4FFDD40D4B}"/>
              </a:ext>
            </a:extLst>
          </p:cNvPr>
          <p:cNvSpPr>
            <a:spLocks noGrp="1"/>
          </p:cNvSpPr>
          <p:nvPr>
            <p:ph type="title"/>
          </p:nvPr>
        </p:nvSpPr>
        <p:spPr>
          <a:xfrm>
            <a:off x="1193800" y="286603"/>
            <a:ext cx="9961880" cy="1450757"/>
          </a:xfrm>
        </p:spPr>
        <p:txBody>
          <a:bodyPr>
            <a:normAutofit/>
          </a:bodyPr>
          <a:lstStyle/>
          <a:p>
            <a:pPr algn="ctr"/>
            <a:r>
              <a:rPr lang="pt-BR" sz="3600" b="1" dirty="0"/>
              <a:t>BIBLIOGRAFIA</a:t>
            </a:r>
          </a:p>
        </p:txBody>
      </p:sp>
      <p:sp>
        <p:nvSpPr>
          <p:cNvPr id="3" name="Espaço Reservado para Conteúdo 2">
            <a:extLst>
              <a:ext uri="{FF2B5EF4-FFF2-40B4-BE49-F238E27FC236}">
                <a16:creationId xmlns:a16="http://schemas.microsoft.com/office/drawing/2014/main" id="{FE9798B1-AE1B-46A4-8CD2-9DC0E6DF4D53}"/>
              </a:ext>
            </a:extLst>
          </p:cNvPr>
          <p:cNvSpPr>
            <a:spLocks noGrp="1"/>
          </p:cNvSpPr>
          <p:nvPr>
            <p:ph idx="1"/>
          </p:nvPr>
        </p:nvSpPr>
        <p:spPr>
          <a:xfrm>
            <a:off x="1145540" y="1837107"/>
            <a:ext cx="10058400" cy="1550504"/>
          </a:xfrm>
        </p:spPr>
        <p:txBody>
          <a:bodyPr>
            <a:normAutofit/>
          </a:bodyPr>
          <a:lstStyle/>
          <a:p>
            <a:pPr>
              <a:lnSpc>
                <a:spcPct val="150000"/>
              </a:lnSpc>
            </a:pPr>
            <a:r>
              <a:rPr lang="pt-BR" b="1" dirty="0"/>
              <a:t>BANCO DE DADOS:</a:t>
            </a:r>
          </a:p>
          <a:p>
            <a:pPr>
              <a:lnSpc>
                <a:spcPct val="150000"/>
              </a:lnSpc>
              <a:buFont typeface="Arial" panose="020B0604020202020204" pitchFamily="34" charset="0"/>
              <a:buChar char="•"/>
            </a:pPr>
            <a:r>
              <a:rPr lang="pt-BR" sz="1600" dirty="0"/>
              <a:t>PANCHAL, </a:t>
            </a:r>
            <a:r>
              <a:rPr lang="pt-BR" sz="1600" dirty="0" err="1"/>
              <a:t>Utsav</a:t>
            </a:r>
            <a:r>
              <a:rPr lang="pt-BR" sz="1600" dirty="0"/>
              <a:t>. Vídeo sobre como inserir um arquivo CSV em um vetor de </a:t>
            </a:r>
            <a:r>
              <a:rPr lang="pt-BR" sz="1600" dirty="0" err="1"/>
              <a:t>Structs</a:t>
            </a:r>
            <a:r>
              <a:rPr lang="pt-BR" sz="1600" dirty="0"/>
              <a:t>. Canal </a:t>
            </a:r>
            <a:r>
              <a:rPr lang="pt-BR" sz="1600" dirty="0" err="1"/>
              <a:t>Utsav</a:t>
            </a:r>
            <a:r>
              <a:rPr lang="pt-BR" sz="1600" dirty="0"/>
              <a:t> </a:t>
            </a:r>
            <a:r>
              <a:rPr lang="pt-BR" sz="1600" dirty="0" err="1"/>
              <a:t>Panchal</a:t>
            </a:r>
            <a:r>
              <a:rPr lang="pt-BR" sz="1600" dirty="0"/>
              <a:t>, 2020. Disponível em: https://www.youtube.com/watch?v=uUcDSZ8CFhg - Acessado em: 13 de Outubro de 2020. </a:t>
            </a:r>
          </a:p>
        </p:txBody>
      </p:sp>
      <p:pic>
        <p:nvPicPr>
          <p:cNvPr id="4" name="Imagem 3" descr="Uma imagem contendo desenho&#10;&#10;Descrição gerada automaticamente">
            <a:extLst>
              <a:ext uri="{FF2B5EF4-FFF2-40B4-BE49-F238E27FC236}">
                <a16:creationId xmlns:a16="http://schemas.microsoft.com/office/drawing/2014/main" id="{E8D08F58-E194-4002-803F-BFAC5371D4A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
        <p:nvSpPr>
          <p:cNvPr id="5" name="CaixaDeTexto 4">
            <a:extLst>
              <a:ext uri="{FF2B5EF4-FFF2-40B4-BE49-F238E27FC236}">
                <a16:creationId xmlns:a16="http://schemas.microsoft.com/office/drawing/2014/main" id="{B643DDC6-FA9A-4E64-88BD-093639AB0177}"/>
              </a:ext>
            </a:extLst>
          </p:cNvPr>
          <p:cNvSpPr txBox="1"/>
          <p:nvPr/>
        </p:nvSpPr>
        <p:spPr>
          <a:xfrm>
            <a:off x="1097280" y="3429000"/>
            <a:ext cx="10058400" cy="1323439"/>
          </a:xfrm>
          <a:prstGeom prst="rect">
            <a:avLst/>
          </a:prstGeom>
          <a:noFill/>
        </p:spPr>
        <p:txBody>
          <a:bodyPr wrap="square" rtlCol="0">
            <a:spAutoFit/>
          </a:bodyPr>
          <a:lstStyle/>
          <a:p>
            <a:endParaRPr lang="pt-BR" sz="2000" b="1" dirty="0"/>
          </a:p>
          <a:p>
            <a:endParaRPr lang="pt-BR" sz="2000" b="1" dirty="0"/>
          </a:p>
          <a:p>
            <a:endParaRPr lang="pt-BR" sz="2000" b="1" dirty="0"/>
          </a:p>
          <a:p>
            <a:endParaRPr lang="pt-BR" sz="2000" b="1" dirty="0"/>
          </a:p>
        </p:txBody>
      </p:sp>
      <p:sp>
        <p:nvSpPr>
          <p:cNvPr id="6" name="Espaço Reservado para Conteúdo 2">
            <a:extLst>
              <a:ext uri="{FF2B5EF4-FFF2-40B4-BE49-F238E27FC236}">
                <a16:creationId xmlns:a16="http://schemas.microsoft.com/office/drawing/2014/main" id="{6F270C65-B121-4D1B-BBBB-05CDCEC7163A}"/>
              </a:ext>
            </a:extLst>
          </p:cNvPr>
          <p:cNvSpPr txBox="1">
            <a:spLocks/>
          </p:cNvSpPr>
          <p:nvPr/>
        </p:nvSpPr>
        <p:spPr>
          <a:xfrm>
            <a:off x="1145540" y="3257408"/>
            <a:ext cx="11177089" cy="421744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pt-BR" b="1" dirty="0"/>
              <a:t>BUSCA LINEAR:</a:t>
            </a:r>
          </a:p>
          <a:p>
            <a:pPr>
              <a:lnSpc>
                <a:spcPct val="150000"/>
              </a:lnSpc>
              <a:buFont typeface="Arial" panose="020B0604020202020204" pitchFamily="34" charset="0"/>
              <a:buChar char="•"/>
            </a:pPr>
            <a:r>
              <a:rPr lang="pt-BR" sz="1600" dirty="0"/>
              <a:t>SCHILDT, Herbert. C Completo e Total. Makron Books do Brasil Editora Ltda, 1997. Acessado em: 28 de Setembro de 2020.</a:t>
            </a:r>
          </a:p>
          <a:p>
            <a:pPr>
              <a:lnSpc>
                <a:spcPct val="150000"/>
              </a:lnSpc>
              <a:buFont typeface="Arial" panose="020B0604020202020204" pitchFamily="34" charset="0"/>
              <a:buChar char="•"/>
            </a:pPr>
            <a:r>
              <a:rPr lang="pt-BR" sz="1600" dirty="0"/>
              <a:t>RICARTE, Ivan. Explicação sobre a complexidade da Busca Linear. Unicamp, 2003. Disponível em: http://www.dca.fee.unicamp.br/cursos/EA876/apostila/HTML/node19.html - Acessado em: 6 de Novembro de 2020.</a:t>
            </a:r>
          </a:p>
        </p:txBody>
      </p:sp>
    </p:spTree>
    <p:extLst>
      <p:ext uri="{BB962C8B-B14F-4D97-AF65-F5344CB8AC3E}">
        <p14:creationId xmlns:p14="http://schemas.microsoft.com/office/powerpoint/2010/main" val="19281743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E2E08-3B76-4FD7-BABF-FF4FFDD40D4B}"/>
              </a:ext>
            </a:extLst>
          </p:cNvPr>
          <p:cNvSpPr>
            <a:spLocks noGrp="1"/>
          </p:cNvSpPr>
          <p:nvPr>
            <p:ph type="title"/>
          </p:nvPr>
        </p:nvSpPr>
        <p:spPr>
          <a:xfrm>
            <a:off x="1193800" y="286603"/>
            <a:ext cx="9961880" cy="1450757"/>
          </a:xfrm>
        </p:spPr>
        <p:txBody>
          <a:bodyPr>
            <a:normAutofit/>
          </a:bodyPr>
          <a:lstStyle/>
          <a:p>
            <a:pPr algn="ctr"/>
            <a:r>
              <a:rPr lang="pt-BR" sz="3600" b="1" dirty="0"/>
              <a:t>BIBLIOGRAFIA</a:t>
            </a:r>
          </a:p>
        </p:txBody>
      </p:sp>
      <p:sp>
        <p:nvSpPr>
          <p:cNvPr id="3" name="Espaço Reservado para Conteúdo 2">
            <a:extLst>
              <a:ext uri="{FF2B5EF4-FFF2-40B4-BE49-F238E27FC236}">
                <a16:creationId xmlns:a16="http://schemas.microsoft.com/office/drawing/2014/main" id="{FE9798B1-AE1B-46A4-8CD2-9DC0E6DF4D53}"/>
              </a:ext>
            </a:extLst>
          </p:cNvPr>
          <p:cNvSpPr>
            <a:spLocks noGrp="1"/>
          </p:cNvSpPr>
          <p:nvPr>
            <p:ph idx="1"/>
          </p:nvPr>
        </p:nvSpPr>
        <p:spPr>
          <a:xfrm>
            <a:off x="1145540" y="1837107"/>
            <a:ext cx="10058400" cy="4734290"/>
          </a:xfrm>
        </p:spPr>
        <p:txBody>
          <a:bodyPr>
            <a:normAutofit/>
          </a:bodyPr>
          <a:lstStyle/>
          <a:p>
            <a:pPr>
              <a:lnSpc>
                <a:spcPct val="150000"/>
              </a:lnSpc>
            </a:pPr>
            <a:r>
              <a:rPr lang="pt-BR" sz="1800" b="1" dirty="0"/>
              <a:t>BUSCA BINÁRIA:</a:t>
            </a:r>
          </a:p>
          <a:p>
            <a:pPr>
              <a:lnSpc>
                <a:spcPct val="150000"/>
              </a:lnSpc>
              <a:buFont typeface="Arial" panose="020B0604020202020204" pitchFamily="34" charset="0"/>
              <a:buChar char="•"/>
            </a:pPr>
            <a:r>
              <a:rPr lang="pt-BR" sz="1800" dirty="0"/>
              <a:t>SCHILDT, Herbert. C Completo e Total. Makron Books do Brasil Editora Ltda, 1997. Acessado em: 28 de Setembro.</a:t>
            </a:r>
          </a:p>
          <a:p>
            <a:pPr>
              <a:lnSpc>
                <a:spcPct val="150000"/>
              </a:lnSpc>
              <a:buFont typeface="Arial" panose="020B0604020202020204" pitchFamily="34" charset="0"/>
              <a:buChar char="•"/>
            </a:pPr>
            <a:r>
              <a:rPr lang="pt-BR" sz="1800" dirty="0"/>
              <a:t>CORMEN, Thomas H; BALKCOM, </a:t>
            </a:r>
            <a:r>
              <a:rPr lang="pt-BR" sz="1800" dirty="0" err="1"/>
              <a:t>Devin</a:t>
            </a:r>
            <a:r>
              <a:rPr lang="pt-BR" sz="1800" dirty="0"/>
              <a:t>. Artigo sobre a Busca Binária e sua aplicação. Khan </a:t>
            </a:r>
            <a:r>
              <a:rPr lang="pt-BR" sz="1800" dirty="0" err="1"/>
              <a:t>Academy</a:t>
            </a:r>
            <a:r>
              <a:rPr lang="pt-BR" sz="1800" dirty="0"/>
              <a:t>, 2015. Disponível em: https://pt.khanacademy.org/computing/computer-science/algorithms/binary-search/a/binary-search - Acessado em: 7 de Outubro de 2020.</a:t>
            </a:r>
          </a:p>
          <a:p>
            <a:pPr>
              <a:lnSpc>
                <a:spcPct val="150000"/>
              </a:lnSpc>
              <a:buFont typeface="Arial" panose="020B0604020202020204" pitchFamily="34" charset="0"/>
              <a:buChar char="•"/>
            </a:pPr>
            <a:r>
              <a:rPr lang="pt-BR" sz="1800" dirty="0"/>
              <a:t>BACKES, André. Explicação sobre a complexidade da Busca Binária. Slides </a:t>
            </a:r>
            <a:r>
              <a:rPr lang="pt-BR" sz="1800" dirty="0" err="1"/>
              <a:t>Prof.André</a:t>
            </a:r>
            <a:r>
              <a:rPr lang="pt-BR" sz="1800" dirty="0"/>
              <a:t> </a:t>
            </a:r>
            <a:r>
              <a:rPr lang="pt-BR" sz="1800" dirty="0" err="1"/>
              <a:t>Backes</a:t>
            </a:r>
            <a:r>
              <a:rPr lang="pt-BR" sz="1800" dirty="0"/>
              <a:t>, ??. Disponível em: http://www.facom.ufu.br/~backes/gsi011/Aula05-Busca.pdf - Acessado em: 6 de Novembro de 2020.</a:t>
            </a:r>
          </a:p>
        </p:txBody>
      </p:sp>
      <p:pic>
        <p:nvPicPr>
          <p:cNvPr id="4" name="Imagem 3" descr="Uma imagem contendo desenho&#10;&#10;Descrição gerada automaticamente">
            <a:extLst>
              <a:ext uri="{FF2B5EF4-FFF2-40B4-BE49-F238E27FC236}">
                <a16:creationId xmlns:a16="http://schemas.microsoft.com/office/drawing/2014/main" id="{E8D08F58-E194-4002-803F-BFAC5371D4A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4268502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E2E08-3B76-4FD7-BABF-FF4FFDD40D4B}"/>
              </a:ext>
            </a:extLst>
          </p:cNvPr>
          <p:cNvSpPr>
            <a:spLocks noGrp="1"/>
          </p:cNvSpPr>
          <p:nvPr>
            <p:ph type="title"/>
          </p:nvPr>
        </p:nvSpPr>
        <p:spPr>
          <a:xfrm>
            <a:off x="1193800" y="286603"/>
            <a:ext cx="9961880" cy="1450757"/>
          </a:xfrm>
        </p:spPr>
        <p:txBody>
          <a:bodyPr>
            <a:normAutofit/>
          </a:bodyPr>
          <a:lstStyle/>
          <a:p>
            <a:pPr algn="ctr"/>
            <a:r>
              <a:rPr lang="pt-BR" sz="3600" b="1" dirty="0"/>
              <a:t>BIBLIOGRAFIA</a:t>
            </a:r>
          </a:p>
        </p:txBody>
      </p:sp>
      <p:sp>
        <p:nvSpPr>
          <p:cNvPr id="3" name="Espaço Reservado para Conteúdo 2">
            <a:extLst>
              <a:ext uri="{FF2B5EF4-FFF2-40B4-BE49-F238E27FC236}">
                <a16:creationId xmlns:a16="http://schemas.microsoft.com/office/drawing/2014/main" id="{FE9798B1-AE1B-46A4-8CD2-9DC0E6DF4D53}"/>
              </a:ext>
            </a:extLst>
          </p:cNvPr>
          <p:cNvSpPr>
            <a:spLocks noGrp="1"/>
          </p:cNvSpPr>
          <p:nvPr>
            <p:ph idx="1"/>
          </p:nvPr>
        </p:nvSpPr>
        <p:spPr>
          <a:xfrm>
            <a:off x="1145540" y="1737360"/>
            <a:ext cx="10058400" cy="4734290"/>
          </a:xfrm>
        </p:spPr>
        <p:txBody>
          <a:bodyPr>
            <a:normAutofit fontScale="85000" lnSpcReduction="20000"/>
          </a:bodyPr>
          <a:lstStyle/>
          <a:p>
            <a:pPr>
              <a:lnSpc>
                <a:spcPct val="150000"/>
              </a:lnSpc>
            </a:pPr>
            <a:r>
              <a:rPr lang="pt-BR" sz="2100" b="1" dirty="0"/>
              <a:t>ÁRVORE BINÁRIA DE BUSCA:</a:t>
            </a:r>
          </a:p>
          <a:p>
            <a:pPr>
              <a:lnSpc>
                <a:spcPct val="150000"/>
              </a:lnSpc>
              <a:buFont typeface="Arial" panose="020B0604020202020204" pitchFamily="34" charset="0"/>
              <a:buChar char="•"/>
            </a:pPr>
            <a:r>
              <a:rPr lang="pt-BR" sz="1800" dirty="0"/>
              <a:t>FEOFILOFF, Paulo. Artigo sobre a Árvore Binária de Busca e sua aplicação. IME-USP, 2007. Disponível em: https://www.ime.usp.br/~pf/algoritmos/aulas/bint.html - Acessado em: 8 de Outubro de 2020.</a:t>
            </a:r>
          </a:p>
          <a:p>
            <a:pPr>
              <a:lnSpc>
                <a:spcPct val="150000"/>
              </a:lnSpc>
              <a:buFont typeface="Arial" panose="020B0604020202020204" pitchFamily="34" charset="0"/>
              <a:buChar char="•"/>
            </a:pPr>
            <a:r>
              <a:rPr lang="pt-BR" sz="1800" dirty="0" err="1"/>
              <a:t>R,Haribalaji</a:t>
            </a:r>
            <a:r>
              <a:rPr lang="pt-BR" sz="1800" dirty="0"/>
              <a:t>. Artigo sobre a construção de uma Árvore Binária usando valores de um vetor. </a:t>
            </a:r>
            <a:r>
              <a:rPr lang="pt-BR" sz="1800" dirty="0" err="1"/>
              <a:t>GeeksforGeeks</a:t>
            </a:r>
            <a:r>
              <a:rPr lang="pt-BR" sz="1800" dirty="0"/>
              <a:t>, 2019. Disponível em: https://www.geeksforgeeks.org/construct-complete-binary-tree-given-array/ - Acessado em: 28 de Outubro de 2020.</a:t>
            </a:r>
          </a:p>
          <a:p>
            <a:pPr>
              <a:lnSpc>
                <a:spcPct val="150000"/>
              </a:lnSpc>
              <a:buFont typeface="Arial" panose="020B0604020202020204" pitchFamily="34" charset="0"/>
              <a:buChar char="•"/>
            </a:pPr>
            <a:r>
              <a:rPr lang="pt-BR" sz="1800" dirty="0"/>
              <a:t>DUARTE, Dinho. Explicação sobre as funções de inserção e remoção de elementos, e sua estrutura. Canal Dinho Duarte, 2019. Disponível em: https://www.youtube.com/watch?v=owaBsGQheZM - Acessado em: 28 de Outubro de 2020.</a:t>
            </a:r>
          </a:p>
          <a:p>
            <a:pPr>
              <a:lnSpc>
                <a:spcPct val="150000"/>
              </a:lnSpc>
              <a:buFont typeface="Arial" panose="020B0604020202020204" pitchFamily="34" charset="0"/>
              <a:buChar char="•"/>
            </a:pPr>
            <a:r>
              <a:rPr lang="pt-BR" sz="1800" dirty="0"/>
              <a:t>CHIRAG. Artigo sobre como fazer a inserção de valores repetidos em uma Árvore Binária. </a:t>
            </a:r>
            <a:r>
              <a:rPr lang="pt-BR" sz="1800" dirty="0" err="1"/>
              <a:t>GeeksforGeeks</a:t>
            </a:r>
            <a:r>
              <a:rPr lang="pt-BR" sz="1800" dirty="0"/>
              <a:t>, 2019. Disponível em: https://www.geeksforgeeks.org/how-to-handle-duplicates-in-binary-search-tree/ - Acessado em: 28 de Outubro de 2020.</a:t>
            </a:r>
          </a:p>
          <a:p>
            <a:pPr>
              <a:lnSpc>
                <a:spcPct val="150000"/>
              </a:lnSpc>
              <a:buFont typeface="Arial" panose="020B0604020202020204" pitchFamily="34" charset="0"/>
              <a:buChar char="•"/>
            </a:pPr>
            <a:r>
              <a:rPr lang="pt-BR" sz="1800" dirty="0"/>
              <a:t>DUARTE, Dinho. Explicação sobre a função de busca de elementos em uma Árvore Binária, e sua estrutura. Canal Dinho Duarte, 2019. Disponível em: https://www.youtube.com/watch?v=gR\_\_bnL628s&amp;list=PLsq8K378bmLNY9G5CVw6s3s9ogdW-GsSj&amp;index=2 - Acessado em: 30 de Outubro de 2020.</a:t>
            </a:r>
          </a:p>
        </p:txBody>
      </p:sp>
      <p:pic>
        <p:nvPicPr>
          <p:cNvPr id="4" name="Imagem 3" descr="Uma imagem contendo desenho&#10;&#10;Descrição gerada automaticamente">
            <a:extLst>
              <a:ext uri="{FF2B5EF4-FFF2-40B4-BE49-F238E27FC236}">
                <a16:creationId xmlns:a16="http://schemas.microsoft.com/office/drawing/2014/main" id="{E8D08F58-E194-4002-803F-BFAC5371D4A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1856974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E2E08-3B76-4FD7-BABF-FF4FFDD40D4B}"/>
              </a:ext>
            </a:extLst>
          </p:cNvPr>
          <p:cNvSpPr>
            <a:spLocks noGrp="1"/>
          </p:cNvSpPr>
          <p:nvPr>
            <p:ph type="title"/>
          </p:nvPr>
        </p:nvSpPr>
        <p:spPr>
          <a:xfrm>
            <a:off x="1193800" y="286603"/>
            <a:ext cx="9961880" cy="1450757"/>
          </a:xfrm>
        </p:spPr>
        <p:txBody>
          <a:bodyPr>
            <a:normAutofit/>
          </a:bodyPr>
          <a:lstStyle/>
          <a:p>
            <a:pPr algn="ctr"/>
            <a:r>
              <a:rPr lang="pt-BR" sz="3600" b="1" dirty="0"/>
              <a:t>BIBLIOGRAFIA</a:t>
            </a:r>
          </a:p>
        </p:txBody>
      </p:sp>
      <p:sp>
        <p:nvSpPr>
          <p:cNvPr id="3" name="Espaço Reservado para Conteúdo 2">
            <a:extLst>
              <a:ext uri="{FF2B5EF4-FFF2-40B4-BE49-F238E27FC236}">
                <a16:creationId xmlns:a16="http://schemas.microsoft.com/office/drawing/2014/main" id="{FE9798B1-AE1B-46A4-8CD2-9DC0E6DF4D53}"/>
              </a:ext>
            </a:extLst>
          </p:cNvPr>
          <p:cNvSpPr>
            <a:spLocks noGrp="1"/>
          </p:cNvSpPr>
          <p:nvPr>
            <p:ph idx="1"/>
          </p:nvPr>
        </p:nvSpPr>
        <p:spPr>
          <a:xfrm>
            <a:off x="1145540" y="1837107"/>
            <a:ext cx="10058400" cy="4734290"/>
          </a:xfrm>
        </p:spPr>
        <p:txBody>
          <a:bodyPr>
            <a:normAutofit/>
          </a:bodyPr>
          <a:lstStyle/>
          <a:p>
            <a:pPr>
              <a:lnSpc>
                <a:spcPct val="150000"/>
              </a:lnSpc>
            </a:pPr>
            <a:r>
              <a:rPr lang="pt-BR" sz="1800" b="1" dirty="0"/>
              <a:t>ÁRVORE BINÁRIA DE BUSCA:</a:t>
            </a:r>
          </a:p>
          <a:p>
            <a:pPr>
              <a:lnSpc>
                <a:spcPct val="150000"/>
              </a:lnSpc>
              <a:buFont typeface="Arial" panose="020B0604020202020204" pitchFamily="34" charset="0"/>
              <a:buChar char="•"/>
            </a:pPr>
            <a:r>
              <a:rPr lang="pt-BR" sz="1800" dirty="0"/>
              <a:t>RAI, </a:t>
            </a:r>
            <a:r>
              <a:rPr lang="pt-BR" sz="1800" dirty="0" err="1"/>
              <a:t>Akanksha</a:t>
            </a:r>
            <a:r>
              <a:rPr lang="pt-BR" sz="1800" dirty="0"/>
              <a:t>. Referência utilizada para a demonstração de testes utilizando a estrutura da Árvore Binária de Busca balanceada. </a:t>
            </a:r>
            <a:r>
              <a:rPr lang="pt-BR" sz="1800" dirty="0" err="1"/>
              <a:t>GeeksforGeeks</a:t>
            </a:r>
            <a:r>
              <a:rPr lang="pt-BR" sz="1800" dirty="0"/>
              <a:t>, 2020. Disponível em: https://www.geeksforgeeks.org/avl-tree-set-1-insertion/ - Acessado em: 30 de Outubro de 2020.</a:t>
            </a:r>
          </a:p>
          <a:p>
            <a:pPr>
              <a:lnSpc>
                <a:spcPct val="150000"/>
              </a:lnSpc>
              <a:buFont typeface="Arial" panose="020B0604020202020204" pitchFamily="34" charset="0"/>
              <a:buChar char="•"/>
            </a:pPr>
            <a:r>
              <a:rPr lang="pt-BR" sz="1800" dirty="0"/>
              <a:t>SONG, </a:t>
            </a:r>
            <a:r>
              <a:rPr lang="pt-BR" sz="1800" dirty="0" err="1"/>
              <a:t>Siang</a:t>
            </a:r>
            <a:r>
              <a:rPr lang="pt-BR" sz="1800" dirty="0"/>
              <a:t> </a:t>
            </a:r>
            <a:r>
              <a:rPr lang="pt-BR" sz="1800" dirty="0" err="1"/>
              <a:t>Wun</a:t>
            </a:r>
            <a:r>
              <a:rPr lang="pt-BR" sz="1800" dirty="0"/>
              <a:t>. Explicação sobre a complexidade da Árvore Binária de Busca. IME/USP, ??. Disponível em: https://www.ime.usp.br/~song/mac5710/slides/06bst.pdf - Acessado em: 7 de Novembro de 2020.</a:t>
            </a:r>
          </a:p>
        </p:txBody>
      </p:sp>
      <p:pic>
        <p:nvPicPr>
          <p:cNvPr id="4" name="Imagem 3" descr="Uma imagem contendo desenho&#10;&#10;Descrição gerada automaticamente">
            <a:extLst>
              <a:ext uri="{FF2B5EF4-FFF2-40B4-BE49-F238E27FC236}">
                <a16:creationId xmlns:a16="http://schemas.microsoft.com/office/drawing/2014/main" id="{E8D08F58-E194-4002-803F-BFAC5371D4A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396854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2E0981C-745A-4A42-83E0-9AF18AC43924}"/>
              </a:ext>
            </a:extLst>
          </p:cNvPr>
          <p:cNvSpPr/>
          <p:nvPr/>
        </p:nvSpPr>
        <p:spPr>
          <a:xfrm>
            <a:off x="371061" y="371061"/>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6EBF2A1F-7FB3-4333-8E61-3EE22D1B82D7}"/>
              </a:ext>
            </a:extLst>
          </p:cNvPr>
          <p:cNvSpPr/>
          <p:nvPr/>
        </p:nvSpPr>
        <p:spPr>
          <a:xfrm>
            <a:off x="371060" y="1046922"/>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A55BDD5D-2E4F-4964-9B2B-6591CD516BDD}"/>
              </a:ext>
            </a:extLst>
          </p:cNvPr>
          <p:cNvSpPr/>
          <p:nvPr/>
        </p:nvSpPr>
        <p:spPr>
          <a:xfrm>
            <a:off x="371060" y="1789044"/>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483620B4-09FB-4C90-9F23-64FF804A1CE5}"/>
              </a:ext>
            </a:extLst>
          </p:cNvPr>
          <p:cNvSpPr/>
          <p:nvPr/>
        </p:nvSpPr>
        <p:spPr>
          <a:xfrm>
            <a:off x="371060" y="2531166"/>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8502CF56-5731-4FF2-82BA-95D52A9BE588}"/>
              </a:ext>
            </a:extLst>
          </p:cNvPr>
          <p:cNvSpPr/>
          <p:nvPr/>
        </p:nvSpPr>
        <p:spPr>
          <a:xfrm>
            <a:off x="371059" y="3273288"/>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18DD1B33-CA41-48CE-9247-F815A5B7F603}"/>
              </a:ext>
            </a:extLst>
          </p:cNvPr>
          <p:cNvSpPr/>
          <p:nvPr/>
        </p:nvSpPr>
        <p:spPr>
          <a:xfrm>
            <a:off x="371059" y="4015410"/>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241ED55E-9846-41D3-A54D-6778FCDBF2DA}"/>
              </a:ext>
            </a:extLst>
          </p:cNvPr>
          <p:cNvSpPr/>
          <p:nvPr/>
        </p:nvSpPr>
        <p:spPr>
          <a:xfrm>
            <a:off x="371058" y="4744280"/>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21F6ED2A-35CE-4F30-9D74-7CC4434E72FB}"/>
              </a:ext>
            </a:extLst>
          </p:cNvPr>
          <p:cNvSpPr/>
          <p:nvPr/>
        </p:nvSpPr>
        <p:spPr>
          <a:xfrm>
            <a:off x="371057" y="5486402"/>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Seta: para a Direita 16">
            <a:extLst>
              <a:ext uri="{FF2B5EF4-FFF2-40B4-BE49-F238E27FC236}">
                <a16:creationId xmlns:a16="http://schemas.microsoft.com/office/drawing/2014/main" id="{5D0493A3-5A53-4B6B-843D-976D6A2CAD4D}"/>
              </a:ext>
            </a:extLst>
          </p:cNvPr>
          <p:cNvSpPr/>
          <p:nvPr/>
        </p:nvSpPr>
        <p:spPr>
          <a:xfrm>
            <a:off x="2557670" y="2190386"/>
            <a:ext cx="1733782" cy="194237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83FA0313-E0B4-4AB2-8271-3A7A6BBC85EE}"/>
              </a:ext>
            </a:extLst>
          </p:cNvPr>
          <p:cNvSpPr/>
          <p:nvPr/>
        </p:nvSpPr>
        <p:spPr>
          <a:xfrm>
            <a:off x="4492487" y="371061"/>
            <a:ext cx="2862470" cy="58574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Seta: para a Direita 19">
            <a:extLst>
              <a:ext uri="{FF2B5EF4-FFF2-40B4-BE49-F238E27FC236}">
                <a16:creationId xmlns:a16="http://schemas.microsoft.com/office/drawing/2014/main" id="{B80D0A6A-FB5C-4A53-8BCF-4B328E5A6B97}"/>
              </a:ext>
            </a:extLst>
          </p:cNvPr>
          <p:cNvSpPr/>
          <p:nvPr/>
        </p:nvSpPr>
        <p:spPr>
          <a:xfrm>
            <a:off x="7591243" y="2315354"/>
            <a:ext cx="1733782" cy="194237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F751857C-89DC-4621-A0AF-D6ED112BCF39}"/>
              </a:ext>
            </a:extLst>
          </p:cNvPr>
          <p:cNvSpPr/>
          <p:nvPr/>
        </p:nvSpPr>
        <p:spPr>
          <a:xfrm>
            <a:off x="9819855" y="371061"/>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D755F617-9A05-4CA9-9EB8-F260133B94EF}"/>
              </a:ext>
            </a:extLst>
          </p:cNvPr>
          <p:cNvSpPr/>
          <p:nvPr/>
        </p:nvSpPr>
        <p:spPr>
          <a:xfrm>
            <a:off x="9819859" y="1099931"/>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0C08405E-BF64-4BF3-AA02-ADAFB41DDF0C}"/>
              </a:ext>
            </a:extLst>
          </p:cNvPr>
          <p:cNvSpPr/>
          <p:nvPr/>
        </p:nvSpPr>
        <p:spPr>
          <a:xfrm>
            <a:off x="9819859" y="1842053"/>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03F70B96-BFDD-4B25-BCBC-F7EEA2801022}"/>
              </a:ext>
            </a:extLst>
          </p:cNvPr>
          <p:cNvSpPr/>
          <p:nvPr/>
        </p:nvSpPr>
        <p:spPr>
          <a:xfrm>
            <a:off x="9819859" y="2584175"/>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a:extLst>
              <a:ext uri="{FF2B5EF4-FFF2-40B4-BE49-F238E27FC236}">
                <a16:creationId xmlns:a16="http://schemas.microsoft.com/office/drawing/2014/main" id="{67A63B1B-ED02-48E6-92E1-08A40C19D862}"/>
              </a:ext>
            </a:extLst>
          </p:cNvPr>
          <p:cNvSpPr/>
          <p:nvPr/>
        </p:nvSpPr>
        <p:spPr>
          <a:xfrm>
            <a:off x="9819858" y="3326297"/>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a:extLst>
              <a:ext uri="{FF2B5EF4-FFF2-40B4-BE49-F238E27FC236}">
                <a16:creationId xmlns:a16="http://schemas.microsoft.com/office/drawing/2014/main" id="{920D1E9D-A795-471F-AD0F-98023A5ECD12}"/>
              </a:ext>
            </a:extLst>
          </p:cNvPr>
          <p:cNvSpPr/>
          <p:nvPr/>
        </p:nvSpPr>
        <p:spPr>
          <a:xfrm>
            <a:off x="9819858" y="4068419"/>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103B2700-305A-47C5-8A79-A671B3C20A27}"/>
              </a:ext>
            </a:extLst>
          </p:cNvPr>
          <p:cNvSpPr/>
          <p:nvPr/>
        </p:nvSpPr>
        <p:spPr>
          <a:xfrm>
            <a:off x="9819857" y="4797289"/>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50A32757-44F0-43A2-9FD2-AFEA342F022B}"/>
              </a:ext>
            </a:extLst>
          </p:cNvPr>
          <p:cNvSpPr/>
          <p:nvPr/>
        </p:nvSpPr>
        <p:spPr>
          <a:xfrm>
            <a:off x="9819856" y="5539411"/>
            <a:ext cx="821635" cy="74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CaixaDeTexto 36">
            <a:extLst>
              <a:ext uri="{FF2B5EF4-FFF2-40B4-BE49-F238E27FC236}">
                <a16:creationId xmlns:a16="http://schemas.microsoft.com/office/drawing/2014/main" id="{4C5E5019-E09E-4727-A0FC-EE615035E730}"/>
              </a:ext>
            </a:extLst>
          </p:cNvPr>
          <p:cNvSpPr txBox="1"/>
          <p:nvPr/>
        </p:nvSpPr>
        <p:spPr>
          <a:xfrm>
            <a:off x="2703443" y="2814470"/>
            <a:ext cx="1232453" cy="707886"/>
          </a:xfrm>
          <a:prstGeom prst="rect">
            <a:avLst/>
          </a:prstGeom>
          <a:noFill/>
        </p:spPr>
        <p:txBody>
          <a:bodyPr wrap="square" rtlCol="0">
            <a:spAutoFit/>
          </a:bodyPr>
          <a:lstStyle/>
          <a:p>
            <a:r>
              <a:rPr lang="pt-BR" sz="2000" dirty="0"/>
              <a:t>Função</a:t>
            </a:r>
          </a:p>
          <a:p>
            <a:r>
              <a:rPr lang="pt-BR" sz="2000" dirty="0" err="1"/>
              <a:t>Hash</a:t>
            </a:r>
            <a:endParaRPr lang="pt-BR" sz="2000" dirty="0"/>
          </a:p>
        </p:txBody>
      </p:sp>
      <p:sp>
        <p:nvSpPr>
          <p:cNvPr id="38" name="CaixaDeTexto 37">
            <a:extLst>
              <a:ext uri="{FF2B5EF4-FFF2-40B4-BE49-F238E27FC236}">
                <a16:creationId xmlns:a16="http://schemas.microsoft.com/office/drawing/2014/main" id="{1FF9DC1B-797D-44A3-B276-7AB57543D6AC}"/>
              </a:ext>
            </a:extLst>
          </p:cNvPr>
          <p:cNvSpPr txBox="1"/>
          <p:nvPr/>
        </p:nvSpPr>
        <p:spPr>
          <a:xfrm>
            <a:off x="7765774" y="2912468"/>
            <a:ext cx="1020417" cy="646331"/>
          </a:xfrm>
          <a:prstGeom prst="rect">
            <a:avLst/>
          </a:prstGeom>
          <a:noFill/>
        </p:spPr>
        <p:txBody>
          <a:bodyPr wrap="square" rtlCol="0">
            <a:spAutoFit/>
          </a:bodyPr>
          <a:lstStyle/>
          <a:p>
            <a:r>
              <a:rPr lang="pt-BR" dirty="0"/>
              <a:t>Novas</a:t>
            </a:r>
          </a:p>
          <a:p>
            <a:r>
              <a:rPr lang="pt-BR" dirty="0"/>
              <a:t>Posições</a:t>
            </a:r>
          </a:p>
        </p:txBody>
      </p:sp>
      <p:sp>
        <p:nvSpPr>
          <p:cNvPr id="39" name="CaixaDeTexto 38">
            <a:extLst>
              <a:ext uri="{FF2B5EF4-FFF2-40B4-BE49-F238E27FC236}">
                <a16:creationId xmlns:a16="http://schemas.microsoft.com/office/drawing/2014/main" id="{A4208F8D-2AED-4554-B12F-BBEB7E92F2C4}"/>
              </a:ext>
            </a:extLst>
          </p:cNvPr>
          <p:cNvSpPr txBox="1"/>
          <p:nvPr/>
        </p:nvSpPr>
        <p:spPr>
          <a:xfrm>
            <a:off x="569842" y="440347"/>
            <a:ext cx="622853" cy="646331"/>
          </a:xfrm>
          <a:prstGeom prst="rect">
            <a:avLst/>
          </a:prstGeom>
          <a:noFill/>
        </p:spPr>
        <p:txBody>
          <a:bodyPr wrap="square" rtlCol="0">
            <a:spAutoFit/>
          </a:bodyPr>
          <a:lstStyle/>
          <a:p>
            <a:r>
              <a:rPr lang="pt-BR" sz="3600" dirty="0"/>
              <a:t>2</a:t>
            </a:r>
          </a:p>
        </p:txBody>
      </p:sp>
      <p:sp>
        <p:nvSpPr>
          <p:cNvPr id="40" name="CaixaDeTexto 39">
            <a:extLst>
              <a:ext uri="{FF2B5EF4-FFF2-40B4-BE49-F238E27FC236}">
                <a16:creationId xmlns:a16="http://schemas.microsoft.com/office/drawing/2014/main" id="{0BAC18B2-C3FF-4173-BB5C-20F1A2A7F237}"/>
              </a:ext>
            </a:extLst>
          </p:cNvPr>
          <p:cNvSpPr txBox="1"/>
          <p:nvPr/>
        </p:nvSpPr>
        <p:spPr>
          <a:xfrm>
            <a:off x="530084" y="1891461"/>
            <a:ext cx="821635" cy="646331"/>
          </a:xfrm>
          <a:prstGeom prst="rect">
            <a:avLst/>
          </a:prstGeom>
          <a:noFill/>
        </p:spPr>
        <p:txBody>
          <a:bodyPr wrap="square" rtlCol="0">
            <a:spAutoFit/>
          </a:bodyPr>
          <a:lstStyle/>
          <a:p>
            <a:r>
              <a:rPr lang="pt-BR" sz="3600" dirty="0"/>
              <a:t>4</a:t>
            </a:r>
          </a:p>
        </p:txBody>
      </p:sp>
      <p:sp>
        <p:nvSpPr>
          <p:cNvPr id="41" name="CaixaDeTexto 40">
            <a:extLst>
              <a:ext uri="{FF2B5EF4-FFF2-40B4-BE49-F238E27FC236}">
                <a16:creationId xmlns:a16="http://schemas.microsoft.com/office/drawing/2014/main" id="{BBB19320-20E3-458A-BF84-B2D300AE6A1C}"/>
              </a:ext>
            </a:extLst>
          </p:cNvPr>
          <p:cNvSpPr txBox="1"/>
          <p:nvPr/>
        </p:nvSpPr>
        <p:spPr>
          <a:xfrm>
            <a:off x="457199" y="1149339"/>
            <a:ext cx="993913" cy="646331"/>
          </a:xfrm>
          <a:prstGeom prst="rect">
            <a:avLst/>
          </a:prstGeom>
          <a:noFill/>
        </p:spPr>
        <p:txBody>
          <a:bodyPr wrap="square" rtlCol="0">
            <a:spAutoFit/>
          </a:bodyPr>
          <a:lstStyle/>
          <a:p>
            <a:r>
              <a:rPr lang="pt-BR" sz="3600" dirty="0"/>
              <a:t>10</a:t>
            </a:r>
          </a:p>
        </p:txBody>
      </p:sp>
      <p:sp>
        <p:nvSpPr>
          <p:cNvPr id="42" name="CaixaDeTexto 41">
            <a:extLst>
              <a:ext uri="{FF2B5EF4-FFF2-40B4-BE49-F238E27FC236}">
                <a16:creationId xmlns:a16="http://schemas.microsoft.com/office/drawing/2014/main" id="{5B2A7487-1150-47F9-B816-8F2AA1264571}"/>
              </a:ext>
            </a:extLst>
          </p:cNvPr>
          <p:cNvSpPr txBox="1"/>
          <p:nvPr/>
        </p:nvSpPr>
        <p:spPr>
          <a:xfrm>
            <a:off x="536709" y="2582375"/>
            <a:ext cx="1232452" cy="646331"/>
          </a:xfrm>
          <a:prstGeom prst="rect">
            <a:avLst/>
          </a:prstGeom>
          <a:noFill/>
        </p:spPr>
        <p:txBody>
          <a:bodyPr wrap="square" rtlCol="0">
            <a:spAutoFit/>
          </a:bodyPr>
          <a:lstStyle/>
          <a:p>
            <a:r>
              <a:rPr lang="pt-BR" sz="3600" dirty="0"/>
              <a:t>6</a:t>
            </a:r>
          </a:p>
        </p:txBody>
      </p:sp>
      <p:sp>
        <p:nvSpPr>
          <p:cNvPr id="43" name="CaixaDeTexto 42">
            <a:extLst>
              <a:ext uri="{FF2B5EF4-FFF2-40B4-BE49-F238E27FC236}">
                <a16:creationId xmlns:a16="http://schemas.microsoft.com/office/drawing/2014/main" id="{93E7858E-7CF8-412A-8346-9BB8DA0854BB}"/>
              </a:ext>
            </a:extLst>
          </p:cNvPr>
          <p:cNvSpPr txBox="1"/>
          <p:nvPr/>
        </p:nvSpPr>
        <p:spPr>
          <a:xfrm>
            <a:off x="447261" y="3395583"/>
            <a:ext cx="1179444" cy="646331"/>
          </a:xfrm>
          <a:prstGeom prst="rect">
            <a:avLst/>
          </a:prstGeom>
          <a:noFill/>
        </p:spPr>
        <p:txBody>
          <a:bodyPr wrap="square" rtlCol="0">
            <a:spAutoFit/>
          </a:bodyPr>
          <a:lstStyle/>
          <a:p>
            <a:r>
              <a:rPr lang="pt-BR" sz="3600" dirty="0"/>
              <a:t>50</a:t>
            </a:r>
          </a:p>
        </p:txBody>
      </p:sp>
      <p:sp>
        <p:nvSpPr>
          <p:cNvPr id="44" name="CaixaDeTexto 43">
            <a:extLst>
              <a:ext uri="{FF2B5EF4-FFF2-40B4-BE49-F238E27FC236}">
                <a16:creationId xmlns:a16="http://schemas.microsoft.com/office/drawing/2014/main" id="{A8A6B4D7-0957-439F-B80A-9557822B6FA9}"/>
              </a:ext>
            </a:extLst>
          </p:cNvPr>
          <p:cNvSpPr txBox="1"/>
          <p:nvPr/>
        </p:nvSpPr>
        <p:spPr>
          <a:xfrm>
            <a:off x="447261" y="4083183"/>
            <a:ext cx="1126435" cy="646331"/>
          </a:xfrm>
          <a:prstGeom prst="rect">
            <a:avLst/>
          </a:prstGeom>
          <a:noFill/>
        </p:spPr>
        <p:txBody>
          <a:bodyPr wrap="square" rtlCol="0">
            <a:spAutoFit/>
          </a:bodyPr>
          <a:lstStyle/>
          <a:p>
            <a:r>
              <a:rPr lang="pt-BR" sz="3600" dirty="0"/>
              <a:t>25</a:t>
            </a:r>
          </a:p>
        </p:txBody>
      </p:sp>
      <p:sp>
        <p:nvSpPr>
          <p:cNvPr id="45" name="CaixaDeTexto 44">
            <a:extLst>
              <a:ext uri="{FF2B5EF4-FFF2-40B4-BE49-F238E27FC236}">
                <a16:creationId xmlns:a16="http://schemas.microsoft.com/office/drawing/2014/main" id="{FCAD6494-B132-4786-AA13-EC2259EE58D7}"/>
              </a:ext>
            </a:extLst>
          </p:cNvPr>
          <p:cNvSpPr txBox="1"/>
          <p:nvPr/>
        </p:nvSpPr>
        <p:spPr>
          <a:xfrm>
            <a:off x="457199" y="4807227"/>
            <a:ext cx="1245705" cy="646331"/>
          </a:xfrm>
          <a:prstGeom prst="rect">
            <a:avLst/>
          </a:prstGeom>
          <a:noFill/>
        </p:spPr>
        <p:txBody>
          <a:bodyPr wrap="square" rtlCol="0">
            <a:spAutoFit/>
          </a:bodyPr>
          <a:lstStyle/>
          <a:p>
            <a:r>
              <a:rPr lang="pt-BR" sz="3600" dirty="0"/>
              <a:t>13</a:t>
            </a:r>
          </a:p>
        </p:txBody>
      </p:sp>
      <p:sp>
        <p:nvSpPr>
          <p:cNvPr id="46" name="CaixaDeTexto 45">
            <a:extLst>
              <a:ext uri="{FF2B5EF4-FFF2-40B4-BE49-F238E27FC236}">
                <a16:creationId xmlns:a16="http://schemas.microsoft.com/office/drawing/2014/main" id="{527E4F5E-D4B9-476E-A595-BB81329D91DD}"/>
              </a:ext>
            </a:extLst>
          </p:cNvPr>
          <p:cNvSpPr txBox="1"/>
          <p:nvPr/>
        </p:nvSpPr>
        <p:spPr>
          <a:xfrm>
            <a:off x="447261" y="5529184"/>
            <a:ext cx="1563756" cy="646331"/>
          </a:xfrm>
          <a:prstGeom prst="rect">
            <a:avLst/>
          </a:prstGeom>
          <a:noFill/>
        </p:spPr>
        <p:txBody>
          <a:bodyPr wrap="square" rtlCol="0">
            <a:spAutoFit/>
          </a:bodyPr>
          <a:lstStyle/>
          <a:p>
            <a:r>
              <a:rPr lang="pt-BR" sz="3600" dirty="0"/>
              <a:t>28</a:t>
            </a:r>
          </a:p>
        </p:txBody>
      </p:sp>
      <p:sp>
        <p:nvSpPr>
          <p:cNvPr id="47" name="CaixaDeTexto 46">
            <a:extLst>
              <a:ext uri="{FF2B5EF4-FFF2-40B4-BE49-F238E27FC236}">
                <a16:creationId xmlns:a16="http://schemas.microsoft.com/office/drawing/2014/main" id="{06B64C96-6ADA-4CE1-888F-A76FA9B7F0E5}"/>
              </a:ext>
            </a:extLst>
          </p:cNvPr>
          <p:cNvSpPr txBox="1"/>
          <p:nvPr/>
        </p:nvSpPr>
        <p:spPr>
          <a:xfrm>
            <a:off x="1152935" y="531095"/>
            <a:ext cx="1447800" cy="400110"/>
          </a:xfrm>
          <a:prstGeom prst="rect">
            <a:avLst/>
          </a:prstGeom>
          <a:noFill/>
        </p:spPr>
        <p:txBody>
          <a:bodyPr wrap="square" rtlCol="0">
            <a:spAutoFit/>
          </a:bodyPr>
          <a:lstStyle/>
          <a:p>
            <a:r>
              <a:rPr lang="pt-BR" sz="2000" dirty="0"/>
              <a:t>Índice = 10</a:t>
            </a:r>
          </a:p>
        </p:txBody>
      </p:sp>
      <p:sp>
        <p:nvSpPr>
          <p:cNvPr id="49" name="CaixaDeTexto 48">
            <a:extLst>
              <a:ext uri="{FF2B5EF4-FFF2-40B4-BE49-F238E27FC236}">
                <a16:creationId xmlns:a16="http://schemas.microsoft.com/office/drawing/2014/main" id="{548AAC7E-7370-496F-BEA3-E89FB9742C1D}"/>
              </a:ext>
            </a:extLst>
          </p:cNvPr>
          <p:cNvSpPr txBox="1"/>
          <p:nvPr/>
        </p:nvSpPr>
        <p:spPr>
          <a:xfrm>
            <a:off x="1146313" y="1228636"/>
            <a:ext cx="1447800" cy="400110"/>
          </a:xfrm>
          <a:prstGeom prst="rect">
            <a:avLst/>
          </a:prstGeom>
          <a:noFill/>
        </p:spPr>
        <p:txBody>
          <a:bodyPr wrap="square" rtlCol="0">
            <a:spAutoFit/>
          </a:bodyPr>
          <a:lstStyle/>
          <a:p>
            <a:r>
              <a:rPr lang="pt-BR" sz="2000" dirty="0"/>
              <a:t>Índice = 0</a:t>
            </a:r>
          </a:p>
        </p:txBody>
      </p:sp>
      <p:sp>
        <p:nvSpPr>
          <p:cNvPr id="51" name="CaixaDeTexto 50">
            <a:extLst>
              <a:ext uri="{FF2B5EF4-FFF2-40B4-BE49-F238E27FC236}">
                <a16:creationId xmlns:a16="http://schemas.microsoft.com/office/drawing/2014/main" id="{19F037BD-D0E8-4BA7-96C8-2A093BB3F13D}"/>
              </a:ext>
            </a:extLst>
          </p:cNvPr>
          <p:cNvSpPr txBox="1"/>
          <p:nvPr/>
        </p:nvSpPr>
        <p:spPr>
          <a:xfrm>
            <a:off x="1146313" y="2007178"/>
            <a:ext cx="1447800" cy="400110"/>
          </a:xfrm>
          <a:prstGeom prst="rect">
            <a:avLst/>
          </a:prstGeom>
          <a:noFill/>
        </p:spPr>
        <p:txBody>
          <a:bodyPr wrap="square" rtlCol="0">
            <a:spAutoFit/>
          </a:bodyPr>
          <a:lstStyle/>
          <a:p>
            <a:r>
              <a:rPr lang="pt-BR" sz="2000" dirty="0"/>
              <a:t>Índice = 15</a:t>
            </a:r>
          </a:p>
        </p:txBody>
      </p:sp>
      <p:sp>
        <p:nvSpPr>
          <p:cNvPr id="53" name="CaixaDeTexto 52">
            <a:extLst>
              <a:ext uri="{FF2B5EF4-FFF2-40B4-BE49-F238E27FC236}">
                <a16:creationId xmlns:a16="http://schemas.microsoft.com/office/drawing/2014/main" id="{F9374D24-17DC-4527-928F-75C47751468D}"/>
              </a:ext>
            </a:extLst>
          </p:cNvPr>
          <p:cNvSpPr txBox="1"/>
          <p:nvPr/>
        </p:nvSpPr>
        <p:spPr>
          <a:xfrm>
            <a:off x="1146313" y="2763945"/>
            <a:ext cx="1447800" cy="400110"/>
          </a:xfrm>
          <a:prstGeom prst="rect">
            <a:avLst/>
          </a:prstGeom>
          <a:noFill/>
        </p:spPr>
        <p:txBody>
          <a:bodyPr wrap="square" rtlCol="0">
            <a:spAutoFit/>
          </a:bodyPr>
          <a:lstStyle/>
          <a:p>
            <a:r>
              <a:rPr lang="pt-BR" sz="2000" dirty="0"/>
              <a:t>Índice = 8</a:t>
            </a:r>
          </a:p>
        </p:txBody>
      </p:sp>
      <p:sp>
        <p:nvSpPr>
          <p:cNvPr id="55" name="CaixaDeTexto 54">
            <a:extLst>
              <a:ext uri="{FF2B5EF4-FFF2-40B4-BE49-F238E27FC236}">
                <a16:creationId xmlns:a16="http://schemas.microsoft.com/office/drawing/2014/main" id="{E7A79CA8-06C4-420B-B59A-74739446EC79}"/>
              </a:ext>
            </a:extLst>
          </p:cNvPr>
          <p:cNvSpPr txBox="1"/>
          <p:nvPr/>
        </p:nvSpPr>
        <p:spPr>
          <a:xfrm>
            <a:off x="1137500" y="3451545"/>
            <a:ext cx="1447800" cy="400110"/>
          </a:xfrm>
          <a:prstGeom prst="rect">
            <a:avLst/>
          </a:prstGeom>
          <a:noFill/>
        </p:spPr>
        <p:txBody>
          <a:bodyPr wrap="square" rtlCol="0">
            <a:spAutoFit/>
          </a:bodyPr>
          <a:lstStyle/>
          <a:p>
            <a:r>
              <a:rPr lang="pt-BR" sz="2000" dirty="0"/>
              <a:t>Índice = 7</a:t>
            </a:r>
          </a:p>
        </p:txBody>
      </p:sp>
      <p:sp>
        <p:nvSpPr>
          <p:cNvPr id="57" name="CaixaDeTexto 56">
            <a:extLst>
              <a:ext uri="{FF2B5EF4-FFF2-40B4-BE49-F238E27FC236}">
                <a16:creationId xmlns:a16="http://schemas.microsoft.com/office/drawing/2014/main" id="{69645CFA-471F-45E8-9D48-191DB83C8FEF}"/>
              </a:ext>
            </a:extLst>
          </p:cNvPr>
          <p:cNvSpPr txBox="1"/>
          <p:nvPr/>
        </p:nvSpPr>
        <p:spPr>
          <a:xfrm>
            <a:off x="1134187" y="4169249"/>
            <a:ext cx="1447800" cy="400110"/>
          </a:xfrm>
          <a:prstGeom prst="rect">
            <a:avLst/>
          </a:prstGeom>
          <a:noFill/>
        </p:spPr>
        <p:txBody>
          <a:bodyPr wrap="square" rtlCol="0">
            <a:spAutoFit/>
          </a:bodyPr>
          <a:lstStyle/>
          <a:p>
            <a:r>
              <a:rPr lang="pt-BR" sz="2000" dirty="0"/>
              <a:t>Índice = 13</a:t>
            </a:r>
          </a:p>
        </p:txBody>
      </p:sp>
      <p:sp>
        <p:nvSpPr>
          <p:cNvPr id="59" name="CaixaDeTexto 58">
            <a:extLst>
              <a:ext uri="{FF2B5EF4-FFF2-40B4-BE49-F238E27FC236}">
                <a16:creationId xmlns:a16="http://schemas.microsoft.com/office/drawing/2014/main" id="{226AEA51-BDC8-4FD1-A3FB-1471A20FD1FE}"/>
              </a:ext>
            </a:extLst>
          </p:cNvPr>
          <p:cNvSpPr txBox="1"/>
          <p:nvPr/>
        </p:nvSpPr>
        <p:spPr>
          <a:xfrm>
            <a:off x="1146313" y="4913244"/>
            <a:ext cx="1447800" cy="400110"/>
          </a:xfrm>
          <a:prstGeom prst="rect">
            <a:avLst/>
          </a:prstGeom>
          <a:noFill/>
        </p:spPr>
        <p:txBody>
          <a:bodyPr wrap="square" rtlCol="0">
            <a:spAutoFit/>
          </a:bodyPr>
          <a:lstStyle/>
          <a:p>
            <a:r>
              <a:rPr lang="pt-BR" sz="2000" dirty="0"/>
              <a:t>Índice = 12</a:t>
            </a:r>
          </a:p>
        </p:txBody>
      </p:sp>
      <p:sp>
        <p:nvSpPr>
          <p:cNvPr id="61" name="CaixaDeTexto 60">
            <a:extLst>
              <a:ext uri="{FF2B5EF4-FFF2-40B4-BE49-F238E27FC236}">
                <a16:creationId xmlns:a16="http://schemas.microsoft.com/office/drawing/2014/main" id="{FDE97ADF-582E-425E-AF39-FCAE6A10437C}"/>
              </a:ext>
            </a:extLst>
          </p:cNvPr>
          <p:cNvSpPr txBox="1"/>
          <p:nvPr/>
        </p:nvSpPr>
        <p:spPr>
          <a:xfrm>
            <a:off x="1156252" y="5692564"/>
            <a:ext cx="1447800" cy="400110"/>
          </a:xfrm>
          <a:prstGeom prst="rect">
            <a:avLst/>
          </a:prstGeom>
          <a:noFill/>
        </p:spPr>
        <p:txBody>
          <a:bodyPr wrap="square" rtlCol="0">
            <a:spAutoFit/>
          </a:bodyPr>
          <a:lstStyle/>
          <a:p>
            <a:r>
              <a:rPr lang="pt-BR" sz="2000" dirty="0"/>
              <a:t>Índice = 4</a:t>
            </a:r>
          </a:p>
        </p:txBody>
      </p:sp>
      <p:sp>
        <p:nvSpPr>
          <p:cNvPr id="63" name="CaixaDeTexto 62">
            <a:extLst>
              <a:ext uri="{FF2B5EF4-FFF2-40B4-BE49-F238E27FC236}">
                <a16:creationId xmlns:a16="http://schemas.microsoft.com/office/drawing/2014/main" id="{21B93104-A7EA-4863-99E0-6D3CEB566737}"/>
              </a:ext>
            </a:extLst>
          </p:cNvPr>
          <p:cNvSpPr txBox="1"/>
          <p:nvPr/>
        </p:nvSpPr>
        <p:spPr>
          <a:xfrm>
            <a:off x="10654744" y="629895"/>
            <a:ext cx="1447800" cy="400110"/>
          </a:xfrm>
          <a:prstGeom prst="rect">
            <a:avLst/>
          </a:prstGeom>
          <a:noFill/>
        </p:spPr>
        <p:txBody>
          <a:bodyPr wrap="square" rtlCol="0">
            <a:spAutoFit/>
          </a:bodyPr>
          <a:lstStyle/>
          <a:p>
            <a:r>
              <a:rPr lang="pt-BR" sz="2000" dirty="0"/>
              <a:t>Índice = 2</a:t>
            </a:r>
          </a:p>
        </p:txBody>
      </p:sp>
      <p:sp>
        <p:nvSpPr>
          <p:cNvPr id="65" name="CaixaDeTexto 64">
            <a:extLst>
              <a:ext uri="{FF2B5EF4-FFF2-40B4-BE49-F238E27FC236}">
                <a16:creationId xmlns:a16="http://schemas.microsoft.com/office/drawing/2014/main" id="{B3ADD837-8304-4463-8A42-D3DB20BCA660}"/>
              </a:ext>
            </a:extLst>
          </p:cNvPr>
          <p:cNvSpPr txBox="1"/>
          <p:nvPr/>
        </p:nvSpPr>
        <p:spPr>
          <a:xfrm>
            <a:off x="10654744" y="1344591"/>
            <a:ext cx="1447800" cy="400110"/>
          </a:xfrm>
          <a:prstGeom prst="rect">
            <a:avLst/>
          </a:prstGeom>
          <a:noFill/>
        </p:spPr>
        <p:txBody>
          <a:bodyPr wrap="square" rtlCol="0">
            <a:spAutoFit/>
          </a:bodyPr>
          <a:lstStyle/>
          <a:p>
            <a:r>
              <a:rPr lang="pt-BR" sz="2000" dirty="0"/>
              <a:t>Índice = 10</a:t>
            </a:r>
          </a:p>
        </p:txBody>
      </p:sp>
      <p:sp>
        <p:nvSpPr>
          <p:cNvPr id="67" name="CaixaDeTexto 66">
            <a:extLst>
              <a:ext uri="{FF2B5EF4-FFF2-40B4-BE49-F238E27FC236}">
                <a16:creationId xmlns:a16="http://schemas.microsoft.com/office/drawing/2014/main" id="{8700BE63-ACF9-4846-8D1A-E8AE53BCCB99}"/>
              </a:ext>
            </a:extLst>
          </p:cNvPr>
          <p:cNvSpPr txBox="1"/>
          <p:nvPr/>
        </p:nvSpPr>
        <p:spPr>
          <a:xfrm>
            <a:off x="10654744" y="2086713"/>
            <a:ext cx="1447800" cy="400110"/>
          </a:xfrm>
          <a:prstGeom prst="rect">
            <a:avLst/>
          </a:prstGeom>
          <a:noFill/>
        </p:spPr>
        <p:txBody>
          <a:bodyPr wrap="square" rtlCol="0">
            <a:spAutoFit/>
          </a:bodyPr>
          <a:lstStyle/>
          <a:p>
            <a:r>
              <a:rPr lang="pt-BR" sz="2000" dirty="0"/>
              <a:t>Índice = 4</a:t>
            </a:r>
          </a:p>
        </p:txBody>
      </p:sp>
      <p:sp>
        <p:nvSpPr>
          <p:cNvPr id="69" name="CaixaDeTexto 68">
            <a:extLst>
              <a:ext uri="{FF2B5EF4-FFF2-40B4-BE49-F238E27FC236}">
                <a16:creationId xmlns:a16="http://schemas.microsoft.com/office/drawing/2014/main" id="{FAF9965F-7F1E-471D-A995-72E176D8D753}"/>
              </a:ext>
            </a:extLst>
          </p:cNvPr>
          <p:cNvSpPr txBox="1"/>
          <p:nvPr/>
        </p:nvSpPr>
        <p:spPr>
          <a:xfrm>
            <a:off x="10654744" y="2829973"/>
            <a:ext cx="1447800" cy="400110"/>
          </a:xfrm>
          <a:prstGeom prst="rect">
            <a:avLst/>
          </a:prstGeom>
          <a:noFill/>
        </p:spPr>
        <p:txBody>
          <a:bodyPr wrap="square" rtlCol="0">
            <a:spAutoFit/>
          </a:bodyPr>
          <a:lstStyle/>
          <a:p>
            <a:r>
              <a:rPr lang="pt-BR" sz="2000" dirty="0"/>
              <a:t>Índice = 6</a:t>
            </a:r>
          </a:p>
        </p:txBody>
      </p:sp>
      <p:sp>
        <p:nvSpPr>
          <p:cNvPr id="71" name="CaixaDeTexto 70">
            <a:extLst>
              <a:ext uri="{FF2B5EF4-FFF2-40B4-BE49-F238E27FC236}">
                <a16:creationId xmlns:a16="http://schemas.microsoft.com/office/drawing/2014/main" id="{374C8856-7CCC-4BA8-8334-35A7AF601214}"/>
              </a:ext>
            </a:extLst>
          </p:cNvPr>
          <p:cNvSpPr txBox="1"/>
          <p:nvPr/>
        </p:nvSpPr>
        <p:spPr>
          <a:xfrm>
            <a:off x="10654744" y="3586269"/>
            <a:ext cx="1447800" cy="400110"/>
          </a:xfrm>
          <a:prstGeom prst="rect">
            <a:avLst/>
          </a:prstGeom>
          <a:noFill/>
        </p:spPr>
        <p:txBody>
          <a:bodyPr wrap="square" rtlCol="0">
            <a:spAutoFit/>
          </a:bodyPr>
          <a:lstStyle/>
          <a:p>
            <a:r>
              <a:rPr lang="pt-BR" sz="2000" dirty="0"/>
              <a:t>Índice = 5</a:t>
            </a:r>
          </a:p>
        </p:txBody>
      </p:sp>
      <p:sp>
        <p:nvSpPr>
          <p:cNvPr id="73" name="CaixaDeTexto 72">
            <a:extLst>
              <a:ext uri="{FF2B5EF4-FFF2-40B4-BE49-F238E27FC236}">
                <a16:creationId xmlns:a16="http://schemas.microsoft.com/office/drawing/2014/main" id="{7278D1CC-B380-4DCB-81CC-C50C6B5B34AE}"/>
              </a:ext>
            </a:extLst>
          </p:cNvPr>
          <p:cNvSpPr txBox="1"/>
          <p:nvPr/>
        </p:nvSpPr>
        <p:spPr>
          <a:xfrm>
            <a:off x="10654744" y="4328391"/>
            <a:ext cx="1447800" cy="400110"/>
          </a:xfrm>
          <a:prstGeom prst="rect">
            <a:avLst/>
          </a:prstGeom>
          <a:noFill/>
        </p:spPr>
        <p:txBody>
          <a:bodyPr wrap="square" rtlCol="0">
            <a:spAutoFit/>
          </a:bodyPr>
          <a:lstStyle/>
          <a:p>
            <a:r>
              <a:rPr lang="pt-BR" sz="2000" dirty="0"/>
              <a:t>Índice = 10</a:t>
            </a:r>
          </a:p>
        </p:txBody>
      </p:sp>
      <p:sp>
        <p:nvSpPr>
          <p:cNvPr id="75" name="CaixaDeTexto 74">
            <a:extLst>
              <a:ext uri="{FF2B5EF4-FFF2-40B4-BE49-F238E27FC236}">
                <a16:creationId xmlns:a16="http://schemas.microsoft.com/office/drawing/2014/main" id="{BE05A65C-31AA-4326-94EC-618652EABB67}"/>
              </a:ext>
            </a:extLst>
          </p:cNvPr>
          <p:cNvSpPr txBox="1"/>
          <p:nvPr/>
        </p:nvSpPr>
        <p:spPr>
          <a:xfrm>
            <a:off x="10654744" y="5055201"/>
            <a:ext cx="1447800" cy="400110"/>
          </a:xfrm>
          <a:prstGeom prst="rect">
            <a:avLst/>
          </a:prstGeom>
          <a:noFill/>
        </p:spPr>
        <p:txBody>
          <a:bodyPr wrap="square" rtlCol="0">
            <a:spAutoFit/>
          </a:bodyPr>
          <a:lstStyle/>
          <a:p>
            <a:r>
              <a:rPr lang="pt-BR" sz="2000" dirty="0"/>
              <a:t>Índice = 13</a:t>
            </a:r>
          </a:p>
        </p:txBody>
      </p:sp>
      <p:sp>
        <p:nvSpPr>
          <p:cNvPr id="77" name="CaixaDeTexto 76">
            <a:extLst>
              <a:ext uri="{FF2B5EF4-FFF2-40B4-BE49-F238E27FC236}">
                <a16:creationId xmlns:a16="http://schemas.microsoft.com/office/drawing/2014/main" id="{38EEB823-3114-4D6D-93DE-B1D93DA5C1A4}"/>
              </a:ext>
            </a:extLst>
          </p:cNvPr>
          <p:cNvSpPr txBox="1"/>
          <p:nvPr/>
        </p:nvSpPr>
        <p:spPr>
          <a:xfrm>
            <a:off x="10651435" y="5813120"/>
            <a:ext cx="1447800" cy="400110"/>
          </a:xfrm>
          <a:prstGeom prst="rect">
            <a:avLst/>
          </a:prstGeom>
          <a:noFill/>
        </p:spPr>
        <p:txBody>
          <a:bodyPr wrap="square" rtlCol="0">
            <a:spAutoFit/>
          </a:bodyPr>
          <a:lstStyle/>
          <a:p>
            <a:r>
              <a:rPr lang="pt-BR" sz="2000" dirty="0"/>
              <a:t>Índice = 13</a:t>
            </a:r>
          </a:p>
        </p:txBody>
      </p:sp>
      <p:sp>
        <p:nvSpPr>
          <p:cNvPr id="81" name="CaixaDeTexto 80">
            <a:extLst>
              <a:ext uri="{FF2B5EF4-FFF2-40B4-BE49-F238E27FC236}">
                <a16:creationId xmlns:a16="http://schemas.microsoft.com/office/drawing/2014/main" id="{76B32D72-EC35-46C6-8A16-93F9E88356CA}"/>
              </a:ext>
            </a:extLst>
          </p:cNvPr>
          <p:cNvSpPr txBox="1"/>
          <p:nvPr/>
        </p:nvSpPr>
        <p:spPr>
          <a:xfrm>
            <a:off x="10005384" y="469597"/>
            <a:ext cx="566539" cy="646331"/>
          </a:xfrm>
          <a:prstGeom prst="rect">
            <a:avLst/>
          </a:prstGeom>
          <a:noFill/>
        </p:spPr>
        <p:txBody>
          <a:bodyPr wrap="square">
            <a:spAutoFit/>
          </a:bodyPr>
          <a:lstStyle/>
          <a:p>
            <a:r>
              <a:rPr lang="pt-BR" sz="3600" dirty="0"/>
              <a:t>2</a:t>
            </a:r>
          </a:p>
        </p:txBody>
      </p:sp>
      <p:sp>
        <p:nvSpPr>
          <p:cNvPr id="83" name="CaixaDeTexto 82">
            <a:extLst>
              <a:ext uri="{FF2B5EF4-FFF2-40B4-BE49-F238E27FC236}">
                <a16:creationId xmlns:a16="http://schemas.microsoft.com/office/drawing/2014/main" id="{4709E34F-DFCE-4BCB-9F63-B8D58F956D45}"/>
              </a:ext>
            </a:extLst>
          </p:cNvPr>
          <p:cNvSpPr txBox="1"/>
          <p:nvPr/>
        </p:nvSpPr>
        <p:spPr>
          <a:xfrm>
            <a:off x="9877835" y="1207903"/>
            <a:ext cx="821635" cy="646331"/>
          </a:xfrm>
          <a:prstGeom prst="rect">
            <a:avLst/>
          </a:prstGeom>
          <a:noFill/>
        </p:spPr>
        <p:txBody>
          <a:bodyPr wrap="square">
            <a:spAutoFit/>
          </a:bodyPr>
          <a:lstStyle/>
          <a:p>
            <a:r>
              <a:rPr lang="pt-BR" sz="3600" dirty="0"/>
              <a:t>10</a:t>
            </a:r>
          </a:p>
        </p:txBody>
      </p:sp>
      <p:sp>
        <p:nvSpPr>
          <p:cNvPr id="85" name="CaixaDeTexto 84">
            <a:extLst>
              <a:ext uri="{FF2B5EF4-FFF2-40B4-BE49-F238E27FC236}">
                <a16:creationId xmlns:a16="http://schemas.microsoft.com/office/drawing/2014/main" id="{A75896EE-E330-4786-A2FF-94947DC58A06}"/>
              </a:ext>
            </a:extLst>
          </p:cNvPr>
          <p:cNvSpPr txBox="1"/>
          <p:nvPr/>
        </p:nvSpPr>
        <p:spPr>
          <a:xfrm>
            <a:off x="10005382" y="1842053"/>
            <a:ext cx="566539" cy="646331"/>
          </a:xfrm>
          <a:prstGeom prst="rect">
            <a:avLst/>
          </a:prstGeom>
          <a:noFill/>
        </p:spPr>
        <p:txBody>
          <a:bodyPr wrap="square">
            <a:spAutoFit/>
          </a:bodyPr>
          <a:lstStyle/>
          <a:p>
            <a:r>
              <a:rPr lang="pt-BR" sz="3600" dirty="0"/>
              <a:t>4</a:t>
            </a:r>
          </a:p>
        </p:txBody>
      </p:sp>
      <p:sp>
        <p:nvSpPr>
          <p:cNvPr id="87" name="CaixaDeTexto 86">
            <a:extLst>
              <a:ext uri="{FF2B5EF4-FFF2-40B4-BE49-F238E27FC236}">
                <a16:creationId xmlns:a16="http://schemas.microsoft.com/office/drawing/2014/main" id="{5B536001-F72A-4285-9581-05B8929A8DF9}"/>
              </a:ext>
            </a:extLst>
          </p:cNvPr>
          <p:cNvSpPr txBox="1"/>
          <p:nvPr/>
        </p:nvSpPr>
        <p:spPr>
          <a:xfrm>
            <a:off x="10005382" y="2624805"/>
            <a:ext cx="566539" cy="646331"/>
          </a:xfrm>
          <a:prstGeom prst="rect">
            <a:avLst/>
          </a:prstGeom>
          <a:noFill/>
        </p:spPr>
        <p:txBody>
          <a:bodyPr wrap="square">
            <a:spAutoFit/>
          </a:bodyPr>
          <a:lstStyle/>
          <a:p>
            <a:r>
              <a:rPr lang="pt-BR" sz="3600" dirty="0"/>
              <a:t>6</a:t>
            </a:r>
          </a:p>
        </p:txBody>
      </p:sp>
      <p:sp>
        <p:nvSpPr>
          <p:cNvPr id="89" name="CaixaDeTexto 88">
            <a:extLst>
              <a:ext uri="{FF2B5EF4-FFF2-40B4-BE49-F238E27FC236}">
                <a16:creationId xmlns:a16="http://schemas.microsoft.com/office/drawing/2014/main" id="{A06152C6-AE9B-4024-9E65-ACAE26246323}"/>
              </a:ext>
            </a:extLst>
          </p:cNvPr>
          <p:cNvSpPr txBox="1"/>
          <p:nvPr/>
        </p:nvSpPr>
        <p:spPr>
          <a:xfrm>
            <a:off x="9896055" y="3390758"/>
            <a:ext cx="821635" cy="646331"/>
          </a:xfrm>
          <a:prstGeom prst="rect">
            <a:avLst/>
          </a:prstGeom>
          <a:noFill/>
        </p:spPr>
        <p:txBody>
          <a:bodyPr wrap="square">
            <a:spAutoFit/>
          </a:bodyPr>
          <a:lstStyle/>
          <a:p>
            <a:r>
              <a:rPr lang="pt-BR" sz="3600" dirty="0"/>
              <a:t>50</a:t>
            </a:r>
          </a:p>
        </p:txBody>
      </p:sp>
      <p:sp>
        <p:nvSpPr>
          <p:cNvPr id="91" name="CaixaDeTexto 90">
            <a:extLst>
              <a:ext uri="{FF2B5EF4-FFF2-40B4-BE49-F238E27FC236}">
                <a16:creationId xmlns:a16="http://schemas.microsoft.com/office/drawing/2014/main" id="{C18DB791-E398-4D8F-8E12-7B5FEB1380DE}"/>
              </a:ext>
            </a:extLst>
          </p:cNvPr>
          <p:cNvSpPr txBox="1"/>
          <p:nvPr/>
        </p:nvSpPr>
        <p:spPr>
          <a:xfrm>
            <a:off x="9896055" y="4149798"/>
            <a:ext cx="821635" cy="646331"/>
          </a:xfrm>
          <a:prstGeom prst="rect">
            <a:avLst/>
          </a:prstGeom>
          <a:noFill/>
        </p:spPr>
        <p:txBody>
          <a:bodyPr wrap="square">
            <a:spAutoFit/>
          </a:bodyPr>
          <a:lstStyle/>
          <a:p>
            <a:r>
              <a:rPr lang="pt-BR" sz="3600" dirty="0"/>
              <a:t>25</a:t>
            </a:r>
          </a:p>
        </p:txBody>
      </p:sp>
      <p:sp>
        <p:nvSpPr>
          <p:cNvPr id="93" name="CaixaDeTexto 92">
            <a:extLst>
              <a:ext uri="{FF2B5EF4-FFF2-40B4-BE49-F238E27FC236}">
                <a16:creationId xmlns:a16="http://schemas.microsoft.com/office/drawing/2014/main" id="{69E6A1ED-A7BE-411E-95CC-E441A58143CD}"/>
              </a:ext>
            </a:extLst>
          </p:cNvPr>
          <p:cNvSpPr txBox="1"/>
          <p:nvPr/>
        </p:nvSpPr>
        <p:spPr>
          <a:xfrm>
            <a:off x="9887774" y="4861750"/>
            <a:ext cx="868027" cy="646331"/>
          </a:xfrm>
          <a:prstGeom prst="rect">
            <a:avLst/>
          </a:prstGeom>
          <a:noFill/>
        </p:spPr>
        <p:txBody>
          <a:bodyPr wrap="square">
            <a:spAutoFit/>
          </a:bodyPr>
          <a:lstStyle/>
          <a:p>
            <a:r>
              <a:rPr lang="pt-BR" sz="3600" dirty="0"/>
              <a:t>13</a:t>
            </a:r>
          </a:p>
        </p:txBody>
      </p:sp>
      <p:sp>
        <p:nvSpPr>
          <p:cNvPr id="95" name="CaixaDeTexto 94">
            <a:extLst>
              <a:ext uri="{FF2B5EF4-FFF2-40B4-BE49-F238E27FC236}">
                <a16:creationId xmlns:a16="http://schemas.microsoft.com/office/drawing/2014/main" id="{F6185219-EB0C-4AF7-AF70-7BF3544CE819}"/>
              </a:ext>
            </a:extLst>
          </p:cNvPr>
          <p:cNvSpPr txBox="1"/>
          <p:nvPr/>
        </p:nvSpPr>
        <p:spPr>
          <a:xfrm>
            <a:off x="9896055" y="5593935"/>
            <a:ext cx="874649" cy="646331"/>
          </a:xfrm>
          <a:prstGeom prst="rect">
            <a:avLst/>
          </a:prstGeom>
          <a:noFill/>
        </p:spPr>
        <p:txBody>
          <a:bodyPr wrap="square">
            <a:spAutoFit/>
          </a:bodyPr>
          <a:lstStyle/>
          <a:p>
            <a:r>
              <a:rPr lang="pt-BR" sz="3600" dirty="0"/>
              <a:t>28</a:t>
            </a:r>
          </a:p>
        </p:txBody>
      </p:sp>
      <p:sp>
        <p:nvSpPr>
          <p:cNvPr id="97" name="CaixaDeTexto 96">
            <a:extLst>
              <a:ext uri="{FF2B5EF4-FFF2-40B4-BE49-F238E27FC236}">
                <a16:creationId xmlns:a16="http://schemas.microsoft.com/office/drawing/2014/main" id="{4A62FB41-5B0B-49BF-B88C-6B29C78820E9}"/>
              </a:ext>
            </a:extLst>
          </p:cNvPr>
          <p:cNvSpPr txBox="1"/>
          <p:nvPr/>
        </p:nvSpPr>
        <p:spPr>
          <a:xfrm>
            <a:off x="4474729" y="3168413"/>
            <a:ext cx="2862470" cy="584775"/>
          </a:xfrm>
          <a:prstGeom prst="rect">
            <a:avLst/>
          </a:prstGeom>
          <a:noFill/>
        </p:spPr>
        <p:txBody>
          <a:bodyPr wrap="square">
            <a:spAutoFit/>
          </a:bodyPr>
          <a:lstStyle/>
          <a:p>
            <a:r>
              <a:rPr lang="pt-BR" sz="3200" dirty="0"/>
              <a:t>50 % 15 = 5</a:t>
            </a:r>
          </a:p>
        </p:txBody>
      </p:sp>
      <p:sp>
        <p:nvSpPr>
          <p:cNvPr id="99" name="CaixaDeTexto 98">
            <a:extLst>
              <a:ext uri="{FF2B5EF4-FFF2-40B4-BE49-F238E27FC236}">
                <a16:creationId xmlns:a16="http://schemas.microsoft.com/office/drawing/2014/main" id="{89754087-7F96-4A71-8132-8CF8F30A41EE}"/>
              </a:ext>
            </a:extLst>
          </p:cNvPr>
          <p:cNvSpPr txBox="1"/>
          <p:nvPr/>
        </p:nvSpPr>
        <p:spPr>
          <a:xfrm>
            <a:off x="4419604" y="1180116"/>
            <a:ext cx="2862470" cy="584775"/>
          </a:xfrm>
          <a:prstGeom prst="rect">
            <a:avLst/>
          </a:prstGeom>
          <a:noFill/>
        </p:spPr>
        <p:txBody>
          <a:bodyPr wrap="square">
            <a:spAutoFit/>
          </a:bodyPr>
          <a:lstStyle/>
          <a:p>
            <a:r>
              <a:rPr lang="pt-BR" sz="3200" dirty="0"/>
              <a:t>10 % 15 = 10</a:t>
            </a:r>
          </a:p>
        </p:txBody>
      </p:sp>
      <p:sp>
        <p:nvSpPr>
          <p:cNvPr id="101" name="CaixaDeTexto 100">
            <a:extLst>
              <a:ext uri="{FF2B5EF4-FFF2-40B4-BE49-F238E27FC236}">
                <a16:creationId xmlns:a16="http://schemas.microsoft.com/office/drawing/2014/main" id="{05EE668D-8F12-448F-A76B-7553F3D40930}"/>
              </a:ext>
            </a:extLst>
          </p:cNvPr>
          <p:cNvSpPr txBox="1"/>
          <p:nvPr/>
        </p:nvSpPr>
        <p:spPr>
          <a:xfrm>
            <a:off x="4485865" y="1822513"/>
            <a:ext cx="2862470" cy="584775"/>
          </a:xfrm>
          <a:prstGeom prst="rect">
            <a:avLst/>
          </a:prstGeom>
          <a:noFill/>
        </p:spPr>
        <p:txBody>
          <a:bodyPr wrap="square">
            <a:spAutoFit/>
          </a:bodyPr>
          <a:lstStyle/>
          <a:p>
            <a:r>
              <a:rPr lang="pt-BR" sz="3200" dirty="0"/>
              <a:t>4 % 15 = 4</a:t>
            </a:r>
          </a:p>
        </p:txBody>
      </p:sp>
      <p:sp>
        <p:nvSpPr>
          <p:cNvPr id="103" name="CaixaDeTexto 102">
            <a:extLst>
              <a:ext uri="{FF2B5EF4-FFF2-40B4-BE49-F238E27FC236}">
                <a16:creationId xmlns:a16="http://schemas.microsoft.com/office/drawing/2014/main" id="{99B3E083-9569-4987-A6CC-81D0DD92BED8}"/>
              </a:ext>
            </a:extLst>
          </p:cNvPr>
          <p:cNvSpPr txBox="1"/>
          <p:nvPr/>
        </p:nvSpPr>
        <p:spPr>
          <a:xfrm>
            <a:off x="4485865" y="2464910"/>
            <a:ext cx="2862470" cy="584775"/>
          </a:xfrm>
          <a:prstGeom prst="rect">
            <a:avLst/>
          </a:prstGeom>
          <a:noFill/>
        </p:spPr>
        <p:txBody>
          <a:bodyPr wrap="square">
            <a:spAutoFit/>
          </a:bodyPr>
          <a:lstStyle/>
          <a:p>
            <a:r>
              <a:rPr lang="pt-BR" sz="3200" dirty="0"/>
              <a:t>6 % 15 = 6</a:t>
            </a:r>
          </a:p>
        </p:txBody>
      </p:sp>
      <p:sp>
        <p:nvSpPr>
          <p:cNvPr id="105" name="CaixaDeTexto 104">
            <a:extLst>
              <a:ext uri="{FF2B5EF4-FFF2-40B4-BE49-F238E27FC236}">
                <a16:creationId xmlns:a16="http://schemas.microsoft.com/office/drawing/2014/main" id="{8694F807-9748-4993-8114-A7295BA26972}"/>
              </a:ext>
            </a:extLst>
          </p:cNvPr>
          <p:cNvSpPr txBox="1"/>
          <p:nvPr/>
        </p:nvSpPr>
        <p:spPr>
          <a:xfrm>
            <a:off x="4527271" y="462147"/>
            <a:ext cx="2862470" cy="584775"/>
          </a:xfrm>
          <a:prstGeom prst="rect">
            <a:avLst/>
          </a:prstGeom>
          <a:noFill/>
        </p:spPr>
        <p:txBody>
          <a:bodyPr wrap="square">
            <a:spAutoFit/>
          </a:bodyPr>
          <a:lstStyle/>
          <a:p>
            <a:r>
              <a:rPr lang="pt-BR" sz="3200" dirty="0"/>
              <a:t>2 % 15 = 2</a:t>
            </a:r>
          </a:p>
        </p:txBody>
      </p:sp>
      <p:sp>
        <p:nvSpPr>
          <p:cNvPr id="107" name="CaixaDeTexto 106">
            <a:extLst>
              <a:ext uri="{FF2B5EF4-FFF2-40B4-BE49-F238E27FC236}">
                <a16:creationId xmlns:a16="http://schemas.microsoft.com/office/drawing/2014/main" id="{25F02BC1-D977-44A4-B076-AC476D07C2D4}"/>
              </a:ext>
            </a:extLst>
          </p:cNvPr>
          <p:cNvSpPr txBox="1"/>
          <p:nvPr/>
        </p:nvSpPr>
        <p:spPr>
          <a:xfrm>
            <a:off x="4499109" y="3937043"/>
            <a:ext cx="2862470" cy="584775"/>
          </a:xfrm>
          <a:prstGeom prst="rect">
            <a:avLst/>
          </a:prstGeom>
          <a:noFill/>
        </p:spPr>
        <p:txBody>
          <a:bodyPr wrap="square">
            <a:spAutoFit/>
          </a:bodyPr>
          <a:lstStyle/>
          <a:p>
            <a:r>
              <a:rPr lang="pt-BR" sz="3200" dirty="0"/>
              <a:t>25 % 15 = 10</a:t>
            </a:r>
          </a:p>
        </p:txBody>
      </p:sp>
      <p:sp>
        <p:nvSpPr>
          <p:cNvPr id="109" name="CaixaDeTexto 108">
            <a:extLst>
              <a:ext uri="{FF2B5EF4-FFF2-40B4-BE49-F238E27FC236}">
                <a16:creationId xmlns:a16="http://schemas.microsoft.com/office/drawing/2014/main" id="{37F0DE23-B7AB-4716-83FF-7F771F7FF0B2}"/>
              </a:ext>
            </a:extLst>
          </p:cNvPr>
          <p:cNvSpPr txBox="1"/>
          <p:nvPr/>
        </p:nvSpPr>
        <p:spPr>
          <a:xfrm>
            <a:off x="4479233" y="4698468"/>
            <a:ext cx="2862470" cy="584775"/>
          </a:xfrm>
          <a:prstGeom prst="rect">
            <a:avLst/>
          </a:prstGeom>
          <a:noFill/>
        </p:spPr>
        <p:txBody>
          <a:bodyPr wrap="square">
            <a:spAutoFit/>
          </a:bodyPr>
          <a:lstStyle/>
          <a:p>
            <a:r>
              <a:rPr lang="pt-BR" sz="3200" dirty="0"/>
              <a:t>13 % 15 = 13</a:t>
            </a:r>
          </a:p>
        </p:txBody>
      </p:sp>
      <p:sp>
        <p:nvSpPr>
          <p:cNvPr id="111" name="CaixaDeTexto 110">
            <a:extLst>
              <a:ext uri="{FF2B5EF4-FFF2-40B4-BE49-F238E27FC236}">
                <a16:creationId xmlns:a16="http://schemas.microsoft.com/office/drawing/2014/main" id="{9E162B3B-196A-44DC-8439-81FE3DBFE987}"/>
              </a:ext>
            </a:extLst>
          </p:cNvPr>
          <p:cNvSpPr txBox="1"/>
          <p:nvPr/>
        </p:nvSpPr>
        <p:spPr>
          <a:xfrm>
            <a:off x="4485865" y="5417959"/>
            <a:ext cx="2862470" cy="584775"/>
          </a:xfrm>
          <a:prstGeom prst="rect">
            <a:avLst/>
          </a:prstGeom>
          <a:noFill/>
        </p:spPr>
        <p:txBody>
          <a:bodyPr wrap="square">
            <a:spAutoFit/>
          </a:bodyPr>
          <a:lstStyle/>
          <a:p>
            <a:r>
              <a:rPr lang="pt-BR" sz="3200" dirty="0"/>
              <a:t>28 % 15 = 13</a:t>
            </a:r>
          </a:p>
        </p:txBody>
      </p:sp>
    </p:spTree>
    <p:extLst>
      <p:ext uri="{BB962C8B-B14F-4D97-AF65-F5344CB8AC3E}">
        <p14:creationId xmlns:p14="http://schemas.microsoft.com/office/powerpoint/2010/main" val="274341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TABELA HASH</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pPr algn="ctr"/>
            <a:r>
              <a:rPr lang="pt-BR" sz="2400" b="1" dirty="0"/>
              <a:t>COLISÕES:</a:t>
            </a:r>
          </a:p>
          <a:p>
            <a:pPr algn="just">
              <a:buFont typeface="Arial" panose="020B0604020202020204" pitchFamily="34" charset="0"/>
              <a:buChar char="•"/>
            </a:pPr>
            <a:r>
              <a:rPr lang="pt-BR" b="1" dirty="0"/>
              <a:t> </a:t>
            </a:r>
            <a:r>
              <a:rPr lang="pt-BR" dirty="0"/>
              <a:t>Consiste em situações em que as chaves de indivíduos diferentes apresentam o mesmo valor, dificultando a inserção na Tabela </a:t>
            </a:r>
            <a:r>
              <a:rPr lang="pt-BR" dirty="0" err="1"/>
              <a:t>Hash</a:t>
            </a:r>
            <a:r>
              <a:rPr lang="pt-BR" dirty="0"/>
              <a:t>.</a:t>
            </a:r>
          </a:p>
          <a:p>
            <a:pPr algn="just">
              <a:buFont typeface="Arial" panose="020B0604020202020204" pitchFamily="34" charset="0"/>
              <a:buChar char="•"/>
            </a:pPr>
            <a:r>
              <a:rPr lang="pt-BR" dirty="0"/>
              <a:t> Existem duas formas de resolver uma colisão: por meio do Endereçamento Aberto e por meio do Encadeamento Separado.</a:t>
            </a:r>
          </a:p>
          <a:p>
            <a:pPr algn="just">
              <a:buFont typeface="Arial" panose="020B0604020202020204" pitchFamily="34" charset="0"/>
              <a:buChar char="•"/>
            </a:pPr>
            <a:r>
              <a:rPr lang="pt-BR" dirty="0"/>
              <a:t> No caso do Endereçamento Aberto, ele apresenta dois modelos diferentes: a Sondagem Linear e a Sondagem Quadrática</a:t>
            </a:r>
            <a:r>
              <a:rPr lang="pt-BR" sz="2400" dirty="0"/>
              <a:t>.</a:t>
            </a:r>
          </a:p>
          <a:p>
            <a:endParaRPr lang="pt-BR" dirty="0"/>
          </a:p>
        </p:txBody>
      </p:sp>
      <p:pic>
        <p:nvPicPr>
          <p:cNvPr id="5" name="Imagem 4" descr="Uma imagem contendo desenho&#10;&#10;Descrição gerada automaticamente">
            <a:extLst>
              <a:ext uri="{FF2B5EF4-FFF2-40B4-BE49-F238E27FC236}">
                <a16:creationId xmlns:a16="http://schemas.microsoft.com/office/drawing/2014/main" id="{2BA74483-3DEF-488E-9564-B0F260F2F4FE}"/>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245760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5190B-C537-4BA7-ACE0-B0497964010D}"/>
              </a:ext>
            </a:extLst>
          </p:cNvPr>
          <p:cNvSpPr>
            <a:spLocks noGrp="1"/>
          </p:cNvSpPr>
          <p:nvPr>
            <p:ph type="title"/>
          </p:nvPr>
        </p:nvSpPr>
        <p:spPr/>
        <p:txBody>
          <a:bodyPr>
            <a:normAutofit/>
          </a:bodyPr>
          <a:lstStyle/>
          <a:p>
            <a:pPr algn="ctr"/>
            <a:r>
              <a:rPr lang="pt-BR" sz="3600" dirty="0"/>
              <a:t>TABELA HASH</a:t>
            </a:r>
          </a:p>
        </p:txBody>
      </p:sp>
      <p:sp>
        <p:nvSpPr>
          <p:cNvPr id="3" name="Espaço Reservado para Conteúdo 2">
            <a:extLst>
              <a:ext uri="{FF2B5EF4-FFF2-40B4-BE49-F238E27FC236}">
                <a16:creationId xmlns:a16="http://schemas.microsoft.com/office/drawing/2014/main" id="{1CDACD11-944B-4B20-B97D-175FAF1F872B}"/>
              </a:ext>
            </a:extLst>
          </p:cNvPr>
          <p:cNvSpPr>
            <a:spLocks noGrp="1"/>
          </p:cNvSpPr>
          <p:nvPr>
            <p:ph idx="1"/>
          </p:nvPr>
        </p:nvSpPr>
        <p:spPr/>
        <p:txBody>
          <a:bodyPr>
            <a:normAutofit/>
          </a:bodyPr>
          <a:lstStyle/>
          <a:p>
            <a:pPr algn="ctr"/>
            <a:r>
              <a:rPr lang="pt-BR" sz="2600" b="1" dirty="0"/>
              <a:t>SONDAGEM LINEAR:</a:t>
            </a:r>
          </a:p>
          <a:p>
            <a:pPr algn="just">
              <a:buFont typeface="Arial" panose="020B0604020202020204" pitchFamily="34" charset="0"/>
              <a:buChar char="•"/>
            </a:pPr>
            <a:r>
              <a:rPr lang="pt-BR" dirty="0"/>
              <a:t> Método usado em vetores com poucos registros.</a:t>
            </a:r>
          </a:p>
          <a:p>
            <a:pPr algn="just">
              <a:buFont typeface="Arial" panose="020B0604020202020204" pitchFamily="34" charset="0"/>
              <a:buChar char="•"/>
            </a:pPr>
            <a:r>
              <a:rPr lang="pt-BR" b="1" dirty="0"/>
              <a:t> </a:t>
            </a:r>
            <a:r>
              <a:rPr lang="pt-BR" dirty="0"/>
              <a:t>Quando ocorre uma colisão, o indivíduo a ser inserido passa pela seguinte função: </a:t>
            </a:r>
            <a:r>
              <a:rPr lang="pt-BR" b="1" dirty="0"/>
              <a:t>h(x) + N </a:t>
            </a:r>
          </a:p>
          <a:p>
            <a:pPr marL="0" indent="0" algn="just">
              <a:buNone/>
            </a:pPr>
            <a:r>
              <a:rPr lang="pt-BR" dirty="0"/>
              <a:t>     </a:t>
            </a:r>
            <a:r>
              <a:rPr lang="pt-BR" b="1" dirty="0"/>
              <a:t>h(x): </a:t>
            </a:r>
            <a:r>
              <a:rPr lang="pt-BR" dirty="0"/>
              <a:t>Função </a:t>
            </a:r>
            <a:r>
              <a:rPr lang="pt-BR" dirty="0" err="1"/>
              <a:t>Hash</a:t>
            </a:r>
            <a:r>
              <a:rPr lang="pt-BR" dirty="0"/>
              <a:t> do indivíduo X.   </a:t>
            </a:r>
            <a:r>
              <a:rPr lang="pt-BR" b="1" dirty="0"/>
              <a:t>N:</a:t>
            </a:r>
            <a:r>
              <a:rPr lang="pt-BR" dirty="0"/>
              <a:t> número a ser somado.</a:t>
            </a:r>
          </a:p>
          <a:p>
            <a:pPr algn="just">
              <a:buFont typeface="Arial" panose="020B0604020202020204" pitchFamily="34" charset="0"/>
              <a:buChar char="•"/>
            </a:pPr>
            <a:r>
              <a:rPr lang="pt-BR" dirty="0"/>
              <a:t> Nessa operação, o índice resultante da Função </a:t>
            </a:r>
            <a:r>
              <a:rPr lang="pt-BR" dirty="0" err="1"/>
              <a:t>Hash</a:t>
            </a:r>
            <a:r>
              <a:rPr lang="pt-BR" dirty="0"/>
              <a:t> é somado ao número N, começando a partir do número 1, na qual o resultado representa a nova posição aonde será feita a inserção.</a:t>
            </a:r>
          </a:p>
          <a:p>
            <a:pPr algn="just">
              <a:buFont typeface="Arial" panose="020B0604020202020204" pitchFamily="34" charset="0"/>
              <a:buChar char="•"/>
            </a:pPr>
            <a:r>
              <a:rPr lang="pt-BR" dirty="0"/>
              <a:t> Em situações em que a nova posição já esteja preenchida, o indivíduo passa mais uma vez pela operação, com o valor N sofrendo um acréscimo.</a:t>
            </a:r>
          </a:p>
          <a:p>
            <a:pPr algn="just">
              <a:buFont typeface="Arial" panose="020B0604020202020204" pitchFamily="34" charset="0"/>
              <a:buChar char="•"/>
            </a:pPr>
            <a:r>
              <a:rPr lang="pt-BR" dirty="0"/>
              <a:t>Esse processo se repete até que o indivíduo seja inserido na Tabela </a:t>
            </a:r>
            <a:r>
              <a:rPr lang="pt-BR" dirty="0" err="1"/>
              <a:t>Hash</a:t>
            </a:r>
            <a:r>
              <a:rPr lang="pt-BR" dirty="0"/>
              <a:t>. </a:t>
            </a:r>
          </a:p>
          <a:p>
            <a:pPr>
              <a:buFont typeface="Arial" panose="020B0604020202020204" pitchFamily="34" charset="0"/>
              <a:buChar char="•"/>
            </a:pPr>
            <a:endParaRPr lang="pt-BR" sz="2400" b="1" dirty="0"/>
          </a:p>
          <a:p>
            <a:endParaRPr lang="pt-BR" dirty="0"/>
          </a:p>
        </p:txBody>
      </p:sp>
      <p:pic>
        <p:nvPicPr>
          <p:cNvPr id="5" name="Imagem 4" descr="Uma imagem contendo desenho&#10;&#10;Descrição gerada automaticamente">
            <a:extLst>
              <a:ext uri="{FF2B5EF4-FFF2-40B4-BE49-F238E27FC236}">
                <a16:creationId xmlns:a16="http://schemas.microsoft.com/office/drawing/2014/main" id="{7609E201-771B-42C3-B9BC-3B575E663D71}"/>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13252"/>
            <a:ext cx="1550504" cy="1550504"/>
          </a:xfrm>
          <a:prstGeom prst="rect">
            <a:avLst/>
          </a:prstGeom>
        </p:spPr>
      </p:pic>
    </p:spTree>
    <p:extLst>
      <p:ext uri="{BB962C8B-B14F-4D97-AF65-F5344CB8AC3E}">
        <p14:creationId xmlns:p14="http://schemas.microsoft.com/office/powerpoint/2010/main" val="1199834644"/>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
  <TotalTime>6217</TotalTime>
  <Words>7119</Words>
  <Application>Microsoft Office PowerPoint</Application>
  <PresentationFormat>Widescreen</PresentationFormat>
  <Paragraphs>1172</Paragraphs>
  <Slides>67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67</vt:i4>
      </vt:variant>
    </vt:vector>
  </HeadingPairs>
  <TitlesOfParts>
    <vt:vector size="73" baseType="lpstr">
      <vt:lpstr>Arial</vt:lpstr>
      <vt:lpstr>Calibri</vt:lpstr>
      <vt:lpstr>Calibri Light</vt:lpstr>
      <vt:lpstr>Cambria Math</vt:lpstr>
      <vt:lpstr>Wingdings</vt:lpstr>
      <vt:lpstr>Retrospectiva</vt:lpstr>
      <vt:lpstr>Busca de Animais em risco de extinção com o uso da Tabela Hash</vt:lpstr>
      <vt:lpstr>INTRODUÇÃO</vt:lpstr>
      <vt:lpstr>INTRODUÇÃO</vt:lpstr>
      <vt:lpstr>OBJETIVOS</vt:lpstr>
      <vt:lpstr>DISCUSSÃO</vt:lpstr>
      <vt:lpstr>TABELA HASH</vt:lpstr>
      <vt:lpstr>Apresentação do PowerPoint</vt:lpstr>
      <vt:lpstr>TABELA HASH</vt:lpstr>
      <vt:lpstr>TABELA HASH</vt:lpstr>
      <vt:lpstr>Apresentação do PowerPoint</vt:lpstr>
      <vt:lpstr>TABELA HASH</vt:lpstr>
      <vt:lpstr>Apresentação do PowerPoint</vt:lpstr>
      <vt:lpstr>TABELA HASH</vt:lpstr>
      <vt:lpstr>Apresentação do PowerPoint</vt:lpstr>
      <vt:lpstr>TABELA HASH</vt:lpstr>
      <vt:lpstr>Apresentação do PowerPoint</vt:lpstr>
      <vt:lpstr>Apresentação do PowerPoint</vt:lpstr>
      <vt:lpstr>TABELA HASH</vt:lpstr>
      <vt:lpstr>Apresentação do PowerPoint</vt:lpstr>
      <vt:lpstr>TABELA HASH</vt:lpstr>
      <vt:lpstr>Apresentação do PowerPoint</vt:lpstr>
      <vt:lpstr>TABELA HASH</vt:lpstr>
      <vt:lpstr>Apresentação do PowerPoint</vt:lpstr>
      <vt:lpstr>Apresentação do PowerPoint</vt:lpstr>
      <vt:lpstr>TABELA HASH</vt:lpstr>
      <vt:lpstr>BUSCA LINEAR</vt:lpstr>
      <vt:lpstr>Apresentação do PowerPoint</vt:lpstr>
      <vt:lpstr>BUSCA BINÁRIA</vt:lpstr>
      <vt:lpstr>Apresentação do PowerPoint</vt:lpstr>
      <vt:lpstr>Apresentação do PowerPoint</vt:lpstr>
      <vt:lpstr>BUSCA BINÁRIA</vt:lpstr>
      <vt:lpstr>ÁRVORE BINÁRIA DE BUSCA</vt:lpstr>
      <vt:lpstr>Apresentação do PowerPoint</vt:lpstr>
      <vt:lpstr>ÁRVORE BINÁRIA DE BUSCA</vt:lpstr>
      <vt:lpstr>Apresentação do PowerPoint</vt:lpstr>
      <vt:lpstr>ÁRVORE BINÁRIA DE BUSCA</vt:lpstr>
      <vt:lpstr>Apresentação do PowerPoint</vt:lpstr>
      <vt:lpstr>NOMENCLATURA DO IUCN RED LIST</vt:lpstr>
      <vt:lpstr>DESENVOLVIMENTO</vt:lpstr>
      <vt:lpstr>DESENVOLVIMENTO</vt:lpstr>
      <vt:lpstr>RESULTADOS DOS TESTES</vt:lpstr>
      <vt:lpstr>Apresentação do PowerPoint</vt:lpstr>
      <vt:lpstr>RESULTADOS DOS TESTES (CASO 1)</vt:lpstr>
      <vt:lpstr>Apresentação do PowerPoint</vt:lpstr>
      <vt:lpstr>RESULTADOS DOS TESTES (CASO 2)</vt:lpstr>
      <vt:lpstr>Apresentação do PowerPoint</vt:lpstr>
      <vt:lpstr>RESULTADOS DOS TESTES (CASO 3)</vt:lpstr>
      <vt:lpstr>Apresentação do PowerPoint</vt:lpstr>
      <vt:lpstr>RESULTADOS DOS TESTES (CASO 4)</vt:lpstr>
      <vt:lpstr>Apresentação do PowerPoint</vt:lpstr>
      <vt:lpstr>RESULTADOS DOS TESTES (CASO 5)</vt:lpstr>
      <vt:lpstr>Apresentação do PowerPoint</vt:lpstr>
      <vt:lpstr>RESULTADOS DOS TESTES (CASO 6)</vt:lpstr>
      <vt:lpstr>Apresentação do PowerPoint</vt:lpstr>
      <vt:lpstr>RESULTADOS DOS TESTES (CASO 7)</vt:lpstr>
      <vt:lpstr>Apresentação do PowerPoint</vt:lpstr>
      <vt:lpstr>RESULTADOS DOS TESTES (CASO 8)</vt:lpstr>
      <vt:lpstr>Apresentação do PowerPoint</vt:lpstr>
      <vt:lpstr>RESULTADOS DOS TESTES (CASO 9)</vt:lpstr>
      <vt:lpstr>RESULTADOS DOS TESTES</vt:lpstr>
      <vt:lpstr>CONCLUSÃO</vt:lpstr>
      <vt:lpstr>BIBLIOGRAFIA</vt:lpstr>
      <vt:lpstr>BIBLIOGRAFIA</vt:lpstr>
      <vt:lpstr>BIBLIOGRAFIA</vt:lpstr>
      <vt:lpstr>BIBLIOGRAFIA</vt:lpstr>
      <vt:lpstr>BIBLIOGRAFIA</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Raul Corr�a Carneiro</dc:creator>
  <cp:lastModifiedBy>Raul Corr�a Carneiro</cp:lastModifiedBy>
  <cp:revision>285</cp:revision>
  <dcterms:created xsi:type="dcterms:W3CDTF">2020-11-04T00:34:04Z</dcterms:created>
  <dcterms:modified xsi:type="dcterms:W3CDTF">2020-12-07T15:57:03Z</dcterms:modified>
</cp:coreProperties>
</file>