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</p:sldIdLst>
  <p:sldSz cx="18288000" cy="10287000"/>
  <p:notesSz cx="6858000" cy="9144000"/>
  <p:embeddedFontLst>
    <p:embeddedFont>
      <p:font typeface="Aileron Regular" charset="1" panose="00000500000000000000"/>
      <p:regular r:id="rId6"/>
    </p:embeddedFont>
    <p:embeddedFont>
      <p:font typeface="Aileron Regular Bold" charset="1" panose="00000800000000000000"/>
      <p:regular r:id="rId7"/>
    </p:embeddedFont>
    <p:embeddedFont>
      <p:font typeface="Aileron Regular Italics" charset="1" panose="00000500000000000000"/>
      <p:regular r:id="rId8"/>
    </p:embeddedFont>
    <p:embeddedFont>
      <p:font typeface="Aileron Regular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Aileron Heavy" charset="1" panose="00000A00000000000000"/>
      <p:regular r:id="rId14"/>
    </p:embeddedFont>
    <p:embeddedFont>
      <p:font typeface="Aileron Heavy Bold" charset="1" panose="00000A00000000000000"/>
      <p:regular r:id="rId15"/>
    </p:embeddedFont>
    <p:embeddedFont>
      <p:font typeface="Aileron Heavy Italics" charset="1" panose="00000A00000000000000"/>
      <p:regular r:id="rId16"/>
    </p:embeddedFont>
    <p:embeddedFont>
      <p:font typeface="Aileron Heavy Bold Italics" charset="1" panose="00000A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37" Target="slides/slide20.xml" Type="http://schemas.openxmlformats.org/officeDocument/2006/relationships/slide"/><Relationship Id="rId38" Target="slides/slide21.xml" Type="http://schemas.openxmlformats.org/officeDocument/2006/relationships/slide"/><Relationship Id="rId39" Target="slides/slide22.xml" Type="http://schemas.openxmlformats.org/officeDocument/2006/relationships/slide"/><Relationship Id="rId4" Target="theme/theme1.xml" Type="http://schemas.openxmlformats.org/officeDocument/2006/relationships/theme"/><Relationship Id="rId40" Target="slides/slide23.xml" Type="http://schemas.openxmlformats.org/officeDocument/2006/relationships/slide"/><Relationship Id="rId41" Target="slides/slide24.xml" Type="http://schemas.openxmlformats.org/officeDocument/2006/relationships/slide"/><Relationship Id="rId42" Target="slides/slide2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Relationship Id="rId4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1517957">
            <a:off x="587327" y="4402866"/>
            <a:ext cx="16301491" cy="144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00"/>
              </a:lnSpc>
            </a:pPr>
            <a:r>
              <a:rPr lang="en-US" sz="10000">
                <a:solidFill>
                  <a:srgbClr val="000000"/>
                </a:solidFill>
                <a:latin typeface="Aileron Heavy Bold"/>
              </a:rPr>
              <a:t>A Year of Positive Returns</a:t>
            </a:r>
          </a:p>
        </p:txBody>
      </p:sp>
      <p:sp>
        <p:nvSpPr>
          <p:cNvPr name="AutoShape 3" id="3"/>
          <p:cNvSpPr/>
          <p:nvPr/>
        </p:nvSpPr>
        <p:spPr>
          <a:xfrm rot="-1492741">
            <a:off x="767703" y="-1725412"/>
            <a:ext cx="331844" cy="6800583"/>
          </a:xfrm>
          <a:prstGeom prst="rect">
            <a:avLst/>
          </a:prstGeom>
          <a:solidFill>
            <a:srgbClr val="3C47D6"/>
          </a:solidFill>
        </p:spPr>
      </p:sp>
      <p:sp>
        <p:nvSpPr>
          <p:cNvPr name="TextBox 4" id="4"/>
          <p:cNvSpPr txBox="true"/>
          <p:nvPr/>
        </p:nvSpPr>
        <p:spPr>
          <a:xfrm rot="-1562383">
            <a:off x="2238542" y="2416697"/>
            <a:ext cx="5569625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spc="288">
                <a:solidFill>
                  <a:srgbClr val="000000"/>
                </a:solidFill>
                <a:latin typeface="Aileron Regular Bold"/>
              </a:rPr>
              <a:t>MOMAY GROUP OF COMPANIES</a:t>
            </a:r>
          </a:p>
        </p:txBody>
      </p:sp>
      <p:sp>
        <p:nvSpPr>
          <p:cNvPr name="TextBox 5" id="5"/>
          <p:cNvSpPr txBox="true"/>
          <p:nvPr/>
        </p:nvSpPr>
        <p:spPr>
          <a:xfrm rot="-1516978">
            <a:off x="9391372" y="6827959"/>
            <a:ext cx="637549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spc="308">
                <a:solidFill>
                  <a:srgbClr val="000000"/>
                </a:solidFill>
                <a:latin typeface="Aileron Regular"/>
              </a:rPr>
              <a:t>2020 Financial Report</a:t>
            </a:r>
          </a:p>
        </p:txBody>
      </p:sp>
      <p:sp>
        <p:nvSpPr>
          <p:cNvPr name="AutoShape 6" id="6"/>
          <p:cNvSpPr/>
          <p:nvPr/>
        </p:nvSpPr>
        <p:spPr>
          <a:xfrm rot="-1492741">
            <a:off x="17093378" y="4914141"/>
            <a:ext cx="331844" cy="6800583"/>
          </a:xfrm>
          <a:prstGeom prst="rect">
            <a:avLst/>
          </a:prstGeom>
          <a:solidFill>
            <a:srgbClr val="3C47D6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470886">
            <a:off x="294256" y="-474553"/>
            <a:ext cx="2821243" cy="244507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321928">
            <a:off x="15137726" y="8033137"/>
            <a:ext cx="2821243" cy="244507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-711788" y="3195659"/>
            <a:ext cx="2618975" cy="130948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5400000">
            <a:off x="16380813" y="5814634"/>
            <a:ext cx="2618975" cy="13094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49857" y="2099585"/>
            <a:ext cx="6883433" cy="6526492"/>
            <a:chOff x="0" y="0"/>
            <a:chExt cx="9177911" cy="870199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6816011" y="-47625"/>
              <a:ext cx="752858" cy="736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Item 1</a:t>
              </a:r>
            </a:p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8425053" y="4904497"/>
              <a:ext cx="752858" cy="736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Item 2</a:t>
              </a:r>
            </a:p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4212526" y="7965076"/>
              <a:ext cx="752858" cy="736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Item 3</a:t>
              </a:r>
            </a:p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904497"/>
              <a:ext cx="752858" cy="736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Item 4</a:t>
              </a:r>
            </a:p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609042" y="-47625"/>
              <a:ext cx="752858" cy="736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Item 5</a:t>
              </a:r>
            </a:p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728603" y="67681"/>
              <a:ext cx="7720705" cy="7720705"/>
              <a:chOff x="-12700" y="-12700"/>
              <a:chExt cx="25400" cy="25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-12700"/>
                <a:ext cx="1225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2259">
                    <a:moveTo>
                      <a:pt x="0" y="0"/>
                    </a:moveTo>
                    <a:lnTo>
                      <a:pt x="0" y="0"/>
                    </a:lnTo>
                    <a:cubicBezTo>
                      <a:pt x="5737" y="0"/>
                      <a:pt x="10762" y="3846"/>
                      <a:pt x="12259" y="9384"/>
                    </a:cubicBez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>
                <a:off x="0" y="-3925"/>
                <a:ext cx="13851" cy="14559"/>
              </a:xfrm>
              <a:custGeom>
                <a:avLst/>
                <a:gdLst/>
                <a:ahLst/>
                <a:cxnLst/>
                <a:rect r="r" b="b" t="t" l="l"/>
                <a:pathLst>
                  <a:path h="14559" w="13851">
                    <a:moveTo>
                      <a:pt x="12078" y="0"/>
                    </a:moveTo>
                    <a:cubicBezTo>
                      <a:pt x="13851" y="5457"/>
                      <a:pt x="11746" y="11424"/>
                      <a:pt x="6942" y="14560"/>
                    </a:cubicBezTo>
                    <a:lnTo>
                      <a:pt x="0" y="39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>
                <a:off x="-7969" y="0"/>
                <a:ext cx="15434" cy="13647"/>
              </a:xfrm>
              <a:custGeom>
                <a:avLst/>
                <a:gdLst/>
                <a:ahLst/>
                <a:cxnLst/>
                <a:rect r="r" b="b" t="t" l="l"/>
                <a:pathLst>
                  <a:path h="13647" w="15434">
                    <a:moveTo>
                      <a:pt x="15434" y="10275"/>
                    </a:moveTo>
                    <a:cubicBezTo>
                      <a:pt x="10793" y="13647"/>
                      <a:pt x="4467" y="13488"/>
                      <a:pt x="0" y="9889"/>
                    </a:cubicBezTo>
                    <a:lnTo>
                      <a:pt x="7969" y="0"/>
                    </a:lnTo>
                    <a:close/>
                  </a:path>
                </a:pathLst>
              </a:custGeom>
              <a:solidFill>
                <a:srgbClr val="2C2C2C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>
                <a:off x="-13910" y="-4523"/>
                <a:ext cx="13910" cy="14798"/>
              </a:xfrm>
              <a:custGeom>
                <a:avLst/>
                <a:gdLst/>
                <a:ahLst/>
                <a:cxnLst/>
                <a:rect r="r" b="b" t="t" l="l"/>
                <a:pathLst>
                  <a:path h="14798" w="13910">
                    <a:moveTo>
                      <a:pt x="6445" y="14798"/>
                    </a:moveTo>
                    <a:cubicBezTo>
                      <a:pt x="1804" y="11425"/>
                      <a:pt x="0" y="5360"/>
                      <a:pt x="2043" y="0"/>
                    </a:cubicBezTo>
                    <a:lnTo>
                      <a:pt x="13910" y="4523"/>
                    </a:lnTo>
                    <a:close/>
                  </a:path>
                </a:pathLst>
              </a:custGeom>
              <a:solidFill>
                <a:srgbClr val="404040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12078" y="-12700"/>
                <a:ext cx="12078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2078">
                    <a:moveTo>
                      <a:pt x="0" y="8775"/>
                    </a:moveTo>
                    <a:cubicBezTo>
                      <a:pt x="1700" y="3543"/>
                      <a:pt x="6575" y="1"/>
                      <a:pt x="12077" y="0"/>
                    </a:cubicBezTo>
                    <a:lnTo>
                      <a:pt x="12078" y="12700"/>
                    </a:lnTo>
                    <a:close/>
                  </a:path>
                </a:pathLst>
              </a:custGeom>
              <a:solidFill>
                <a:srgbClr val="555555"/>
              </a:solidFill>
            </p:spPr>
          </p:sp>
        </p:grpSp>
      </p:grpSp>
      <p:sp>
        <p:nvSpPr>
          <p:cNvPr name="TextBox 14" id="14"/>
          <p:cNvSpPr txBox="true"/>
          <p:nvPr/>
        </p:nvSpPr>
        <p:spPr>
          <a:xfrm rot="0">
            <a:off x="2101120" y="1317160"/>
            <a:ext cx="5557028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102">
                <a:solidFill>
                  <a:srgbClr val="000000"/>
                </a:solidFill>
                <a:latin typeface="Aileron Heavy"/>
              </a:rPr>
              <a:t>By Actual Value ($)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400000">
            <a:off x="733340" y="1324060"/>
            <a:ext cx="1181439" cy="59072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028700" y="5359978"/>
            <a:ext cx="8371252" cy="3068432"/>
            <a:chOff x="0" y="0"/>
            <a:chExt cx="11161669" cy="4091242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11161665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 spc="60">
                  <a:solidFill>
                    <a:srgbClr val="000000"/>
                  </a:solidFill>
                  <a:latin typeface="Aileron Heavy"/>
                </a:rPr>
                <a:t>Asset Mix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862392"/>
              <a:ext cx="11161669" cy="222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Aileron Regular"/>
                </a:rPr>
                <a:t>Presentations are communication tools that can be used as demonstrations, lectures, speeches, reports, and more.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rot="-5400000">
            <a:off x="5042686" y="4912471"/>
            <a:ext cx="331844" cy="8359815"/>
          </a:xfrm>
          <a:prstGeom prst="rect">
            <a:avLst/>
          </a:prstGeom>
          <a:solidFill>
            <a:srgbClr val="3C47D6"/>
          </a:solid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8300158" cy="2379013"/>
            <a:chOff x="0" y="0"/>
            <a:chExt cx="11066877" cy="317201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1066873" cy="2117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480"/>
                </a:lnSpc>
              </a:pPr>
              <a:r>
                <a:rPr lang="en-US" sz="10400" spc="104">
                  <a:solidFill>
                    <a:srgbClr val="000000"/>
                  </a:solidFill>
                  <a:latin typeface="Aileron Heavy"/>
                </a:rPr>
                <a:t>85%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99129"/>
              <a:ext cx="11066877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Traditional Assets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-1728544">
            <a:off x="-1180050" y="4891192"/>
            <a:ext cx="24405004" cy="9962872"/>
          </a:xfrm>
          <a:prstGeom prst="rect">
            <a:avLst/>
          </a:prstGeom>
          <a:solidFill>
            <a:srgbClr val="3C47D6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8959142" y="6879287"/>
            <a:ext cx="8300158" cy="2379013"/>
            <a:chOff x="0" y="0"/>
            <a:chExt cx="11066877" cy="317201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1066873" cy="2117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2480"/>
                </a:lnSpc>
              </a:pPr>
              <a:r>
                <a:rPr lang="en-US" sz="10400" spc="104">
                  <a:solidFill>
                    <a:srgbClr val="F2F0F4"/>
                  </a:solidFill>
                  <a:latin typeface="Aileron Heavy"/>
                </a:rPr>
                <a:t>15%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499129"/>
              <a:ext cx="11066877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288">
                  <a:solidFill>
                    <a:srgbClr val="F2F0F4"/>
                  </a:solidFill>
                  <a:latin typeface="Aileron Regular Italics"/>
                </a:rPr>
                <a:t>Digital Assets</a:t>
              </a:r>
            </a:p>
          </p:txBody>
        </p:sp>
      </p:grpSp>
      <p:sp>
        <p:nvSpPr>
          <p:cNvPr name="AutoShape 9" id="9"/>
          <p:cNvSpPr/>
          <p:nvPr/>
        </p:nvSpPr>
        <p:spPr>
          <a:xfrm rot="-7128579">
            <a:off x="3146611" y="3395024"/>
            <a:ext cx="331844" cy="8359815"/>
          </a:xfrm>
          <a:prstGeom prst="rect">
            <a:avLst/>
          </a:prstGeom>
          <a:solidFill>
            <a:srgbClr val="3C47D6"/>
          </a:solidFill>
        </p:spPr>
      </p:sp>
      <p:sp>
        <p:nvSpPr>
          <p:cNvPr name="AutoShape 10" id="10"/>
          <p:cNvSpPr/>
          <p:nvPr/>
        </p:nvSpPr>
        <p:spPr>
          <a:xfrm rot="-7128579">
            <a:off x="14903271" y="-1339368"/>
            <a:ext cx="331844" cy="8359815"/>
          </a:xfrm>
          <a:prstGeom prst="rect">
            <a:avLst/>
          </a:prstGeom>
          <a:solidFill>
            <a:srgbClr val="F2F0F4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736543">
            <a:off x="3913203" y="7052112"/>
            <a:ext cx="4290404" cy="2145202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-1728544">
            <a:off x="10277419" y="1455629"/>
            <a:ext cx="4041614" cy="1914365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2700000">
            <a:off x="-29840" y="4275002"/>
            <a:ext cx="9458716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60">
                <a:solidFill>
                  <a:srgbClr val="000000"/>
                </a:solidFill>
                <a:latin typeface="Aileron Heavy"/>
              </a:rPr>
              <a:t>Fuel for Growth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85261" y="1417273"/>
            <a:ext cx="8997839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Aileron Regular"/>
              </a:rPr>
              <a:t>Innovation</a:t>
            </a:r>
          </a:p>
        </p:txBody>
      </p:sp>
      <p:sp>
        <p:nvSpPr>
          <p:cNvPr name="AutoShape 4" id="4"/>
          <p:cNvSpPr/>
          <p:nvPr/>
        </p:nvSpPr>
        <p:spPr>
          <a:xfrm rot="2700000">
            <a:off x="-4866005" y="5291735"/>
            <a:ext cx="15294592" cy="6815465"/>
          </a:xfrm>
          <a:prstGeom prst="rect">
            <a:avLst/>
          </a:prstGeom>
          <a:solidFill>
            <a:srgbClr val="3C47D6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1986820" y="8375737"/>
            <a:ext cx="3709178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102">
                <a:solidFill>
                  <a:srgbClr val="F2F0F4"/>
                </a:solidFill>
                <a:latin typeface="Aileron Heavy"/>
              </a:rPr>
              <a:t>Key Concepts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400000">
            <a:off x="733340" y="8382637"/>
            <a:ext cx="1181439" cy="59072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6049565" y="1072882"/>
            <a:ext cx="1424846" cy="1424846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C47D6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707180" y="6662432"/>
            <a:ext cx="1424846" cy="142484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C47D6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891684" y="3845566"/>
            <a:ext cx="1424846" cy="1424846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C47D6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965827" y="4234139"/>
            <a:ext cx="6293473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Aileron Regular"/>
              </a:rPr>
              <a:t>Creative Problem Solving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88648" y="7051004"/>
            <a:ext cx="3570652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Aileron Regular"/>
              </a:rPr>
              <a:t>Ease of Use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313793" y="1318435"/>
            <a:ext cx="896390" cy="933739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245112" y="4033908"/>
            <a:ext cx="717991" cy="10481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3965" y="3965"/>
            <a:ext cx="4956348" cy="4948418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2700000">
            <a:off x="1215978" y="2024260"/>
            <a:ext cx="4290404" cy="214520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7545705"/>
            <a:ext cx="6949891" cy="1712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65"/>
              </a:lnSpc>
            </a:pPr>
            <a:r>
              <a:rPr lang="en-US" sz="5500" spc="330">
                <a:solidFill>
                  <a:srgbClr val="000000"/>
                </a:solidFill>
                <a:latin typeface="Aileron Heavy Bold"/>
              </a:rPr>
              <a:t>INITIATING GROWTH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16241190" y="8240190"/>
            <a:ext cx="2048449" cy="2045171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47D6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695310" y="1790908"/>
            <a:ext cx="4166308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spc="288">
                <a:solidFill>
                  <a:srgbClr val="000000"/>
                </a:solidFill>
                <a:latin typeface="Aileron Regular Italics"/>
              </a:rPr>
              <a:t>Ideation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10425878" y="1031835"/>
            <a:ext cx="331844" cy="8226465"/>
          </a:xfrm>
          <a:prstGeom prst="rect">
            <a:avLst/>
          </a:prstGeom>
          <a:solidFill>
            <a:srgbClr val="3C47D6"/>
          </a:solidFill>
        </p:spPr>
      </p:sp>
      <p:sp>
        <p:nvSpPr>
          <p:cNvPr name="TextBox 10" id="10"/>
          <p:cNvSpPr txBox="true"/>
          <p:nvPr/>
        </p:nvSpPr>
        <p:spPr>
          <a:xfrm rot="0">
            <a:off x="12626707" y="4991403"/>
            <a:ext cx="4166308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spc="288">
                <a:solidFill>
                  <a:srgbClr val="000000"/>
                </a:solidFill>
                <a:latin typeface="Aileron Regular Italics"/>
              </a:rPr>
              <a:t>Implementation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95310" y="7726741"/>
            <a:ext cx="4166308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spc="288">
                <a:solidFill>
                  <a:srgbClr val="000000"/>
                </a:solidFill>
                <a:latin typeface="Aileron Regular Italics"/>
              </a:rPr>
              <a:t>Monitoring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25865" y="1028700"/>
            <a:ext cx="519971" cy="519971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0F4"/>
            </a:solid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-1571711" y="5290099"/>
            <a:ext cx="5601044" cy="2800522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043839" y="-1150958"/>
            <a:ext cx="331844" cy="4359315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949776" y="7483207"/>
            <a:ext cx="519971" cy="51997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548942" y="1238250"/>
            <a:ext cx="6338008" cy="2306194"/>
            <a:chOff x="0" y="0"/>
            <a:chExt cx="8450677" cy="307492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28575"/>
              <a:ext cx="8450677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Forming an in-house innovation team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825880"/>
              <a:ext cx="8450677" cy="1249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Aileron Regular"/>
                </a:rPr>
                <a:t>Presentations are communication tools that can be used as demonstrations.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921292" y="1238250"/>
            <a:ext cx="6338008" cy="2306194"/>
            <a:chOff x="0" y="0"/>
            <a:chExt cx="8450677" cy="307492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8575"/>
              <a:ext cx="8450677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Strengthening online engagement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825880"/>
              <a:ext cx="8450677" cy="1249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Aileron Regular"/>
                </a:rPr>
                <a:t>Presentations are communication tools that can be used as demonstrations.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548942" y="5537263"/>
            <a:ext cx="6338008" cy="2306194"/>
            <a:chOff x="0" y="0"/>
            <a:chExt cx="8450677" cy="307492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28575"/>
              <a:ext cx="8450677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Forming strategic partnerships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825880"/>
              <a:ext cx="8450677" cy="1249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Aileron Regular"/>
                </a:rPr>
                <a:t>Presentations are communication tools that can be used as demonstrations.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921292" y="5537263"/>
            <a:ext cx="6338008" cy="1782319"/>
            <a:chOff x="0" y="0"/>
            <a:chExt cx="8450677" cy="2376425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28575"/>
              <a:ext cx="8450677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Investing in in-house talent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127380"/>
              <a:ext cx="8450677" cy="1249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Aileron Regular"/>
                </a:rPr>
                <a:t>Presentations are communication tools that can be used as demonstrations.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80885" y="2257356"/>
            <a:ext cx="4778415" cy="5772289"/>
            <a:chOff x="0" y="0"/>
            <a:chExt cx="6371220" cy="76963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6361065" cy="2447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 spc="60">
                  <a:solidFill>
                    <a:srgbClr val="000000"/>
                  </a:solidFill>
                  <a:latin typeface="Aileron Heavy"/>
                </a:rPr>
                <a:t>MGC's Milestones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943535"/>
              <a:ext cx="6361069" cy="3752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Aileron Regular"/>
                </a:rPr>
                <a:t>Presentations are  tools that can be used as demonstrations, lectures, speeches, reports, and more.</a:t>
              </a:r>
            </a:p>
          </p:txBody>
        </p:sp>
        <p:sp>
          <p:nvSpPr>
            <p:cNvPr name="AutoShape 5" id="5"/>
            <p:cNvSpPr/>
            <p:nvPr/>
          </p:nvSpPr>
          <p:spPr>
            <a:xfrm rot="-5400000">
              <a:off x="2964381" y="5569"/>
              <a:ext cx="442458" cy="6371220"/>
            </a:xfrm>
            <a:prstGeom prst="rect">
              <a:avLst/>
            </a:prstGeom>
            <a:solidFill>
              <a:srgbClr val="3C47D6"/>
            </a:solidFill>
          </p:spPr>
        </p:sp>
      </p:grpSp>
      <p:sp>
        <p:nvSpPr>
          <p:cNvPr name="AutoShape 6" id="6"/>
          <p:cNvSpPr/>
          <p:nvPr/>
        </p:nvSpPr>
        <p:spPr>
          <a:xfrm rot="-1524566">
            <a:off x="-1589567" y="-1211344"/>
            <a:ext cx="10456081" cy="14582451"/>
          </a:xfrm>
          <a:prstGeom prst="rect">
            <a:avLst/>
          </a:prstGeom>
          <a:solidFill>
            <a:srgbClr val="3C47D6"/>
          </a:solid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482061" y="2129273"/>
            <a:ext cx="6028478" cy="6028454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r="0" t="-16666" b="-16666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86820" y="4526915"/>
            <a:ext cx="2585228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102">
                <a:solidFill>
                  <a:srgbClr val="F2F0F4"/>
                </a:solidFill>
                <a:latin typeface="Aileron Heavy"/>
              </a:rPr>
              <a:t>2020 Highlights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5400000">
            <a:off x="733340" y="4810040"/>
            <a:ext cx="1181439" cy="5907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5290" y="3684974"/>
            <a:ext cx="4522718" cy="4287336"/>
            <a:chOff x="0" y="0"/>
            <a:chExt cx="6030291" cy="571644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4269516" y="-47625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1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5277412" y="3054360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2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2638706" y="4971492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3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054360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4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007896" y="-47625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5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809606" y="387743"/>
              <a:ext cx="4411080" cy="4411080"/>
              <a:chOff x="-12700" y="-12700"/>
              <a:chExt cx="25400" cy="25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-12700"/>
                <a:ext cx="1225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2259">
                    <a:moveTo>
                      <a:pt x="0" y="0"/>
                    </a:moveTo>
                    <a:lnTo>
                      <a:pt x="0" y="0"/>
                    </a:lnTo>
                    <a:cubicBezTo>
                      <a:pt x="5737" y="0"/>
                      <a:pt x="10762" y="3846"/>
                      <a:pt x="12259" y="9384"/>
                    </a:cubicBez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>
                <a:off x="0" y="-3925"/>
                <a:ext cx="13851" cy="14559"/>
              </a:xfrm>
              <a:custGeom>
                <a:avLst/>
                <a:gdLst/>
                <a:ahLst/>
                <a:cxnLst/>
                <a:rect r="r" b="b" t="t" l="l"/>
                <a:pathLst>
                  <a:path h="14559" w="13851">
                    <a:moveTo>
                      <a:pt x="12078" y="0"/>
                    </a:moveTo>
                    <a:cubicBezTo>
                      <a:pt x="13851" y="5457"/>
                      <a:pt x="11746" y="11424"/>
                      <a:pt x="6942" y="14560"/>
                    </a:cubicBezTo>
                    <a:lnTo>
                      <a:pt x="0" y="39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>
                <a:off x="-7969" y="0"/>
                <a:ext cx="15434" cy="13647"/>
              </a:xfrm>
              <a:custGeom>
                <a:avLst/>
                <a:gdLst/>
                <a:ahLst/>
                <a:cxnLst/>
                <a:rect r="r" b="b" t="t" l="l"/>
                <a:pathLst>
                  <a:path h="13647" w="15434">
                    <a:moveTo>
                      <a:pt x="15434" y="10275"/>
                    </a:moveTo>
                    <a:cubicBezTo>
                      <a:pt x="10793" y="13647"/>
                      <a:pt x="4467" y="13488"/>
                      <a:pt x="0" y="9889"/>
                    </a:cubicBezTo>
                    <a:lnTo>
                      <a:pt x="7969" y="0"/>
                    </a:lnTo>
                    <a:close/>
                  </a:path>
                </a:pathLst>
              </a:custGeom>
              <a:solidFill>
                <a:srgbClr val="2C2C2C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>
                <a:off x="-13910" y="-4523"/>
                <a:ext cx="13910" cy="14798"/>
              </a:xfrm>
              <a:custGeom>
                <a:avLst/>
                <a:gdLst/>
                <a:ahLst/>
                <a:cxnLst/>
                <a:rect r="r" b="b" t="t" l="l"/>
                <a:pathLst>
                  <a:path h="14798" w="13910">
                    <a:moveTo>
                      <a:pt x="6445" y="14798"/>
                    </a:moveTo>
                    <a:cubicBezTo>
                      <a:pt x="1804" y="11425"/>
                      <a:pt x="0" y="5360"/>
                      <a:pt x="2043" y="0"/>
                    </a:cubicBezTo>
                    <a:lnTo>
                      <a:pt x="13910" y="4523"/>
                    </a:lnTo>
                    <a:close/>
                  </a:path>
                </a:pathLst>
              </a:custGeom>
              <a:solidFill>
                <a:srgbClr val="404040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12078" y="-12700"/>
                <a:ext cx="12078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2078">
                    <a:moveTo>
                      <a:pt x="0" y="8775"/>
                    </a:moveTo>
                    <a:cubicBezTo>
                      <a:pt x="1700" y="3543"/>
                      <a:pt x="6575" y="1"/>
                      <a:pt x="12077" y="0"/>
                    </a:cubicBezTo>
                    <a:lnTo>
                      <a:pt x="12078" y="12700"/>
                    </a:lnTo>
                    <a:close/>
                  </a:path>
                </a:pathLst>
              </a:custGeom>
              <a:solidFill>
                <a:srgbClr val="555555"/>
              </a:solidFill>
            </p:spPr>
          </p:sp>
        </p:grpSp>
      </p:grpSp>
      <p:grpSp>
        <p:nvGrpSpPr>
          <p:cNvPr name="Group 14" id="14"/>
          <p:cNvGrpSpPr/>
          <p:nvPr/>
        </p:nvGrpSpPr>
        <p:grpSpPr>
          <a:xfrm rot="0">
            <a:off x="6882641" y="3684974"/>
            <a:ext cx="4522718" cy="4287336"/>
            <a:chOff x="0" y="0"/>
            <a:chExt cx="6030291" cy="571644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4269516" y="-47625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1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5277412" y="3054360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2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638706" y="4971492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3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3054360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4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007896" y="-47625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5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grpSp>
          <p:nvGrpSpPr>
            <p:cNvPr name="Group 20" id="20"/>
            <p:cNvGrpSpPr>
              <a:grpSpLocks noChangeAspect="true"/>
            </p:cNvGrpSpPr>
            <p:nvPr/>
          </p:nvGrpSpPr>
          <p:grpSpPr>
            <a:xfrm rot="0">
              <a:off x="809606" y="387743"/>
              <a:ext cx="4411080" cy="4411080"/>
              <a:chOff x="-12700" y="-12700"/>
              <a:chExt cx="25400" cy="25400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0" y="-12700"/>
                <a:ext cx="1225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2259">
                    <a:moveTo>
                      <a:pt x="0" y="0"/>
                    </a:moveTo>
                    <a:lnTo>
                      <a:pt x="0" y="0"/>
                    </a:lnTo>
                    <a:cubicBezTo>
                      <a:pt x="5737" y="0"/>
                      <a:pt x="10762" y="3846"/>
                      <a:pt x="12259" y="9384"/>
                    </a:cubicBez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>
                <a:off x="0" y="-3925"/>
                <a:ext cx="13851" cy="14559"/>
              </a:xfrm>
              <a:custGeom>
                <a:avLst/>
                <a:gdLst/>
                <a:ahLst/>
                <a:cxnLst/>
                <a:rect r="r" b="b" t="t" l="l"/>
                <a:pathLst>
                  <a:path h="14559" w="13851">
                    <a:moveTo>
                      <a:pt x="12078" y="0"/>
                    </a:moveTo>
                    <a:cubicBezTo>
                      <a:pt x="13851" y="5457"/>
                      <a:pt x="11746" y="11424"/>
                      <a:pt x="6942" y="14560"/>
                    </a:cubicBezTo>
                    <a:lnTo>
                      <a:pt x="0" y="39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>
                <a:off x="-7969" y="0"/>
                <a:ext cx="15434" cy="13647"/>
              </a:xfrm>
              <a:custGeom>
                <a:avLst/>
                <a:gdLst/>
                <a:ahLst/>
                <a:cxnLst/>
                <a:rect r="r" b="b" t="t" l="l"/>
                <a:pathLst>
                  <a:path h="13647" w="15434">
                    <a:moveTo>
                      <a:pt x="15434" y="10275"/>
                    </a:moveTo>
                    <a:cubicBezTo>
                      <a:pt x="10793" y="13647"/>
                      <a:pt x="4467" y="13488"/>
                      <a:pt x="0" y="9889"/>
                    </a:cubicBezTo>
                    <a:lnTo>
                      <a:pt x="7969" y="0"/>
                    </a:lnTo>
                    <a:close/>
                  </a:path>
                </a:pathLst>
              </a:custGeom>
              <a:solidFill>
                <a:srgbClr val="2C2C2C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-13910" y="-4523"/>
                <a:ext cx="13910" cy="14798"/>
              </a:xfrm>
              <a:custGeom>
                <a:avLst/>
                <a:gdLst/>
                <a:ahLst/>
                <a:cxnLst/>
                <a:rect r="r" b="b" t="t" l="l"/>
                <a:pathLst>
                  <a:path h="14798" w="13910">
                    <a:moveTo>
                      <a:pt x="6445" y="14798"/>
                    </a:moveTo>
                    <a:cubicBezTo>
                      <a:pt x="1804" y="11425"/>
                      <a:pt x="0" y="5360"/>
                      <a:pt x="2043" y="0"/>
                    </a:cubicBezTo>
                    <a:lnTo>
                      <a:pt x="13910" y="4523"/>
                    </a:lnTo>
                    <a:close/>
                  </a:path>
                </a:pathLst>
              </a:custGeom>
              <a:solidFill>
                <a:srgbClr val="40404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-12078" y="-12700"/>
                <a:ext cx="12078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2078">
                    <a:moveTo>
                      <a:pt x="0" y="8775"/>
                    </a:moveTo>
                    <a:cubicBezTo>
                      <a:pt x="1700" y="3543"/>
                      <a:pt x="6575" y="1"/>
                      <a:pt x="12077" y="0"/>
                    </a:cubicBezTo>
                    <a:lnTo>
                      <a:pt x="12078" y="12700"/>
                    </a:lnTo>
                    <a:close/>
                  </a:path>
                </a:pathLst>
              </a:custGeom>
              <a:solidFill>
                <a:srgbClr val="555555"/>
              </a:solidFill>
            </p:spPr>
          </p:sp>
        </p:grpSp>
      </p:grpSp>
      <p:grpSp>
        <p:nvGrpSpPr>
          <p:cNvPr name="Group 26" id="26"/>
          <p:cNvGrpSpPr/>
          <p:nvPr/>
        </p:nvGrpSpPr>
        <p:grpSpPr>
          <a:xfrm rot="0">
            <a:off x="12609992" y="3684974"/>
            <a:ext cx="4522718" cy="4287336"/>
            <a:chOff x="0" y="0"/>
            <a:chExt cx="6030291" cy="5716448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4269516" y="-47625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1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5277412" y="3054360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2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2638706" y="4971492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3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3054360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4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007896" y="-47625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5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grpSp>
          <p:nvGrpSpPr>
            <p:cNvPr name="Group 32" id="32"/>
            <p:cNvGrpSpPr>
              <a:grpSpLocks noChangeAspect="true"/>
            </p:cNvGrpSpPr>
            <p:nvPr/>
          </p:nvGrpSpPr>
          <p:grpSpPr>
            <a:xfrm rot="0">
              <a:off x="809606" y="387743"/>
              <a:ext cx="4411080" cy="4411080"/>
              <a:chOff x="-12700" y="-12700"/>
              <a:chExt cx="25400" cy="25400"/>
            </a:xfrm>
          </p:grpSpPr>
          <p:sp>
            <p:nvSpPr>
              <p:cNvPr name="Freeform 33" id="33"/>
              <p:cNvSpPr/>
              <p:nvPr/>
            </p:nvSpPr>
            <p:spPr>
              <a:xfrm>
                <a:off x="0" y="-12700"/>
                <a:ext cx="1225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2259">
                    <a:moveTo>
                      <a:pt x="0" y="0"/>
                    </a:moveTo>
                    <a:lnTo>
                      <a:pt x="0" y="0"/>
                    </a:lnTo>
                    <a:cubicBezTo>
                      <a:pt x="5737" y="0"/>
                      <a:pt x="10762" y="3846"/>
                      <a:pt x="12259" y="9384"/>
                    </a:cubicBez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>
                <a:off x="0" y="-3925"/>
                <a:ext cx="13851" cy="14559"/>
              </a:xfrm>
              <a:custGeom>
                <a:avLst/>
                <a:gdLst/>
                <a:ahLst/>
                <a:cxnLst/>
                <a:rect r="r" b="b" t="t" l="l"/>
                <a:pathLst>
                  <a:path h="14559" w="13851">
                    <a:moveTo>
                      <a:pt x="12078" y="0"/>
                    </a:moveTo>
                    <a:cubicBezTo>
                      <a:pt x="13851" y="5457"/>
                      <a:pt x="11746" y="11424"/>
                      <a:pt x="6942" y="14560"/>
                    </a:cubicBezTo>
                    <a:lnTo>
                      <a:pt x="0" y="39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>
                <a:off x="-7969" y="0"/>
                <a:ext cx="15434" cy="13647"/>
              </a:xfrm>
              <a:custGeom>
                <a:avLst/>
                <a:gdLst/>
                <a:ahLst/>
                <a:cxnLst/>
                <a:rect r="r" b="b" t="t" l="l"/>
                <a:pathLst>
                  <a:path h="13647" w="15434">
                    <a:moveTo>
                      <a:pt x="15434" y="10275"/>
                    </a:moveTo>
                    <a:cubicBezTo>
                      <a:pt x="10793" y="13647"/>
                      <a:pt x="4467" y="13488"/>
                      <a:pt x="0" y="9889"/>
                    </a:cubicBezTo>
                    <a:lnTo>
                      <a:pt x="7969" y="0"/>
                    </a:lnTo>
                    <a:close/>
                  </a:path>
                </a:pathLst>
              </a:custGeom>
              <a:solidFill>
                <a:srgbClr val="2C2C2C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-13910" y="-4523"/>
                <a:ext cx="13910" cy="14798"/>
              </a:xfrm>
              <a:custGeom>
                <a:avLst/>
                <a:gdLst/>
                <a:ahLst/>
                <a:cxnLst/>
                <a:rect r="r" b="b" t="t" l="l"/>
                <a:pathLst>
                  <a:path h="14798" w="13910">
                    <a:moveTo>
                      <a:pt x="6445" y="14798"/>
                    </a:moveTo>
                    <a:cubicBezTo>
                      <a:pt x="1804" y="11425"/>
                      <a:pt x="0" y="5360"/>
                      <a:pt x="2043" y="0"/>
                    </a:cubicBezTo>
                    <a:lnTo>
                      <a:pt x="13910" y="4523"/>
                    </a:lnTo>
                    <a:close/>
                  </a:path>
                </a:pathLst>
              </a:custGeom>
              <a:solidFill>
                <a:srgbClr val="404040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>
                <a:off x="-12078" y="-12700"/>
                <a:ext cx="12078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2078">
                    <a:moveTo>
                      <a:pt x="0" y="8775"/>
                    </a:moveTo>
                    <a:cubicBezTo>
                      <a:pt x="1700" y="3543"/>
                      <a:pt x="6575" y="1"/>
                      <a:pt x="12077" y="0"/>
                    </a:cubicBezTo>
                    <a:lnTo>
                      <a:pt x="12078" y="12700"/>
                    </a:lnTo>
                    <a:close/>
                  </a:path>
                </a:pathLst>
              </a:custGeom>
              <a:solidFill>
                <a:srgbClr val="555555"/>
              </a:solidFill>
            </p:spPr>
          </p:sp>
        </p:grpSp>
      </p:grpSp>
      <p:sp>
        <p:nvSpPr>
          <p:cNvPr name="TextBox 38" id="38"/>
          <p:cNvSpPr txBox="true"/>
          <p:nvPr/>
        </p:nvSpPr>
        <p:spPr>
          <a:xfrm rot="0">
            <a:off x="1160996" y="1019175"/>
            <a:ext cx="9417076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60">
                <a:solidFill>
                  <a:srgbClr val="000000"/>
                </a:solidFill>
                <a:latin typeface="Aileron Heavy"/>
              </a:rPr>
              <a:t>Historical Performance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65631" y="8746490"/>
            <a:ext cx="4302036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288">
                <a:solidFill>
                  <a:srgbClr val="000000"/>
                </a:solidFill>
                <a:latin typeface="Aileron Regular Italics"/>
              </a:rPr>
              <a:t>2010 Performance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992982" y="8746490"/>
            <a:ext cx="4302036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288">
                <a:solidFill>
                  <a:srgbClr val="000000"/>
                </a:solidFill>
                <a:latin typeface="Aileron Regular Italics"/>
              </a:rPr>
              <a:t>2010 Performance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720333" y="8746490"/>
            <a:ext cx="4302036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288">
                <a:solidFill>
                  <a:srgbClr val="000000"/>
                </a:solidFill>
                <a:latin typeface="Aileron Regular Italics"/>
              </a:rPr>
              <a:t>2010 Performance</a:t>
            </a:r>
          </a:p>
        </p:txBody>
      </p:sp>
      <p:sp>
        <p:nvSpPr>
          <p:cNvPr name="AutoShape 42" id="42"/>
          <p:cNvSpPr/>
          <p:nvPr/>
        </p:nvSpPr>
        <p:spPr>
          <a:xfrm rot="-5400000">
            <a:off x="14856380" y="-2627333"/>
            <a:ext cx="331844" cy="8226465"/>
          </a:xfrm>
          <a:prstGeom prst="rect">
            <a:avLst/>
          </a:prstGeom>
          <a:solidFill>
            <a:srgbClr val="3C47D6"/>
          </a:solid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441102">
            <a:off x="6867564" y="4080494"/>
            <a:ext cx="16424616" cy="8252339"/>
          </a:xfrm>
          <a:prstGeom prst="rect">
            <a:avLst/>
          </a:prstGeom>
          <a:solidFill>
            <a:srgbClr val="3C47D6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2772569" y="8029236"/>
            <a:ext cx="3459919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20"/>
              </a:lnSpc>
            </a:pPr>
            <a:r>
              <a:rPr lang="en-US" sz="3400" spc="102">
                <a:solidFill>
                  <a:srgbClr val="F2F0F4"/>
                </a:solidFill>
                <a:latin typeface="Aileron Heavy"/>
              </a:rPr>
              <a:t>Financial Report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400000">
            <a:off x="16373221" y="8312361"/>
            <a:ext cx="1181439" cy="590720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-7844501">
            <a:off x="15191834" y="-1529621"/>
            <a:ext cx="330253" cy="6691971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-1309078" y="-1327793"/>
            <a:ext cx="3702244" cy="370224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C47D6"/>
            </a:solidFill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47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495980"/>
            <a:ext cx="8001446" cy="5762320"/>
            <a:chOff x="0" y="0"/>
            <a:chExt cx="10668595" cy="768309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381595" y="7309332"/>
              <a:ext cx="2057400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Item 1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2438995" y="7309332"/>
              <a:ext cx="2057400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Item 2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4496395" y="7309332"/>
              <a:ext cx="2057400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Item 3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6553795" y="7309332"/>
              <a:ext cx="2057400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Item 4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8611195" y="7309332"/>
              <a:ext cx="2057400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Item 5</a:t>
              </a:r>
            </a:p>
          </p:txBody>
        </p: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381595" y="163068"/>
              <a:ext cx="10287000" cy="7193889"/>
              <a:chOff x="0" y="0"/>
              <a:chExt cx="10287000" cy="7193889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-6350"/>
                <a:ext cx="10287000" cy="7206589"/>
              </a:xfrm>
              <a:custGeom>
                <a:avLst/>
                <a:gdLst/>
                <a:ahLst/>
                <a:cxnLst/>
                <a:rect r="r" b="b" t="t" l="l"/>
                <a:pathLst>
                  <a:path h="7206589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  <a:moveTo>
                      <a:pt x="0" y="1798472"/>
                    </a:moveTo>
                    <a:lnTo>
                      <a:pt x="10287000" y="1798472"/>
                    </a:lnTo>
                    <a:lnTo>
                      <a:pt x="10287000" y="1811172"/>
                    </a:lnTo>
                    <a:lnTo>
                      <a:pt x="0" y="1811172"/>
                    </a:lnTo>
                    <a:close/>
                    <a:moveTo>
                      <a:pt x="0" y="3596944"/>
                    </a:moveTo>
                    <a:lnTo>
                      <a:pt x="10287000" y="3596944"/>
                    </a:lnTo>
                    <a:lnTo>
                      <a:pt x="10287000" y="3609644"/>
                    </a:lnTo>
                    <a:lnTo>
                      <a:pt x="0" y="3609644"/>
                    </a:lnTo>
                    <a:close/>
                    <a:moveTo>
                      <a:pt x="0" y="5395417"/>
                    </a:moveTo>
                    <a:lnTo>
                      <a:pt x="10287000" y="5395417"/>
                    </a:lnTo>
                    <a:lnTo>
                      <a:pt x="10287000" y="5408117"/>
                    </a:lnTo>
                    <a:lnTo>
                      <a:pt x="0" y="5408117"/>
                    </a:lnTo>
                    <a:close/>
                    <a:moveTo>
                      <a:pt x="0" y="7193889"/>
                    </a:moveTo>
                    <a:lnTo>
                      <a:pt x="10287000" y="7193889"/>
                    </a:lnTo>
                    <a:lnTo>
                      <a:pt x="10287000" y="7206589"/>
                    </a:lnTo>
                    <a:lnTo>
                      <a:pt x="0" y="7206589"/>
                    </a:lnTo>
                    <a:close/>
                  </a:path>
                </a:pathLst>
              </a:custGeom>
              <a:solidFill>
                <a:srgbClr val="222222">
                  <a:alpha val="24705"/>
                </a:srgbClr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381595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40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750847"/>
              <a:ext cx="381595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30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549319"/>
              <a:ext cx="381595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20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347792"/>
              <a:ext cx="381595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10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52598" y="7146264"/>
              <a:ext cx="228997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0 </a:t>
              </a:r>
            </a:p>
          </p:txBody>
        </p: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381595" y="163068"/>
              <a:ext cx="10287000" cy="7193889"/>
              <a:chOff x="0" y="0"/>
              <a:chExt cx="10287000" cy="7193889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965200" y="2494397"/>
                <a:ext cx="2137208" cy="1525459"/>
              </a:xfrm>
              <a:custGeom>
                <a:avLst/>
                <a:gdLst/>
                <a:ahLst/>
                <a:cxnLst/>
                <a:rect r="r" b="b" t="t" l="l"/>
                <a:pathLst>
                  <a:path h="1525459" w="2137208">
                    <a:moveTo>
                      <a:pt x="127000" y="1462242"/>
                    </a:moveTo>
                    <a:cubicBezTo>
                      <a:pt x="126844" y="1427283"/>
                      <a:pt x="98460" y="1399025"/>
                      <a:pt x="63500" y="1399025"/>
                    </a:cubicBezTo>
                    <a:cubicBezTo>
                      <a:pt x="28540" y="1399025"/>
                      <a:pt x="156" y="1427283"/>
                      <a:pt x="0" y="1462242"/>
                    </a:cubicBezTo>
                    <a:cubicBezTo>
                      <a:pt x="156" y="1497201"/>
                      <a:pt x="28540" y="1525458"/>
                      <a:pt x="63500" y="1525458"/>
                    </a:cubicBezTo>
                    <a:cubicBezTo>
                      <a:pt x="98460" y="1525458"/>
                      <a:pt x="126844" y="1497201"/>
                      <a:pt x="127000" y="1462242"/>
                    </a:cubicBezTo>
                    <a:close/>
                    <a:moveTo>
                      <a:pt x="47192" y="1438778"/>
                    </a:moveTo>
                    <a:lnTo>
                      <a:pt x="79808" y="1485706"/>
                    </a:lnTo>
                    <a:lnTo>
                      <a:pt x="2137208" y="46928"/>
                    </a:lnTo>
                    <a:lnTo>
                      <a:pt x="2104592" y="0"/>
                    </a:lnTo>
                    <a:close/>
                  </a:path>
                </a:pathLst>
              </a:custGeom>
              <a:solidFill>
                <a:srgbClr val="F2F0F4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>
                <a:off x="3022600" y="2454644"/>
                <a:ext cx="2128107" cy="630410"/>
              </a:xfrm>
              <a:custGeom>
                <a:avLst/>
                <a:gdLst/>
                <a:ahLst/>
                <a:cxnLst/>
                <a:rect r="r" b="b" t="t" l="l"/>
                <a:pathLst>
                  <a:path h="630410" w="2128107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59" y="126434"/>
                      <a:pt x="126844" y="98176"/>
                      <a:pt x="127000" y="63217"/>
                    </a:cubicBezTo>
                    <a:close/>
                    <a:moveTo>
                      <a:pt x="70707" y="35566"/>
                    </a:moveTo>
                    <a:lnTo>
                      <a:pt x="56293" y="90868"/>
                    </a:lnTo>
                    <a:lnTo>
                      <a:pt x="2113693" y="630410"/>
                    </a:lnTo>
                    <a:lnTo>
                      <a:pt x="2128107" y="575108"/>
                    </a:lnTo>
                    <a:close/>
                  </a:path>
                </a:pathLst>
              </a:custGeom>
              <a:solidFill>
                <a:srgbClr val="F2F0F4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5080000" y="879456"/>
                <a:ext cx="2141522" cy="2241164"/>
              </a:xfrm>
              <a:custGeom>
                <a:avLst/>
                <a:gdLst/>
                <a:ahLst/>
                <a:cxnLst/>
                <a:rect r="r" b="b" t="t" l="l"/>
                <a:pathLst>
                  <a:path h="2241164" w="2141522">
                    <a:moveTo>
                      <a:pt x="127000" y="2177947"/>
                    </a:moveTo>
                    <a:cubicBezTo>
                      <a:pt x="126844" y="2142987"/>
                      <a:pt x="98459" y="2114730"/>
                      <a:pt x="63500" y="2114730"/>
                    </a:cubicBezTo>
                    <a:cubicBezTo>
                      <a:pt x="28541" y="2114730"/>
                      <a:pt x="156" y="2142987"/>
                      <a:pt x="0" y="2177947"/>
                    </a:cubicBezTo>
                    <a:cubicBezTo>
                      <a:pt x="156" y="2212906"/>
                      <a:pt x="28541" y="2241163"/>
                      <a:pt x="63500" y="2241163"/>
                    </a:cubicBezTo>
                    <a:cubicBezTo>
                      <a:pt x="98459" y="2241163"/>
                      <a:pt x="126844" y="2212906"/>
                      <a:pt x="127000" y="2177947"/>
                    </a:cubicBezTo>
                    <a:close/>
                    <a:moveTo>
                      <a:pt x="42878" y="2158166"/>
                    </a:moveTo>
                    <a:lnTo>
                      <a:pt x="84122" y="2197727"/>
                    </a:lnTo>
                    <a:lnTo>
                      <a:pt x="2141522" y="39561"/>
                    </a:lnTo>
                    <a:lnTo>
                      <a:pt x="2100278" y="0"/>
                    </a:lnTo>
                    <a:close/>
                  </a:path>
                </a:pathLst>
              </a:custGeom>
              <a:solidFill>
                <a:srgbClr val="F2F0F4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7137400" y="656172"/>
                <a:ext cx="2184400" cy="306281"/>
              </a:xfrm>
              <a:custGeom>
                <a:avLst/>
                <a:gdLst/>
                <a:ahLst/>
                <a:cxnLst/>
                <a:rect r="r" b="b" t="t" l="l"/>
                <a:pathLst>
                  <a:path h="306281" w="2184400">
                    <a:moveTo>
                      <a:pt x="127000" y="243064"/>
                    </a:moveTo>
                    <a:cubicBezTo>
                      <a:pt x="126843" y="208105"/>
                      <a:pt x="98460" y="179847"/>
                      <a:pt x="63500" y="179847"/>
                    </a:cubicBezTo>
                    <a:cubicBezTo>
                      <a:pt x="28540" y="179847"/>
                      <a:pt x="157" y="208105"/>
                      <a:pt x="0" y="243064"/>
                    </a:cubicBezTo>
                    <a:cubicBezTo>
                      <a:pt x="157" y="278023"/>
                      <a:pt x="28540" y="306281"/>
                      <a:pt x="63500" y="306281"/>
                    </a:cubicBezTo>
                    <a:cubicBezTo>
                      <a:pt x="98460" y="306281"/>
                      <a:pt x="126843" y="278023"/>
                      <a:pt x="127000" y="243064"/>
                    </a:cubicBezTo>
                    <a:close/>
                    <a:moveTo>
                      <a:pt x="61027" y="214596"/>
                    </a:moveTo>
                    <a:lnTo>
                      <a:pt x="65973" y="271532"/>
                    </a:lnTo>
                    <a:lnTo>
                      <a:pt x="2123373" y="91685"/>
                    </a:lnTo>
                    <a:lnTo>
                      <a:pt x="2118427" y="34749"/>
                    </a:lnTo>
                    <a:close/>
                    <a:moveTo>
                      <a:pt x="2184400" y="63217"/>
                    </a:moveTo>
                    <a:cubicBezTo>
                      <a:pt x="2184243" y="28258"/>
                      <a:pt x="2155860" y="0"/>
                      <a:pt x="2120900" y="0"/>
                    </a:cubicBezTo>
                    <a:cubicBezTo>
                      <a:pt x="2085940" y="0"/>
                      <a:pt x="2057557" y="28258"/>
                      <a:pt x="2057400" y="63217"/>
                    </a:cubicBezTo>
                    <a:cubicBezTo>
                      <a:pt x="2057557" y="98176"/>
                      <a:pt x="2085940" y="126434"/>
                      <a:pt x="2120900" y="126434"/>
                    </a:cubicBezTo>
                    <a:cubicBezTo>
                      <a:pt x="2155860" y="126434"/>
                      <a:pt x="2184243" y="98176"/>
                      <a:pt x="2184400" y="63217"/>
                    </a:cubicBezTo>
                    <a:close/>
                  </a:path>
                </a:pathLst>
              </a:custGeom>
              <a:solidFill>
                <a:srgbClr val="F2F0F4"/>
              </a:solidFill>
            </p:spPr>
          </p:sp>
        </p:grpSp>
      </p:grpSp>
      <p:sp>
        <p:nvSpPr>
          <p:cNvPr name="TextBox 20" id="20"/>
          <p:cNvSpPr txBox="true"/>
          <p:nvPr/>
        </p:nvSpPr>
        <p:spPr>
          <a:xfrm rot="0">
            <a:off x="2101120" y="1317160"/>
            <a:ext cx="5557028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102">
                <a:solidFill>
                  <a:srgbClr val="F2F0F4"/>
                </a:solidFill>
                <a:latin typeface="Aileron Heavy"/>
              </a:rPr>
              <a:t>By Actual Value ($)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400000">
            <a:off x="733340" y="1324060"/>
            <a:ext cx="1181439" cy="59072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 rot="0">
            <a:off x="10105010" y="5340963"/>
            <a:ext cx="7154290" cy="2909541"/>
            <a:chOff x="0" y="0"/>
            <a:chExt cx="9539053" cy="3879388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4" y="-9525"/>
              <a:ext cx="9539050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200"/>
                </a:lnSpc>
              </a:pPr>
              <a:r>
                <a:rPr lang="en-US" sz="6000" spc="60">
                  <a:solidFill>
                    <a:srgbClr val="F2F0F4"/>
                  </a:solidFill>
                  <a:latin typeface="Aileron Heavy"/>
                </a:rPr>
                <a:t>Asset Mix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1650538"/>
              <a:ext cx="9539053" cy="222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00"/>
                </a:lnSpc>
              </a:pPr>
              <a:r>
                <a:rPr lang="en-US" sz="3000" spc="30">
                  <a:solidFill>
                    <a:srgbClr val="F2F0F4"/>
                  </a:solidFill>
                  <a:latin typeface="Aileron Regular"/>
                </a:rPr>
                <a:t>Presentations are communication tools that can be used as demonstrations, lectures, speeches, reports, and more.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 rot="-5400000">
            <a:off x="13521951" y="5520951"/>
            <a:ext cx="331844" cy="7142853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14355951" y="-2288176"/>
            <a:ext cx="5280407" cy="457635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1583" y="6034834"/>
            <a:ext cx="15184834" cy="331844"/>
            <a:chOff x="0" y="0"/>
            <a:chExt cx="20246445" cy="442458"/>
          </a:xfrm>
        </p:grpSpPr>
        <p:sp>
          <p:nvSpPr>
            <p:cNvPr name="AutoShape 3" id="3"/>
            <p:cNvSpPr/>
            <p:nvPr/>
          </p:nvSpPr>
          <p:spPr>
            <a:xfrm rot="-5400000">
              <a:off x="2309576" y="-2309576"/>
              <a:ext cx="442458" cy="5061611"/>
            </a:xfrm>
            <a:prstGeom prst="rect">
              <a:avLst/>
            </a:prstGeom>
            <a:solidFill>
              <a:srgbClr val="3C47D6"/>
            </a:solidFill>
          </p:spPr>
        </p:sp>
        <p:sp>
          <p:nvSpPr>
            <p:cNvPr name="AutoShape 4" id="4"/>
            <p:cNvSpPr/>
            <p:nvPr/>
          </p:nvSpPr>
          <p:spPr>
            <a:xfrm rot="-5400000">
              <a:off x="7371188" y="-2309576"/>
              <a:ext cx="442458" cy="5061611"/>
            </a:xfrm>
            <a:prstGeom prst="rect">
              <a:avLst/>
            </a:prstGeom>
            <a:solidFill>
              <a:srgbClr val="3C47D6">
                <a:alpha val="69803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-5400000">
              <a:off x="12432799" y="-2309576"/>
              <a:ext cx="442458" cy="5061611"/>
            </a:xfrm>
            <a:prstGeom prst="rect">
              <a:avLst/>
            </a:prstGeom>
            <a:solidFill>
              <a:srgbClr val="3C47D6">
                <a:alpha val="40000"/>
              </a:srgbClr>
            </a:solidFill>
          </p:spPr>
        </p:sp>
        <p:sp>
          <p:nvSpPr>
            <p:cNvPr name="AutoShape 6" id="6"/>
            <p:cNvSpPr/>
            <p:nvPr/>
          </p:nvSpPr>
          <p:spPr>
            <a:xfrm rot="-5400000">
              <a:off x="17494410" y="-2309576"/>
              <a:ext cx="442458" cy="5061611"/>
            </a:xfrm>
            <a:prstGeom prst="rect">
              <a:avLst/>
            </a:prstGeom>
            <a:solidFill>
              <a:srgbClr val="3C47D6">
                <a:alpha val="9803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793060" y="6866282"/>
            <a:ext cx="3313255" cy="1722237"/>
            <a:chOff x="0" y="0"/>
            <a:chExt cx="4417673" cy="229631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28575"/>
              <a:ext cx="4417673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2020 Q1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047271"/>
              <a:ext cx="4417673" cy="1249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Aileron Regular"/>
                </a:rPr>
                <a:t>Presentations are communication tools.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589269" y="6866282"/>
            <a:ext cx="3313255" cy="1722237"/>
            <a:chOff x="0" y="0"/>
            <a:chExt cx="4417673" cy="229631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4417673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2020 Q2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47271"/>
              <a:ext cx="4417673" cy="1249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Aileron Regular"/>
                </a:rPr>
                <a:t>Presentations are communication tools.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385477" y="6866282"/>
            <a:ext cx="3313255" cy="1722237"/>
            <a:chOff x="0" y="0"/>
            <a:chExt cx="4417673" cy="229631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28575"/>
              <a:ext cx="4417673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2020 Q3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047271"/>
              <a:ext cx="4417673" cy="1249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Aileron Regular"/>
                </a:rPr>
                <a:t>Presentations are communication tools.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181685" y="6866282"/>
            <a:ext cx="3313255" cy="1722237"/>
            <a:chOff x="0" y="0"/>
            <a:chExt cx="4417673" cy="2296316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28575"/>
              <a:ext cx="4417673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2020 Q4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047271"/>
              <a:ext cx="4417673" cy="1249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Aileron Regular"/>
                </a:rPr>
                <a:t>Presentations are communication tools.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535427" y="1785096"/>
            <a:ext cx="6850050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102">
                <a:solidFill>
                  <a:srgbClr val="000000"/>
                </a:solidFill>
                <a:latin typeface="Aileron Heavy"/>
              </a:rPr>
              <a:t>With Key Performance Indices</a:t>
            </a:r>
          </a:p>
        </p:txBody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400000">
            <a:off x="1256223" y="1791996"/>
            <a:ext cx="1181439" cy="59072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-10800000">
            <a:off x="14168860" y="0"/>
            <a:ext cx="4119140" cy="4112549"/>
            <a:chOff x="0" y="0"/>
            <a:chExt cx="6350000" cy="6339840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5373349" y="1232275"/>
            <a:ext cx="1710162" cy="1710162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C47D6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31857" y="1317160"/>
            <a:ext cx="4834457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102">
                <a:solidFill>
                  <a:srgbClr val="000000"/>
                </a:solidFill>
                <a:latin typeface="Aileron Heavy"/>
              </a:rPr>
              <a:t>Topic Outline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735931" y="1028700"/>
            <a:ext cx="7743756" cy="3981280"/>
            <a:chOff x="0" y="0"/>
            <a:chExt cx="10325008" cy="530837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0325004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 spc="60">
                  <a:solidFill>
                    <a:srgbClr val="000000"/>
                  </a:solidFill>
                  <a:latin typeface="Aileron Heavy"/>
                </a:rPr>
                <a:t>Presentation Guide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555524"/>
              <a:ext cx="10325008" cy="3752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Aileron Regular"/>
                </a:rPr>
                <a:t>Company Overview</a:t>
              </a:r>
            </a:p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Aileron Regular"/>
                </a:rPr>
                <a:t>Asset Mix</a:t>
              </a:r>
            </a:p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Aileron Regular"/>
                </a:rPr>
                <a:t>Growth Initiatives</a:t>
              </a:r>
            </a:p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Aileron Regular"/>
                </a:rPr>
                <a:t>Milestones</a:t>
              </a:r>
            </a:p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Aileron Regular"/>
                </a:rPr>
                <a:t>Financial Report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400000">
            <a:off x="733340" y="1324060"/>
            <a:ext cx="1181439" cy="590720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0">
            <a:off x="7671089" y="1028700"/>
            <a:ext cx="331844" cy="6800583"/>
          </a:xfrm>
          <a:prstGeom prst="rect">
            <a:avLst/>
          </a:prstGeom>
          <a:solidFill>
            <a:srgbClr val="3C47D6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1750135" y="5387707"/>
            <a:ext cx="6148390" cy="5328605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028700" y="8347049"/>
            <a:ext cx="911251" cy="911251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C47D6"/>
            </a:solidFill>
          </p:spPr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47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1611503" y="-798871"/>
            <a:ext cx="5280407" cy="457635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028700" y="1209168"/>
            <a:ext cx="4954689" cy="3589933"/>
          </a:xfrm>
          <a:prstGeom prst="rect">
            <a:avLst/>
          </a:prstGeom>
          <a:solidFill>
            <a:srgbClr val="F2F0F4"/>
          </a:solidFill>
        </p:spPr>
      </p:sp>
      <p:sp>
        <p:nvSpPr>
          <p:cNvPr name="AutoShape 4" id="4"/>
          <p:cNvSpPr/>
          <p:nvPr/>
        </p:nvSpPr>
        <p:spPr>
          <a:xfrm rot="0">
            <a:off x="6666656" y="1209168"/>
            <a:ext cx="4954689" cy="3589933"/>
          </a:xfrm>
          <a:prstGeom prst="rect">
            <a:avLst/>
          </a:prstGeom>
          <a:solidFill>
            <a:srgbClr val="F2F0F4"/>
          </a:solidFill>
        </p:spPr>
      </p:sp>
      <p:sp>
        <p:nvSpPr>
          <p:cNvPr name="AutoShape 5" id="5"/>
          <p:cNvSpPr/>
          <p:nvPr/>
        </p:nvSpPr>
        <p:spPr>
          <a:xfrm rot="0">
            <a:off x="12304611" y="1209168"/>
            <a:ext cx="4954689" cy="3589933"/>
          </a:xfrm>
          <a:prstGeom prst="rect">
            <a:avLst/>
          </a:prstGeom>
          <a:solidFill>
            <a:srgbClr val="F2F0F4"/>
          </a:solidFill>
        </p:spPr>
      </p:sp>
      <p:sp>
        <p:nvSpPr>
          <p:cNvPr name="AutoShape 6" id="6"/>
          <p:cNvSpPr/>
          <p:nvPr/>
        </p:nvSpPr>
        <p:spPr>
          <a:xfrm rot="0">
            <a:off x="1028700" y="5487899"/>
            <a:ext cx="4954689" cy="3589933"/>
          </a:xfrm>
          <a:prstGeom prst="rect">
            <a:avLst/>
          </a:prstGeom>
          <a:solidFill>
            <a:srgbClr val="F2F0F4"/>
          </a:solidFill>
        </p:spPr>
      </p:sp>
      <p:sp>
        <p:nvSpPr>
          <p:cNvPr name="AutoShape 7" id="7"/>
          <p:cNvSpPr/>
          <p:nvPr/>
        </p:nvSpPr>
        <p:spPr>
          <a:xfrm rot="0">
            <a:off x="6666656" y="5487899"/>
            <a:ext cx="4954689" cy="3589933"/>
          </a:xfrm>
          <a:prstGeom prst="rect">
            <a:avLst/>
          </a:prstGeom>
          <a:solidFill>
            <a:srgbClr val="F2F0F4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619097" y="6534797"/>
            <a:ext cx="5280407" cy="4576353"/>
          </a:xfrm>
          <a:prstGeom prst="rect">
            <a:avLst/>
          </a:prstGeom>
        </p:spPr>
      </p:pic>
      <p:sp>
        <p:nvSpPr>
          <p:cNvPr name="AutoShape 9" id="9"/>
          <p:cNvSpPr/>
          <p:nvPr/>
        </p:nvSpPr>
        <p:spPr>
          <a:xfrm rot="0">
            <a:off x="12304611" y="5487899"/>
            <a:ext cx="4954689" cy="3589933"/>
          </a:xfrm>
          <a:prstGeom prst="rect">
            <a:avLst/>
          </a:prstGeom>
          <a:solidFill>
            <a:srgbClr val="F2F0F4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1412071" y="1667640"/>
            <a:ext cx="4187946" cy="2246112"/>
            <a:chOff x="0" y="0"/>
            <a:chExt cx="5583928" cy="299481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5583928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Maximized our assets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745771"/>
              <a:ext cx="5583928" cy="1249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Aileron Regular"/>
                </a:rPr>
                <a:t>Presentations are communication tools.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050027" y="1667640"/>
            <a:ext cx="4187946" cy="2246112"/>
            <a:chOff x="0" y="0"/>
            <a:chExt cx="5583928" cy="299481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28575"/>
              <a:ext cx="5583928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Invested in our people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745771"/>
              <a:ext cx="5583928" cy="1249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Aileron Regular"/>
                </a:rPr>
                <a:t>Presentations are communication tools.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687983" y="1667640"/>
            <a:ext cx="4187946" cy="2246112"/>
            <a:chOff x="0" y="0"/>
            <a:chExt cx="5583928" cy="2994816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28575"/>
              <a:ext cx="5583928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Improved online engagement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745771"/>
              <a:ext cx="5583928" cy="1249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Aileron Regular"/>
                </a:rPr>
                <a:t>Presentations are communication tools.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12071" y="5965386"/>
            <a:ext cx="4187946" cy="2246112"/>
            <a:chOff x="0" y="0"/>
            <a:chExt cx="5583928" cy="2994816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28575"/>
              <a:ext cx="5583928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Took calculated risks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745771"/>
              <a:ext cx="5583928" cy="1249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Aileron Regular"/>
                </a:rPr>
                <a:t>Presentations are communication tools.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050027" y="5965386"/>
            <a:ext cx="4187946" cy="2246112"/>
            <a:chOff x="0" y="0"/>
            <a:chExt cx="5583928" cy="2994816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28575"/>
              <a:ext cx="5583928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Streamlined operations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1745771"/>
              <a:ext cx="5583928" cy="1249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Aileron Regular"/>
                </a:rPr>
                <a:t>Presentations are communication tools.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687983" y="5965386"/>
            <a:ext cx="4187946" cy="2246112"/>
            <a:chOff x="0" y="0"/>
            <a:chExt cx="5583928" cy="2994816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28575"/>
              <a:ext cx="5583928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Capitalized on innovation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1745771"/>
              <a:ext cx="5583928" cy="1249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Aileron Regular"/>
                </a:rPr>
                <a:t>Presentations are communication tools.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218246" y="-197769"/>
            <a:ext cx="5639230" cy="10682539"/>
          </a:xfrm>
          <a:prstGeom prst="rect">
            <a:avLst/>
          </a:prstGeom>
          <a:solidFill>
            <a:srgbClr val="3C47D6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400000">
            <a:off x="204722" y="4319522"/>
            <a:ext cx="3295910" cy="164795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327093" y="4277678"/>
            <a:ext cx="4872487" cy="1712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64"/>
              </a:lnSpc>
            </a:pPr>
            <a:r>
              <a:rPr lang="en-US" sz="5500" spc="330">
                <a:solidFill>
                  <a:srgbClr val="000000"/>
                </a:solidFill>
                <a:latin typeface="Aileron Heavy Bold"/>
              </a:rPr>
              <a:t>OUR YEAR</a:t>
            </a:r>
          </a:p>
          <a:p>
            <a:pPr>
              <a:lnSpc>
                <a:spcPts val="6765"/>
              </a:lnSpc>
            </a:pPr>
            <a:r>
              <a:rPr lang="en-US" sz="5500" spc="330">
                <a:solidFill>
                  <a:srgbClr val="000000"/>
                </a:solidFill>
                <a:latin typeface="Aileron Heavy Bold"/>
              </a:rPr>
              <a:t>IN REVIEW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5400000">
            <a:off x="12524607" y="4542347"/>
            <a:ext cx="1387277" cy="120230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47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5553" y="2158359"/>
            <a:ext cx="6845112" cy="1917747"/>
            <a:chOff x="0" y="0"/>
            <a:chExt cx="9126817" cy="255699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083612" y="101318"/>
              <a:ext cx="8043205" cy="726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102">
                  <a:solidFill>
                    <a:srgbClr val="F2F0F4"/>
                  </a:solidFill>
                  <a:latin typeface="Aileron Heavy"/>
                </a:rPr>
                <a:t>More innovation</a:t>
              </a:r>
            </a:p>
          </p:txBody>
        </p:sp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5400000">
              <a:off x="-244228" y="244228"/>
              <a:ext cx="976913" cy="488456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1083612" y="1307951"/>
              <a:ext cx="8043205" cy="1249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F2F0F4"/>
                  </a:solidFill>
                  <a:latin typeface="Aileron Regular"/>
                </a:rPr>
                <a:t>Presentations are communication tools that can be used as demonstrations.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67334" y="2158359"/>
            <a:ext cx="6845112" cy="1917747"/>
            <a:chOff x="0" y="0"/>
            <a:chExt cx="9126817" cy="255699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083612" y="101318"/>
              <a:ext cx="8043205" cy="726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102">
                  <a:solidFill>
                    <a:srgbClr val="F2F0F4"/>
                  </a:solidFill>
                  <a:latin typeface="Aileron Heavy"/>
                </a:rPr>
                <a:t>Larger digital asset mix</a:t>
              </a:r>
            </a:p>
          </p:txBody>
        </p:sp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5400000">
              <a:off x="-244228" y="244228"/>
              <a:ext cx="976913" cy="488456"/>
            </a:xfrm>
            <a:prstGeom prst="rect">
              <a:avLst/>
            </a:prstGeom>
          </p:spPr>
        </p:pic>
        <p:sp>
          <p:nvSpPr>
            <p:cNvPr name="TextBox 9" id="9"/>
            <p:cNvSpPr txBox="true"/>
            <p:nvPr/>
          </p:nvSpPr>
          <p:spPr>
            <a:xfrm rot="0">
              <a:off x="1083612" y="1307951"/>
              <a:ext cx="8043205" cy="1249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F2F0F4"/>
                  </a:solidFill>
                  <a:latin typeface="Aileron Regular"/>
                </a:rPr>
                <a:t>Presentations are communication tools that can be used as demonstrations.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75553" y="5942699"/>
            <a:ext cx="6845112" cy="1917747"/>
            <a:chOff x="0" y="0"/>
            <a:chExt cx="9126817" cy="255699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083612" y="101318"/>
              <a:ext cx="8043205" cy="726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102">
                  <a:solidFill>
                    <a:srgbClr val="F2F0F4"/>
                  </a:solidFill>
                  <a:latin typeface="Aileron Heavy"/>
                </a:rPr>
                <a:t>Office expansion</a:t>
              </a:r>
            </a:p>
          </p:txBody>
        </p:sp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5400000">
              <a:off x="-244228" y="244228"/>
              <a:ext cx="976913" cy="488456"/>
            </a:xfrm>
            <a:prstGeom prst="rect">
              <a:avLst/>
            </a:prstGeom>
          </p:spPr>
        </p:pic>
        <p:sp>
          <p:nvSpPr>
            <p:cNvPr name="TextBox 13" id="13"/>
            <p:cNvSpPr txBox="true"/>
            <p:nvPr/>
          </p:nvSpPr>
          <p:spPr>
            <a:xfrm rot="0">
              <a:off x="1083612" y="1307951"/>
              <a:ext cx="8043205" cy="1249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F2F0F4"/>
                  </a:solidFill>
                  <a:latin typeface="Aileron Regular"/>
                </a:rPr>
                <a:t>Presentations are communication tools that can be used as demonstrations.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967334" y="5942699"/>
            <a:ext cx="6845112" cy="1917747"/>
            <a:chOff x="0" y="0"/>
            <a:chExt cx="9126817" cy="255699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1083612" y="101318"/>
              <a:ext cx="8043205" cy="726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102">
                  <a:solidFill>
                    <a:srgbClr val="F2F0F4"/>
                  </a:solidFill>
                  <a:latin typeface="Aileron Heavy"/>
                </a:rPr>
                <a:t>More collaboration</a:t>
              </a:r>
            </a:p>
          </p:txBody>
        </p:sp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5400000">
              <a:off x="-244228" y="244228"/>
              <a:ext cx="976913" cy="488456"/>
            </a:xfrm>
            <a:prstGeom prst="rect">
              <a:avLst/>
            </a:prstGeom>
          </p:spPr>
        </p:pic>
        <p:sp>
          <p:nvSpPr>
            <p:cNvPr name="TextBox 17" id="17"/>
            <p:cNvSpPr txBox="true"/>
            <p:nvPr/>
          </p:nvSpPr>
          <p:spPr>
            <a:xfrm rot="0">
              <a:off x="1083612" y="1307951"/>
              <a:ext cx="8043205" cy="1249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F2F0F4"/>
                  </a:solidFill>
                  <a:latin typeface="Aileron Regular"/>
                </a:rPr>
                <a:t>Presentations are communication tools that can be used as demonstrations.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47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8101" y="8101"/>
            <a:ext cx="10126514" cy="10110312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887498" y="4687968"/>
            <a:ext cx="9270856" cy="4570332"/>
            <a:chOff x="0" y="0"/>
            <a:chExt cx="12361141" cy="609377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"/>
              <a:ext cx="12361141" cy="4563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6765"/>
                </a:lnSpc>
              </a:pPr>
              <a:r>
                <a:rPr lang="en-US" sz="5500" spc="330">
                  <a:solidFill>
                    <a:srgbClr val="F2F0F4"/>
                  </a:solidFill>
                  <a:latin typeface="Aileron Heavy Bold"/>
                </a:rPr>
                <a:t>GROWTH IS NEVER BY MERE CHANCE; IT IS THE RESULT OF FORCES WORKING TOGETHER.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420887"/>
              <a:ext cx="12361141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288">
                  <a:solidFill>
                    <a:srgbClr val="F2F0F4"/>
                  </a:solidFill>
                  <a:latin typeface="Aileron Regular Italics"/>
                </a:rPr>
                <a:t>- James Cash Penney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16927456" y="1028700"/>
            <a:ext cx="331844" cy="8226465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2041037" y="1317160"/>
            <a:ext cx="4568246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102">
                <a:solidFill>
                  <a:srgbClr val="F2F0F4"/>
                </a:solidFill>
                <a:latin typeface="Aileron Heavy"/>
              </a:rPr>
              <a:t>Words to Ponder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400000">
            <a:off x="733340" y="1324060"/>
            <a:ext cx="1181439" cy="59072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-1137542" y="6808173"/>
            <a:ext cx="4332484" cy="4332484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0F4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89101" y="8244057"/>
            <a:ext cx="1469917" cy="10142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03593" y="-1503593"/>
            <a:ext cx="10126514" cy="13133701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47D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534548" y="7139767"/>
            <a:ext cx="3731585" cy="1928382"/>
            <a:chOff x="0" y="0"/>
            <a:chExt cx="4975447" cy="257117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8575"/>
              <a:ext cx="4975447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Sheina Wissex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104327"/>
              <a:ext cx="4975447" cy="1466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Aileron Regular"/>
                </a:rPr>
                <a:t>Chief Innovation Officer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043879" y="7139767"/>
            <a:ext cx="3731585" cy="1356882"/>
            <a:chOff x="0" y="0"/>
            <a:chExt cx="4975447" cy="180917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28575"/>
              <a:ext cx="4975447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Brandie Valerto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104327"/>
              <a:ext cx="4975447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Aileron Regular"/>
                </a:rPr>
                <a:t>Digital Marketer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527715" y="7139767"/>
            <a:ext cx="3731585" cy="1356882"/>
            <a:chOff x="0" y="0"/>
            <a:chExt cx="4975447" cy="180917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4975447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Kenneth Josuito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104327"/>
              <a:ext cx="4975447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Aileron Regular"/>
                </a:rPr>
                <a:t>Financial Guru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886070"/>
            <a:ext cx="2514621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60">
                <a:solidFill>
                  <a:srgbClr val="F2F0F4"/>
                </a:solidFill>
                <a:latin typeface="Aileron Heavy"/>
              </a:rPr>
              <a:t>Meet the Team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8548477">
            <a:off x="319548" y="6825079"/>
            <a:ext cx="3206852" cy="160342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47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44496" y="8334375"/>
            <a:ext cx="691480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6000" spc="60">
                <a:solidFill>
                  <a:srgbClr val="F2F0F4"/>
                </a:solidFill>
                <a:latin typeface="Aileron Heavy"/>
              </a:rPr>
              <a:t>Let's talk!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3367451"/>
            <a:ext cx="8314207" cy="4976449"/>
            <a:chOff x="0" y="0"/>
            <a:chExt cx="11085609" cy="663526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8575"/>
              <a:ext cx="1108560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F2F0F4"/>
                  </a:solidFill>
                  <a:latin typeface="Aileron Regular Italics"/>
                </a:rPr>
                <a:t>Phone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093950"/>
              <a:ext cx="11085609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F2F0F4"/>
                  </a:solidFill>
                  <a:latin typeface="Aileron Regular"/>
                </a:rPr>
                <a:t>123 456 7890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380461"/>
              <a:ext cx="1108560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F2F0F4"/>
                  </a:solidFill>
                  <a:latin typeface="Aileron Regular Italics"/>
                </a:rPr>
                <a:t>Email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502986"/>
              <a:ext cx="11085609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F2F0F4"/>
                  </a:solidFill>
                  <a:latin typeface="Aileron Regular"/>
                </a:rPr>
                <a:t>hello@reallygreatsite.com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807889"/>
              <a:ext cx="1108560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F2F0F4"/>
                  </a:solidFill>
                  <a:latin typeface="Aileron Regular Italics"/>
                </a:rPr>
                <a:t>Headquarters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930415"/>
              <a:ext cx="11085609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F2F0F4"/>
                  </a:solidFill>
                  <a:latin typeface="Aileron Regular"/>
                </a:rPr>
                <a:t>123 Anywhere St., Any City, Country 12345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rot="-5400000">
            <a:off x="5042686" y="4912471"/>
            <a:ext cx="331844" cy="8359815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11" id="11"/>
          <p:cNvGrpSpPr/>
          <p:nvPr/>
        </p:nvGrpSpPr>
        <p:grpSpPr>
          <a:xfrm rot="-10800000">
            <a:off x="9523220" y="0"/>
            <a:ext cx="8764780" cy="6186283"/>
            <a:chOff x="0" y="0"/>
            <a:chExt cx="6350000" cy="633984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8679699">
            <a:off x="12728127" y="1611357"/>
            <a:ext cx="3206852" cy="16034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702272" y="1317160"/>
            <a:ext cx="5557028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102">
                <a:solidFill>
                  <a:srgbClr val="000000"/>
                </a:solidFill>
                <a:latin typeface="Aileron Heavy"/>
              </a:rPr>
              <a:t>A Legacy of Growth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4085971"/>
            <a:ext cx="8371252" cy="3982832"/>
            <a:chOff x="0" y="0"/>
            <a:chExt cx="11161669" cy="531044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1161665" cy="2447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 spc="60">
                  <a:solidFill>
                    <a:srgbClr val="000000"/>
                  </a:solidFill>
                  <a:latin typeface="Aileron Heavy"/>
                </a:rPr>
                <a:t>Momay Group</a:t>
              </a:r>
            </a:p>
            <a:p>
              <a:pPr>
                <a:lnSpc>
                  <a:spcPts val="7200"/>
                </a:lnSpc>
              </a:pPr>
              <a:r>
                <a:rPr lang="en-US" sz="6000" spc="60">
                  <a:solidFill>
                    <a:srgbClr val="000000"/>
                  </a:solidFill>
                  <a:latin typeface="Aileron Heavy"/>
                </a:rPr>
                <a:t>of Companies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081592"/>
              <a:ext cx="11161669" cy="222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Aileron Regular"/>
                </a:rPr>
                <a:t>Presentations are communication tools that can be used as demonstrations, lectures, speeches, reports, and more.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400000">
            <a:off x="10334493" y="1324060"/>
            <a:ext cx="1181439" cy="590720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5400000">
            <a:off x="5042686" y="4912471"/>
            <a:ext cx="331844" cy="8359815"/>
          </a:xfrm>
          <a:prstGeom prst="rect">
            <a:avLst/>
          </a:prstGeom>
          <a:solidFill>
            <a:srgbClr val="3C47D6"/>
          </a:solidFill>
        </p:spPr>
      </p:sp>
      <p:sp>
        <p:nvSpPr>
          <p:cNvPr name="AutoShape 8" id="8"/>
          <p:cNvSpPr/>
          <p:nvPr/>
        </p:nvSpPr>
        <p:spPr>
          <a:xfrm rot="0">
            <a:off x="13636947" y="6226581"/>
            <a:ext cx="4967043" cy="4269585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-1446087" y="-2533919"/>
            <a:ext cx="4949574" cy="42896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47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2940" y="3762375"/>
            <a:ext cx="7959940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6000" spc="60">
                <a:solidFill>
                  <a:srgbClr val="F2F0F4"/>
                </a:solidFill>
                <a:latin typeface="Aileron Heavy"/>
              </a:rPr>
              <a:t>How do we keep up with the changing times?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72723" y="4349433"/>
            <a:ext cx="4701352" cy="155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spc="288">
                <a:solidFill>
                  <a:srgbClr val="F2F0F4"/>
                </a:solidFill>
                <a:latin typeface="Aileron Regular Italics"/>
              </a:rPr>
              <a:t>By doing what we do best: adapting and evolving!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400000">
            <a:off x="9403928" y="4468901"/>
            <a:ext cx="2728266" cy="1364133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-5400000">
            <a:off x="12134573" y="-8185896"/>
            <a:ext cx="331844" cy="18761035"/>
          </a:xfrm>
          <a:prstGeom prst="rect">
            <a:avLst/>
          </a:prstGeom>
          <a:solidFill>
            <a:srgbClr val="000000">
              <a:alpha val="13725"/>
            </a:srgbClr>
          </a:solidFill>
        </p:spPr>
      </p:sp>
      <p:sp>
        <p:nvSpPr>
          <p:cNvPr name="AutoShape 6" id="6"/>
          <p:cNvSpPr/>
          <p:nvPr/>
        </p:nvSpPr>
        <p:spPr>
          <a:xfrm rot="-5400000">
            <a:off x="8978078" y="-288140"/>
            <a:ext cx="331844" cy="18761035"/>
          </a:xfrm>
          <a:prstGeom prst="rect">
            <a:avLst/>
          </a:prstGeom>
          <a:solidFill>
            <a:srgbClr val="000000">
              <a:alpha val="13725"/>
            </a:srgbClr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-1141847" y="-1963468"/>
            <a:ext cx="4949574" cy="42896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354388" y="3353388"/>
            <a:ext cx="6939164" cy="6928061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47D6"/>
            </a:solidFill>
          </p:spPr>
        </p:sp>
      </p:grpSp>
      <p:sp>
        <p:nvSpPr>
          <p:cNvPr name="TextBox 4" id="4"/>
          <p:cNvSpPr txBox="true"/>
          <p:nvPr/>
        </p:nvSpPr>
        <p:spPr>
          <a:xfrm rot="-2700000">
            <a:off x="9840944" y="4899556"/>
            <a:ext cx="7751466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6000" spc="60">
                <a:solidFill>
                  <a:srgbClr val="000000"/>
                </a:solidFill>
                <a:latin typeface="Aileron Heavy"/>
              </a:rPr>
              <a:t>Our Foundational Principles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840969"/>
            <a:ext cx="8314207" cy="5071523"/>
            <a:chOff x="0" y="0"/>
            <a:chExt cx="11085609" cy="676203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8575"/>
              <a:ext cx="1108560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Agility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93950"/>
              <a:ext cx="11085609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Aileron Regular"/>
                </a:rPr>
                <a:t>Presentations are communication tools.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507226"/>
              <a:ext cx="1108560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Professionalism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629752"/>
              <a:ext cx="11085609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Aileron Regular"/>
                </a:rPr>
                <a:t>Presentations are communication tools.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934655"/>
              <a:ext cx="1108560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Innovation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057180"/>
              <a:ext cx="11085609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Aileron Regular"/>
                </a:rPr>
                <a:t>Presentations are communication tools.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-5400000">
            <a:off x="5042686" y="-2985286"/>
            <a:ext cx="331844" cy="8359815"/>
          </a:xfrm>
          <a:prstGeom prst="rect">
            <a:avLst/>
          </a:prstGeom>
          <a:solidFill>
            <a:srgbClr val="3C47D6"/>
          </a:solidFill>
        </p:spPr>
      </p:sp>
      <p:grpSp>
        <p:nvGrpSpPr>
          <p:cNvPr name="Group 13" id="13"/>
          <p:cNvGrpSpPr/>
          <p:nvPr/>
        </p:nvGrpSpPr>
        <p:grpSpPr>
          <a:xfrm rot="0">
            <a:off x="15371212" y="7370212"/>
            <a:ext cx="1888088" cy="1888088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47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29509" y="533400"/>
            <a:ext cx="8846628" cy="3074629"/>
            <a:chOff x="0" y="0"/>
            <a:chExt cx="11795503" cy="409950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33350"/>
              <a:ext cx="11795503" cy="291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500"/>
                </a:lnSpc>
              </a:pPr>
              <a:r>
                <a:rPr lang="en-US" sz="15000">
                  <a:solidFill>
                    <a:srgbClr val="F2F0F4"/>
                  </a:solidFill>
                  <a:latin typeface="Aileron Heavy Bold"/>
                </a:rPr>
                <a:t>150%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426617"/>
              <a:ext cx="11795503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F2F0F4"/>
                  </a:solidFill>
                  <a:latin typeface="Aileron Regular Italics"/>
                </a:rPr>
                <a:t>Growth from previous year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29509" y="8134350"/>
            <a:ext cx="8846628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F2F0F4"/>
                </a:solidFill>
                <a:latin typeface="Aileron Regular"/>
              </a:rPr>
              <a:t>Presentations are tools that can be used as demonstrations, lectures, reports, and more.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658282" y="4387332"/>
            <a:ext cx="7040200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102">
                <a:solidFill>
                  <a:srgbClr val="F2F0F4"/>
                </a:solidFill>
                <a:latin typeface="Aileron Heavy"/>
              </a:rPr>
              <a:t>A Legacy of Growth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94910" y="8667580"/>
            <a:ext cx="1181439" cy="590720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 rot="0">
            <a:off x="3830054" y="1028700"/>
            <a:ext cx="312829" cy="9424657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9" id="9"/>
          <p:cNvGrpSpPr/>
          <p:nvPr/>
        </p:nvGrpSpPr>
        <p:grpSpPr>
          <a:xfrm rot="0">
            <a:off x="15834454" y="7833454"/>
            <a:ext cx="1424846" cy="142484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13906674" y="-1545138"/>
            <a:ext cx="5280407" cy="45763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2053277">
            <a:off x="2837709" y="3835582"/>
            <a:ext cx="13312861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400"/>
              </a:lnSpc>
            </a:pPr>
            <a:r>
              <a:rPr lang="en-US" sz="12000" spc="120">
                <a:solidFill>
                  <a:srgbClr val="000000"/>
                </a:solidFill>
                <a:latin typeface="Aileron Heavy"/>
              </a:rPr>
              <a:t>Seeds for Growth</a:t>
            </a:r>
          </a:p>
        </p:txBody>
      </p:sp>
      <p:sp>
        <p:nvSpPr>
          <p:cNvPr name="AutoShape 3" id="3"/>
          <p:cNvSpPr/>
          <p:nvPr/>
        </p:nvSpPr>
        <p:spPr>
          <a:xfrm rot="-2046391">
            <a:off x="2692503" y="4901882"/>
            <a:ext cx="20491320" cy="8229600"/>
          </a:xfrm>
          <a:prstGeom prst="rect">
            <a:avLst/>
          </a:prstGeom>
          <a:solidFill>
            <a:srgbClr val="3C47D6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8374642" y="8746490"/>
            <a:ext cx="8884658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60"/>
              </a:lnSpc>
            </a:pPr>
            <a:r>
              <a:rPr lang="en-US" sz="3200" spc="288">
                <a:solidFill>
                  <a:srgbClr val="F2F0F4"/>
                </a:solidFill>
                <a:latin typeface="Aileron Regular Italics"/>
              </a:rPr>
              <a:t>We plant for the future!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834454" y="2927577"/>
            <a:ext cx="1424846" cy="1424846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2101120" y="1317160"/>
            <a:ext cx="5557028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102">
                <a:solidFill>
                  <a:srgbClr val="000000"/>
                </a:solidFill>
                <a:latin typeface="Aileron Heavy"/>
              </a:rPr>
              <a:t>MGC Assets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400000">
            <a:off x="733340" y="1324060"/>
            <a:ext cx="1181439" cy="590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334375"/>
            <a:ext cx="691480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60">
                <a:solidFill>
                  <a:srgbClr val="000000"/>
                </a:solidFill>
                <a:latin typeface="Aileron Heavy"/>
              </a:rPr>
              <a:t>Asset Mix in 2020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899485" y="3153006"/>
            <a:ext cx="8314207" cy="4976449"/>
            <a:chOff x="0" y="0"/>
            <a:chExt cx="11085609" cy="663526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8575"/>
              <a:ext cx="1108560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Real Estate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093950"/>
              <a:ext cx="11085609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Aileron Regular"/>
                </a:rPr>
                <a:t>Presentations are communication tools.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380461"/>
              <a:ext cx="1108560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Cash, Bonds, Stocks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502986"/>
              <a:ext cx="11085609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Aileron Regular"/>
                </a:rPr>
                <a:t>Presentations are communication tools.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807889"/>
              <a:ext cx="1108560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Aileron Regular Italics"/>
                </a:rPr>
                <a:t>Digital Assets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930415"/>
              <a:ext cx="11085609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Aileron Regular"/>
                </a:rPr>
                <a:t>Presentations are communication tools.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rot="-5400000">
            <a:off x="12913471" y="4912471"/>
            <a:ext cx="331844" cy="8359815"/>
          </a:xfrm>
          <a:prstGeom prst="rect">
            <a:avLst/>
          </a:prstGeom>
          <a:solidFill>
            <a:srgbClr val="3C47D6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6075581" y="-2854301"/>
            <a:ext cx="5280407" cy="45763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01120" y="1317160"/>
            <a:ext cx="5557028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102">
                <a:solidFill>
                  <a:srgbClr val="000000"/>
                </a:solidFill>
                <a:latin typeface="Aileron Heavy"/>
              </a:rPr>
              <a:t>Previous Year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400000">
            <a:off x="733340" y="1324060"/>
            <a:ext cx="1181439" cy="59072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3059895"/>
            <a:ext cx="6907864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Aileron Regular"/>
              </a:rPr>
              <a:t>Presentations are communication tools that can be used as lectures, speeches, reports, and more.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8978078" y="1031835"/>
            <a:ext cx="331844" cy="8226465"/>
          </a:xfrm>
          <a:prstGeom prst="rect">
            <a:avLst/>
          </a:prstGeom>
          <a:solidFill>
            <a:srgbClr val="3C47D6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0540222" y="8365320"/>
            <a:ext cx="5557028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20"/>
              </a:lnSpc>
            </a:pPr>
            <a:r>
              <a:rPr lang="en-US" sz="3400" spc="102">
                <a:solidFill>
                  <a:srgbClr val="000000"/>
                </a:solidFill>
                <a:latin typeface="Aileron Heavy"/>
              </a:rPr>
              <a:t>This Year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5400000">
            <a:off x="16373221" y="8372221"/>
            <a:ext cx="1181439" cy="59072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351436" y="5295900"/>
            <a:ext cx="6907864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Aileron Regular"/>
              </a:rPr>
              <a:t>Presentations are communication tools that can be used as lectures, speeches, reports, and more.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10800000">
            <a:off x="14489153" y="-2415577"/>
            <a:ext cx="4949574" cy="428963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-1150727" y="8076861"/>
            <a:ext cx="4949574" cy="42896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DADyr1X4CR4</dc:identifier>
  <dcterms:modified xsi:type="dcterms:W3CDTF">2011-08-01T06:04:30Z</dcterms:modified>
  <cp:revision>1</cp:revision>
  <dc:title>Black and Blue Bauhaus Revisited Finance Presentation</dc:title>
</cp:coreProperties>
</file>