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1"/>
  </p:notesMasterIdLst>
  <p:sldIdLst>
    <p:sldId id="256" r:id="rId2"/>
    <p:sldId id="1014" r:id="rId3"/>
    <p:sldId id="1016" r:id="rId4"/>
    <p:sldId id="890" r:id="rId5"/>
    <p:sldId id="894" r:id="rId6"/>
    <p:sldId id="895" r:id="rId7"/>
    <p:sldId id="899" r:id="rId8"/>
    <p:sldId id="900" r:id="rId9"/>
    <p:sldId id="901" r:id="rId10"/>
    <p:sldId id="908" r:id="rId11"/>
    <p:sldId id="909" r:id="rId12"/>
    <p:sldId id="910" r:id="rId13"/>
    <p:sldId id="911" r:id="rId14"/>
    <p:sldId id="912" r:id="rId15"/>
    <p:sldId id="913" r:id="rId16"/>
    <p:sldId id="914" r:id="rId17"/>
    <p:sldId id="891" r:id="rId18"/>
    <p:sldId id="925" r:id="rId19"/>
    <p:sldId id="924" r:id="rId20"/>
    <p:sldId id="915" r:id="rId21"/>
    <p:sldId id="927" r:id="rId22"/>
    <p:sldId id="1025" r:id="rId23"/>
    <p:sldId id="917" r:id="rId24"/>
    <p:sldId id="928" r:id="rId25"/>
    <p:sldId id="929" r:id="rId26"/>
    <p:sldId id="918" r:id="rId27"/>
    <p:sldId id="1028" r:id="rId28"/>
    <p:sldId id="1029" r:id="rId29"/>
    <p:sldId id="957" r:id="rId30"/>
    <p:sldId id="916" r:id="rId31"/>
    <p:sldId id="958" r:id="rId32"/>
    <p:sldId id="940" r:id="rId33"/>
    <p:sldId id="926" r:id="rId34"/>
    <p:sldId id="935" r:id="rId35"/>
    <p:sldId id="934" r:id="rId36"/>
    <p:sldId id="931" r:id="rId37"/>
    <p:sldId id="933" r:id="rId38"/>
    <p:sldId id="936" r:id="rId39"/>
    <p:sldId id="954" r:id="rId40"/>
    <p:sldId id="955" r:id="rId41"/>
    <p:sldId id="956" r:id="rId42"/>
    <p:sldId id="964" r:id="rId43"/>
    <p:sldId id="965" r:id="rId44"/>
    <p:sldId id="966" r:id="rId45"/>
    <p:sldId id="967" r:id="rId46"/>
    <p:sldId id="968" r:id="rId47"/>
    <p:sldId id="969" r:id="rId48"/>
    <p:sldId id="970" r:id="rId49"/>
    <p:sldId id="971" r:id="rId50"/>
    <p:sldId id="972" r:id="rId51"/>
    <p:sldId id="973" r:id="rId52"/>
    <p:sldId id="974" r:id="rId53"/>
    <p:sldId id="975" r:id="rId54"/>
    <p:sldId id="1002" r:id="rId55"/>
    <p:sldId id="1033" r:id="rId56"/>
    <p:sldId id="1034" r:id="rId57"/>
    <p:sldId id="1005" r:id="rId58"/>
    <p:sldId id="1030" r:id="rId59"/>
    <p:sldId id="1031" r:id="rId60"/>
    <p:sldId id="1032" r:id="rId61"/>
    <p:sldId id="1006" r:id="rId62"/>
    <p:sldId id="1035" r:id="rId63"/>
    <p:sldId id="1036" r:id="rId64"/>
    <p:sldId id="1007" r:id="rId65"/>
    <p:sldId id="1008" r:id="rId66"/>
    <p:sldId id="1009" r:id="rId67"/>
    <p:sldId id="991" r:id="rId68"/>
    <p:sldId id="992" r:id="rId69"/>
    <p:sldId id="995" r:id="rId70"/>
    <p:sldId id="993" r:id="rId71"/>
    <p:sldId id="994" r:id="rId72"/>
    <p:sldId id="996" r:id="rId73"/>
    <p:sldId id="997" r:id="rId74"/>
    <p:sldId id="998" r:id="rId75"/>
    <p:sldId id="999" r:id="rId76"/>
    <p:sldId id="1001" r:id="rId77"/>
    <p:sldId id="1040" r:id="rId78"/>
    <p:sldId id="976" r:id="rId79"/>
    <p:sldId id="977" r:id="rId80"/>
    <p:sldId id="978" r:id="rId81"/>
    <p:sldId id="979" r:id="rId82"/>
    <p:sldId id="980" r:id="rId83"/>
    <p:sldId id="981" r:id="rId84"/>
    <p:sldId id="982" r:id="rId85"/>
    <p:sldId id="983" r:id="rId86"/>
    <p:sldId id="984" r:id="rId87"/>
    <p:sldId id="985" r:id="rId88"/>
    <p:sldId id="986" r:id="rId89"/>
    <p:sldId id="987" r:id="rId90"/>
    <p:sldId id="988" r:id="rId91"/>
    <p:sldId id="1020" r:id="rId92"/>
    <p:sldId id="1021" r:id="rId93"/>
    <p:sldId id="1022" r:id="rId94"/>
    <p:sldId id="1023" r:id="rId95"/>
    <p:sldId id="989" r:id="rId96"/>
    <p:sldId id="1037" r:id="rId97"/>
    <p:sldId id="1038" r:id="rId98"/>
    <p:sldId id="1039" r:id="rId99"/>
    <p:sldId id="1013" r:id="rId100"/>
  </p:sldIdLst>
  <p:sldSz cx="12192000" cy="6858000"/>
  <p:notesSz cx="6858000"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9" autoAdjust="0"/>
    <p:restoredTop sz="94660"/>
  </p:normalViewPr>
  <p:slideViewPr>
    <p:cSldViewPr snapToGrid="0">
      <p:cViewPr varScale="1">
        <p:scale>
          <a:sx n="89" d="100"/>
          <a:sy n="89" d="100"/>
        </p:scale>
        <p:origin x="84" y="126"/>
      </p:cViewPr>
      <p:guideLst>
        <p:guide orient="horz" pos="2160"/>
        <p:guide pos="3840"/>
      </p:guideLst>
    </p:cSldViewPr>
  </p:slideViewPr>
  <p:notesTextViewPr>
    <p:cViewPr>
      <p:scale>
        <a:sx n="3" d="2"/>
        <a:sy n="3" d="2"/>
      </p:scale>
      <p:origin x="0" y="0"/>
    </p:cViewPr>
  </p:notesTextViewPr>
  <p:sorterViewPr>
    <p:cViewPr varScale="1">
      <p:scale>
        <a:sx n="1" d="1"/>
        <a:sy n="1" d="1"/>
      </p:scale>
      <p:origin x="0" y="-337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23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231"/>
          </a:xfrm>
          <a:prstGeom prst="rect">
            <a:avLst/>
          </a:prstGeom>
        </p:spPr>
        <p:txBody>
          <a:bodyPr vert="horz" lIns="91440" tIns="45720" rIns="91440" bIns="45720" rtlCol="0"/>
          <a:lstStyle>
            <a:lvl1pPr algn="r">
              <a:defRPr sz="1200"/>
            </a:lvl1pPr>
          </a:lstStyle>
          <a:p>
            <a:fld id="{486E37E5-3790-4B06-8EC3-D07AA97CCF9F}" type="datetimeFigureOut">
              <a:rPr lang="en-US" smtClean="0"/>
              <a:t>10/29/2019</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32"/>
            <a:ext cx="5486400" cy="366670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5046"/>
            <a:ext cx="2971800" cy="4672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5046"/>
            <a:ext cx="2971800" cy="467230"/>
          </a:xfrm>
          <a:prstGeom prst="rect">
            <a:avLst/>
          </a:prstGeom>
        </p:spPr>
        <p:txBody>
          <a:bodyPr vert="horz" lIns="91440" tIns="45720" rIns="91440" bIns="45720" rtlCol="0" anchor="b"/>
          <a:lstStyle>
            <a:lvl1pPr algn="r">
              <a:defRPr sz="1200"/>
            </a:lvl1pPr>
          </a:lstStyle>
          <a:p>
            <a:fld id="{4E8E58C9-17CC-46A3-9DA2-B7EF30A2929E}" type="slidenum">
              <a:rPr lang="en-US" smtClean="0"/>
              <a:t>‹#›</a:t>
            </a:fld>
            <a:endParaRPr lang="en-US"/>
          </a:p>
        </p:txBody>
      </p:sp>
    </p:spTree>
    <p:extLst>
      <p:ext uri="{BB962C8B-B14F-4D97-AF65-F5344CB8AC3E}">
        <p14:creationId xmlns:p14="http://schemas.microsoft.com/office/powerpoint/2010/main" val="163153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E58C9-17CC-46A3-9DA2-B7EF30A2929E}" type="slidenum">
              <a:rPr lang="en-US" smtClean="0"/>
              <a:t>1</a:t>
            </a:fld>
            <a:endParaRPr lang="en-US"/>
          </a:p>
        </p:txBody>
      </p:sp>
    </p:spTree>
    <p:extLst>
      <p:ext uri="{BB962C8B-B14F-4D97-AF65-F5344CB8AC3E}">
        <p14:creationId xmlns:p14="http://schemas.microsoft.com/office/powerpoint/2010/main" val="122564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9DC08-1B46-4B89-B6F9-5B93CE5FB36B}" type="slidenum">
              <a:rPr lang="en-GB" altLang="en-US"/>
              <a:pPr/>
              <a:t>12</a:t>
            </a:fld>
            <a:endParaRPr lang="en-GB"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828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4B8E3-0811-4E44-BF0F-C6FC25E84961}" type="slidenum">
              <a:rPr lang="en-GB" altLang="en-US"/>
              <a:pPr/>
              <a:t>13</a:t>
            </a:fld>
            <a:endParaRPr lang="en-GB" alt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27013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0969B-7DCB-4D51-9B59-6996BBBC5452}" type="slidenum">
              <a:rPr lang="en-GB" altLang="en-US"/>
              <a:pPr/>
              <a:t>14</a:t>
            </a:fld>
            <a:endParaRPr lang="en-GB"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2759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F314B-5AD1-4797-AC91-734674B3D13E}" type="slidenum">
              <a:rPr lang="en-GB" altLang="en-US"/>
              <a:pPr/>
              <a:t>15</a:t>
            </a:fld>
            <a:endParaRPr lang="en-GB"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894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61364-38D8-4169-9A2E-10C52F90C790}" type="slidenum">
              <a:rPr lang="en-GB" altLang="en-US"/>
              <a:pPr/>
              <a:t>16</a:t>
            </a:fld>
            <a:endParaRPr lang="en-GB"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813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CDB0736-E865-4E26-9F0E-BA520639C72A}" type="slidenum">
              <a:rPr lang="en-US" altLang="en-US" sz="1200"/>
              <a:pPr eaLnBrk="1" hangingPunct="1"/>
              <a:t>17</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08320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B274CC3-EADF-49CA-9E35-33AA9A7B1622}" type="slidenum">
              <a:rPr lang="en-US" altLang="en-US" sz="1200"/>
              <a:pPr eaLnBrk="1" hangingPunct="1"/>
              <a:t>19</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0486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94CA4-6C0A-4738-B072-3C6A12A1F951}" type="slidenum">
              <a:rPr lang="en-GB" altLang="en-US"/>
              <a:pPr/>
              <a:t>20</a:t>
            </a:fld>
            <a:endParaRPr lang="en-GB" altLang="en-US"/>
          </a:p>
        </p:txBody>
      </p:sp>
      <p:sp>
        <p:nvSpPr>
          <p:cNvPr id="38914" name="Rectangle 2"/>
          <p:cNvSpPr>
            <a:spLocks noGrp="1" noRot="1" noChangeAspect="1" noChangeArrowheads="1" noTextEdit="1"/>
          </p:cNvSpPr>
          <p:nvPr>
            <p:ph type="sldImg"/>
          </p:nvPr>
        </p:nvSpPr>
        <p:spPr>
          <a:xfrm>
            <a:off x="246063" y="639763"/>
            <a:ext cx="6824662" cy="3840162"/>
          </a:xfrm>
          <a:ln/>
        </p:spPr>
      </p:sp>
      <p:sp>
        <p:nvSpPr>
          <p:cNvPr id="38915" name="Rectangle 3"/>
          <p:cNvSpPr>
            <a:spLocks noGrp="1" noChangeArrowheads="1"/>
          </p:cNvSpPr>
          <p:nvPr>
            <p:ph type="body" idx="1"/>
          </p:nvPr>
        </p:nvSpPr>
        <p:spPr>
          <a:xfrm>
            <a:off x="974725" y="4560888"/>
            <a:ext cx="5365750" cy="4319587"/>
          </a:xfrm>
        </p:spPr>
        <p:txBody>
          <a:bodyPr/>
          <a:lstStyle/>
          <a:p>
            <a:r>
              <a:rPr lang="en-GB" altLang="en-US"/>
              <a:t>RDF is an XML application defined using a document type definition (DTD).  A DTD was used because the design of RDF essentially pre-dates XML schema.</a:t>
            </a:r>
          </a:p>
          <a:p>
            <a:r>
              <a:rPr lang="en-GB" altLang="en-US"/>
              <a:t>RDF is made up of triples which are like simple grammatical sentences with a subject, a verb and an object (in that order).  The subject and the verb will be a URI, the object may be a URI or may be a literal.  A literal is a character string or other primitive datatype defined by XML.</a:t>
            </a:r>
          </a:p>
          <a:p>
            <a:r>
              <a:rPr lang="en-GB" altLang="en-US"/>
              <a:t>The uniqueness of the URI convention prevents confusion.  Frequently the URI will be a URL where information about the data is stored.  E.g. if I want to represent myself (Paul Warren) uniquely then I can create a URL somewhere (with a reasonable chance of guaranteeing persistence).  The URL may have a descriptive identifier, e.g. …johnDavies.htm - but this is merely incidental.  The page pointed at should preferably say something about the fact that the URL represents me.  What we do require is that the URL be persistent.</a:t>
            </a:r>
          </a:p>
          <a:p>
            <a:r>
              <a:rPr lang="en-GB" altLang="en-US"/>
              <a:t>Someone else, e.g. the tax office, may construct a URI representing me, and all the intelligent agents in the world will be blissfully ignorant that the two URIs refer to the same person … until a human intervenes and defines an equivalence between them.</a:t>
            </a:r>
          </a:p>
          <a:p>
            <a:r>
              <a:rPr lang="en-GB" altLang="en-US"/>
              <a:t>Besides URLs, other forms of URI include identification of electronic mailboxes.</a:t>
            </a:r>
          </a:p>
        </p:txBody>
      </p:sp>
    </p:spTree>
    <p:extLst>
      <p:ext uri="{BB962C8B-B14F-4D97-AF65-F5344CB8AC3E}">
        <p14:creationId xmlns:p14="http://schemas.microsoft.com/office/powerpoint/2010/main" val="419731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1EF4CFC-AB54-46D8-9B0D-8918B8784BA9}" type="slidenum">
              <a:rPr lang="en-US" altLang="en-US" sz="1200"/>
              <a:pPr eaLnBrk="1" hangingPunct="1"/>
              <a:t>21</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08016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06B355D-11E6-473D-BC1C-46768E4A7E95}" type="slidenum">
              <a:rPr lang="en-US" altLang="en-US" sz="1200"/>
              <a:pPr eaLnBrk="1" hangingPunct="1"/>
              <a:t>24</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085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5665FCB-00EC-4AF7-BFB7-7B4923D8B714}" type="slidenum">
              <a:rPr lang="en-US" altLang="en-US" sz="1200"/>
              <a:pPr eaLnBrk="1" hangingPunct="1"/>
              <a:t>4</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47375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078D71-ABC7-4682-A692-8D50532AB93E}" type="slidenum">
              <a:rPr lang="en-US" altLang="en-US" sz="1200"/>
              <a:pPr eaLnBrk="1" hangingPunct="1"/>
              <a:t>25</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39711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EED85-58F2-4895-979D-DC69642D5CF5}" type="slidenum">
              <a:rPr lang="en-GB" altLang="en-US"/>
              <a:pPr/>
              <a:t>30</a:t>
            </a:fld>
            <a:endParaRPr lang="en-GB"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74725" y="4559300"/>
            <a:ext cx="5365750" cy="4321175"/>
          </a:xfrm>
        </p:spPr>
        <p:txBody>
          <a:bodyPr lIns="104704" tIns="52352" rIns="104704" bIns="52352"/>
          <a:lstStyle/>
          <a:p>
            <a:r>
              <a:rPr lang="en-US" altLang="en-US"/>
              <a:t>RDF has reification. Graph data model, property-centric approach.</a:t>
            </a:r>
          </a:p>
        </p:txBody>
      </p:sp>
    </p:spTree>
    <p:extLst>
      <p:ext uri="{BB962C8B-B14F-4D97-AF65-F5344CB8AC3E}">
        <p14:creationId xmlns:p14="http://schemas.microsoft.com/office/powerpoint/2010/main" val="2522679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129DFB7-DABD-4092-990A-EAE5D0246F65}" type="slidenum">
              <a:rPr lang="en-US" altLang="en-US" sz="1200"/>
              <a:pPr eaLnBrk="1" hangingPunct="1"/>
              <a:t>33</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44342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92FAF17-7F16-40E0-9F86-D471D450FBAC}" type="slidenum">
              <a:rPr lang="en-US" altLang="en-US" sz="1200"/>
              <a:pPr eaLnBrk="1" hangingPunct="1"/>
              <a:t>34</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07516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629CC7F-FE43-43A3-9A8D-0133F82EF9E0}" type="slidenum">
              <a:rPr lang="en-US" altLang="en-US" sz="1200"/>
              <a:pPr eaLnBrk="1" hangingPunct="1"/>
              <a:t>35</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0568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D4BEF48-2DE6-4085-AB7B-12E072F15944}" type="slidenum">
              <a:rPr lang="en-US" altLang="en-US" sz="1200"/>
              <a:pPr eaLnBrk="1" hangingPunct="1"/>
              <a:t>36</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03600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2F42714-AD60-42AC-82E9-40C290E3F157}" type="slidenum">
              <a:rPr lang="en-US" altLang="en-US" sz="1200"/>
              <a:pPr eaLnBrk="1" hangingPunct="1"/>
              <a:t>37</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31781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ACE4831-C240-4C2C-B969-B29E870BCEC7}" type="slidenum">
              <a:rPr lang="en-US" altLang="en-US" sz="1200"/>
              <a:pPr eaLnBrk="1" hangingPunct="1"/>
              <a:t>38</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68270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94CA4-6C0A-4738-B072-3C6A12A1F951}" type="slidenum">
              <a:rPr lang="en-GB" altLang="en-US"/>
              <a:pPr/>
              <a:t>42</a:t>
            </a:fld>
            <a:endParaRPr lang="en-GB" altLang="en-US"/>
          </a:p>
        </p:txBody>
      </p:sp>
      <p:sp>
        <p:nvSpPr>
          <p:cNvPr id="38914" name="Rectangle 2"/>
          <p:cNvSpPr>
            <a:spLocks noGrp="1" noRot="1" noChangeAspect="1" noChangeArrowheads="1" noTextEdit="1"/>
          </p:cNvSpPr>
          <p:nvPr>
            <p:ph type="sldImg"/>
          </p:nvPr>
        </p:nvSpPr>
        <p:spPr>
          <a:xfrm>
            <a:off x="246063" y="639763"/>
            <a:ext cx="6824662" cy="3840162"/>
          </a:xfrm>
          <a:ln/>
        </p:spPr>
      </p:sp>
      <p:sp>
        <p:nvSpPr>
          <p:cNvPr id="38915" name="Rectangle 3"/>
          <p:cNvSpPr>
            <a:spLocks noGrp="1" noChangeArrowheads="1"/>
          </p:cNvSpPr>
          <p:nvPr>
            <p:ph type="body" idx="1"/>
          </p:nvPr>
        </p:nvSpPr>
        <p:spPr>
          <a:xfrm>
            <a:off x="974725" y="4560888"/>
            <a:ext cx="5365750" cy="4319587"/>
          </a:xfrm>
        </p:spPr>
        <p:txBody>
          <a:bodyPr/>
          <a:lstStyle/>
          <a:p>
            <a:r>
              <a:rPr lang="en-GB" altLang="en-US"/>
              <a:t>RDF is an XML application defined using a document type definition (DTD).  A DTD was used because the design of RDF essentially pre-dates XML schema.</a:t>
            </a:r>
          </a:p>
          <a:p>
            <a:r>
              <a:rPr lang="en-GB" altLang="en-US"/>
              <a:t>RDF is made up of triples which are like simple grammatical sentences with a subject, a verb and an object (in that order).  The subject and the verb will be a URI, the object may be a URI or may be a literal.  A literal is a character string or other primitive datatype defined by XML.</a:t>
            </a:r>
          </a:p>
          <a:p>
            <a:r>
              <a:rPr lang="en-GB" altLang="en-US"/>
              <a:t>The uniqueness of the URI convention prevents confusion.  Frequently the URI will be a URL where information about the data is stored.  E.g. if I want to represent myself (Paul Warren) uniquely then I can create a URL somewhere (with a reasonable chance of guaranteeing persistence).  The URL may have a descriptive identifier, e.g. …johnDavies.htm - but this is merely incidental.  The page pointed at should preferably say something about the fact that the URL represents me.  What we do require is that the URL be persistent.</a:t>
            </a:r>
          </a:p>
          <a:p>
            <a:r>
              <a:rPr lang="en-GB" altLang="en-US"/>
              <a:t>Someone else, e.g. the tax office, may construct a URI representing me, and all the intelligent agents in the world will be blissfully ignorant that the two URIs refer to the same person … until a human intervenes and defines an equivalence between them.</a:t>
            </a:r>
          </a:p>
          <a:p>
            <a:r>
              <a:rPr lang="en-GB" altLang="en-US"/>
              <a:t>Besides URLs, other forms of URI include identification of electronic mailboxes.</a:t>
            </a:r>
          </a:p>
        </p:txBody>
      </p:sp>
    </p:spTree>
    <p:extLst>
      <p:ext uri="{BB962C8B-B14F-4D97-AF65-F5344CB8AC3E}">
        <p14:creationId xmlns:p14="http://schemas.microsoft.com/office/powerpoint/2010/main" val="1937200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1BFBB-F88A-4916-BB70-6E15F9D42F09}" type="slidenum">
              <a:rPr lang="en-GB" altLang="en-US"/>
              <a:pPr/>
              <a:t>44</a:t>
            </a:fld>
            <a:endParaRPr lang="en-GB"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913021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F19D3-40CD-4678-9216-02D76708D379}" type="slidenum">
              <a:rPr lang="en-GB" altLang="en-US"/>
              <a:pPr/>
              <a:t>5</a:t>
            </a:fld>
            <a:endParaRPr lang="en-GB"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86364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the semantic web</a:t>
            </a:r>
          </a:p>
          <a:p>
            <a:r>
              <a:rPr lang="en-US" dirty="0" smtClean="0"/>
              <a:t>Ontology – representation of the semantic web</a:t>
            </a:r>
          </a:p>
          <a:p>
            <a:r>
              <a:rPr lang="en-US" dirty="0" smtClean="0"/>
              <a:t>Examples: Is-a: type; part-of: interrelationship;</a:t>
            </a:r>
            <a:r>
              <a:rPr lang="en-US" baseline="0" dirty="0" smtClean="0"/>
              <a:t> feature: property</a:t>
            </a:r>
          </a:p>
          <a:p>
            <a:r>
              <a:rPr lang="en-US" baseline="0" dirty="0" smtClean="0"/>
              <a:t>We consider both schema and content in our work</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55</a:t>
            </a:fld>
            <a:endParaRPr lang="zh-CN" altLang="en-US"/>
          </a:p>
        </p:txBody>
      </p:sp>
    </p:spTree>
    <p:extLst>
      <p:ext uri="{BB962C8B-B14F-4D97-AF65-F5344CB8AC3E}">
        <p14:creationId xmlns:p14="http://schemas.microsoft.com/office/powerpoint/2010/main" val="365200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the semantic web</a:t>
            </a:r>
          </a:p>
          <a:p>
            <a:r>
              <a:rPr lang="en-US" dirty="0" smtClean="0"/>
              <a:t>Ontology – representation of the semantic web</a:t>
            </a:r>
          </a:p>
          <a:p>
            <a:r>
              <a:rPr lang="en-US" dirty="0" smtClean="0"/>
              <a:t>Examples: Is-a: type; part-of: interrelationship;</a:t>
            </a:r>
            <a:r>
              <a:rPr lang="en-US" baseline="0" dirty="0" smtClean="0"/>
              <a:t> feature: property</a:t>
            </a:r>
          </a:p>
          <a:p>
            <a:r>
              <a:rPr lang="en-US" baseline="0" dirty="0" smtClean="0"/>
              <a:t>We consider both schema and content in our work</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56</a:t>
            </a:fld>
            <a:endParaRPr lang="zh-CN" altLang="en-US"/>
          </a:p>
        </p:txBody>
      </p:sp>
    </p:spTree>
    <p:extLst>
      <p:ext uri="{BB962C8B-B14F-4D97-AF65-F5344CB8AC3E}">
        <p14:creationId xmlns:p14="http://schemas.microsoft.com/office/powerpoint/2010/main" val="3913055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8E6E6-B48F-4ADB-8025-8242611A64D8}" type="slidenum">
              <a:rPr lang="en-US" altLang="en-US"/>
              <a:pPr/>
              <a:t>57</a:t>
            </a:fld>
            <a:endParaRPr lang="en-US" altLang="en-US"/>
          </a:p>
        </p:txBody>
      </p:sp>
      <p:sp>
        <p:nvSpPr>
          <p:cNvPr id="25602"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r>
              <a:rPr lang="en-US" altLang="en-US"/>
              <a:t>In Information Science, an ontology is the product of an attempt to formulate an exhaustive and rigorous conceptual schema about a domain. This domain does not have to be the complete knowledge of that topic, but purely a domain of interest decided upon by the creator of the ontology.</a:t>
            </a:r>
          </a:p>
          <a:p>
            <a:endParaRPr lang="en-US" altLang="en-US"/>
          </a:p>
          <a:p>
            <a:r>
              <a:rPr lang="en-US" altLang="en-US"/>
              <a:t>An ontology is typically a hierarchical data structure containing all the relevant entities and their relationships and rules within that domain (e.g., a domain ontology). However, computational ontology does not have to be hierarchical at all. The computer science usage of the term ontology is derived from the much older usage of the term ontology in philosophy.</a:t>
            </a:r>
          </a:p>
          <a:p>
            <a:endParaRPr lang="en-US" altLang="en-US"/>
          </a:p>
          <a:p>
            <a:r>
              <a:rPr lang="en-US" altLang="en-US"/>
              <a:t>An ontology which is not tied to a particular problem domain but attempts to describe general entities is known as a foundation ontology or upper ontology. Typically, more specialized domain specific schemata must be created to make the data useful for real world decisions.</a:t>
            </a:r>
          </a:p>
        </p:txBody>
      </p:sp>
    </p:spTree>
    <p:extLst>
      <p:ext uri="{BB962C8B-B14F-4D97-AF65-F5344CB8AC3E}">
        <p14:creationId xmlns:p14="http://schemas.microsoft.com/office/powerpoint/2010/main" val="2630160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 of data integration</a:t>
            </a:r>
          </a:p>
          <a:p>
            <a:r>
              <a:rPr lang="en-US" dirty="0" smtClean="0"/>
              <a:t>Motivation</a:t>
            </a:r>
            <a:r>
              <a:rPr lang="en-US" baseline="0" dirty="0" smtClean="0"/>
              <a:t> of automatic data integration</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59</a:t>
            </a:fld>
            <a:endParaRPr lang="zh-CN" altLang="en-US"/>
          </a:p>
        </p:txBody>
      </p:sp>
    </p:spTree>
    <p:extLst>
      <p:ext uri="{BB962C8B-B14F-4D97-AF65-F5344CB8AC3E}">
        <p14:creationId xmlns:p14="http://schemas.microsoft.com/office/powerpoint/2010/main" val="1188688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32D5B-58D2-480E-A905-47A2903DDB17}" type="slidenum">
              <a:rPr lang="en-US" altLang="en-US"/>
              <a:pPr/>
              <a:t>61</a:t>
            </a:fld>
            <a:endParaRPr lang="en-US" altLang="en-US"/>
          </a:p>
        </p:txBody>
      </p:sp>
      <p:sp>
        <p:nvSpPr>
          <p:cNvPr id="154626"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extLst>
      <p:ext uri="{BB962C8B-B14F-4D97-AF65-F5344CB8AC3E}">
        <p14:creationId xmlns:p14="http://schemas.microsoft.com/office/powerpoint/2010/main" val="3736662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category for data integration is</a:t>
            </a:r>
            <a:r>
              <a:rPr lang="en-US" baseline="0" dirty="0" smtClean="0"/>
              <a:t> ontology-based data integration</a:t>
            </a:r>
          </a:p>
          <a:p>
            <a:r>
              <a:rPr lang="en-US" baseline="0" dirty="0" smtClean="0"/>
              <a:t>Two common approaches: single ontology and multiple ontology</a:t>
            </a:r>
          </a:p>
          <a:p>
            <a:r>
              <a:rPr lang="en-US" baseline="0" dirty="0" smtClean="0"/>
              <a:t>For multiple ontology approach, the problem of ontology integration arises. Our work is in this problem domain. </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62</a:t>
            </a:fld>
            <a:endParaRPr lang="zh-CN" altLang="en-US"/>
          </a:p>
        </p:txBody>
      </p:sp>
    </p:spTree>
    <p:extLst>
      <p:ext uri="{BB962C8B-B14F-4D97-AF65-F5344CB8AC3E}">
        <p14:creationId xmlns:p14="http://schemas.microsoft.com/office/powerpoint/2010/main" val="3277350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common</a:t>
            </a:r>
            <a:r>
              <a:rPr lang="en-US" baseline="0" dirty="0" smtClean="0"/>
              <a:t> tasks in ontology integration: matching discovery and query execution</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63</a:t>
            </a:fld>
            <a:endParaRPr lang="zh-CN" altLang="en-US"/>
          </a:p>
        </p:txBody>
      </p:sp>
    </p:spTree>
    <p:extLst>
      <p:ext uri="{BB962C8B-B14F-4D97-AF65-F5344CB8AC3E}">
        <p14:creationId xmlns:p14="http://schemas.microsoft.com/office/powerpoint/2010/main" val="4153859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615D0-A894-42A4-BD5B-048898237A5B}" type="slidenum">
              <a:rPr lang="en-US" altLang="en-US"/>
              <a:pPr/>
              <a:t>64</a:t>
            </a:fld>
            <a:endParaRPr lang="en-US" altLang="en-US"/>
          </a:p>
        </p:txBody>
      </p:sp>
      <p:sp>
        <p:nvSpPr>
          <p:cNvPr id="29698"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r>
              <a:rPr lang="en-US" altLang="en-US"/>
              <a:t>Graphic showing protein functional domains (sequences of amino acids?); the identifying characteristics of different proteins.</a:t>
            </a:r>
          </a:p>
        </p:txBody>
      </p:sp>
    </p:spTree>
    <p:extLst>
      <p:ext uri="{BB962C8B-B14F-4D97-AF65-F5344CB8AC3E}">
        <p14:creationId xmlns:p14="http://schemas.microsoft.com/office/powerpoint/2010/main" val="2297530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FF2A7-9140-4FAE-9C5A-A7FA52B0E770}" type="slidenum">
              <a:rPr lang="en-US" altLang="en-US"/>
              <a:pPr/>
              <a:t>65</a:t>
            </a:fld>
            <a:endParaRPr lang="en-US" altLang="en-US"/>
          </a:p>
        </p:txBody>
      </p:sp>
      <p:sp>
        <p:nvSpPr>
          <p:cNvPr id="38914"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r>
              <a:rPr lang="en-US" altLang="en-US"/>
              <a:t>- Example from project to (semi-) automate the annotation of MRI images of the brain</a:t>
            </a:r>
          </a:p>
          <a:p>
            <a:r>
              <a:rPr lang="en-US" altLang="en-US"/>
              <a:t>- FMA derived ontology used to capture knowledge of brain anatomy </a:t>
            </a:r>
          </a:p>
        </p:txBody>
      </p:sp>
    </p:spTree>
    <p:extLst>
      <p:ext uri="{BB962C8B-B14F-4D97-AF65-F5344CB8AC3E}">
        <p14:creationId xmlns:p14="http://schemas.microsoft.com/office/powerpoint/2010/main" val="1095596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8B4E6-5C70-4DBF-AFE3-4FFD1A3F7BE7}" type="slidenum">
              <a:rPr lang="en-US" altLang="en-US"/>
              <a:pPr/>
              <a:t>66</a:t>
            </a:fld>
            <a:endParaRPr lang="en-US" altLang="en-US"/>
          </a:p>
        </p:txBody>
      </p:sp>
      <p:sp>
        <p:nvSpPr>
          <p:cNvPr id="40962"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extLst>
      <p:ext uri="{BB962C8B-B14F-4D97-AF65-F5344CB8AC3E}">
        <p14:creationId xmlns:p14="http://schemas.microsoft.com/office/powerpoint/2010/main" val="306520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4643BB-7599-43E4-BCA5-78B6E9FC77A3}" type="slidenum">
              <a:rPr lang="en-GB" altLang="en-US"/>
              <a:pPr/>
              <a:t>6</a:t>
            </a:fld>
            <a:endParaRPr lang="en-GB"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528795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D7C9B5-F990-4302-B635-55549CBE5549}" type="slidenum">
              <a:rPr lang="en-GB" altLang="en-US"/>
              <a:pPr/>
              <a:t>91</a:t>
            </a:fld>
            <a:endParaRPr lang="en-GB" altLang="en-US"/>
          </a:p>
        </p:txBody>
      </p:sp>
      <p:sp>
        <p:nvSpPr>
          <p:cNvPr id="321537" name="Rectangle 1"/>
          <p:cNvSpPr txBox="1">
            <a:spLocks noGrp="1" noRot="1" noChangeAspect="1" noChangeArrowheads="1"/>
          </p:cNvSpPr>
          <p:nvPr>
            <p:ph type="sldImg"/>
          </p:nvPr>
        </p:nvSpPr>
        <p:spPr bwMode="auto">
          <a:xfrm>
            <a:off x="215900"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1538" name="Text Box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560" rIns="0" bIns="0"/>
          <a:lstStyle/>
          <a:p>
            <a:pPr>
              <a:lnSpc>
                <a:spcPct val="95000"/>
              </a:lnSpc>
              <a:spcBef>
                <a:spcPts val="450"/>
              </a:spcBef>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pPr>
            <a:r>
              <a:rPr lang="en-US" altLang="en-US" dirty="0">
                <a:cs typeface="Arial Unicode MS" panose="020B0604020202020204" pitchFamily="34" charset="-128"/>
              </a:rPr>
              <a:t>The important point here is that (1) the data becomes available to the World via a unified format (</a:t>
            </a:r>
            <a:r>
              <a:rPr lang="en-US" altLang="en-US" dirty="0" err="1">
                <a:cs typeface="Arial Unicode MS" panose="020B0604020202020204" pitchFamily="34" charset="-128"/>
              </a:rPr>
              <a:t>ie</a:t>
            </a:r>
            <a:r>
              <a:rPr lang="en-US" altLang="en-US" dirty="0">
                <a:cs typeface="Arial Unicode MS" panose="020B0604020202020204" pitchFamily="34" charset="-128"/>
              </a:rPr>
              <a:t>, RDF), regardless on how it is stored inside and (2) the various datasets are interlinked together, </a:t>
            </a:r>
            <a:r>
              <a:rPr lang="en-US" altLang="en-US" dirty="0" err="1">
                <a:cs typeface="Arial Unicode MS" panose="020B0604020202020204" pitchFamily="34" charset="-128"/>
              </a:rPr>
              <a:t>ie</a:t>
            </a:r>
            <a:r>
              <a:rPr lang="en-US" altLang="en-US" dirty="0">
                <a:cs typeface="Arial Unicode MS" panose="020B0604020202020204" pitchFamily="34" charset="-128"/>
              </a:rPr>
              <a:t>, they are not independent islands. </a:t>
            </a:r>
            <a:r>
              <a:rPr lang="en-US" altLang="en-US" dirty="0" err="1">
                <a:cs typeface="Arial Unicode MS" panose="020B0604020202020204" pitchFamily="34" charset="-128"/>
              </a:rPr>
              <a:t>Dbpedia</a:t>
            </a:r>
            <a:r>
              <a:rPr lang="en-US" altLang="en-US" dirty="0">
                <a:cs typeface="Arial Unicode MS" panose="020B0604020202020204" pitchFamily="34" charset="-128"/>
              </a:rPr>
              <a:t> is probably the most important 'hub' in the project.</a:t>
            </a:r>
          </a:p>
        </p:txBody>
      </p:sp>
    </p:spTree>
    <p:extLst>
      <p:ext uri="{BB962C8B-B14F-4D97-AF65-F5344CB8AC3E}">
        <p14:creationId xmlns:p14="http://schemas.microsoft.com/office/powerpoint/2010/main" val="518265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63B30F9-68B8-4AAE-8ABB-AE5DEA055EB2}" type="slidenum">
              <a:rPr lang="en-GB" altLang="en-US"/>
              <a:pPr/>
              <a:t>92</a:t>
            </a:fld>
            <a:endParaRPr lang="en-GB" altLang="en-US"/>
          </a:p>
        </p:txBody>
      </p:sp>
      <p:sp>
        <p:nvSpPr>
          <p:cNvPr id="322561" name="Rectangle 1"/>
          <p:cNvSpPr txBox="1">
            <a:spLocks noGrp="1" noRot="1" noChangeAspect="1" noChangeArrowheads="1"/>
          </p:cNvSpPr>
          <p:nvPr>
            <p:ph type="sldImg"/>
          </p:nvPr>
        </p:nvSpPr>
        <p:spPr bwMode="auto">
          <a:xfrm>
            <a:off x="215900"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2562" name="Rectangle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29924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2141189-C7E4-4DD3-8480-916120C24375}" type="slidenum">
              <a:rPr lang="en-GB" altLang="en-US"/>
              <a:pPr/>
              <a:t>93</a:t>
            </a:fld>
            <a:endParaRPr lang="en-GB" altLang="en-US"/>
          </a:p>
        </p:txBody>
      </p:sp>
      <p:sp>
        <p:nvSpPr>
          <p:cNvPr id="323585" name="Rectangle 1"/>
          <p:cNvSpPr txBox="1">
            <a:spLocks noGrp="1" noRot="1" noChangeAspect="1" noChangeArrowheads="1"/>
          </p:cNvSpPr>
          <p:nvPr>
            <p:ph type="sldImg"/>
          </p:nvPr>
        </p:nvSpPr>
        <p:spPr bwMode="auto">
          <a:xfrm>
            <a:off x="215900"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3586" name="Text Box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560" rIns="0" bIns="0"/>
          <a:lstStyle/>
          <a:p>
            <a:pPr>
              <a:lnSpc>
                <a:spcPct val="95000"/>
              </a:lnSpc>
              <a:spcBef>
                <a:spcPts val="450"/>
              </a:spcBef>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pPr>
            <a:r>
              <a:rPr lang="en-US" altLang="en-US">
                <a:cs typeface="Arial Unicode MS" panose="020B0604020202020204" pitchFamily="34" charset="-128"/>
              </a:rPr>
              <a:t>The right hand portion of the wiki side is what is referred to as 'infobox'. The left side is the dbpedia content as made available.</a:t>
            </a:r>
          </a:p>
        </p:txBody>
      </p:sp>
    </p:spTree>
    <p:extLst>
      <p:ext uri="{BB962C8B-B14F-4D97-AF65-F5344CB8AC3E}">
        <p14:creationId xmlns:p14="http://schemas.microsoft.com/office/powerpoint/2010/main" val="213520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BE6165B-586E-4E43-8307-9F5E75A076E3}" type="slidenum">
              <a:rPr lang="en-GB" altLang="en-US"/>
              <a:pPr/>
              <a:t>94</a:t>
            </a:fld>
            <a:endParaRPr lang="en-GB" altLang="en-US"/>
          </a:p>
        </p:txBody>
      </p:sp>
      <p:sp>
        <p:nvSpPr>
          <p:cNvPr id="324609" name="Rectangle 1"/>
          <p:cNvSpPr txBox="1">
            <a:spLocks noGrp="1" noRot="1" noChangeAspect="1" noChangeArrowheads="1"/>
          </p:cNvSpPr>
          <p:nvPr>
            <p:ph type="sldImg"/>
          </p:nvPr>
        </p:nvSpPr>
        <p:spPr bwMode="auto">
          <a:xfrm>
            <a:off x="215900"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4610" name="Text Box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560" rIns="0" bIns="0"/>
          <a:lstStyle/>
          <a:p>
            <a:pPr>
              <a:lnSpc>
                <a:spcPct val="95000"/>
              </a:lnSpc>
              <a:spcBef>
                <a:spcPts val="450"/>
              </a:spcBef>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pPr>
            <a:r>
              <a:rPr lang="en-US" altLang="en-US">
                <a:cs typeface="Arial Unicode MS" panose="020B0604020202020204" pitchFamily="34" charset="-128"/>
              </a:rPr>
              <a:t>This is the important point: this is why this is </a:t>
            </a:r>
            <a:r>
              <a:rPr lang="en-US" altLang="en-US" i="1">
                <a:cs typeface="Arial Unicode MS" panose="020B0604020202020204" pitchFamily="34" charset="-128"/>
              </a:rPr>
              <a:t>Linking</a:t>
            </a:r>
            <a:r>
              <a:rPr lang="en-US" altLang="en-US">
                <a:cs typeface="Arial Unicode MS" panose="020B0604020202020204" pitchFamily="34" charset="-128"/>
              </a:rPr>
              <a:t> open data. What the community does (and this </a:t>
            </a:r>
            <a:r>
              <a:rPr lang="en-US" altLang="en-US" i="1">
                <a:cs typeface="Arial Unicode MS" panose="020B0604020202020204" pitchFamily="34" charset="-128"/>
              </a:rPr>
              <a:t>is</a:t>
            </a:r>
            <a:r>
              <a:rPr lang="en-US" altLang="en-US">
                <a:cs typeface="Arial Unicode MS" panose="020B0604020202020204" pitchFamily="34" charset="-128"/>
              </a:rPr>
              <a:t> a community project) is to make agreements on how the different datasets can be linked and then the linkage is done automatically by the 'bridges' that map the public datasets into RDF. Eg, geonames is a public dataset by geonames.org and dbpedia is, well... wikipedia:-)</a:t>
            </a:r>
          </a:p>
        </p:txBody>
      </p:sp>
    </p:spTree>
    <p:extLst>
      <p:ext uri="{BB962C8B-B14F-4D97-AF65-F5344CB8AC3E}">
        <p14:creationId xmlns:p14="http://schemas.microsoft.com/office/powerpoint/2010/main" val="2504100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A2EED-336E-4E35-92DA-00C762C0039E}" type="slidenum">
              <a:rPr lang="en-US" altLang="en-US"/>
              <a:pPr/>
              <a:t>96</a:t>
            </a:fld>
            <a:endParaRPr lang="en-US" altLang="en-US"/>
          </a:p>
        </p:txBody>
      </p:sp>
      <p:sp>
        <p:nvSpPr>
          <p:cNvPr id="52226"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extLst>
      <p:ext uri="{BB962C8B-B14F-4D97-AF65-F5344CB8AC3E}">
        <p14:creationId xmlns:p14="http://schemas.microsoft.com/office/powerpoint/2010/main" val="39521296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A2EED-336E-4E35-92DA-00C762C0039E}" type="slidenum">
              <a:rPr lang="en-US" altLang="en-US"/>
              <a:pPr/>
              <a:t>97</a:t>
            </a:fld>
            <a:endParaRPr lang="en-US" altLang="en-US"/>
          </a:p>
        </p:txBody>
      </p:sp>
      <p:sp>
        <p:nvSpPr>
          <p:cNvPr id="52226"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extLst>
      <p:ext uri="{BB962C8B-B14F-4D97-AF65-F5344CB8AC3E}">
        <p14:creationId xmlns:p14="http://schemas.microsoft.com/office/powerpoint/2010/main" val="376464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51AF0-161D-4CDB-B4C8-D92D949C8F9D}" type="slidenum">
              <a:rPr lang="en-GB" altLang="en-US"/>
              <a:pPr/>
              <a:t>7</a:t>
            </a:fld>
            <a:endParaRPr lang="en-GB" alt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995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5C635-F117-4196-AB8D-D1F060F64FAA}" type="slidenum">
              <a:rPr lang="en-GB" altLang="en-US"/>
              <a:pPr/>
              <a:t>8</a:t>
            </a:fld>
            <a:endParaRPr lang="en-GB" alt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112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D47D76-ADB0-4C49-9754-00F22ACAC038}" type="slidenum">
              <a:rPr lang="en-GB" altLang="en-US"/>
              <a:pPr/>
              <a:t>9</a:t>
            </a:fld>
            <a:endParaRPr lang="en-GB" alt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150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BD53A-95A5-4912-A283-F1B6310D9274}" type="slidenum">
              <a:rPr lang="en-GB" altLang="en-US"/>
              <a:pPr/>
              <a:t>10</a:t>
            </a:fld>
            <a:endParaRPr lang="en-GB"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528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18F87-1C35-4DAF-99B8-74EE9E23CE8F}" type="slidenum">
              <a:rPr lang="en-GB" altLang="en-US"/>
              <a:pPr/>
              <a:t>11</a:t>
            </a:fld>
            <a:endParaRPr lang="en-GB"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402496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AA4F10-2D55-4ACB-96A7-1E368EDD5514}"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256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1B8FE-1623-47F3-B98D-24E975712807}"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4072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1D20E-F9C7-497F-8C05-8F6D5BD9C966}"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6494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28E05-C865-4073-B4F2-4B156DF7DF8D}"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54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2A834E-AF92-4461-9465-1BF054BA57B1}"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1050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125D7D-4ECB-4272-8154-0E0CD4015FD6}" type="datetime1">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0924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F130C-2FFB-497B-A638-61223BE485A2}" type="datetime1">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948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04310C-425C-4178-BFAC-4DE476D07EC0}" type="datetime1">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06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94A53-8791-4D69-8440-20A7856A6CA4}" type="datetime1">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59875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5531F-C0EA-444D-BD1E-2A17CDE7FB6C}" type="datetime1">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48435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53895-DF35-4477-855A-19D37DED9BC9}" type="datetime1">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891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C5715-5B69-4C14-B97B-C4FEA3372027}" type="datetime1">
              <a:rPr lang="en-US" smtClean="0"/>
              <a:t>10/29/2019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C74C-1AAD-4A23-8CBA-CF1A3849B798}" type="slidenum">
              <a:rPr lang="en-US" smtClean="0"/>
              <a:t>‹#›</a:t>
            </a:fld>
            <a:endParaRPr lang="en-US"/>
          </a:p>
        </p:txBody>
      </p:sp>
    </p:spTree>
    <p:extLst>
      <p:ext uri="{BB962C8B-B14F-4D97-AF65-F5344CB8AC3E}">
        <p14:creationId xmlns:p14="http://schemas.microsoft.com/office/powerpoint/2010/main" val="193651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67.xml.rels><?xml version="1.0" encoding="UTF-8" standalone="yes"?>
<Relationships xmlns="http://schemas.openxmlformats.org/package/2006/relationships"><Relationship Id="rId2" Type="http://schemas.openxmlformats.org/officeDocument/2006/relationships/hyperlink" Target="http://www.foaf-project.or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http://xmlns.com/foaf/0.1/" TargetMode="Externa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CPSC 583</a:t>
            </a:r>
            <a:br>
              <a:rPr lang="en-US" dirty="0" smtClean="0"/>
            </a:br>
            <a:r>
              <a:rPr lang="en-US" dirty="0" smtClean="0"/>
              <a:t>Expert Systems Design Theory</a:t>
            </a:r>
            <a:endParaRPr lang="en-US" dirty="0"/>
          </a:p>
        </p:txBody>
      </p:sp>
      <p:sp>
        <p:nvSpPr>
          <p:cNvPr id="3" name="Subtitle 2"/>
          <p:cNvSpPr>
            <a:spLocks noGrp="1"/>
          </p:cNvSpPr>
          <p:nvPr>
            <p:ph type="subTitle" idx="1"/>
          </p:nvPr>
        </p:nvSpPr>
        <p:spPr/>
        <p:txBody>
          <a:bodyPr/>
          <a:lstStyle/>
          <a:p>
            <a:r>
              <a:rPr lang="en-US" dirty="0"/>
              <a:t>Dr. Anand </a:t>
            </a:r>
            <a:r>
              <a:rPr lang="en-US" dirty="0" err="1" smtClean="0"/>
              <a:t>Panangadan</a:t>
            </a:r>
            <a:endParaRPr lang="en-US" dirty="0" smtClean="0"/>
          </a:p>
          <a:p>
            <a:r>
              <a:rPr lang="en-US" dirty="0" smtClean="0"/>
              <a:t>apanangadan@fullerton.edu</a:t>
            </a:r>
            <a:endParaRPr lang="en-US" dirty="0"/>
          </a:p>
        </p:txBody>
      </p:sp>
    </p:spTree>
    <p:extLst>
      <p:ext uri="{BB962C8B-B14F-4D97-AF65-F5344CB8AC3E}">
        <p14:creationId xmlns:p14="http://schemas.microsoft.com/office/powerpoint/2010/main" val="4257088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
          <p:cNvSpPr>
            <a:spLocks noGrp="1"/>
          </p:cNvSpPr>
          <p:nvPr>
            <p:ph type="sldNum" sz="quarter" idx="10"/>
          </p:nvPr>
        </p:nvSpPr>
        <p:spPr/>
        <p:txBody>
          <a:bodyPr/>
          <a:lstStyle/>
          <a:p>
            <a:fld id="{2868CC19-0775-43F4-8BC0-3942F96E870B}" type="slidenum">
              <a:rPr lang="en-US" altLang="en-US"/>
              <a:pPr/>
              <a:t>10</a:t>
            </a:fld>
            <a:endParaRPr lang="en-US" altLang="en-US"/>
          </a:p>
        </p:txBody>
      </p:sp>
      <p:sp>
        <p:nvSpPr>
          <p:cNvPr id="23554" name="Rectangle 2"/>
          <p:cNvSpPr>
            <a:spLocks noGrp="1" noRot="1" noChangeArrowheads="1"/>
          </p:cNvSpPr>
          <p:nvPr>
            <p:ph type="title"/>
          </p:nvPr>
        </p:nvSpPr>
        <p:spPr>
          <a:xfrm>
            <a:off x="1920875" y="215900"/>
            <a:ext cx="8535988" cy="685800"/>
          </a:xfrm>
        </p:spPr>
        <p:txBody>
          <a:bodyPr>
            <a:normAutofit fontScale="90000"/>
          </a:bodyPr>
          <a:lstStyle/>
          <a:p>
            <a:r>
              <a:rPr lang="en-US" altLang="en-US" dirty="0" smtClean="0"/>
              <a:t>What about XML?</a:t>
            </a:r>
            <a:endParaRPr lang="en-US" altLang="en-US" dirty="0"/>
          </a:p>
        </p:txBody>
      </p:sp>
      <p:grpSp>
        <p:nvGrpSpPr>
          <p:cNvPr id="23555" name="Group 3"/>
          <p:cNvGrpSpPr>
            <a:grpSpLocks/>
          </p:cNvGrpSpPr>
          <p:nvPr/>
        </p:nvGrpSpPr>
        <p:grpSpPr bwMode="auto">
          <a:xfrm>
            <a:off x="2638425" y="1989138"/>
            <a:ext cx="5118050" cy="3657600"/>
            <a:chOff x="720" y="1541"/>
            <a:chExt cx="3493" cy="2304"/>
          </a:xfrm>
        </p:grpSpPr>
        <p:sp>
          <p:nvSpPr>
            <p:cNvPr id="23556" name="Rectangle 4"/>
            <p:cNvSpPr>
              <a:spLocks noChangeArrowheads="1"/>
            </p:cNvSpPr>
            <p:nvPr/>
          </p:nvSpPr>
          <p:spPr bwMode="auto">
            <a:xfrm>
              <a:off x="720" y="2476"/>
              <a:ext cx="126" cy="233"/>
            </a:xfrm>
            <a:prstGeom prst="rect">
              <a:avLst/>
            </a:prstGeom>
            <a:solidFill>
              <a:srgbClr val="FFFF99"/>
            </a:solidFill>
            <a:ln w="28575">
              <a:solidFill>
                <a:schemeClr val="tx1"/>
              </a:solidFill>
              <a:miter lim="800000"/>
              <a:headEnd/>
              <a:tailEnd/>
            </a:ln>
            <a:effectLst>
              <a:outerShdw dist="107763" dir="2700000" algn="ctr" rotWithShape="0">
                <a:schemeClr val="bg2"/>
              </a:outerShdw>
            </a:effectLst>
          </p:spPr>
          <p:txBody>
            <a:bodyPr wrap="none" anchor="ctr">
              <a:spAutoFit/>
            </a:bodyPr>
            <a:lstStyle/>
            <a:p>
              <a:endParaRPr lang="en-US"/>
            </a:p>
          </p:txBody>
        </p:sp>
        <p:pic>
          <p:nvPicPr>
            <p:cNvPr id="23557" name="Picture 5" descr="chin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 y="1541"/>
              <a:ext cx="2352" cy="2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58" name="Group 6"/>
          <p:cNvGrpSpPr>
            <a:grpSpLocks/>
          </p:cNvGrpSpPr>
          <p:nvPr/>
        </p:nvGrpSpPr>
        <p:grpSpPr bwMode="auto">
          <a:xfrm>
            <a:off x="7756526" y="2217738"/>
            <a:ext cx="727075" cy="3352800"/>
            <a:chOff x="5424" y="1536"/>
            <a:chExt cx="496" cy="2256"/>
          </a:xfrm>
        </p:grpSpPr>
        <p:sp>
          <p:nvSpPr>
            <p:cNvPr id="23559" name="AutoShape 7"/>
            <p:cNvSpPr>
              <a:spLocks/>
            </p:cNvSpPr>
            <p:nvPr/>
          </p:nvSpPr>
          <p:spPr bwMode="auto">
            <a:xfrm>
              <a:off x="5424" y="1536"/>
              <a:ext cx="96" cy="2256"/>
            </a:xfrm>
            <a:prstGeom prst="rightBracket">
              <a:avLst>
                <a:gd name="adj" fmla="val 195833"/>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Text Box 8"/>
            <p:cNvSpPr txBox="1">
              <a:spLocks noChangeArrowheads="1"/>
            </p:cNvSpPr>
            <p:nvPr/>
          </p:nvSpPr>
          <p:spPr bwMode="auto">
            <a:xfrm>
              <a:off x="5505" y="2510"/>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CV</a:t>
              </a:r>
              <a:endParaRPr lang="en-US" altLang="en-US" sz="2400">
                <a:solidFill>
                  <a:schemeClr val="tx2"/>
                </a:solidFill>
                <a:latin typeface="Arial" panose="020B0604020202020204" pitchFamily="34" charset="0"/>
              </a:endParaRPr>
            </a:p>
          </p:txBody>
        </p:sp>
      </p:grpSp>
      <p:grpSp>
        <p:nvGrpSpPr>
          <p:cNvPr id="23561" name="Group 9"/>
          <p:cNvGrpSpPr>
            <a:grpSpLocks/>
          </p:cNvGrpSpPr>
          <p:nvPr/>
        </p:nvGrpSpPr>
        <p:grpSpPr bwMode="auto">
          <a:xfrm>
            <a:off x="4927601" y="1828800"/>
            <a:ext cx="4568825" cy="457200"/>
            <a:chOff x="2592" y="1392"/>
            <a:chExt cx="3118" cy="288"/>
          </a:xfrm>
        </p:grpSpPr>
        <p:grpSp>
          <p:nvGrpSpPr>
            <p:cNvPr id="23562" name="Group 10"/>
            <p:cNvGrpSpPr>
              <a:grpSpLocks/>
            </p:cNvGrpSpPr>
            <p:nvPr/>
          </p:nvGrpSpPr>
          <p:grpSpPr bwMode="auto">
            <a:xfrm>
              <a:off x="2592" y="1435"/>
              <a:ext cx="2544" cy="202"/>
              <a:chOff x="2592" y="1478"/>
              <a:chExt cx="2544" cy="202"/>
            </a:xfrm>
          </p:grpSpPr>
          <p:sp>
            <p:nvSpPr>
              <p:cNvPr id="23563" name="Oval 11"/>
              <p:cNvSpPr>
                <a:spLocks noChangeArrowheads="1"/>
              </p:cNvSpPr>
              <p:nvPr/>
            </p:nvSpPr>
            <p:spPr bwMode="auto">
              <a:xfrm>
                <a:off x="2592" y="1478"/>
                <a:ext cx="1440" cy="202"/>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Line 12"/>
              <p:cNvSpPr>
                <a:spLocks noChangeShapeType="1"/>
              </p:cNvSpPr>
              <p:nvPr/>
            </p:nvSpPr>
            <p:spPr bwMode="auto">
              <a:xfrm>
                <a:off x="4032" y="1579"/>
                <a:ext cx="110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5" name="Text Box 13"/>
            <p:cNvSpPr txBox="1">
              <a:spLocks noChangeArrowheads="1"/>
            </p:cNvSpPr>
            <p:nvPr/>
          </p:nvSpPr>
          <p:spPr bwMode="auto">
            <a:xfrm>
              <a:off x="5063" y="1392"/>
              <a:ext cx="6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name</a:t>
              </a:r>
              <a:endParaRPr lang="en-US" altLang="en-US" sz="2400">
                <a:solidFill>
                  <a:schemeClr val="tx2"/>
                </a:solidFill>
                <a:latin typeface="Arial" panose="020B0604020202020204" pitchFamily="34" charset="0"/>
              </a:endParaRPr>
            </a:p>
          </p:txBody>
        </p:sp>
      </p:grpSp>
      <p:grpSp>
        <p:nvGrpSpPr>
          <p:cNvPr id="23566" name="Group 14"/>
          <p:cNvGrpSpPr>
            <a:grpSpLocks/>
          </p:cNvGrpSpPr>
          <p:nvPr/>
        </p:nvGrpSpPr>
        <p:grpSpPr bwMode="auto">
          <a:xfrm>
            <a:off x="2774951" y="2286000"/>
            <a:ext cx="1535113" cy="1379538"/>
            <a:chOff x="1113" y="1723"/>
            <a:chExt cx="1047" cy="869"/>
          </a:xfrm>
        </p:grpSpPr>
        <p:sp>
          <p:nvSpPr>
            <p:cNvPr id="23567" name="AutoShape 15"/>
            <p:cNvSpPr>
              <a:spLocks/>
            </p:cNvSpPr>
            <p:nvPr/>
          </p:nvSpPr>
          <p:spPr bwMode="auto">
            <a:xfrm>
              <a:off x="2064" y="1723"/>
              <a:ext cx="96" cy="869"/>
            </a:xfrm>
            <a:prstGeom prst="leftBracket">
              <a:avLst>
                <a:gd name="adj" fmla="val 75434"/>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Text Box 16"/>
            <p:cNvSpPr txBox="1">
              <a:spLocks noChangeArrowheads="1"/>
            </p:cNvSpPr>
            <p:nvPr/>
          </p:nvSpPr>
          <p:spPr bwMode="auto">
            <a:xfrm>
              <a:off x="1113" y="1973"/>
              <a:ext cx="10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education</a:t>
              </a:r>
              <a:endParaRPr lang="en-US" altLang="en-US" sz="2400">
                <a:solidFill>
                  <a:schemeClr val="tx2"/>
                </a:solidFill>
                <a:latin typeface="Arial" panose="020B0604020202020204" pitchFamily="34" charset="0"/>
              </a:endParaRPr>
            </a:p>
          </p:txBody>
        </p:sp>
      </p:grpSp>
      <p:grpSp>
        <p:nvGrpSpPr>
          <p:cNvPr id="23569" name="Group 17"/>
          <p:cNvGrpSpPr>
            <a:grpSpLocks/>
          </p:cNvGrpSpPr>
          <p:nvPr/>
        </p:nvGrpSpPr>
        <p:grpSpPr bwMode="auto">
          <a:xfrm>
            <a:off x="3427413" y="3817938"/>
            <a:ext cx="882650" cy="914400"/>
            <a:chOff x="1558" y="2688"/>
            <a:chExt cx="602" cy="576"/>
          </a:xfrm>
        </p:grpSpPr>
        <p:sp>
          <p:nvSpPr>
            <p:cNvPr id="23570" name="AutoShape 18"/>
            <p:cNvSpPr>
              <a:spLocks/>
            </p:cNvSpPr>
            <p:nvPr/>
          </p:nvSpPr>
          <p:spPr bwMode="auto">
            <a:xfrm>
              <a:off x="2064" y="2688"/>
              <a:ext cx="96" cy="576"/>
            </a:xfrm>
            <a:prstGeom prst="leftBracket">
              <a:avLst>
                <a:gd name="adj" fmla="val 50000"/>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1558" y="2806"/>
              <a:ext cx="5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work</a:t>
              </a:r>
              <a:endParaRPr lang="en-US" altLang="en-US" sz="2400">
                <a:solidFill>
                  <a:schemeClr val="tx2"/>
                </a:solidFill>
                <a:latin typeface="Arial" panose="020B0604020202020204" pitchFamily="34" charset="0"/>
              </a:endParaRPr>
            </a:p>
          </p:txBody>
        </p:sp>
      </p:grpSp>
      <p:grpSp>
        <p:nvGrpSpPr>
          <p:cNvPr id="23572" name="Group 20"/>
          <p:cNvGrpSpPr>
            <a:grpSpLocks/>
          </p:cNvGrpSpPr>
          <p:nvPr/>
        </p:nvGrpSpPr>
        <p:grpSpPr bwMode="auto">
          <a:xfrm>
            <a:off x="3167063" y="4884738"/>
            <a:ext cx="1143000" cy="762000"/>
            <a:chOff x="1380" y="3360"/>
            <a:chExt cx="780" cy="480"/>
          </a:xfrm>
        </p:grpSpPr>
        <p:sp>
          <p:nvSpPr>
            <p:cNvPr id="23573" name="AutoShape 21"/>
            <p:cNvSpPr>
              <a:spLocks/>
            </p:cNvSpPr>
            <p:nvPr/>
          </p:nvSpPr>
          <p:spPr bwMode="auto">
            <a:xfrm>
              <a:off x="2064" y="3360"/>
              <a:ext cx="96" cy="480"/>
            </a:xfrm>
            <a:prstGeom prst="leftBracket">
              <a:avLst>
                <a:gd name="adj" fmla="val 41667"/>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Text Box 22"/>
            <p:cNvSpPr txBox="1">
              <a:spLocks noChangeArrowheads="1"/>
            </p:cNvSpPr>
            <p:nvPr/>
          </p:nvSpPr>
          <p:spPr bwMode="auto">
            <a:xfrm>
              <a:off x="1380" y="3408"/>
              <a:ext cx="7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private</a:t>
              </a:r>
              <a:endParaRPr lang="en-US" altLang="en-US" sz="2400">
                <a:solidFill>
                  <a:schemeClr val="tx2"/>
                </a:solidFill>
                <a:latin typeface="Arial" panose="020B0604020202020204" pitchFamily="34" charset="0"/>
              </a:endParaRPr>
            </a:p>
          </p:txBody>
        </p:sp>
      </p:grpSp>
      <p:sp>
        <p:nvSpPr>
          <p:cNvPr id="23576" name="Rectangle 24"/>
          <p:cNvSpPr>
            <a:spLocks noChangeArrowheads="1"/>
          </p:cNvSpPr>
          <p:nvPr/>
        </p:nvSpPr>
        <p:spPr bwMode="auto">
          <a:xfrm>
            <a:off x="9448800" y="6400801"/>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GB" altLang="en-US" sz="1200">
                <a:latin typeface="Trebuchet MS" panose="020B0603020202020204" pitchFamily="34" charset="0"/>
              </a:rPr>
              <a:t>[Davies, 03]</a:t>
            </a:r>
          </a:p>
        </p:txBody>
      </p:sp>
    </p:spTree>
    <p:extLst>
      <p:ext uri="{BB962C8B-B14F-4D97-AF65-F5344CB8AC3E}">
        <p14:creationId xmlns:p14="http://schemas.microsoft.com/office/powerpoint/2010/main" val="3427468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1+#ppt_w/2"/>
                                          </p:val>
                                        </p:tav>
                                        <p:tav tm="100000">
                                          <p:val>
                                            <p:strVal val="#ppt_x"/>
                                          </p:val>
                                        </p:tav>
                                      </p:tavLst>
                                    </p:anim>
                                    <p:anim calcmode="lin" valueType="num">
                                      <p:cBhvr additive="base">
                                        <p:cTn id="8"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anim calcmode="lin" valueType="num">
                                      <p:cBhvr additive="base">
                                        <p:cTn id="13" dur="500" fill="hold"/>
                                        <p:tgtEl>
                                          <p:spTgt spid="23561"/>
                                        </p:tgtEl>
                                        <p:attrNameLst>
                                          <p:attrName>ppt_x</p:attrName>
                                        </p:attrNameLst>
                                      </p:cBhvr>
                                      <p:tavLst>
                                        <p:tav tm="0">
                                          <p:val>
                                            <p:strVal val="1+#ppt_w/2"/>
                                          </p:val>
                                        </p:tav>
                                        <p:tav tm="100000">
                                          <p:val>
                                            <p:strVal val="#ppt_x"/>
                                          </p:val>
                                        </p:tav>
                                      </p:tavLst>
                                    </p:anim>
                                    <p:anim calcmode="lin" valueType="num">
                                      <p:cBhvr additive="base">
                                        <p:cTn id="14" dur="500" fill="hold"/>
                                        <p:tgtEl>
                                          <p:spTgt spid="235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566"/>
                                        </p:tgtEl>
                                        <p:attrNameLst>
                                          <p:attrName>style.visibility</p:attrName>
                                        </p:attrNameLst>
                                      </p:cBhvr>
                                      <p:to>
                                        <p:strVal val="visible"/>
                                      </p:to>
                                    </p:set>
                                    <p:anim calcmode="lin" valueType="num">
                                      <p:cBhvr additive="base">
                                        <p:cTn id="19" dur="500" fill="hold"/>
                                        <p:tgtEl>
                                          <p:spTgt spid="23566"/>
                                        </p:tgtEl>
                                        <p:attrNameLst>
                                          <p:attrName>ppt_x</p:attrName>
                                        </p:attrNameLst>
                                      </p:cBhvr>
                                      <p:tavLst>
                                        <p:tav tm="0">
                                          <p:val>
                                            <p:strVal val="0-#ppt_w/2"/>
                                          </p:val>
                                        </p:tav>
                                        <p:tav tm="100000">
                                          <p:val>
                                            <p:strVal val="#ppt_x"/>
                                          </p:val>
                                        </p:tav>
                                      </p:tavLst>
                                    </p:anim>
                                    <p:anim calcmode="lin" valueType="num">
                                      <p:cBhvr additive="base">
                                        <p:cTn id="20" dur="500" fill="hold"/>
                                        <p:tgtEl>
                                          <p:spTgt spid="2356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3569"/>
                                        </p:tgtEl>
                                        <p:attrNameLst>
                                          <p:attrName>style.visibility</p:attrName>
                                        </p:attrNameLst>
                                      </p:cBhvr>
                                      <p:to>
                                        <p:strVal val="visible"/>
                                      </p:to>
                                    </p:set>
                                    <p:anim calcmode="lin" valueType="num">
                                      <p:cBhvr additive="base">
                                        <p:cTn id="25" dur="500" fill="hold"/>
                                        <p:tgtEl>
                                          <p:spTgt spid="23569"/>
                                        </p:tgtEl>
                                        <p:attrNameLst>
                                          <p:attrName>ppt_x</p:attrName>
                                        </p:attrNameLst>
                                      </p:cBhvr>
                                      <p:tavLst>
                                        <p:tav tm="0">
                                          <p:val>
                                            <p:strVal val="0-#ppt_w/2"/>
                                          </p:val>
                                        </p:tav>
                                        <p:tav tm="100000">
                                          <p:val>
                                            <p:strVal val="#ppt_x"/>
                                          </p:val>
                                        </p:tav>
                                      </p:tavLst>
                                    </p:anim>
                                    <p:anim calcmode="lin" valueType="num">
                                      <p:cBhvr additive="base">
                                        <p:cTn id="26" dur="500" fill="hold"/>
                                        <p:tgtEl>
                                          <p:spTgt spid="2356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3572"/>
                                        </p:tgtEl>
                                        <p:attrNameLst>
                                          <p:attrName>style.visibility</p:attrName>
                                        </p:attrNameLst>
                                      </p:cBhvr>
                                      <p:to>
                                        <p:strVal val="visible"/>
                                      </p:to>
                                    </p:set>
                                    <p:anim calcmode="lin" valueType="num">
                                      <p:cBhvr additive="base">
                                        <p:cTn id="31" dur="500" fill="hold"/>
                                        <p:tgtEl>
                                          <p:spTgt spid="23572"/>
                                        </p:tgtEl>
                                        <p:attrNameLst>
                                          <p:attrName>ppt_x</p:attrName>
                                        </p:attrNameLst>
                                      </p:cBhvr>
                                      <p:tavLst>
                                        <p:tav tm="0">
                                          <p:val>
                                            <p:strVal val="0-#ppt_w/2"/>
                                          </p:val>
                                        </p:tav>
                                        <p:tav tm="100000">
                                          <p:val>
                                            <p:strVal val="#ppt_x"/>
                                          </p:val>
                                        </p:tav>
                                      </p:tavLst>
                                    </p:anim>
                                    <p:anim calcmode="lin" valueType="num">
                                      <p:cBhvr additive="base">
                                        <p:cTn id="32" dur="500" fill="hold"/>
                                        <p:tgtEl>
                                          <p:spTgt spid="23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E9C8D697-950E-4EE1-A87A-0B901EB60745}" type="slidenum">
              <a:rPr lang="en-US" altLang="en-US"/>
              <a:pPr/>
              <a:t>11</a:t>
            </a:fld>
            <a:endParaRPr lang="en-US" altLang="en-US"/>
          </a:p>
        </p:txBody>
      </p:sp>
      <p:sp>
        <p:nvSpPr>
          <p:cNvPr id="25602" name="Rectangle 2"/>
          <p:cNvSpPr>
            <a:spLocks noGrp="1" noRot="1" noChangeArrowheads="1"/>
          </p:cNvSpPr>
          <p:nvPr>
            <p:ph type="title"/>
          </p:nvPr>
        </p:nvSpPr>
        <p:spPr/>
        <p:txBody>
          <a:bodyPr/>
          <a:lstStyle/>
          <a:p>
            <a:r>
              <a:rPr lang="en-US" altLang="en-US"/>
              <a:t>XML</a:t>
            </a:r>
            <a:endParaRPr lang="en-US" altLang="en-US" sz="2400"/>
          </a:p>
        </p:txBody>
      </p:sp>
      <p:sp>
        <p:nvSpPr>
          <p:cNvPr id="25603" name="Text Box 3"/>
          <p:cNvSpPr txBox="1">
            <a:spLocks noChangeArrowheads="1"/>
          </p:cNvSpPr>
          <p:nvPr/>
        </p:nvSpPr>
        <p:spPr bwMode="auto">
          <a:xfrm>
            <a:off x="2209800" y="2362200"/>
            <a:ext cx="8153400" cy="1930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anchor="ctr">
            <a:spAutoFit/>
          </a:bodyPr>
          <a:lstStyle/>
          <a:p>
            <a:r>
              <a:rPr lang="en-US" altLang="en-US" sz="2400" b="1">
                <a:solidFill>
                  <a:srgbClr val="00CC00"/>
                </a:solidFill>
                <a:latin typeface="Trebuchet MS" panose="020B0603020202020204" pitchFamily="34" charset="0"/>
              </a:rPr>
              <a:t>&lt;H1&gt;</a:t>
            </a:r>
            <a:r>
              <a:rPr lang="en-US" altLang="en-US" sz="2400" b="1">
                <a:solidFill>
                  <a:schemeClr val="bg2"/>
                </a:solidFill>
                <a:latin typeface="Trebuchet MS" panose="020B0603020202020204" pitchFamily="34" charset="0"/>
              </a:rPr>
              <a:t>Internet</a:t>
            </a:r>
            <a:r>
              <a:rPr lang="en-US" altLang="en-US" sz="2400" b="1">
                <a:solidFill>
                  <a:srgbClr val="00CC00"/>
                </a:solidFill>
                <a:latin typeface="Trebuchet MS" panose="020B0603020202020204" pitchFamily="34" charset="0"/>
              </a:rPr>
              <a:t> </a:t>
            </a:r>
            <a:r>
              <a:rPr lang="en-US" altLang="en-US" sz="2400" b="1">
                <a:solidFill>
                  <a:schemeClr val="bg2"/>
                </a:solidFill>
                <a:latin typeface="Trebuchet MS" panose="020B0603020202020204" pitchFamily="34" charset="0"/>
              </a:rPr>
              <a:t>and World Wide Web</a:t>
            </a:r>
            <a:r>
              <a:rPr lang="en-US" altLang="en-US" sz="2400" b="1">
                <a:solidFill>
                  <a:srgbClr val="00CC00"/>
                </a:solidFill>
                <a:latin typeface="Trebuchet MS" panose="020B0603020202020204" pitchFamily="34" charset="0"/>
              </a:rPr>
              <a:t>&lt;/H1&gt;</a:t>
            </a:r>
            <a:r>
              <a:rPr lang="en-US" altLang="en-US" sz="2400" b="1">
                <a:solidFill>
                  <a:schemeClr val="bg2"/>
                </a:solidFill>
                <a:latin typeface="Trebuchet MS" panose="020B0603020202020204" pitchFamily="34" charset="0"/>
              </a:rPr>
              <a:t/>
            </a:r>
            <a:br>
              <a:rPr lang="en-US" altLang="en-US" sz="2400" b="1">
                <a:solidFill>
                  <a:schemeClr val="bg2"/>
                </a:solidFill>
                <a:latin typeface="Trebuchet MS" panose="020B0603020202020204" pitchFamily="34" charset="0"/>
              </a:rPr>
            </a:br>
            <a:r>
              <a:rPr lang="en-US" altLang="en-US" sz="2400" b="1">
                <a:solidFill>
                  <a:schemeClr val="bg2"/>
                </a:solidFill>
                <a:latin typeface="Trebuchet MS" panose="020B0603020202020204" pitchFamily="34" charset="0"/>
              </a:rPr>
              <a:t>	</a:t>
            </a:r>
            <a:r>
              <a:rPr lang="en-US" altLang="en-US" sz="2400" b="1">
                <a:solidFill>
                  <a:srgbClr val="00CC00"/>
                </a:solidFill>
                <a:latin typeface="Trebuchet MS" panose="020B0603020202020204" pitchFamily="34" charset="0"/>
              </a:rPr>
              <a:t>&lt;UL&gt;</a:t>
            </a:r>
            <a:r>
              <a:rPr lang="en-US" altLang="en-US" sz="2400" b="1">
                <a:solidFill>
                  <a:schemeClr val="bg2"/>
                </a:solidFill>
                <a:latin typeface="Trebuchet MS" panose="020B0603020202020204" pitchFamily="34" charset="0"/>
              </a:rPr>
              <a:t>	</a:t>
            </a:r>
          </a:p>
          <a:p>
            <a:r>
              <a:rPr lang="en-US" altLang="en-US" sz="2400" b="1">
                <a:solidFill>
                  <a:schemeClr val="bg2"/>
                </a:solidFill>
                <a:latin typeface="Trebuchet MS" panose="020B0603020202020204" pitchFamily="34" charset="0"/>
              </a:rPr>
              <a:t>		</a:t>
            </a:r>
            <a:r>
              <a:rPr lang="en-US" altLang="en-US" sz="2400" b="1">
                <a:solidFill>
                  <a:srgbClr val="00CC00"/>
                </a:solidFill>
                <a:latin typeface="Trebuchet MS" panose="020B0603020202020204" pitchFamily="34" charset="0"/>
              </a:rPr>
              <a:t>&lt;LI&gt;</a:t>
            </a:r>
            <a:r>
              <a:rPr lang="en-US" altLang="en-US" sz="2400" b="1">
                <a:solidFill>
                  <a:schemeClr val="bg2"/>
                </a:solidFill>
                <a:latin typeface="Trebuchet MS" panose="020B0603020202020204" pitchFamily="34" charset="0"/>
              </a:rPr>
              <a:t>Code: G52IWW</a:t>
            </a:r>
            <a:br>
              <a:rPr lang="en-US" altLang="en-US" sz="2400" b="1">
                <a:solidFill>
                  <a:schemeClr val="bg2"/>
                </a:solidFill>
                <a:latin typeface="Trebuchet MS" panose="020B0603020202020204" pitchFamily="34" charset="0"/>
              </a:rPr>
            </a:br>
            <a:r>
              <a:rPr lang="en-US" altLang="en-US" sz="2400" b="1">
                <a:solidFill>
                  <a:schemeClr val="bg2"/>
                </a:solidFill>
                <a:latin typeface="Trebuchet MS" panose="020B0603020202020204" pitchFamily="34" charset="0"/>
              </a:rPr>
              <a:t>		</a:t>
            </a:r>
            <a:r>
              <a:rPr lang="en-US" altLang="en-US" sz="2400" b="1">
                <a:solidFill>
                  <a:srgbClr val="00CC00"/>
                </a:solidFill>
                <a:latin typeface="Trebuchet MS" panose="020B0603020202020204" pitchFamily="34" charset="0"/>
              </a:rPr>
              <a:t>&lt;LI&gt;</a:t>
            </a:r>
            <a:r>
              <a:rPr lang="en-US" altLang="en-US" sz="2400" b="1">
                <a:solidFill>
                  <a:schemeClr val="bg2"/>
                </a:solidFill>
                <a:latin typeface="Trebuchet MS" panose="020B0603020202020204" pitchFamily="34" charset="0"/>
              </a:rPr>
              <a:t>Students: Undergraduate</a:t>
            </a:r>
            <a:br>
              <a:rPr lang="en-US" altLang="en-US" sz="2400" b="1">
                <a:solidFill>
                  <a:schemeClr val="bg2"/>
                </a:solidFill>
                <a:latin typeface="Trebuchet MS" panose="020B0603020202020204" pitchFamily="34" charset="0"/>
              </a:rPr>
            </a:br>
            <a:r>
              <a:rPr lang="en-US" altLang="en-US" sz="2400" b="1">
                <a:solidFill>
                  <a:schemeClr val="bg2"/>
                </a:solidFill>
                <a:latin typeface="Trebuchet MS" panose="020B0603020202020204" pitchFamily="34" charset="0"/>
              </a:rPr>
              <a:t>	</a:t>
            </a:r>
            <a:r>
              <a:rPr lang="en-US" altLang="en-US" sz="2400" b="1">
                <a:solidFill>
                  <a:srgbClr val="00CC00"/>
                </a:solidFill>
                <a:latin typeface="Trebuchet MS" panose="020B0603020202020204" pitchFamily="34" charset="0"/>
              </a:rPr>
              <a:t>&lt;/UL&gt;</a:t>
            </a:r>
            <a:r>
              <a:rPr lang="en-GB" altLang="en-US" sz="2400" b="1">
                <a:solidFill>
                  <a:schemeClr val="bg2"/>
                </a:solidFill>
                <a:latin typeface="Trebuchet MS" panose="020B0603020202020204" pitchFamily="34" charset="0"/>
              </a:rPr>
              <a:t>	</a:t>
            </a:r>
            <a:endParaRPr lang="en-US" altLang="en-US" sz="2400" b="1">
              <a:solidFill>
                <a:schemeClr val="bg2"/>
              </a:solidFill>
              <a:latin typeface="Trebuchet MS" panose="020B0603020202020204" pitchFamily="34" charset="0"/>
            </a:endParaRPr>
          </a:p>
        </p:txBody>
      </p:sp>
      <p:sp>
        <p:nvSpPr>
          <p:cNvPr id="25604" name="Text Box 4"/>
          <p:cNvSpPr txBox="1">
            <a:spLocks noChangeArrowheads="1"/>
          </p:cNvSpPr>
          <p:nvPr/>
        </p:nvSpPr>
        <p:spPr bwMode="auto">
          <a:xfrm>
            <a:off x="2101851" y="1827213"/>
            <a:ext cx="11858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800">
                <a:latin typeface="Trebuchet MS" panose="020B0603020202020204" pitchFamily="34" charset="0"/>
              </a:rPr>
              <a:t>HTML:</a:t>
            </a:r>
          </a:p>
        </p:txBody>
      </p:sp>
      <p:sp>
        <p:nvSpPr>
          <p:cNvPr id="25605" name="Text Box 5"/>
          <p:cNvSpPr txBox="1">
            <a:spLocks noChangeArrowheads="1"/>
          </p:cNvSpPr>
          <p:nvPr/>
        </p:nvSpPr>
        <p:spPr bwMode="auto">
          <a:xfrm>
            <a:off x="2209800" y="4735513"/>
            <a:ext cx="8153400" cy="1930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anchor="ctr">
            <a:spAutoFit/>
          </a:bodyPr>
          <a:lstStyle/>
          <a:p>
            <a:r>
              <a:rPr lang="en-US" altLang="en-US" sz="2400" b="1" dirty="0">
                <a:solidFill>
                  <a:srgbClr val="00CC00"/>
                </a:solidFill>
                <a:latin typeface="Trebuchet MS" panose="020B0603020202020204" pitchFamily="34" charset="0"/>
              </a:rPr>
              <a:t>&lt;module&gt;</a:t>
            </a:r>
            <a:r>
              <a:rPr lang="en-US" altLang="en-US" sz="2400" b="1" dirty="0">
                <a:solidFill>
                  <a:schemeClr val="bg2"/>
                </a:solidFill>
                <a:latin typeface="Trebuchet MS" panose="020B0603020202020204" pitchFamily="34" charset="0"/>
              </a:rPr>
              <a:t/>
            </a:r>
            <a:br>
              <a:rPr lang="en-US" altLang="en-US" sz="2400" b="1" dirty="0">
                <a:solidFill>
                  <a:schemeClr val="bg2"/>
                </a:solidFill>
                <a:latin typeface="Trebuchet MS" panose="020B0603020202020204" pitchFamily="34" charset="0"/>
              </a:rPr>
            </a:br>
            <a:r>
              <a:rPr lang="en-US" altLang="en-US" sz="2400" b="1" dirty="0">
                <a:solidFill>
                  <a:schemeClr val="bg2"/>
                </a:solidFill>
                <a:latin typeface="Trebuchet MS" panose="020B0603020202020204" pitchFamily="34" charset="0"/>
              </a:rPr>
              <a:t>	</a:t>
            </a:r>
            <a:r>
              <a:rPr lang="en-US" altLang="en-US" sz="2400" b="1" dirty="0">
                <a:solidFill>
                  <a:srgbClr val="00CC00"/>
                </a:solidFill>
                <a:latin typeface="Trebuchet MS" panose="020B0603020202020204" pitchFamily="34" charset="0"/>
              </a:rPr>
              <a:t>&lt;title&gt;</a:t>
            </a:r>
            <a:r>
              <a:rPr lang="en-US" altLang="en-US" sz="2400" b="1" dirty="0">
                <a:solidFill>
                  <a:schemeClr val="bg2"/>
                </a:solidFill>
                <a:latin typeface="Trebuchet MS" panose="020B0603020202020204" pitchFamily="34" charset="0"/>
              </a:rPr>
              <a:t>Internet and World Wide Web</a:t>
            </a:r>
            <a:r>
              <a:rPr lang="en-US" altLang="en-US" sz="2400" b="1" dirty="0">
                <a:solidFill>
                  <a:srgbClr val="00CC00"/>
                </a:solidFill>
                <a:latin typeface="Trebuchet MS" panose="020B0603020202020204" pitchFamily="34" charset="0"/>
              </a:rPr>
              <a:t>&lt;/title&gt;</a:t>
            </a:r>
            <a:r>
              <a:rPr lang="en-US" altLang="en-US" sz="2400" b="1" dirty="0">
                <a:solidFill>
                  <a:schemeClr val="bg2"/>
                </a:solidFill>
                <a:latin typeface="Trebuchet MS" panose="020B0603020202020204" pitchFamily="34" charset="0"/>
              </a:rPr>
              <a:t/>
            </a:r>
            <a:br>
              <a:rPr lang="en-US" altLang="en-US" sz="2400" b="1" dirty="0">
                <a:solidFill>
                  <a:schemeClr val="bg2"/>
                </a:solidFill>
                <a:latin typeface="Trebuchet MS" panose="020B0603020202020204" pitchFamily="34" charset="0"/>
              </a:rPr>
            </a:br>
            <a:r>
              <a:rPr lang="en-US" altLang="en-US" sz="2400" b="1" dirty="0">
                <a:solidFill>
                  <a:schemeClr val="bg2"/>
                </a:solidFill>
                <a:latin typeface="Trebuchet MS" panose="020B0603020202020204" pitchFamily="34" charset="0"/>
              </a:rPr>
              <a:t>	</a:t>
            </a:r>
            <a:r>
              <a:rPr lang="en-US" altLang="en-US" sz="2400" b="1" dirty="0">
                <a:solidFill>
                  <a:srgbClr val="00CC00"/>
                </a:solidFill>
                <a:latin typeface="Trebuchet MS" panose="020B0603020202020204" pitchFamily="34" charset="0"/>
              </a:rPr>
              <a:t>&lt;code&gt;</a:t>
            </a:r>
            <a:r>
              <a:rPr lang="en-US" altLang="en-US" sz="2400" b="1" dirty="0">
                <a:solidFill>
                  <a:schemeClr val="bg2"/>
                </a:solidFill>
                <a:latin typeface="Trebuchet MS" panose="020B0603020202020204" pitchFamily="34" charset="0"/>
              </a:rPr>
              <a:t>G52IWW</a:t>
            </a:r>
            <a:r>
              <a:rPr lang="en-US" altLang="en-US" sz="2400" b="1" dirty="0">
                <a:solidFill>
                  <a:srgbClr val="00CC00"/>
                </a:solidFill>
                <a:latin typeface="Trebuchet MS" panose="020B0603020202020204" pitchFamily="34" charset="0"/>
              </a:rPr>
              <a:t>&lt;/code&gt;</a:t>
            </a:r>
            <a:r>
              <a:rPr lang="en-US" altLang="en-US" sz="2400" b="1" dirty="0">
                <a:solidFill>
                  <a:schemeClr val="bg2"/>
                </a:solidFill>
                <a:latin typeface="Trebuchet MS" panose="020B0603020202020204" pitchFamily="34" charset="0"/>
              </a:rPr>
              <a:t/>
            </a:r>
            <a:br>
              <a:rPr lang="en-US" altLang="en-US" sz="2400" b="1" dirty="0">
                <a:solidFill>
                  <a:schemeClr val="bg2"/>
                </a:solidFill>
                <a:latin typeface="Trebuchet MS" panose="020B0603020202020204" pitchFamily="34" charset="0"/>
              </a:rPr>
            </a:br>
            <a:r>
              <a:rPr lang="en-US" altLang="en-US" sz="2400" b="1" dirty="0">
                <a:solidFill>
                  <a:schemeClr val="bg2"/>
                </a:solidFill>
                <a:latin typeface="Trebuchet MS" panose="020B0603020202020204" pitchFamily="34" charset="0"/>
              </a:rPr>
              <a:t>	</a:t>
            </a:r>
            <a:r>
              <a:rPr lang="en-US" altLang="en-US" sz="2400" b="1" dirty="0">
                <a:solidFill>
                  <a:srgbClr val="00CC00"/>
                </a:solidFill>
                <a:latin typeface="Trebuchet MS" panose="020B0603020202020204" pitchFamily="34" charset="0"/>
              </a:rPr>
              <a:t>&lt;students&gt;</a:t>
            </a:r>
            <a:r>
              <a:rPr lang="en-US" altLang="en-US" sz="2400" b="1" dirty="0">
                <a:solidFill>
                  <a:schemeClr val="bg2"/>
                </a:solidFill>
                <a:latin typeface="Trebuchet MS" panose="020B0603020202020204" pitchFamily="34" charset="0"/>
              </a:rPr>
              <a:t>Undergraduate</a:t>
            </a:r>
            <a:r>
              <a:rPr lang="en-US" altLang="en-US" sz="2400" b="1" dirty="0">
                <a:solidFill>
                  <a:srgbClr val="00CC00"/>
                </a:solidFill>
                <a:latin typeface="Trebuchet MS" panose="020B0603020202020204" pitchFamily="34" charset="0"/>
              </a:rPr>
              <a:t>&lt;/students&gt;</a:t>
            </a:r>
            <a:br>
              <a:rPr lang="en-US" altLang="en-US" sz="2400" b="1" dirty="0">
                <a:solidFill>
                  <a:srgbClr val="00CC00"/>
                </a:solidFill>
                <a:latin typeface="Trebuchet MS" panose="020B0603020202020204" pitchFamily="34" charset="0"/>
              </a:rPr>
            </a:br>
            <a:r>
              <a:rPr lang="en-US" altLang="en-US" sz="2400" b="1" dirty="0">
                <a:solidFill>
                  <a:srgbClr val="00CC00"/>
                </a:solidFill>
                <a:latin typeface="Trebuchet MS" panose="020B0603020202020204" pitchFamily="34" charset="0"/>
              </a:rPr>
              <a:t>&lt;/module&gt;</a:t>
            </a:r>
          </a:p>
        </p:txBody>
      </p:sp>
      <p:sp>
        <p:nvSpPr>
          <p:cNvPr id="25606" name="Text Box 6"/>
          <p:cNvSpPr txBox="1">
            <a:spLocks noChangeArrowheads="1"/>
          </p:cNvSpPr>
          <p:nvPr/>
        </p:nvSpPr>
        <p:spPr bwMode="auto">
          <a:xfrm>
            <a:off x="2133600" y="4267201"/>
            <a:ext cx="9271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800">
                <a:latin typeface="Trebuchet MS" panose="020B0603020202020204" pitchFamily="34" charset="0"/>
              </a:rPr>
              <a:t>XML</a:t>
            </a:r>
            <a:r>
              <a:rPr lang="en-US" altLang="en-US" sz="2400">
                <a:latin typeface="Trebuchet MS" panose="020B0603020202020204" pitchFamily="34" charset="0"/>
              </a:rPr>
              <a:t>:</a:t>
            </a:r>
          </a:p>
        </p:txBody>
      </p:sp>
      <p:sp>
        <p:nvSpPr>
          <p:cNvPr id="25607" name="Rectangle 7"/>
          <p:cNvSpPr>
            <a:spLocks noChangeArrowheads="1"/>
          </p:cNvSpPr>
          <p:nvPr/>
        </p:nvSpPr>
        <p:spPr bwMode="auto">
          <a:xfrm>
            <a:off x="1981201" y="1187450"/>
            <a:ext cx="827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hlink"/>
              </a:buClr>
              <a:buFont typeface="Wingdings" panose="05000000000000000000" pitchFamily="2" charset="2"/>
              <a:buChar char="§"/>
            </a:pPr>
            <a:r>
              <a:rPr lang="en-US" altLang="en-US" sz="3200">
                <a:latin typeface="Trebuchet MS" panose="020B0603020202020204" pitchFamily="34" charset="0"/>
              </a:rPr>
              <a:t>User </a:t>
            </a:r>
            <a:r>
              <a:rPr lang="en-US" altLang="en-US" sz="3200">
                <a:solidFill>
                  <a:srgbClr val="0000FF"/>
                </a:solidFill>
                <a:latin typeface="Trebuchet MS" panose="020B0603020202020204" pitchFamily="34" charset="0"/>
              </a:rPr>
              <a:t>definable</a:t>
            </a:r>
            <a:r>
              <a:rPr lang="en-US" altLang="en-US" sz="3200">
                <a:latin typeface="Trebuchet MS" panose="020B0603020202020204" pitchFamily="34" charset="0"/>
              </a:rPr>
              <a:t> and </a:t>
            </a:r>
            <a:r>
              <a:rPr lang="en-US" altLang="en-US" sz="3200">
                <a:solidFill>
                  <a:srgbClr val="0000FF"/>
                </a:solidFill>
                <a:latin typeface="Trebuchet MS" panose="020B0603020202020204" pitchFamily="34" charset="0"/>
              </a:rPr>
              <a:t>domain specific</a:t>
            </a:r>
            <a:r>
              <a:rPr lang="en-US" altLang="en-US" sz="3200">
                <a:latin typeface="Trebuchet MS" panose="020B0603020202020204" pitchFamily="34" charset="0"/>
              </a:rPr>
              <a:t> markup</a:t>
            </a:r>
            <a:endParaRPr lang="en-GB" altLang="en-US" sz="3200">
              <a:latin typeface="Trebuchet MS" panose="020B0603020202020204" pitchFamily="34" charset="0"/>
            </a:endParaRPr>
          </a:p>
        </p:txBody>
      </p:sp>
    </p:spTree>
    <p:extLst>
      <p:ext uri="{BB962C8B-B14F-4D97-AF65-F5344CB8AC3E}">
        <p14:creationId xmlns:p14="http://schemas.microsoft.com/office/powerpoint/2010/main" val="248059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0"/>
          </p:nvPr>
        </p:nvSpPr>
        <p:spPr/>
        <p:txBody>
          <a:bodyPr/>
          <a:lstStyle/>
          <a:p>
            <a:fld id="{95E60800-DF1E-44A2-B5D0-6FA3688C17E9}" type="slidenum">
              <a:rPr lang="en-US" altLang="en-US"/>
              <a:pPr/>
              <a:t>12</a:t>
            </a:fld>
            <a:endParaRPr lang="en-US" altLang="en-US"/>
          </a:p>
        </p:txBody>
      </p:sp>
      <p:sp>
        <p:nvSpPr>
          <p:cNvPr id="29698" name="Rectangle 2"/>
          <p:cNvSpPr>
            <a:spLocks noGrp="1" noRot="1" noChangeArrowheads="1"/>
          </p:cNvSpPr>
          <p:nvPr>
            <p:ph type="title"/>
          </p:nvPr>
        </p:nvSpPr>
        <p:spPr>
          <a:xfrm>
            <a:off x="2133600" y="180975"/>
            <a:ext cx="8534400" cy="762000"/>
          </a:xfrm>
        </p:spPr>
        <p:txBody>
          <a:bodyPr/>
          <a:lstStyle/>
          <a:p>
            <a:r>
              <a:rPr lang="en-US" altLang="en-US"/>
              <a:t>XML: Document = labeled tree</a:t>
            </a:r>
          </a:p>
        </p:txBody>
      </p:sp>
      <p:sp>
        <p:nvSpPr>
          <p:cNvPr id="29700" name="Rectangle 4"/>
          <p:cNvSpPr>
            <a:spLocks noChangeArrowheads="1"/>
          </p:cNvSpPr>
          <p:nvPr/>
        </p:nvSpPr>
        <p:spPr bwMode="auto">
          <a:xfrm>
            <a:off x="1752600" y="1712914"/>
            <a:ext cx="8686800" cy="3011487"/>
          </a:xfrm>
          <a:prstGeom prst="rect">
            <a:avLst/>
          </a:prstGeom>
          <a:solidFill>
            <a:srgbClr val="FFFF99"/>
          </a:solidFill>
          <a:ln w="9525" cap="flat" cmpd="sng">
            <a:solidFill>
              <a:schemeClr val="tx1"/>
            </a:solidFill>
            <a:prstDash val="solid"/>
            <a:miter lim="800000"/>
            <a:headEnd/>
            <a:tailEnd/>
          </a:ln>
          <a:effectLst>
            <a:outerShdw dist="107763" dir="2700000" algn="ctr" rotWithShape="0">
              <a:schemeClr val="bg2"/>
            </a:outerShdw>
          </a:effectLst>
        </p:spPr>
        <p:txBody>
          <a:bodyPr/>
          <a:lstStyle>
            <a:lvl1pPr>
              <a:spcBef>
                <a:spcPct val="20000"/>
              </a:spcBef>
              <a:buClr>
                <a:schemeClr val="hlink"/>
              </a:buClr>
              <a:buSzPct val="70000"/>
              <a:buFont typeface="Wingdings" panose="05000000000000000000" pitchFamily="2" charset="2"/>
              <a:buChar char="n"/>
              <a:defRPr sz="3200">
                <a:solidFill>
                  <a:schemeClr val="bg2"/>
                </a:solidFill>
                <a:latin typeface="Trebuchet MS" panose="020B0603020202020204" pitchFamily="34" charset="0"/>
              </a:defRPr>
            </a:lvl1pPr>
            <a:lvl2pPr>
              <a:spcBef>
                <a:spcPct val="20000"/>
              </a:spcBef>
              <a:buClr>
                <a:schemeClr val="accent2"/>
              </a:buClr>
              <a:buSzPct val="70000"/>
              <a:buFont typeface="Wingdings" panose="05000000000000000000" pitchFamily="2" charset="2"/>
              <a:buChar char="n"/>
              <a:defRPr sz="2800">
                <a:solidFill>
                  <a:schemeClr val="bg2"/>
                </a:solidFill>
                <a:latin typeface="Trebuchet MS" panose="020B0603020202020204" pitchFamily="34" charset="0"/>
              </a:defRPr>
            </a:lvl2pPr>
            <a:lvl3pPr>
              <a:spcBef>
                <a:spcPct val="20000"/>
              </a:spcBef>
              <a:buClr>
                <a:schemeClr val="tx2"/>
              </a:buClr>
              <a:buSzPct val="70000"/>
              <a:buFont typeface="Wingdings" panose="05000000000000000000" pitchFamily="2" charset="2"/>
              <a:buChar char="n"/>
              <a:defRPr sz="2400">
                <a:solidFill>
                  <a:schemeClr val="bg2"/>
                </a:solidFill>
                <a:latin typeface="Trebuchet MS" panose="020B0603020202020204" pitchFamily="34" charset="0"/>
              </a:defRPr>
            </a:lvl3pPr>
            <a:lvl4pPr>
              <a:spcBef>
                <a:spcPct val="20000"/>
              </a:spcBef>
              <a:buClr>
                <a:schemeClr val="accent2"/>
              </a:buClr>
              <a:buSzPct val="70000"/>
              <a:buFont typeface="Wingdings" panose="05000000000000000000" pitchFamily="2" charset="2"/>
              <a:buChar char="n"/>
              <a:defRPr sz="2000">
                <a:solidFill>
                  <a:schemeClr val="bg2"/>
                </a:solidFill>
                <a:latin typeface="Trebuchet MS" panose="020B0603020202020204" pitchFamily="34" charset="0"/>
              </a:defRPr>
            </a:lvl4pPr>
            <a:lvl5pPr>
              <a:spcBef>
                <a:spcPct val="20000"/>
              </a:spcBef>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5pPr>
            <a:lvl6pPr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6pPr>
            <a:lvl7pPr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7pPr>
            <a:lvl8pPr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8pPr>
            <a:lvl9pPr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9pPr>
          </a:lstStyle>
          <a:p>
            <a:pPr eaLnBrk="1" hangingPunct="1">
              <a:spcBef>
                <a:spcPct val="0"/>
              </a:spcBef>
              <a:buFont typeface="Wingdings" panose="05000000000000000000" pitchFamily="2" charset="2"/>
              <a:buNone/>
            </a:pPr>
            <a:r>
              <a:rPr lang="en-US" altLang="en-US"/>
              <a:t> </a:t>
            </a:r>
          </a:p>
        </p:txBody>
      </p:sp>
      <p:grpSp>
        <p:nvGrpSpPr>
          <p:cNvPr id="29701" name="Group 5"/>
          <p:cNvGrpSpPr>
            <a:grpSpLocks/>
          </p:cNvGrpSpPr>
          <p:nvPr/>
        </p:nvGrpSpPr>
        <p:grpSpPr bwMode="auto">
          <a:xfrm>
            <a:off x="6858001" y="1989138"/>
            <a:ext cx="3389313" cy="1968500"/>
            <a:chOff x="3385" y="1344"/>
            <a:chExt cx="2135" cy="1240"/>
          </a:xfrm>
        </p:grpSpPr>
        <p:sp>
          <p:nvSpPr>
            <p:cNvPr id="29702" name="Oval 6"/>
            <p:cNvSpPr>
              <a:spLocks noChangeArrowheads="1"/>
            </p:cNvSpPr>
            <p:nvPr/>
          </p:nvSpPr>
          <p:spPr bwMode="auto">
            <a:xfrm>
              <a:off x="4153" y="134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module</a:t>
              </a:r>
            </a:p>
          </p:txBody>
        </p:sp>
        <p:sp>
          <p:nvSpPr>
            <p:cNvPr id="29703" name="Oval 7"/>
            <p:cNvSpPr>
              <a:spLocks noChangeArrowheads="1"/>
            </p:cNvSpPr>
            <p:nvPr/>
          </p:nvSpPr>
          <p:spPr bwMode="auto">
            <a:xfrm>
              <a:off x="4153" y="182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lecturer</a:t>
              </a:r>
            </a:p>
          </p:txBody>
        </p:sp>
        <p:sp>
          <p:nvSpPr>
            <p:cNvPr id="29704" name="Oval 8"/>
            <p:cNvSpPr>
              <a:spLocks noChangeArrowheads="1"/>
            </p:cNvSpPr>
            <p:nvPr/>
          </p:nvSpPr>
          <p:spPr bwMode="auto">
            <a:xfrm>
              <a:off x="3385" y="182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title</a:t>
              </a:r>
            </a:p>
          </p:txBody>
        </p:sp>
        <p:sp>
          <p:nvSpPr>
            <p:cNvPr id="29705" name="Oval 9"/>
            <p:cNvSpPr>
              <a:spLocks noChangeArrowheads="1"/>
            </p:cNvSpPr>
            <p:nvPr/>
          </p:nvSpPr>
          <p:spPr bwMode="auto">
            <a:xfrm>
              <a:off x="4921" y="182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dirty="0">
                  <a:latin typeface="Trebuchet MS" panose="020B0603020202020204" pitchFamily="34" charset="0"/>
                </a:rPr>
                <a:t>students</a:t>
              </a:r>
            </a:p>
          </p:txBody>
        </p:sp>
        <p:sp>
          <p:nvSpPr>
            <p:cNvPr id="29706" name="Oval 10"/>
            <p:cNvSpPr>
              <a:spLocks noChangeArrowheads="1"/>
            </p:cNvSpPr>
            <p:nvPr/>
          </p:nvSpPr>
          <p:spPr bwMode="auto">
            <a:xfrm>
              <a:off x="3769" y="230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name</a:t>
              </a:r>
            </a:p>
          </p:txBody>
        </p:sp>
        <p:sp>
          <p:nvSpPr>
            <p:cNvPr id="29707" name="Oval 11"/>
            <p:cNvSpPr>
              <a:spLocks noChangeArrowheads="1"/>
            </p:cNvSpPr>
            <p:nvPr/>
          </p:nvSpPr>
          <p:spPr bwMode="auto">
            <a:xfrm>
              <a:off x="4537" y="230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weblink</a:t>
              </a:r>
            </a:p>
          </p:txBody>
        </p:sp>
        <p:cxnSp>
          <p:nvCxnSpPr>
            <p:cNvPr id="29708" name="AutoShape 12"/>
            <p:cNvCxnSpPr>
              <a:cxnSpLocks noChangeShapeType="1"/>
              <a:stCxn id="29702" idx="4"/>
              <a:endCxn id="29704" idx="7"/>
            </p:cNvCxnSpPr>
            <p:nvPr/>
          </p:nvCxnSpPr>
          <p:spPr bwMode="auto">
            <a:xfrm flipH="1">
              <a:off x="3896" y="1624"/>
              <a:ext cx="557" cy="24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AutoShape 13"/>
            <p:cNvCxnSpPr>
              <a:cxnSpLocks noChangeShapeType="1"/>
              <a:stCxn id="29702" idx="4"/>
              <a:endCxn id="29703" idx="0"/>
            </p:cNvCxnSpPr>
            <p:nvPr/>
          </p:nvCxnSpPr>
          <p:spPr bwMode="auto">
            <a:xfrm>
              <a:off x="4453" y="1624"/>
              <a:ext cx="0" cy="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AutoShape 14"/>
            <p:cNvCxnSpPr>
              <a:cxnSpLocks noChangeShapeType="1"/>
              <a:stCxn id="29702" idx="4"/>
              <a:endCxn id="29705" idx="1"/>
            </p:cNvCxnSpPr>
            <p:nvPr/>
          </p:nvCxnSpPr>
          <p:spPr bwMode="auto">
            <a:xfrm>
              <a:off x="4453" y="1624"/>
              <a:ext cx="556" cy="24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1" name="AutoShape 15"/>
            <p:cNvCxnSpPr>
              <a:cxnSpLocks noChangeShapeType="1"/>
              <a:stCxn id="29703" idx="4"/>
              <a:endCxn id="29706" idx="7"/>
            </p:cNvCxnSpPr>
            <p:nvPr/>
          </p:nvCxnSpPr>
          <p:spPr bwMode="auto">
            <a:xfrm flipH="1">
              <a:off x="4280" y="2104"/>
              <a:ext cx="173" cy="24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AutoShape 16"/>
            <p:cNvCxnSpPr>
              <a:cxnSpLocks noChangeShapeType="1"/>
              <a:stCxn id="29703" idx="4"/>
              <a:endCxn id="29707" idx="1"/>
            </p:cNvCxnSpPr>
            <p:nvPr/>
          </p:nvCxnSpPr>
          <p:spPr bwMode="auto">
            <a:xfrm>
              <a:off x="4453" y="2104"/>
              <a:ext cx="172" cy="24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713" name="Text Box 17"/>
          <p:cNvSpPr txBox="1">
            <a:spLocks noChangeArrowheads="1"/>
          </p:cNvSpPr>
          <p:nvPr/>
        </p:nvSpPr>
        <p:spPr bwMode="auto">
          <a:xfrm>
            <a:off x="1828800" y="1789114"/>
            <a:ext cx="4953000" cy="2847975"/>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r>
              <a:rPr lang="en-US" altLang="en-US" sz="2000" b="1" dirty="0">
                <a:latin typeface="Courier New" panose="02070309020205020404" pitchFamily="49" charset="0"/>
              </a:rPr>
              <a:t>&lt;module date=“...”&gt;</a:t>
            </a:r>
            <a:br>
              <a:rPr lang="en-US" altLang="en-US" sz="2000" b="1" dirty="0">
                <a:latin typeface="Courier New" panose="02070309020205020404" pitchFamily="49" charset="0"/>
              </a:rPr>
            </a:br>
            <a:r>
              <a:rPr lang="en-US" altLang="en-US" sz="2000" b="1" dirty="0">
                <a:latin typeface="Courier New" panose="02070309020205020404" pitchFamily="49" charset="0"/>
              </a:rPr>
              <a:t>	&lt;title&gt;...&lt;/title&gt;</a:t>
            </a:r>
            <a:br>
              <a:rPr lang="en-US" altLang="en-US" sz="2000" b="1" dirty="0">
                <a:latin typeface="Courier New" panose="02070309020205020404" pitchFamily="49" charset="0"/>
              </a:rPr>
            </a:br>
            <a:r>
              <a:rPr lang="en-US" altLang="en-US" sz="2000" b="1" dirty="0">
                <a:latin typeface="Courier New" panose="02070309020205020404" pitchFamily="49" charset="0"/>
              </a:rPr>
              <a:t>	&lt;lecturer&gt;</a:t>
            </a:r>
          </a:p>
          <a:p>
            <a:r>
              <a:rPr lang="en-US" altLang="en-US" sz="2000" b="1" dirty="0">
                <a:latin typeface="Courier New" panose="02070309020205020404" pitchFamily="49" charset="0"/>
              </a:rPr>
              <a:t>		&lt;name&gt;...&lt;/name&gt;</a:t>
            </a:r>
          </a:p>
          <a:p>
            <a:r>
              <a:rPr lang="en-US" altLang="en-US" sz="2000" b="1" dirty="0">
                <a:latin typeface="Courier New" panose="02070309020205020404" pitchFamily="49" charset="0"/>
              </a:rPr>
              <a:t>		&lt;</a:t>
            </a:r>
            <a:r>
              <a:rPr lang="en-US" altLang="en-US" sz="2000" b="1" dirty="0" err="1">
                <a:latin typeface="Courier New" panose="02070309020205020404" pitchFamily="49" charset="0"/>
              </a:rPr>
              <a:t>weblink</a:t>
            </a:r>
            <a:r>
              <a:rPr lang="en-US" altLang="en-US" sz="2000" b="1" dirty="0">
                <a:latin typeface="Courier New" panose="02070309020205020404" pitchFamily="49" charset="0"/>
              </a:rPr>
              <a:t>&gt;...&lt;/</a:t>
            </a:r>
            <a:r>
              <a:rPr lang="en-US" altLang="en-US" sz="2000" b="1" dirty="0" err="1">
                <a:latin typeface="Courier New" panose="02070309020205020404" pitchFamily="49" charset="0"/>
              </a:rPr>
              <a:t>weblink</a:t>
            </a:r>
            <a:r>
              <a:rPr lang="en-US" altLang="en-US" sz="2000" b="1" dirty="0">
                <a:latin typeface="Courier New" panose="02070309020205020404" pitchFamily="49" charset="0"/>
              </a:rPr>
              <a:t>&gt;</a:t>
            </a:r>
          </a:p>
          <a:p>
            <a:r>
              <a:rPr lang="en-US" altLang="en-US" sz="2000" b="1" dirty="0">
                <a:latin typeface="Courier New" panose="02070309020205020404" pitchFamily="49" charset="0"/>
              </a:rPr>
              <a:t>	&lt;/lecturer&gt;</a:t>
            </a:r>
            <a:br>
              <a:rPr lang="en-US" altLang="en-US" sz="2000" b="1" dirty="0">
                <a:latin typeface="Courier New" panose="02070309020205020404" pitchFamily="49" charset="0"/>
              </a:rPr>
            </a:br>
            <a:r>
              <a:rPr lang="en-US" altLang="en-US" sz="2000" b="1" dirty="0">
                <a:latin typeface="Courier New" panose="02070309020205020404" pitchFamily="49" charset="0"/>
              </a:rPr>
              <a:t>	&lt;students&gt;...&lt;/students&gt;</a:t>
            </a:r>
            <a:br>
              <a:rPr lang="en-US" altLang="en-US" sz="2000" b="1" dirty="0">
                <a:latin typeface="Courier New" panose="02070309020205020404" pitchFamily="49" charset="0"/>
              </a:rPr>
            </a:br>
            <a:r>
              <a:rPr lang="en-US" altLang="en-US" sz="2000" b="1" dirty="0">
                <a:latin typeface="Courier New" panose="02070309020205020404" pitchFamily="49" charset="0"/>
              </a:rPr>
              <a:t>&lt;/module&gt;</a:t>
            </a:r>
          </a:p>
        </p:txBody>
      </p:sp>
      <p:sp>
        <p:nvSpPr>
          <p:cNvPr id="29714" name="Text Box 18"/>
          <p:cNvSpPr txBox="1">
            <a:spLocks noChangeArrowheads="1"/>
          </p:cNvSpPr>
          <p:nvPr/>
        </p:nvSpPr>
        <p:spPr bwMode="auto">
          <a:xfrm>
            <a:off x="6230939" y="2476500"/>
            <a:ext cx="5746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F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5400" b="1">
                <a:solidFill>
                  <a:schemeClr val="bg2"/>
                </a:solidFill>
                <a:latin typeface="Times New Roman" panose="02020603050405020304" pitchFamily="18" charset="0"/>
              </a:rPr>
              <a:t>=</a:t>
            </a:r>
          </a:p>
        </p:txBody>
      </p:sp>
      <p:sp>
        <p:nvSpPr>
          <p:cNvPr id="29715" name="Text Box 19"/>
          <p:cNvSpPr txBox="1">
            <a:spLocks noChangeArrowheads="1"/>
          </p:cNvSpPr>
          <p:nvPr/>
        </p:nvSpPr>
        <p:spPr bwMode="auto">
          <a:xfrm>
            <a:off x="1963739" y="4799014"/>
            <a:ext cx="98374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hlink"/>
              </a:buClr>
              <a:buFont typeface="Wingdings" panose="05000000000000000000" pitchFamily="2" charset="2"/>
              <a:buChar char="§"/>
            </a:pPr>
            <a:r>
              <a:rPr lang="en-US" altLang="en-US" sz="2800" dirty="0">
                <a:latin typeface="Tahoma" panose="020B0604030504040204" pitchFamily="34" charset="0"/>
              </a:rPr>
              <a:t> document type definition (DTD): describe the grammar and </a:t>
            </a:r>
            <a:r>
              <a:rPr lang="en-US" altLang="en-US" sz="2800" dirty="0" smtClean="0">
                <a:latin typeface="Tahoma" panose="020B0604030504040204" pitchFamily="34" charset="0"/>
              </a:rPr>
              <a:t>structure </a:t>
            </a:r>
            <a:r>
              <a:rPr lang="en-US" altLang="en-US" sz="2800" dirty="0">
                <a:latin typeface="Tahoma" panose="020B0604030504040204" pitchFamily="34" charset="0"/>
              </a:rPr>
              <a:t>of </a:t>
            </a:r>
            <a:r>
              <a:rPr lang="en-US" altLang="en-US" sz="2800" i="1" dirty="0" smtClean="0">
                <a:latin typeface="Tahoma" panose="020B0604030504040204" pitchFamily="34" charset="0"/>
              </a:rPr>
              <a:t>permissible</a:t>
            </a:r>
            <a:r>
              <a:rPr lang="en-US" altLang="en-US" sz="2800" dirty="0" smtClean="0">
                <a:latin typeface="Tahoma" panose="020B0604030504040204" pitchFamily="34" charset="0"/>
              </a:rPr>
              <a:t> </a:t>
            </a:r>
            <a:r>
              <a:rPr lang="en-US" altLang="en-US" sz="2800" dirty="0">
                <a:latin typeface="Tahoma" panose="020B0604030504040204" pitchFamily="34" charset="0"/>
              </a:rPr>
              <a:t>XML trees</a:t>
            </a:r>
          </a:p>
          <a:p>
            <a:pPr>
              <a:buFontTx/>
              <a:buChar char="•"/>
            </a:pPr>
            <a:endParaRPr lang="en-US" altLang="en-US" sz="3600" dirty="0">
              <a:latin typeface="Tahoma" panose="020B0604030504040204" pitchFamily="34" charset="0"/>
            </a:endParaRPr>
          </a:p>
        </p:txBody>
      </p:sp>
      <p:sp>
        <p:nvSpPr>
          <p:cNvPr id="29716" name="Text Box 20"/>
          <p:cNvSpPr txBox="1">
            <a:spLocks noChangeArrowheads="1"/>
          </p:cNvSpPr>
          <p:nvPr/>
        </p:nvSpPr>
        <p:spPr bwMode="auto">
          <a:xfrm>
            <a:off x="1978025" y="1152526"/>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hlink"/>
              </a:buClr>
              <a:buFont typeface="Wingdings" panose="05000000000000000000" pitchFamily="2" charset="2"/>
              <a:buChar char="§"/>
            </a:pPr>
            <a:r>
              <a:rPr lang="en-US" altLang="en-US" sz="2800">
                <a:latin typeface="Tahoma" panose="020B0604030504040204" pitchFamily="34" charset="0"/>
              </a:rPr>
              <a:t> node = label + contents</a:t>
            </a:r>
          </a:p>
        </p:txBody>
      </p:sp>
    </p:spTree>
    <p:extLst>
      <p:ext uri="{BB962C8B-B14F-4D97-AF65-F5344CB8AC3E}">
        <p14:creationId xmlns:p14="http://schemas.microsoft.com/office/powerpoint/2010/main" val="109474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2"/>
          <p:cNvSpPr>
            <a:spLocks noGrp="1"/>
          </p:cNvSpPr>
          <p:nvPr>
            <p:ph type="sldNum" sz="quarter" idx="10"/>
          </p:nvPr>
        </p:nvSpPr>
        <p:spPr/>
        <p:txBody>
          <a:bodyPr/>
          <a:lstStyle/>
          <a:p>
            <a:fld id="{B0466B06-8624-4D5F-88F3-8168FE190C17}" type="slidenum">
              <a:rPr lang="en-US" altLang="en-US"/>
              <a:pPr/>
              <a:t>13</a:t>
            </a:fld>
            <a:endParaRPr lang="en-US" altLang="en-US"/>
          </a:p>
        </p:txBody>
      </p:sp>
      <p:sp>
        <p:nvSpPr>
          <p:cNvPr id="248834" name="Rectangle 2"/>
          <p:cNvSpPr>
            <a:spLocks noGrp="1" noRot="1" noChangeArrowheads="1"/>
          </p:cNvSpPr>
          <p:nvPr>
            <p:ph type="title"/>
          </p:nvPr>
        </p:nvSpPr>
        <p:spPr>
          <a:xfrm>
            <a:off x="1774825" y="304800"/>
            <a:ext cx="8535988" cy="685800"/>
          </a:xfrm>
        </p:spPr>
        <p:txBody>
          <a:bodyPr>
            <a:normAutofit fontScale="90000"/>
          </a:bodyPr>
          <a:lstStyle/>
          <a:p>
            <a:r>
              <a:rPr lang="en-US" altLang="en-US" dirty="0"/>
              <a:t>But </a:t>
            </a:r>
            <a:r>
              <a:rPr lang="en-US" altLang="en-US" dirty="0" smtClean="0"/>
              <a:t>XML tags don’t have a commonly accepted meaning</a:t>
            </a:r>
            <a:endParaRPr lang="en-US" altLang="en-US" dirty="0"/>
          </a:p>
        </p:txBody>
      </p:sp>
      <p:sp>
        <p:nvSpPr>
          <p:cNvPr id="248835" name="Rectangle 3"/>
          <p:cNvSpPr>
            <a:spLocks noChangeArrowheads="1"/>
          </p:cNvSpPr>
          <p:nvPr/>
        </p:nvSpPr>
        <p:spPr bwMode="auto">
          <a:xfrm>
            <a:off x="1981200" y="3676134"/>
            <a:ext cx="8153400" cy="369332"/>
          </a:xfrm>
          <a:prstGeom prst="rect">
            <a:avLst/>
          </a:prstGeom>
          <a:solidFill>
            <a:srgbClr val="FFFF99"/>
          </a:solidFill>
          <a:ln w="28575">
            <a:solidFill>
              <a:schemeClr val="tx1"/>
            </a:solidFill>
            <a:miter lim="800000"/>
            <a:headEnd/>
            <a:tailEnd/>
          </a:ln>
          <a:effectLst>
            <a:outerShdw dist="107763" dir="2700000" algn="ctr" rotWithShape="0">
              <a:schemeClr val="bg2"/>
            </a:outerShdw>
          </a:effectLst>
        </p:spPr>
        <p:txBody>
          <a:bodyPr anchor="ctr">
            <a:spAutoFit/>
          </a:bodyPr>
          <a:lstStyle/>
          <a:p>
            <a:endParaRPr lang="en-US"/>
          </a:p>
        </p:txBody>
      </p:sp>
      <p:pic>
        <p:nvPicPr>
          <p:cNvPr id="248836" name="Picture 4" descr="chin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564" y="2192338"/>
            <a:ext cx="3438525" cy="3657600"/>
          </a:xfrm>
          <a:prstGeom prst="rect">
            <a:avLst/>
          </a:prstGeom>
          <a:noFill/>
          <a:extLst>
            <a:ext uri="{909E8E84-426E-40DD-AFC4-6F175D3DCCD1}">
              <a14:hiddenFill xmlns:a14="http://schemas.microsoft.com/office/drawing/2010/main">
                <a:solidFill>
                  <a:srgbClr val="FFFFFF"/>
                </a:solidFill>
              </a14:hiddenFill>
            </a:ext>
          </a:extLst>
        </p:spPr>
      </p:pic>
      <p:sp>
        <p:nvSpPr>
          <p:cNvPr id="248837" name="AutoShape 5"/>
          <p:cNvSpPr>
            <a:spLocks/>
          </p:cNvSpPr>
          <p:nvPr/>
        </p:nvSpPr>
        <p:spPr bwMode="auto">
          <a:xfrm>
            <a:off x="7697789" y="2420938"/>
            <a:ext cx="141287" cy="3352800"/>
          </a:xfrm>
          <a:prstGeom prst="rightBracket">
            <a:avLst>
              <a:gd name="adj" fmla="val 197754"/>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8838" name="Group 6"/>
          <p:cNvGrpSpPr>
            <a:grpSpLocks/>
          </p:cNvGrpSpPr>
          <p:nvPr/>
        </p:nvGrpSpPr>
        <p:grpSpPr bwMode="auto">
          <a:xfrm>
            <a:off x="4868864" y="2100264"/>
            <a:ext cx="3513137" cy="320675"/>
            <a:chOff x="2592" y="1478"/>
            <a:chExt cx="2544" cy="202"/>
          </a:xfrm>
        </p:grpSpPr>
        <p:sp>
          <p:nvSpPr>
            <p:cNvPr id="248839" name="Oval 7"/>
            <p:cNvSpPr>
              <a:spLocks noChangeArrowheads="1"/>
            </p:cNvSpPr>
            <p:nvPr/>
          </p:nvSpPr>
          <p:spPr bwMode="auto">
            <a:xfrm>
              <a:off x="2592" y="1478"/>
              <a:ext cx="1440" cy="202"/>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0" name="Line 8"/>
            <p:cNvSpPr>
              <a:spLocks noChangeShapeType="1"/>
            </p:cNvSpPr>
            <p:nvPr/>
          </p:nvSpPr>
          <p:spPr bwMode="auto">
            <a:xfrm>
              <a:off x="4032" y="1579"/>
              <a:ext cx="110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8841" name="AutoShape 9"/>
          <p:cNvSpPr>
            <a:spLocks/>
          </p:cNvSpPr>
          <p:nvPr/>
        </p:nvSpPr>
        <p:spPr bwMode="auto">
          <a:xfrm>
            <a:off x="4110039" y="2489200"/>
            <a:ext cx="141287" cy="1379538"/>
          </a:xfrm>
          <a:prstGeom prst="leftBracket">
            <a:avLst>
              <a:gd name="adj" fmla="val 81367"/>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2" name="AutoShape 10"/>
          <p:cNvSpPr>
            <a:spLocks/>
          </p:cNvSpPr>
          <p:nvPr/>
        </p:nvSpPr>
        <p:spPr bwMode="auto">
          <a:xfrm>
            <a:off x="4110039" y="4021138"/>
            <a:ext cx="141287" cy="914400"/>
          </a:xfrm>
          <a:prstGeom prst="leftBracket">
            <a:avLst>
              <a:gd name="adj" fmla="val 53933"/>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3" name="AutoShape 11"/>
          <p:cNvSpPr>
            <a:spLocks/>
          </p:cNvSpPr>
          <p:nvPr/>
        </p:nvSpPr>
        <p:spPr bwMode="auto">
          <a:xfrm>
            <a:off x="4110039" y="5087938"/>
            <a:ext cx="141287" cy="762000"/>
          </a:xfrm>
          <a:prstGeom prst="leftBracket">
            <a:avLst>
              <a:gd name="adj" fmla="val 44944"/>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8844" name="Group 12"/>
          <p:cNvGrpSpPr>
            <a:grpSpLocks/>
          </p:cNvGrpSpPr>
          <p:nvPr/>
        </p:nvGrpSpPr>
        <p:grpSpPr bwMode="auto">
          <a:xfrm>
            <a:off x="2362200" y="2032000"/>
            <a:ext cx="7315200" cy="3589338"/>
            <a:chOff x="528" y="1440"/>
            <a:chExt cx="4608" cy="2261"/>
          </a:xfrm>
        </p:grpSpPr>
        <p:sp>
          <p:nvSpPr>
            <p:cNvPr id="248845" name="Text Box 13"/>
            <p:cNvSpPr txBox="1">
              <a:spLocks noChangeArrowheads="1"/>
            </p:cNvSpPr>
            <p:nvPr/>
          </p:nvSpPr>
          <p:spPr bwMode="auto">
            <a:xfrm>
              <a:off x="4129" y="259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CV</a:t>
              </a:r>
              <a:endParaRPr lang="en-US" altLang="en-US" sz="2400">
                <a:solidFill>
                  <a:schemeClr val="tx2"/>
                </a:solidFill>
                <a:latin typeface="Arial" panose="020B0604020202020204" pitchFamily="34" charset="0"/>
              </a:endParaRPr>
            </a:p>
          </p:txBody>
        </p:sp>
        <p:sp>
          <p:nvSpPr>
            <p:cNvPr id="248846" name="Text Box 14"/>
            <p:cNvSpPr txBox="1">
              <a:spLocks noChangeArrowheads="1"/>
            </p:cNvSpPr>
            <p:nvPr/>
          </p:nvSpPr>
          <p:spPr bwMode="auto">
            <a:xfrm>
              <a:off x="4539" y="1440"/>
              <a:ext cx="5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name</a:t>
              </a:r>
              <a:endParaRPr lang="en-US" altLang="en-US" sz="2400">
                <a:solidFill>
                  <a:schemeClr val="tx2"/>
                </a:solidFill>
                <a:latin typeface="Arial" panose="020B0604020202020204" pitchFamily="34" charset="0"/>
              </a:endParaRPr>
            </a:p>
          </p:txBody>
        </p:sp>
        <p:sp>
          <p:nvSpPr>
            <p:cNvPr id="248847" name="Text Box 15"/>
            <p:cNvSpPr txBox="1">
              <a:spLocks noChangeArrowheads="1"/>
            </p:cNvSpPr>
            <p:nvPr/>
          </p:nvSpPr>
          <p:spPr bwMode="auto">
            <a:xfrm>
              <a:off x="528" y="1978"/>
              <a:ext cx="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education</a:t>
              </a:r>
              <a:endParaRPr lang="en-US" altLang="en-US" sz="2400">
                <a:solidFill>
                  <a:schemeClr val="tx2"/>
                </a:solidFill>
                <a:latin typeface="Arial" panose="020B0604020202020204" pitchFamily="34" charset="0"/>
              </a:endParaRPr>
            </a:p>
          </p:txBody>
        </p:sp>
        <p:sp>
          <p:nvSpPr>
            <p:cNvPr id="248848" name="Text Box 16"/>
            <p:cNvSpPr txBox="1">
              <a:spLocks noChangeArrowheads="1"/>
            </p:cNvSpPr>
            <p:nvPr/>
          </p:nvSpPr>
          <p:spPr bwMode="auto">
            <a:xfrm>
              <a:off x="939" y="2811"/>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work</a:t>
              </a:r>
              <a:endParaRPr lang="en-US" altLang="en-US" sz="2400">
                <a:solidFill>
                  <a:schemeClr val="tx2"/>
                </a:solidFill>
                <a:latin typeface="Arial" panose="020B0604020202020204" pitchFamily="34" charset="0"/>
              </a:endParaRPr>
            </a:p>
          </p:txBody>
        </p:sp>
        <p:sp>
          <p:nvSpPr>
            <p:cNvPr id="248849" name="Text Box 17"/>
            <p:cNvSpPr txBox="1">
              <a:spLocks noChangeArrowheads="1"/>
            </p:cNvSpPr>
            <p:nvPr/>
          </p:nvSpPr>
          <p:spPr bwMode="auto">
            <a:xfrm>
              <a:off x="775" y="3413"/>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private</a:t>
              </a:r>
              <a:endParaRPr lang="en-US" altLang="en-US" sz="2400">
                <a:solidFill>
                  <a:schemeClr val="tx2"/>
                </a:solidFill>
                <a:latin typeface="Arial" panose="020B0604020202020204" pitchFamily="34" charset="0"/>
              </a:endParaRPr>
            </a:p>
          </p:txBody>
        </p:sp>
      </p:grpSp>
      <p:grpSp>
        <p:nvGrpSpPr>
          <p:cNvPr id="248850" name="Group 18"/>
          <p:cNvGrpSpPr>
            <a:grpSpLocks/>
          </p:cNvGrpSpPr>
          <p:nvPr/>
        </p:nvGrpSpPr>
        <p:grpSpPr bwMode="auto">
          <a:xfrm>
            <a:off x="2154238" y="2032000"/>
            <a:ext cx="7721600" cy="3589338"/>
            <a:chOff x="413" y="1440"/>
            <a:chExt cx="4864" cy="2261"/>
          </a:xfrm>
        </p:grpSpPr>
        <p:sp>
          <p:nvSpPr>
            <p:cNvPr id="248851" name="Text Box 19"/>
            <p:cNvSpPr txBox="1">
              <a:spLocks noChangeArrowheads="1"/>
            </p:cNvSpPr>
            <p:nvPr/>
          </p:nvSpPr>
          <p:spPr bwMode="auto">
            <a:xfrm>
              <a:off x="3994" y="2597"/>
              <a:ext cx="6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sp>
          <p:nvSpPr>
            <p:cNvPr id="248852" name="Text Box 20"/>
            <p:cNvSpPr txBox="1">
              <a:spLocks noChangeArrowheads="1"/>
            </p:cNvSpPr>
            <p:nvPr/>
          </p:nvSpPr>
          <p:spPr bwMode="auto">
            <a:xfrm>
              <a:off x="4407" y="1440"/>
              <a:ext cx="8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sp>
          <p:nvSpPr>
            <p:cNvPr id="248853" name="Text Box 21"/>
            <p:cNvSpPr txBox="1">
              <a:spLocks noChangeArrowheads="1"/>
            </p:cNvSpPr>
            <p:nvPr/>
          </p:nvSpPr>
          <p:spPr bwMode="auto">
            <a:xfrm>
              <a:off x="413" y="1978"/>
              <a:ext cx="11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sp>
          <p:nvSpPr>
            <p:cNvPr id="248854" name="Text Box 22"/>
            <p:cNvSpPr txBox="1">
              <a:spLocks noChangeArrowheads="1"/>
            </p:cNvSpPr>
            <p:nvPr/>
          </p:nvSpPr>
          <p:spPr bwMode="auto">
            <a:xfrm>
              <a:off x="820" y="2811"/>
              <a:ext cx="7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sp>
          <p:nvSpPr>
            <p:cNvPr id="248855" name="Text Box 23"/>
            <p:cNvSpPr txBox="1">
              <a:spLocks noChangeArrowheads="1"/>
            </p:cNvSpPr>
            <p:nvPr/>
          </p:nvSpPr>
          <p:spPr bwMode="auto">
            <a:xfrm>
              <a:off x="637" y="3413"/>
              <a:ext cx="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grpSp>
      <p:grpSp>
        <p:nvGrpSpPr>
          <p:cNvPr id="248856" name="Group 24"/>
          <p:cNvGrpSpPr>
            <a:grpSpLocks/>
          </p:cNvGrpSpPr>
          <p:nvPr/>
        </p:nvGrpSpPr>
        <p:grpSpPr bwMode="auto">
          <a:xfrm>
            <a:off x="2133601" y="2024064"/>
            <a:ext cx="7732713" cy="3589337"/>
            <a:chOff x="396" y="1440"/>
            <a:chExt cx="4871" cy="2261"/>
          </a:xfrm>
        </p:grpSpPr>
        <p:sp>
          <p:nvSpPr>
            <p:cNvPr id="248857" name="Text Box 25"/>
            <p:cNvSpPr txBox="1">
              <a:spLocks noChangeArrowheads="1"/>
            </p:cNvSpPr>
            <p:nvPr/>
          </p:nvSpPr>
          <p:spPr bwMode="auto">
            <a:xfrm>
              <a:off x="3987" y="2597"/>
              <a:ext cx="669"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a:t>
              </a:r>
              <a:r>
                <a:rPr lang="en-US" altLang="en-US" sz="2400" b="1">
                  <a:solidFill>
                    <a:srgbClr val="FF0000"/>
                  </a:solidFill>
                  <a:latin typeface="Symbol" panose="05050102010706020507" pitchFamily="18" charset="2"/>
                </a:rPr>
                <a:t>CV</a:t>
              </a:r>
              <a:r>
                <a:rPr lang="en-US" altLang="en-US" sz="2400" b="1">
                  <a:solidFill>
                    <a:srgbClr val="FF0000"/>
                  </a:solidFill>
                  <a:latin typeface="Arial" panose="020B0604020202020204" pitchFamily="34" charset="0"/>
                </a:rPr>
                <a:t> &gt;</a:t>
              </a:r>
              <a:endParaRPr lang="en-US" altLang="en-US" sz="2400" b="1">
                <a:solidFill>
                  <a:schemeClr val="tx2"/>
                </a:solidFill>
                <a:latin typeface="Arial" panose="020B0604020202020204" pitchFamily="34" charset="0"/>
              </a:endParaRPr>
            </a:p>
          </p:txBody>
        </p:sp>
        <p:sp>
          <p:nvSpPr>
            <p:cNvPr id="248858" name="Text Box 26"/>
            <p:cNvSpPr txBox="1">
              <a:spLocks noChangeArrowheads="1"/>
            </p:cNvSpPr>
            <p:nvPr/>
          </p:nvSpPr>
          <p:spPr bwMode="auto">
            <a:xfrm>
              <a:off x="4410" y="1440"/>
              <a:ext cx="857"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a:t>
              </a:r>
              <a:r>
                <a:rPr lang="en-US" altLang="en-US" sz="2400" b="1">
                  <a:solidFill>
                    <a:srgbClr val="FF0000"/>
                  </a:solidFill>
                  <a:latin typeface="Symbol" panose="05050102010706020507" pitchFamily="18" charset="2"/>
                </a:rPr>
                <a:t> name</a:t>
              </a:r>
              <a:r>
                <a:rPr lang="en-US" altLang="en-US" sz="2400" b="1">
                  <a:solidFill>
                    <a:srgbClr val="FF0000"/>
                  </a:solidFill>
                  <a:latin typeface="Arial" panose="020B0604020202020204" pitchFamily="34" charset="0"/>
                </a:rPr>
                <a:t> &gt;</a:t>
              </a:r>
              <a:endParaRPr lang="en-US" altLang="en-US" sz="2400" b="1">
                <a:solidFill>
                  <a:schemeClr val="tx2"/>
                </a:solidFill>
                <a:latin typeface="Arial" panose="020B0604020202020204" pitchFamily="34" charset="0"/>
              </a:endParaRPr>
            </a:p>
          </p:txBody>
        </p:sp>
        <p:sp>
          <p:nvSpPr>
            <p:cNvPr id="248859" name="Text Box 27"/>
            <p:cNvSpPr txBox="1">
              <a:spLocks noChangeArrowheads="1"/>
            </p:cNvSpPr>
            <p:nvPr/>
          </p:nvSpPr>
          <p:spPr bwMode="auto">
            <a:xfrm>
              <a:off x="396" y="1978"/>
              <a:ext cx="1210"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a:t>
              </a:r>
              <a:r>
                <a:rPr lang="en-US" altLang="en-US" sz="2400" b="1">
                  <a:solidFill>
                    <a:srgbClr val="FF0000"/>
                  </a:solidFill>
                  <a:latin typeface="Symbol" panose="05050102010706020507" pitchFamily="18" charset="2"/>
                </a:rPr>
                <a:t>education</a:t>
              </a:r>
              <a:r>
                <a:rPr lang="en-US" altLang="en-US" sz="2400" b="1">
                  <a:solidFill>
                    <a:srgbClr val="FF0000"/>
                  </a:solidFill>
                  <a:latin typeface="Arial" panose="020B0604020202020204" pitchFamily="34" charset="0"/>
                </a:rPr>
                <a:t>&gt;</a:t>
              </a:r>
              <a:endParaRPr lang="en-US" altLang="en-US" sz="2400" b="1">
                <a:solidFill>
                  <a:schemeClr val="tx2"/>
                </a:solidFill>
                <a:latin typeface="Arial" panose="020B0604020202020204" pitchFamily="34" charset="0"/>
              </a:endParaRPr>
            </a:p>
          </p:txBody>
        </p:sp>
        <p:sp>
          <p:nvSpPr>
            <p:cNvPr id="248860" name="Text Box 28"/>
            <p:cNvSpPr txBox="1">
              <a:spLocks noChangeArrowheads="1"/>
            </p:cNvSpPr>
            <p:nvPr/>
          </p:nvSpPr>
          <p:spPr bwMode="auto">
            <a:xfrm>
              <a:off x="804" y="2811"/>
              <a:ext cx="787"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a:t>
              </a:r>
              <a:r>
                <a:rPr lang="en-US" altLang="en-US" sz="2400" b="1">
                  <a:solidFill>
                    <a:srgbClr val="FF0000"/>
                  </a:solidFill>
                  <a:latin typeface="Symbol" panose="05050102010706020507" pitchFamily="18" charset="2"/>
                </a:rPr>
                <a:t>work</a:t>
              </a:r>
              <a:r>
                <a:rPr lang="en-US" altLang="en-US" sz="2400" b="1">
                  <a:solidFill>
                    <a:srgbClr val="FF0000"/>
                  </a:solidFill>
                  <a:latin typeface="Arial" panose="020B0604020202020204" pitchFamily="34" charset="0"/>
                </a:rPr>
                <a:t>&gt;</a:t>
              </a:r>
              <a:endParaRPr lang="en-US" altLang="en-US" sz="2400" b="1">
                <a:solidFill>
                  <a:schemeClr val="tx2"/>
                </a:solidFill>
                <a:latin typeface="Arial" panose="020B0604020202020204" pitchFamily="34" charset="0"/>
              </a:endParaRPr>
            </a:p>
          </p:txBody>
        </p:sp>
        <p:sp>
          <p:nvSpPr>
            <p:cNvPr id="248861" name="Text Box 29"/>
            <p:cNvSpPr txBox="1">
              <a:spLocks noChangeArrowheads="1"/>
            </p:cNvSpPr>
            <p:nvPr/>
          </p:nvSpPr>
          <p:spPr bwMode="auto">
            <a:xfrm>
              <a:off x="600" y="3413"/>
              <a:ext cx="1041"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a:t>
              </a:r>
              <a:r>
                <a:rPr lang="en-US" altLang="en-US" sz="2400" b="1">
                  <a:solidFill>
                    <a:srgbClr val="FF0000"/>
                  </a:solidFill>
                  <a:latin typeface="Symbol" panose="05050102010706020507" pitchFamily="18" charset="2"/>
                </a:rPr>
                <a:t>private</a:t>
              </a:r>
              <a:r>
                <a:rPr lang="en-US" altLang="en-US" sz="2400" b="1">
                  <a:solidFill>
                    <a:srgbClr val="FF0000"/>
                  </a:solidFill>
                  <a:latin typeface="Arial" panose="020B0604020202020204" pitchFamily="34" charset="0"/>
                </a:rPr>
                <a:t>&gt;</a:t>
              </a:r>
              <a:endParaRPr lang="en-US" altLang="en-US" sz="2400" b="1">
                <a:solidFill>
                  <a:schemeClr val="tx2"/>
                </a:solidFill>
                <a:latin typeface="Arial" panose="020B0604020202020204" pitchFamily="34" charset="0"/>
              </a:endParaRPr>
            </a:p>
          </p:txBody>
        </p:sp>
      </p:grpSp>
      <p:sp>
        <p:nvSpPr>
          <p:cNvPr id="248862" name="Rectangle 30"/>
          <p:cNvSpPr>
            <a:spLocks noChangeArrowheads="1"/>
          </p:cNvSpPr>
          <p:nvPr/>
        </p:nvSpPr>
        <p:spPr bwMode="auto">
          <a:xfrm>
            <a:off x="9372600" y="6400801"/>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GB" altLang="en-US" sz="1200">
                <a:latin typeface="Trebuchet MS" panose="020B0603020202020204" pitchFamily="34" charset="0"/>
              </a:rPr>
              <a:t>[Davies, 03]</a:t>
            </a:r>
          </a:p>
        </p:txBody>
      </p:sp>
    </p:spTree>
    <p:extLst>
      <p:ext uri="{BB962C8B-B14F-4D97-AF65-F5344CB8AC3E}">
        <p14:creationId xmlns:p14="http://schemas.microsoft.com/office/powerpoint/2010/main" val="634254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GB" altLang="en-US" dirty="0"/>
              <a:t>XML</a:t>
            </a:r>
          </a:p>
        </p:txBody>
      </p:sp>
      <p:sp>
        <p:nvSpPr>
          <p:cNvPr id="31747" name="Rectangle 3"/>
          <p:cNvSpPr>
            <a:spLocks noGrp="1" noChangeArrowheads="1"/>
          </p:cNvSpPr>
          <p:nvPr>
            <p:ph idx="1"/>
          </p:nvPr>
        </p:nvSpPr>
        <p:spPr/>
        <p:txBody>
          <a:bodyPr>
            <a:normAutofit/>
          </a:bodyPr>
          <a:lstStyle/>
          <a:p>
            <a:pPr>
              <a:lnSpc>
                <a:spcPct val="90000"/>
              </a:lnSpc>
            </a:pPr>
            <a:r>
              <a:rPr lang="en-US" altLang="en-US" dirty="0"/>
              <a:t>Meaning of XML-Documents is </a:t>
            </a:r>
            <a:r>
              <a:rPr lang="en-US" altLang="en-US" i="1" dirty="0">
                <a:solidFill>
                  <a:srgbClr val="0000FF"/>
                </a:solidFill>
              </a:rPr>
              <a:t>intuitively</a:t>
            </a:r>
            <a:r>
              <a:rPr lang="en-US" altLang="en-US" dirty="0">
                <a:solidFill>
                  <a:schemeClr val="hlink"/>
                </a:solidFill>
              </a:rPr>
              <a:t> </a:t>
            </a:r>
            <a:r>
              <a:rPr lang="en-US" altLang="en-US" dirty="0"/>
              <a:t>clear</a:t>
            </a:r>
          </a:p>
          <a:p>
            <a:pPr lvl="1">
              <a:lnSpc>
                <a:spcPct val="90000"/>
              </a:lnSpc>
            </a:pPr>
            <a:r>
              <a:rPr lang="en-US" altLang="en-US" dirty="0"/>
              <a:t>D</a:t>
            </a:r>
            <a:r>
              <a:rPr lang="en-US" altLang="en-US" dirty="0" smtClean="0"/>
              <a:t>ue </a:t>
            </a:r>
            <a:r>
              <a:rPr lang="en-US" altLang="en-US" dirty="0"/>
              <a:t>to </a:t>
            </a:r>
            <a:r>
              <a:rPr lang="en-US" altLang="en-US" i="1" dirty="0"/>
              <a:t>"</a:t>
            </a:r>
            <a:r>
              <a:rPr lang="en-US" altLang="en-US" i="1" dirty="0">
                <a:solidFill>
                  <a:srgbClr val="0000FF"/>
                </a:solidFill>
              </a:rPr>
              <a:t>semantic</a:t>
            </a:r>
            <a:r>
              <a:rPr lang="en-US" altLang="en-US" i="1" dirty="0"/>
              <a:t>"</a:t>
            </a:r>
            <a:r>
              <a:rPr lang="en-US" altLang="en-US" dirty="0"/>
              <a:t> </a:t>
            </a:r>
            <a:r>
              <a:rPr lang="en-US" altLang="en-US" dirty="0" smtClean="0"/>
              <a:t>Mark-Up</a:t>
            </a:r>
          </a:p>
          <a:p>
            <a:pPr lvl="1">
              <a:lnSpc>
                <a:spcPct val="90000"/>
              </a:lnSpc>
            </a:pPr>
            <a:r>
              <a:rPr lang="en-US" altLang="en-US" dirty="0" smtClean="0"/>
              <a:t>Understandable by humans</a:t>
            </a:r>
            <a:endParaRPr lang="en-US" altLang="en-US" dirty="0"/>
          </a:p>
          <a:p>
            <a:pPr lvl="2"/>
            <a:r>
              <a:rPr lang="en-US" altLang="en-US" sz="1800" dirty="0" smtClean="0"/>
              <a:t>Tags </a:t>
            </a:r>
            <a:r>
              <a:rPr lang="en-US" altLang="en-US" sz="1800" dirty="0"/>
              <a:t>are domain-terms</a:t>
            </a:r>
          </a:p>
          <a:p>
            <a:pPr>
              <a:lnSpc>
                <a:spcPct val="90000"/>
              </a:lnSpc>
            </a:pPr>
            <a:r>
              <a:rPr lang="en-US" altLang="en-US" dirty="0" smtClean="0"/>
              <a:t>But </a:t>
            </a:r>
            <a:r>
              <a:rPr lang="en-US" altLang="en-US" dirty="0"/>
              <a:t>computers do not have intuition</a:t>
            </a:r>
          </a:p>
          <a:p>
            <a:pPr lvl="1">
              <a:lnSpc>
                <a:spcPct val="90000"/>
              </a:lnSpc>
            </a:pPr>
            <a:r>
              <a:rPr lang="en-US" altLang="en-US" dirty="0"/>
              <a:t>tag-names do not provide semantics for </a:t>
            </a:r>
            <a:r>
              <a:rPr lang="en-US" altLang="en-US" dirty="0" smtClean="0"/>
              <a:t>machines</a:t>
            </a:r>
            <a:endParaRPr lang="en-US" altLang="en-US" sz="2800" dirty="0"/>
          </a:p>
          <a:p>
            <a:pPr>
              <a:lnSpc>
                <a:spcPct val="90000"/>
              </a:lnSpc>
            </a:pPr>
            <a:r>
              <a:rPr lang="en-US" altLang="en-US" dirty="0"/>
              <a:t>DTDs or XML Schema specify the </a:t>
            </a:r>
            <a:r>
              <a:rPr lang="en-US" altLang="en-US" i="1" dirty="0">
                <a:solidFill>
                  <a:srgbClr val="0000FF"/>
                </a:solidFill>
              </a:rPr>
              <a:t>structure</a:t>
            </a:r>
            <a:r>
              <a:rPr lang="en-US" altLang="en-US" dirty="0"/>
              <a:t> of documents, </a:t>
            </a:r>
            <a:r>
              <a:rPr lang="en-US" altLang="en-US" i="1" dirty="0">
                <a:solidFill>
                  <a:srgbClr val="0000FF"/>
                </a:solidFill>
              </a:rPr>
              <a:t>not</a:t>
            </a:r>
            <a:r>
              <a:rPr lang="en-US" altLang="en-US" dirty="0"/>
              <a:t> the meaning of the document contents</a:t>
            </a:r>
          </a:p>
          <a:p>
            <a:pPr>
              <a:lnSpc>
                <a:spcPct val="90000"/>
              </a:lnSpc>
            </a:pPr>
            <a:r>
              <a:rPr lang="en-US" altLang="en-US" dirty="0" smtClean="0"/>
              <a:t>XML </a:t>
            </a:r>
            <a:r>
              <a:rPr lang="en-US" altLang="en-US" dirty="0"/>
              <a:t>lacks a </a:t>
            </a:r>
            <a:r>
              <a:rPr lang="en-US" altLang="en-US" b="1" dirty="0"/>
              <a:t>semantic model</a:t>
            </a:r>
          </a:p>
          <a:p>
            <a:pPr lvl="1">
              <a:lnSpc>
                <a:spcPct val="90000"/>
              </a:lnSpc>
            </a:pPr>
            <a:r>
              <a:rPr lang="en-US" altLang="en-US" dirty="0"/>
              <a:t>has only a "surface model”,  i.e. tree</a:t>
            </a:r>
            <a:endParaRPr lang="en-GB" altLang="en-US" dirty="0"/>
          </a:p>
        </p:txBody>
      </p:sp>
      <p:sp>
        <p:nvSpPr>
          <p:cNvPr id="4" name="Slide Number Placeholder 3"/>
          <p:cNvSpPr>
            <a:spLocks noGrp="1"/>
          </p:cNvSpPr>
          <p:nvPr>
            <p:ph type="sldNum" sz="quarter" idx="12"/>
          </p:nvPr>
        </p:nvSpPr>
        <p:spPr/>
        <p:txBody>
          <a:bodyPr/>
          <a:lstStyle/>
          <a:p>
            <a:fld id="{F4CB8D66-C874-4109-8265-C50502B3F5DD}" type="slidenum">
              <a:rPr lang="en-US" altLang="en-US"/>
              <a:pPr/>
              <a:t>14</a:t>
            </a:fld>
            <a:endParaRPr lang="en-US" altLang="en-US"/>
          </a:p>
        </p:txBody>
      </p:sp>
    </p:spTree>
    <p:extLst>
      <p:ext uri="{BB962C8B-B14F-4D97-AF65-F5344CB8AC3E}">
        <p14:creationId xmlns:p14="http://schemas.microsoft.com/office/powerpoint/2010/main" val="100862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a:bodyPr>
          <a:lstStyle/>
          <a:p>
            <a:r>
              <a:rPr lang="en-US" altLang="en-US" dirty="0"/>
              <a:t>XML: </a:t>
            </a:r>
            <a:r>
              <a:rPr lang="en-US" altLang="en-US" dirty="0" smtClean="0"/>
              <a:t>limitations </a:t>
            </a:r>
            <a:r>
              <a:rPr lang="en-US" altLang="en-US" dirty="0"/>
              <a:t>for semantic markup</a:t>
            </a:r>
          </a:p>
        </p:txBody>
      </p:sp>
      <p:sp>
        <p:nvSpPr>
          <p:cNvPr id="32771" name="Rectangle 3"/>
          <p:cNvSpPr>
            <a:spLocks noGrp="1" noChangeArrowheads="1"/>
          </p:cNvSpPr>
          <p:nvPr>
            <p:ph idx="1"/>
          </p:nvPr>
        </p:nvSpPr>
        <p:spPr/>
        <p:txBody>
          <a:bodyPr/>
          <a:lstStyle/>
          <a:p>
            <a:r>
              <a:rPr lang="en-US" altLang="en-US" sz="2600" dirty="0"/>
              <a:t>XML representation makes no commitment on:</a:t>
            </a:r>
          </a:p>
          <a:p>
            <a:pPr lvl="1"/>
            <a:r>
              <a:rPr lang="en-US" altLang="en-US" sz="2000" dirty="0"/>
              <a:t>Domain specific </a:t>
            </a:r>
            <a:r>
              <a:rPr lang="en-US" altLang="en-US" sz="2000" b="1" dirty="0" smtClean="0">
                <a:solidFill>
                  <a:srgbClr val="0000FF"/>
                </a:solidFill>
              </a:rPr>
              <a:t>vocabulary</a:t>
            </a:r>
            <a:endParaRPr lang="en-US" altLang="en-US" sz="2000" b="1" dirty="0">
              <a:solidFill>
                <a:srgbClr val="0000FF"/>
              </a:solidFill>
            </a:endParaRPr>
          </a:p>
          <a:p>
            <a:pPr lvl="2"/>
            <a:r>
              <a:rPr lang="en-US" altLang="en-US" sz="1800" dirty="0"/>
              <a:t>Which words shall we use to describe a given set of concepts?</a:t>
            </a:r>
          </a:p>
          <a:p>
            <a:pPr lvl="1"/>
            <a:r>
              <a:rPr lang="en-US" altLang="en-US" sz="2000" b="1" dirty="0" smtClean="0">
                <a:solidFill>
                  <a:srgbClr val="0000FF"/>
                </a:solidFill>
              </a:rPr>
              <a:t>Primitives for combining concepts</a:t>
            </a:r>
            <a:endParaRPr lang="en-US" altLang="en-US" sz="2000" b="1" dirty="0">
              <a:solidFill>
                <a:srgbClr val="0000FF"/>
              </a:solidFill>
            </a:endParaRPr>
          </a:p>
          <a:p>
            <a:pPr lvl="2"/>
            <a:r>
              <a:rPr lang="en-US" altLang="en-US" sz="1800" dirty="0"/>
              <a:t>How </a:t>
            </a:r>
            <a:r>
              <a:rPr lang="en-US" altLang="en-US" sz="1800" dirty="0" smtClean="0"/>
              <a:t>to combine </a:t>
            </a:r>
            <a:r>
              <a:rPr lang="en-US" altLang="en-US" sz="1800" dirty="0"/>
              <a:t>these concepts, e.g. “car is a-kind-of (subclass-of) vehicle”</a:t>
            </a:r>
          </a:p>
          <a:p>
            <a:pPr>
              <a:buClr>
                <a:schemeClr val="tx1"/>
              </a:buClr>
              <a:buFontTx/>
              <a:buNone/>
            </a:pPr>
            <a:r>
              <a:rPr lang="en-US" altLang="en-US" sz="2200" dirty="0">
                <a:solidFill>
                  <a:srgbClr val="FF0000"/>
                </a:solidFill>
              </a:rPr>
              <a:t> </a:t>
            </a:r>
            <a:r>
              <a:rPr lang="en-US" altLang="en-US" sz="2600" dirty="0">
                <a:sym typeface="Wingdings" panose="05000000000000000000" pitchFamily="2" charset="2"/>
              </a:rPr>
              <a:t> </a:t>
            </a:r>
            <a:r>
              <a:rPr lang="en-US" altLang="en-US" sz="2600" dirty="0"/>
              <a:t>requires pre-arranged agreement on </a:t>
            </a:r>
            <a:r>
              <a:rPr lang="en-US" altLang="en-US" sz="2600" dirty="0">
                <a:sym typeface="Wingdings" panose="05000000000000000000" pitchFamily="2" charset="2"/>
              </a:rPr>
              <a:t>vocabulary and primitives</a:t>
            </a:r>
          </a:p>
          <a:p>
            <a:pPr>
              <a:buClr>
                <a:schemeClr val="tx1"/>
              </a:buClr>
              <a:buFontTx/>
              <a:buNone/>
            </a:pPr>
            <a:endParaRPr lang="en-US" altLang="en-US" sz="2600" dirty="0">
              <a:sym typeface="Wingdings" panose="05000000000000000000" pitchFamily="2" charset="2"/>
            </a:endParaRPr>
          </a:p>
        </p:txBody>
      </p:sp>
      <p:sp>
        <p:nvSpPr>
          <p:cNvPr id="7" name="Slide Number Placeholder 3"/>
          <p:cNvSpPr>
            <a:spLocks noGrp="1"/>
          </p:cNvSpPr>
          <p:nvPr>
            <p:ph type="sldNum" sz="quarter" idx="12"/>
          </p:nvPr>
        </p:nvSpPr>
        <p:spPr/>
        <p:txBody>
          <a:bodyPr/>
          <a:lstStyle/>
          <a:p>
            <a:fld id="{8D3B7A4B-BE15-4A3C-94CA-9AC81B31F4D0}" type="slidenum">
              <a:rPr lang="en-US" altLang="en-US"/>
              <a:pPr/>
              <a:t>15</a:t>
            </a:fld>
            <a:endParaRPr lang="en-US" altLang="en-US"/>
          </a:p>
        </p:txBody>
      </p:sp>
    </p:spTree>
    <p:extLst>
      <p:ext uri="{BB962C8B-B14F-4D97-AF65-F5344CB8AC3E}">
        <p14:creationId xmlns:p14="http://schemas.microsoft.com/office/powerpoint/2010/main" val="329594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GB" altLang="en-US"/>
              <a:t>XML is a first step</a:t>
            </a:r>
          </a:p>
        </p:txBody>
      </p:sp>
      <p:sp>
        <p:nvSpPr>
          <p:cNvPr id="35843" name="Rectangle 3"/>
          <p:cNvSpPr>
            <a:spLocks noGrp="1" noChangeArrowheads="1"/>
          </p:cNvSpPr>
          <p:nvPr>
            <p:ph idx="1"/>
          </p:nvPr>
        </p:nvSpPr>
        <p:spPr/>
        <p:txBody>
          <a:bodyPr/>
          <a:lstStyle/>
          <a:p>
            <a:pPr>
              <a:lnSpc>
                <a:spcPct val="90000"/>
              </a:lnSpc>
            </a:pPr>
            <a:r>
              <a:rPr lang="en-GB" altLang="en-US"/>
              <a:t>Semantic markup</a:t>
            </a:r>
          </a:p>
          <a:p>
            <a:pPr lvl="1">
              <a:lnSpc>
                <a:spcPct val="90000"/>
              </a:lnSpc>
            </a:pPr>
            <a:r>
              <a:rPr lang="en-GB" altLang="en-US"/>
              <a:t>HTML </a:t>
            </a:r>
            <a:r>
              <a:rPr lang="en-GB" altLang="en-US" b="1">
                <a:solidFill>
                  <a:srgbClr val="0000FF"/>
                </a:solidFill>
                <a:sym typeface="Wingdings" panose="05000000000000000000" pitchFamily="2" charset="2"/>
              </a:rPr>
              <a:t></a:t>
            </a:r>
            <a:r>
              <a:rPr lang="en-GB" altLang="en-US"/>
              <a:t> layout</a:t>
            </a:r>
          </a:p>
          <a:p>
            <a:pPr lvl="1">
              <a:lnSpc>
                <a:spcPct val="90000"/>
              </a:lnSpc>
            </a:pPr>
            <a:r>
              <a:rPr lang="en-GB" altLang="en-US"/>
              <a:t>XML </a:t>
            </a:r>
            <a:r>
              <a:rPr lang="en-GB" altLang="en-US" b="1">
                <a:solidFill>
                  <a:srgbClr val="0000FF"/>
                </a:solidFill>
                <a:sym typeface="Wingdings" panose="05000000000000000000" pitchFamily="2" charset="2"/>
              </a:rPr>
              <a:t></a:t>
            </a:r>
            <a:r>
              <a:rPr lang="en-GB" altLang="en-US"/>
              <a:t> content</a:t>
            </a:r>
          </a:p>
          <a:p>
            <a:pPr>
              <a:lnSpc>
                <a:spcPct val="90000"/>
              </a:lnSpc>
            </a:pPr>
            <a:r>
              <a:rPr lang="en-GB" altLang="en-US"/>
              <a:t>Metadata</a:t>
            </a:r>
          </a:p>
          <a:p>
            <a:pPr lvl="1">
              <a:lnSpc>
                <a:spcPct val="90000"/>
              </a:lnSpc>
            </a:pPr>
            <a:r>
              <a:rPr lang="en-GB" altLang="en-US"/>
              <a:t>within documents, not across documents</a:t>
            </a:r>
          </a:p>
          <a:p>
            <a:pPr lvl="1">
              <a:lnSpc>
                <a:spcPct val="90000"/>
              </a:lnSpc>
            </a:pPr>
            <a:r>
              <a:rPr lang="en-GB" altLang="en-US" i="1"/>
              <a:t>prescriptive</a:t>
            </a:r>
            <a:r>
              <a:rPr lang="en-GB" altLang="en-US"/>
              <a:t>, not </a:t>
            </a:r>
            <a:r>
              <a:rPr lang="en-GB" altLang="en-US" i="1"/>
              <a:t>descriptive</a:t>
            </a:r>
          </a:p>
          <a:p>
            <a:pPr lvl="1">
              <a:lnSpc>
                <a:spcPct val="90000"/>
              </a:lnSpc>
            </a:pPr>
            <a:r>
              <a:rPr lang="en-GB" altLang="en-US"/>
              <a:t>No commitment on vocabulary and modelling primitives</a:t>
            </a:r>
          </a:p>
          <a:p>
            <a:pPr>
              <a:lnSpc>
                <a:spcPct val="90000"/>
              </a:lnSpc>
            </a:pPr>
            <a:r>
              <a:rPr lang="en-GB" altLang="en-US">
                <a:solidFill>
                  <a:srgbClr val="FF3300"/>
                </a:solidFill>
              </a:rPr>
              <a:t>RDF</a:t>
            </a:r>
            <a:r>
              <a:rPr lang="en-GB" altLang="en-US"/>
              <a:t> is the next step</a:t>
            </a:r>
          </a:p>
          <a:p>
            <a:pPr>
              <a:lnSpc>
                <a:spcPct val="90000"/>
              </a:lnSpc>
            </a:pPr>
            <a:endParaRPr lang="en-GB" altLang="en-US"/>
          </a:p>
        </p:txBody>
      </p:sp>
      <p:sp>
        <p:nvSpPr>
          <p:cNvPr id="5" name="Slide Number Placeholder 3"/>
          <p:cNvSpPr>
            <a:spLocks noGrp="1"/>
          </p:cNvSpPr>
          <p:nvPr>
            <p:ph type="sldNum" sz="quarter" idx="12"/>
          </p:nvPr>
        </p:nvSpPr>
        <p:spPr/>
        <p:txBody>
          <a:bodyPr/>
          <a:lstStyle/>
          <a:p>
            <a:fld id="{CB74BF61-B125-43C8-937C-6FB75B1119B8}" type="slidenum">
              <a:rPr lang="en-US" altLang="en-US"/>
              <a:pPr/>
              <a:t>16</a:t>
            </a:fld>
            <a:endParaRPr lang="en-US" altLang="en-US"/>
          </a:p>
        </p:txBody>
      </p:sp>
      <p:sp>
        <p:nvSpPr>
          <p:cNvPr id="35844" name="Rectangle 4"/>
          <p:cNvSpPr>
            <a:spLocks noChangeArrowheads="1"/>
          </p:cNvSpPr>
          <p:nvPr/>
        </p:nvSpPr>
        <p:spPr bwMode="auto">
          <a:xfrm>
            <a:off x="1676400" y="6324601"/>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GB" altLang="en-US" sz="1200">
                <a:latin typeface="Trebuchet MS" panose="020B0603020202020204" pitchFamily="34" charset="0"/>
              </a:rPr>
              <a:t>[Davies, 03]</a:t>
            </a:r>
          </a:p>
        </p:txBody>
      </p:sp>
    </p:spTree>
    <p:extLst>
      <p:ext uri="{BB962C8B-B14F-4D97-AF65-F5344CB8AC3E}">
        <p14:creationId xmlns:p14="http://schemas.microsoft.com/office/powerpoint/2010/main" val="352748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23554" name="Rectangle 2"/>
          <p:cNvSpPr>
            <a:spLocks noGrp="1" noChangeArrowheads="1"/>
          </p:cNvSpPr>
          <p:nvPr>
            <p:ph idx="1"/>
          </p:nvPr>
        </p:nvSpPr>
        <p:spPr/>
        <p:txBody>
          <a:bodyPr>
            <a:normAutofit/>
          </a:bodyPr>
          <a:lstStyle/>
          <a:p>
            <a:pPr marL="234950" indent="-234950">
              <a:spcBef>
                <a:spcPct val="0"/>
              </a:spcBef>
              <a:buNone/>
            </a:pPr>
            <a:r>
              <a:rPr kumimoji="1" lang="en-GB" altLang="en-US" sz="3600" dirty="0" smtClean="0"/>
              <a:t>“</a:t>
            </a:r>
            <a:r>
              <a:rPr lang="de-DE" altLang="en-US" sz="3600" dirty="0"/>
              <a:t>The </a:t>
            </a:r>
            <a:r>
              <a:rPr lang="de-DE" altLang="en-US" sz="3600" b="1" dirty="0">
                <a:solidFill>
                  <a:srgbClr val="0000FF"/>
                </a:solidFill>
              </a:rPr>
              <a:t>Semantic Web</a:t>
            </a:r>
            <a:r>
              <a:rPr lang="de-DE" altLang="en-US" sz="3600" dirty="0"/>
              <a:t> is an extension of the current web in which information is given well-defined </a:t>
            </a:r>
            <a:r>
              <a:rPr lang="de-DE" altLang="en-US" sz="3600" b="1" dirty="0">
                <a:solidFill>
                  <a:srgbClr val="0000FF"/>
                </a:solidFill>
              </a:rPr>
              <a:t>meaning</a:t>
            </a:r>
            <a:r>
              <a:rPr lang="de-DE" altLang="en-US" sz="3600" dirty="0"/>
              <a:t>, better enabling computers and people to </a:t>
            </a:r>
            <a:br>
              <a:rPr lang="de-DE" altLang="en-US" sz="3600" dirty="0"/>
            </a:br>
            <a:r>
              <a:rPr lang="de-DE" altLang="en-US" sz="3600" b="1" dirty="0">
                <a:solidFill>
                  <a:srgbClr val="0000FF"/>
                </a:solidFill>
              </a:rPr>
              <a:t>work in</a:t>
            </a:r>
            <a:r>
              <a:rPr lang="de-DE" altLang="en-US" sz="3600" dirty="0">
                <a:solidFill>
                  <a:srgbClr val="0000FF"/>
                </a:solidFill>
              </a:rPr>
              <a:t> </a:t>
            </a:r>
            <a:r>
              <a:rPr lang="de-DE" altLang="en-US" sz="3600" b="1" dirty="0">
                <a:solidFill>
                  <a:srgbClr val="0000FF"/>
                </a:solidFill>
              </a:rPr>
              <a:t>co-operation</a:t>
            </a:r>
            <a:r>
              <a:rPr lang="de-DE" altLang="en-US" sz="3600" dirty="0" smtClean="0"/>
              <a:t>.</a:t>
            </a:r>
            <a:r>
              <a:rPr kumimoji="1" lang="en-GB" altLang="en-US" sz="3600" dirty="0" smtClean="0"/>
              <a:t>”</a:t>
            </a:r>
            <a:r>
              <a:rPr kumimoji="1" lang="en-US" altLang="en-US" sz="3600" dirty="0" smtClean="0"/>
              <a:t> </a:t>
            </a:r>
            <a:endParaRPr kumimoji="1" lang="en-US" altLang="en-US" sz="3600" dirty="0"/>
          </a:p>
          <a:p>
            <a:pPr marL="234950" indent="-234950">
              <a:spcBef>
                <a:spcPct val="0"/>
              </a:spcBef>
              <a:buNone/>
            </a:pPr>
            <a:endParaRPr kumimoji="1" lang="en-US" altLang="en-US" sz="3600" dirty="0"/>
          </a:p>
          <a:p>
            <a:pPr marL="234950" indent="-234950">
              <a:spcBef>
                <a:spcPct val="0"/>
              </a:spcBef>
              <a:buNone/>
            </a:pPr>
            <a:r>
              <a:rPr kumimoji="1" lang="en-US" altLang="en-US" dirty="0" smtClean="0"/>
              <a:t>		-- Tim Berners-Lee, inventor of the WWW</a:t>
            </a:r>
            <a:endParaRPr lang="en-US" altLang="en-US" dirty="0" smtClean="0"/>
          </a:p>
          <a:p>
            <a:pPr marL="234950" indent="-234950"/>
            <a:endParaRPr lang="en-US" altLang="en-US" b="1" dirty="0" smtClean="0"/>
          </a:p>
        </p:txBody>
      </p:sp>
    </p:spTree>
    <p:extLst>
      <p:ext uri="{BB962C8B-B14F-4D97-AF65-F5344CB8AC3E}">
        <p14:creationId xmlns:p14="http://schemas.microsoft.com/office/powerpoint/2010/main" val="2581102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b="1" dirty="0" smtClean="0"/>
              <a:t>semantic web </a:t>
            </a:r>
            <a:r>
              <a:rPr lang="en-US" altLang="en-US" dirty="0" smtClean="0"/>
              <a:t>and </a:t>
            </a:r>
            <a:r>
              <a:rPr lang="en-US" altLang="en-US" b="1" dirty="0" smtClean="0"/>
              <a:t>Semantic Web</a:t>
            </a:r>
          </a:p>
        </p:txBody>
      </p:sp>
      <p:sp>
        <p:nvSpPr>
          <p:cNvPr id="62467" name="Rectangle 3"/>
          <p:cNvSpPr>
            <a:spLocks noGrp="1" noChangeArrowheads="1"/>
          </p:cNvSpPr>
          <p:nvPr>
            <p:ph idx="1"/>
          </p:nvPr>
        </p:nvSpPr>
        <p:spPr/>
        <p:txBody>
          <a:bodyPr/>
          <a:lstStyle/>
          <a:p>
            <a:pPr eaLnBrk="1" hangingPunct="1">
              <a:lnSpc>
                <a:spcPct val="90000"/>
              </a:lnSpc>
            </a:pPr>
            <a:r>
              <a:rPr lang="en-US" altLang="en-US" b="1" dirty="0" smtClean="0"/>
              <a:t>semantic </a:t>
            </a:r>
            <a:r>
              <a:rPr lang="en-US" altLang="en-US" b="1" dirty="0"/>
              <a:t>web</a:t>
            </a:r>
          </a:p>
          <a:p>
            <a:pPr lvl="1" eaLnBrk="1" hangingPunct="1">
              <a:lnSpc>
                <a:spcPct val="90000"/>
              </a:lnSpc>
            </a:pPr>
            <a:r>
              <a:rPr lang="en-US" altLang="en-US" dirty="0">
                <a:ea typeface="ＭＳ Ｐゴシック" panose="020B0600070205080204" pitchFamily="34" charset="-128"/>
              </a:rPr>
              <a:t>The idea of a web of machine understandable information</a:t>
            </a:r>
          </a:p>
          <a:p>
            <a:pPr lvl="1" eaLnBrk="1" hangingPunct="1">
              <a:lnSpc>
                <a:spcPct val="90000"/>
              </a:lnSpc>
            </a:pPr>
            <a:r>
              <a:rPr lang="en-US" altLang="en-US" dirty="0" smtClean="0">
                <a:ea typeface="ＭＳ Ｐゴシック" panose="020B0600070205080204" pitchFamily="34" charset="-128"/>
              </a:rPr>
              <a:t>Does not commit to the </a:t>
            </a:r>
            <a:r>
              <a:rPr lang="en-US" altLang="en-US" dirty="0">
                <a:ea typeface="ＭＳ Ｐゴシック" panose="020B0600070205080204" pitchFamily="34" charset="-128"/>
              </a:rPr>
              <a:t>technology used to support it</a:t>
            </a:r>
          </a:p>
          <a:p>
            <a:pPr lvl="1" eaLnBrk="1" hangingPunct="1">
              <a:lnSpc>
                <a:spcPct val="90000"/>
              </a:lnSpc>
            </a:pPr>
            <a:r>
              <a:rPr lang="en-US" altLang="en-US" dirty="0">
                <a:ea typeface="ＭＳ Ｐゴシック" panose="020B0600070205080204" pitchFamily="34" charset="-128"/>
              </a:rPr>
              <a:t>May involve more AI (e.g., NLP)</a:t>
            </a:r>
          </a:p>
          <a:p>
            <a:pPr eaLnBrk="1" hangingPunct="1">
              <a:lnSpc>
                <a:spcPct val="90000"/>
              </a:lnSpc>
            </a:pPr>
            <a:r>
              <a:rPr lang="en-US" altLang="en-US" b="1" dirty="0" smtClean="0"/>
              <a:t>Semantic </a:t>
            </a:r>
            <a:r>
              <a:rPr lang="en-US" altLang="en-US" b="1" dirty="0"/>
              <a:t>Web</a:t>
            </a:r>
          </a:p>
          <a:p>
            <a:pPr lvl="1" eaLnBrk="1" hangingPunct="1">
              <a:lnSpc>
                <a:spcPct val="90000"/>
              </a:lnSpc>
            </a:pPr>
            <a:r>
              <a:rPr lang="en-US" altLang="en-US" dirty="0">
                <a:ea typeface="ＭＳ Ｐゴシック" panose="020B0600070205080204" pitchFamily="34" charset="-128"/>
              </a:rPr>
              <a:t>The current vision of a semantic web as defined by the W3C community: a web of data</a:t>
            </a:r>
          </a:p>
          <a:p>
            <a:pPr lvl="1" eaLnBrk="1" hangingPunct="1">
              <a:lnSpc>
                <a:spcPct val="90000"/>
              </a:lnSpc>
            </a:pPr>
            <a:r>
              <a:rPr lang="en-US" altLang="en-US" dirty="0">
                <a:ea typeface="ＭＳ Ｐゴシック" panose="020B0600070205080204" pitchFamily="34" charset="-128"/>
              </a:rPr>
              <a:t>Using W3C supported standards (i.e., RDF, OWL, SPARQL, XML, RIF, etc.</a:t>
            </a:r>
          </a:p>
          <a:p>
            <a:pPr lvl="1" eaLnBrk="1" hangingPunct="1">
              <a:lnSpc>
                <a:spcPct val="90000"/>
              </a:lnSpc>
            </a:pPr>
            <a:r>
              <a:rPr lang="en-US" altLang="en-US" dirty="0">
                <a:ea typeface="ＭＳ Ｐゴシック" panose="020B0600070205080204" pitchFamily="34" charset="-128"/>
              </a:rPr>
              <a:t>By machines for machines with human oriented applications on top.</a:t>
            </a:r>
          </a:p>
        </p:txBody>
      </p:sp>
    </p:spTree>
    <p:extLst>
      <p:ext uri="{BB962C8B-B14F-4D97-AF65-F5344CB8AC3E}">
        <p14:creationId xmlns:p14="http://schemas.microsoft.com/office/powerpoint/2010/main" val="2811135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smtClean="0"/>
              <a:t>Semantic Web languages today</a:t>
            </a:r>
          </a:p>
        </p:txBody>
      </p:sp>
      <p:sp>
        <p:nvSpPr>
          <p:cNvPr id="60419" name="Rectangle 3"/>
          <p:cNvSpPr>
            <a:spLocks noGrp="1" noChangeArrowheads="1"/>
          </p:cNvSpPr>
          <p:nvPr>
            <p:ph idx="1"/>
          </p:nvPr>
        </p:nvSpPr>
        <p:spPr/>
        <p:txBody>
          <a:bodyPr/>
          <a:lstStyle/>
          <a:p>
            <a:r>
              <a:rPr lang="en-US" altLang="en-US" b="1" dirty="0" smtClean="0">
                <a:ea typeface="ＭＳ Ｐゴシック" panose="020B0600070205080204" pitchFamily="34" charset="-128"/>
              </a:rPr>
              <a:t>RDF </a:t>
            </a:r>
            <a:r>
              <a:rPr lang="en-US" altLang="en-US" dirty="0">
                <a:ea typeface="ＭＳ Ｐゴシック" panose="020B0600070205080204" pitchFamily="34" charset="-128"/>
              </a:rPr>
              <a:t>– Resource Description Framework</a:t>
            </a:r>
            <a:br>
              <a:rPr lang="en-US" altLang="en-US" dirty="0">
                <a:ea typeface="ＭＳ Ｐゴシック" panose="020B0600070205080204" pitchFamily="34" charset="-128"/>
              </a:rPr>
            </a:br>
            <a:r>
              <a:rPr lang="en-US" altLang="en-US" dirty="0">
                <a:ea typeface="ＭＳ Ｐゴシック" panose="020B0600070205080204" pitchFamily="34" charset="-128"/>
              </a:rPr>
              <a:t>http://www.w3.org/RDF/</a:t>
            </a:r>
          </a:p>
          <a:p>
            <a:r>
              <a:rPr lang="en-US" altLang="en-US" b="1" dirty="0" smtClean="0">
                <a:ea typeface="ＭＳ Ｐゴシック" panose="020B0600070205080204" pitchFamily="34" charset="-128"/>
              </a:rPr>
              <a:t>OWL</a:t>
            </a:r>
            <a:r>
              <a:rPr lang="en-US" altLang="en-US" dirty="0" smtClean="0">
                <a:ea typeface="ＭＳ Ｐゴシック" panose="020B0600070205080204" pitchFamily="34" charset="-128"/>
              </a:rPr>
              <a:t> </a:t>
            </a:r>
            <a:r>
              <a:rPr lang="en-US" altLang="en-US" dirty="0">
                <a:ea typeface="ＭＳ Ｐゴシック" panose="020B0600070205080204" pitchFamily="34" charset="-128"/>
              </a:rPr>
              <a:t>– Ontology Web Language</a:t>
            </a:r>
            <a:br>
              <a:rPr lang="en-US" altLang="en-US" dirty="0">
                <a:ea typeface="ＭＳ Ｐゴシック" panose="020B0600070205080204" pitchFamily="34" charset="-128"/>
              </a:rPr>
            </a:br>
            <a:r>
              <a:rPr lang="en-US" altLang="en-US" dirty="0">
                <a:ea typeface="ＭＳ Ｐゴシック" panose="020B0600070205080204" pitchFamily="34" charset="-128"/>
              </a:rPr>
              <a:t>http://www.w3.org/2001/sw</a:t>
            </a:r>
            <a:r>
              <a:rPr lang="en-US" altLang="en-US" dirty="0" smtClean="0">
                <a:ea typeface="ＭＳ Ｐゴシック" panose="020B0600070205080204" pitchFamily="34" charset="-128"/>
              </a:rPr>
              <a:t>/</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031352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facts + rules</a:t>
            </a:r>
            <a:endParaRPr lang="en-US" dirty="0"/>
          </a:p>
        </p:txBody>
      </p:sp>
      <p:sp>
        <p:nvSpPr>
          <p:cNvPr id="3" name="Content Placeholder 2"/>
          <p:cNvSpPr>
            <a:spLocks noGrp="1"/>
          </p:cNvSpPr>
          <p:nvPr>
            <p:ph idx="1"/>
          </p:nvPr>
        </p:nvSpPr>
        <p:spPr/>
        <p:txBody>
          <a:bodyPr/>
          <a:lstStyle/>
          <a:p>
            <a:r>
              <a:rPr lang="en-US" dirty="0" smtClean="0"/>
              <a:t>Where are the facts?!</a:t>
            </a:r>
          </a:p>
          <a:p>
            <a:r>
              <a:rPr lang="en-US" dirty="0" smtClean="0"/>
              <a:t>Can we use the explosion of information since the Web was invented?</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2</a:t>
            </a:fld>
            <a:endParaRPr lang="en-US"/>
          </a:p>
        </p:txBody>
      </p:sp>
    </p:spTree>
    <p:extLst>
      <p:ext uri="{BB962C8B-B14F-4D97-AF65-F5344CB8AC3E}">
        <p14:creationId xmlns:p14="http://schemas.microsoft.com/office/powerpoint/2010/main" val="4218110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GB" altLang="en-US"/>
              <a:t>Resource Description </a:t>
            </a:r>
            <a:br>
              <a:rPr lang="en-GB" altLang="en-US"/>
            </a:br>
            <a:r>
              <a:rPr lang="en-GB" altLang="en-US"/>
              <a:t>Framework (RDF)</a:t>
            </a:r>
          </a:p>
        </p:txBody>
      </p:sp>
      <p:sp>
        <p:nvSpPr>
          <p:cNvPr id="37891" name="Rectangle 3"/>
          <p:cNvSpPr>
            <a:spLocks noGrp="1" noChangeArrowheads="1"/>
          </p:cNvSpPr>
          <p:nvPr>
            <p:ph idx="1"/>
          </p:nvPr>
        </p:nvSpPr>
        <p:spPr/>
        <p:txBody>
          <a:bodyPr/>
          <a:lstStyle/>
          <a:p>
            <a:pPr>
              <a:lnSpc>
                <a:spcPct val="80000"/>
              </a:lnSpc>
            </a:pPr>
            <a:r>
              <a:rPr lang="en-GB" altLang="en-US" sz="3000" dirty="0"/>
              <a:t>A standard of W3C</a:t>
            </a:r>
          </a:p>
          <a:p>
            <a:pPr>
              <a:lnSpc>
                <a:spcPct val="80000"/>
              </a:lnSpc>
            </a:pPr>
            <a:r>
              <a:rPr lang="en-GB" altLang="en-US" sz="3000" dirty="0"/>
              <a:t>Relationships </a:t>
            </a:r>
            <a:r>
              <a:rPr lang="en-GB" altLang="en-US" sz="3000" i="1" dirty="0"/>
              <a:t>between</a:t>
            </a:r>
            <a:r>
              <a:rPr lang="en-GB" altLang="en-US" sz="3000" dirty="0"/>
              <a:t> documents</a:t>
            </a:r>
          </a:p>
          <a:p>
            <a:pPr>
              <a:lnSpc>
                <a:spcPct val="80000"/>
              </a:lnSpc>
            </a:pPr>
            <a:r>
              <a:rPr lang="en-GB" altLang="en-US" sz="3000" dirty="0"/>
              <a:t>Consisting of triples or sentences:</a:t>
            </a:r>
          </a:p>
          <a:p>
            <a:pPr lvl="1">
              <a:lnSpc>
                <a:spcPct val="80000"/>
              </a:lnSpc>
            </a:pPr>
            <a:r>
              <a:rPr lang="en-GB" altLang="en-US" dirty="0"/>
              <a:t>&lt;subject, property, object&gt;</a:t>
            </a:r>
          </a:p>
          <a:p>
            <a:pPr lvl="1">
              <a:lnSpc>
                <a:spcPct val="80000"/>
              </a:lnSpc>
            </a:pPr>
            <a:r>
              <a:rPr lang="en-GB" altLang="en-US" dirty="0"/>
              <a:t>&lt;“Mozart”, composed, “The Magic Flute”</a:t>
            </a:r>
            <a:r>
              <a:rPr lang="en-GB" altLang="en-US" sz="3200" dirty="0"/>
              <a:t> </a:t>
            </a:r>
            <a:r>
              <a:rPr lang="en-GB" altLang="en-US" dirty="0"/>
              <a:t>&gt;</a:t>
            </a:r>
          </a:p>
          <a:p>
            <a:pPr>
              <a:lnSpc>
                <a:spcPct val="80000"/>
              </a:lnSpc>
            </a:pPr>
            <a:r>
              <a:rPr lang="en-GB" altLang="en-US" sz="3000" dirty="0" smtClean="0"/>
              <a:t>RDF Schema </a:t>
            </a:r>
            <a:r>
              <a:rPr lang="en-GB" altLang="en-US" sz="3000" dirty="0"/>
              <a:t>extends RDF with standard “ontology vocabulary”:</a:t>
            </a:r>
          </a:p>
          <a:p>
            <a:pPr lvl="1">
              <a:lnSpc>
                <a:spcPct val="80000"/>
              </a:lnSpc>
            </a:pPr>
            <a:r>
              <a:rPr lang="en-GB" altLang="en-US" sz="2600" dirty="0"/>
              <a:t>Class, Property</a:t>
            </a:r>
          </a:p>
          <a:p>
            <a:pPr lvl="1">
              <a:lnSpc>
                <a:spcPct val="80000"/>
              </a:lnSpc>
            </a:pPr>
            <a:r>
              <a:rPr lang="en-GB" altLang="en-US" sz="2600" dirty="0"/>
              <a:t>Type, </a:t>
            </a:r>
            <a:r>
              <a:rPr lang="en-GB" altLang="en-US" sz="2600" dirty="0" err="1"/>
              <a:t>subClassOf</a:t>
            </a:r>
            <a:endParaRPr lang="en-GB" altLang="en-US" sz="2600" dirty="0"/>
          </a:p>
          <a:p>
            <a:pPr lvl="1">
              <a:lnSpc>
                <a:spcPct val="80000"/>
              </a:lnSpc>
            </a:pPr>
            <a:r>
              <a:rPr lang="en-GB" altLang="en-US" sz="2600" dirty="0"/>
              <a:t>domain, range</a:t>
            </a:r>
          </a:p>
          <a:p>
            <a:pPr lvl="1">
              <a:lnSpc>
                <a:spcPct val="80000"/>
              </a:lnSpc>
            </a:pPr>
            <a:endParaRPr lang="en-GB" altLang="en-US" sz="2600" dirty="0"/>
          </a:p>
        </p:txBody>
      </p:sp>
      <p:sp>
        <p:nvSpPr>
          <p:cNvPr id="5" name="Slide Number Placeholder 3"/>
          <p:cNvSpPr>
            <a:spLocks noGrp="1"/>
          </p:cNvSpPr>
          <p:nvPr>
            <p:ph type="sldNum" sz="quarter" idx="12"/>
          </p:nvPr>
        </p:nvSpPr>
        <p:spPr/>
        <p:txBody>
          <a:bodyPr/>
          <a:lstStyle/>
          <a:p>
            <a:fld id="{B5771D73-1B48-437E-B201-C89598D43CF0}" type="slidenum">
              <a:rPr lang="en-US" altLang="en-US"/>
              <a:pPr/>
              <a:t>20</a:t>
            </a:fld>
            <a:endParaRPr lang="en-US" altLang="en-US"/>
          </a:p>
        </p:txBody>
      </p:sp>
      <p:pic>
        <p:nvPicPr>
          <p:cNvPr id="37892" name="Picture 4" descr="sw-rdf-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524000"/>
            <a:ext cx="2209800" cy="41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46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GB" altLang="en-US" smtClean="0"/>
              <a:t>The RDF Data Model</a:t>
            </a:r>
          </a:p>
        </p:txBody>
      </p:sp>
      <p:sp>
        <p:nvSpPr>
          <p:cNvPr id="94211" name="Rectangle 3"/>
          <p:cNvSpPr>
            <a:spLocks noGrp="1" noChangeArrowheads="1"/>
          </p:cNvSpPr>
          <p:nvPr>
            <p:ph idx="1"/>
          </p:nvPr>
        </p:nvSpPr>
        <p:spPr/>
        <p:txBody>
          <a:bodyPr/>
          <a:lstStyle/>
          <a:p>
            <a:pPr eaLnBrk="1" hangingPunct="1"/>
            <a:r>
              <a:rPr lang="en-GB" altLang="en-US" sz="2400"/>
              <a:t>An RDF document is an unordered collection of statements, each with a </a:t>
            </a:r>
            <a:r>
              <a:rPr lang="en-GB" altLang="en-US" sz="2400" b="1"/>
              <a:t>subject</a:t>
            </a:r>
            <a:r>
              <a:rPr lang="en-GB" altLang="en-US" sz="2400"/>
              <a:t>, </a:t>
            </a:r>
            <a:r>
              <a:rPr lang="en-GB" altLang="en-US" sz="2400" b="1"/>
              <a:t>predicate</a:t>
            </a:r>
            <a:r>
              <a:rPr lang="en-GB" altLang="en-US" sz="2400"/>
              <a:t> and </a:t>
            </a:r>
            <a:r>
              <a:rPr lang="en-GB" altLang="en-US" sz="2400" b="1"/>
              <a:t>object</a:t>
            </a:r>
            <a:r>
              <a:rPr lang="en-GB" altLang="en-US" sz="2400"/>
              <a:t> (aka </a:t>
            </a:r>
            <a:r>
              <a:rPr lang="en-GB" altLang="en-US" sz="2400" b="1"/>
              <a:t>triples</a:t>
            </a:r>
            <a:r>
              <a:rPr lang="en-GB" altLang="en-US" sz="2400"/>
              <a:t>)</a:t>
            </a:r>
          </a:p>
          <a:p>
            <a:pPr eaLnBrk="1" hangingPunct="1"/>
            <a:r>
              <a:rPr lang="en-GB" altLang="en-US" sz="2400"/>
              <a:t>A triple can be thought of as a labelled arc in a graph</a:t>
            </a:r>
          </a:p>
          <a:p>
            <a:pPr eaLnBrk="1" hangingPunct="1"/>
            <a:r>
              <a:rPr lang="en-GB" altLang="en-US" sz="2400"/>
              <a:t>Statements describe properties of web </a:t>
            </a:r>
            <a:r>
              <a:rPr lang="en-GB" altLang="en-US" sz="2400" b="1"/>
              <a:t>resources</a:t>
            </a:r>
          </a:p>
          <a:p>
            <a:pPr eaLnBrk="1" hangingPunct="1"/>
            <a:r>
              <a:rPr lang="en-GB" altLang="en-US" sz="2400"/>
              <a:t>A resource is any object that can be pointed to by a </a:t>
            </a:r>
            <a:r>
              <a:rPr lang="en-GB" altLang="en-US" sz="2400" b="1"/>
              <a:t>URI</a:t>
            </a:r>
            <a:r>
              <a:rPr lang="en-GB" altLang="en-US" sz="2400"/>
              <a:t>:</a:t>
            </a:r>
          </a:p>
          <a:p>
            <a:pPr lvl="1" eaLnBrk="1" hangingPunct="1"/>
            <a:r>
              <a:rPr lang="en-GB" altLang="en-US" sz="2000">
                <a:ea typeface="ＭＳ Ｐゴシック" panose="020B0600070205080204" pitchFamily="34" charset="-128"/>
              </a:rPr>
              <a:t>a document, a picture, a paragraph on the Web, …</a:t>
            </a:r>
          </a:p>
          <a:p>
            <a:pPr lvl="1" eaLnBrk="1" hangingPunct="1"/>
            <a:r>
              <a:rPr lang="en-GB" altLang="en-US" sz="2000">
                <a:ea typeface="ＭＳ Ｐゴシック" panose="020B0600070205080204" pitchFamily="34" charset="-128"/>
              </a:rPr>
              <a:t>E.g., http://umbc.edu/~finin/cv.html </a:t>
            </a:r>
          </a:p>
          <a:p>
            <a:pPr lvl="1" eaLnBrk="1" hangingPunct="1"/>
            <a:r>
              <a:rPr lang="en-GB" altLang="en-US" sz="2000">
                <a:ea typeface="ＭＳ Ｐゴシック" panose="020B0600070205080204" pitchFamily="34" charset="-128"/>
              </a:rPr>
              <a:t>a book in the library, a real person (?)</a:t>
            </a:r>
          </a:p>
          <a:p>
            <a:pPr lvl="1" eaLnBrk="1" hangingPunct="1"/>
            <a:r>
              <a:rPr lang="en-GB" altLang="en-US" sz="2000">
                <a:ea typeface="ＭＳ Ｐゴシック" panose="020B0600070205080204" pitchFamily="34" charset="-128"/>
              </a:rPr>
              <a:t>isbn://5031-4444-3333</a:t>
            </a:r>
          </a:p>
          <a:p>
            <a:pPr lvl="1" eaLnBrk="1" hangingPunct="1"/>
            <a:r>
              <a:rPr lang="en-GB" altLang="en-US" sz="2000">
                <a:ea typeface="ＭＳ Ｐゴシック" panose="020B0600070205080204" pitchFamily="34" charset="-128"/>
              </a:rPr>
              <a:t>…</a:t>
            </a:r>
          </a:p>
          <a:p>
            <a:pPr eaLnBrk="1" hangingPunct="1"/>
            <a:r>
              <a:rPr lang="en-GB" altLang="en-US" sz="2400"/>
              <a:t>Properties themselves are also resources (URIs)</a:t>
            </a:r>
          </a:p>
        </p:txBody>
      </p:sp>
      <p:sp>
        <p:nvSpPr>
          <p:cNvPr id="94212" name="Rectangle 4"/>
          <p:cNvSpPr>
            <a:spLocks noChangeArrowheads="1"/>
          </p:cNvSpPr>
          <p:nvPr/>
        </p:nvSpPr>
        <p:spPr bwMode="auto">
          <a:xfrm>
            <a:off x="2209800" y="3733800"/>
            <a:ext cx="7772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rgbClr val="993300"/>
              </a:buClr>
              <a:buFontTx/>
              <a:buChar char="•"/>
            </a:pPr>
            <a:endParaRPr lang="en-GB" altLang="en-US" sz="2000" b="1"/>
          </a:p>
        </p:txBody>
      </p:sp>
    </p:spTree>
    <p:extLst>
      <p:ext uri="{BB962C8B-B14F-4D97-AF65-F5344CB8AC3E}">
        <p14:creationId xmlns:p14="http://schemas.microsoft.com/office/powerpoint/2010/main" val="72451191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AutoShape 2"/>
          <p:cNvSpPr>
            <a:spLocks noGrp="1" noChangeArrowheads="1"/>
          </p:cNvSpPr>
          <p:nvPr>
            <p:ph type="title"/>
          </p:nvPr>
        </p:nvSpPr>
        <p:spPr/>
        <p:txBody>
          <a:bodyPr/>
          <a:lstStyle/>
          <a:p>
            <a:pPr eaLnBrk="1" hangingPunct="1"/>
            <a:r>
              <a:rPr lang="en-US" altLang="en-US" dirty="0" smtClean="0"/>
              <a:t>RDF</a:t>
            </a:r>
            <a:endParaRPr lang="el-GR" altLang="en-US" dirty="0" smtClean="0"/>
          </a:p>
        </p:txBody>
      </p:sp>
      <p:sp>
        <p:nvSpPr>
          <p:cNvPr id="7174" name="Rectangle 3"/>
          <p:cNvSpPr>
            <a:spLocks noGrp="1" noChangeArrowheads="1"/>
          </p:cNvSpPr>
          <p:nvPr>
            <p:ph idx="1"/>
          </p:nvPr>
        </p:nvSpPr>
        <p:spPr/>
        <p:txBody>
          <a:bodyPr/>
          <a:lstStyle/>
          <a:p>
            <a:pPr eaLnBrk="1" hangingPunct="1"/>
            <a:r>
              <a:rPr lang="en-US" altLang="en-US" dirty="0" smtClean="0">
                <a:sym typeface="Symbol" panose="05050102010706020507" pitchFamily="18" charset="2"/>
              </a:rPr>
              <a:t>Basic building block: </a:t>
            </a:r>
            <a:r>
              <a:rPr lang="en-US" altLang="en-US" b="1" dirty="0" smtClean="0">
                <a:sym typeface="Symbol" panose="05050102010706020507" pitchFamily="18" charset="2"/>
              </a:rPr>
              <a:t>subject-property-value</a:t>
            </a:r>
            <a:r>
              <a:rPr lang="en-US" altLang="en-US" dirty="0" smtClean="0">
                <a:sym typeface="Symbol" panose="05050102010706020507" pitchFamily="18" charset="2"/>
              </a:rPr>
              <a:t> </a:t>
            </a:r>
            <a:r>
              <a:rPr lang="en-US" altLang="en-US" i="1" dirty="0" smtClean="0">
                <a:sym typeface="Symbol" panose="05050102010706020507" pitchFamily="18" charset="2"/>
              </a:rPr>
              <a:t>triple</a:t>
            </a:r>
            <a:endParaRPr lang="en-GB" altLang="en-US" i="1" dirty="0" smtClean="0">
              <a:sym typeface="Symbol" panose="05050102010706020507" pitchFamily="18" charset="2"/>
            </a:endParaRPr>
          </a:p>
          <a:p>
            <a:pPr lvl="1" eaLnBrk="1" hangingPunct="1"/>
            <a:r>
              <a:rPr lang="en-GB" altLang="en-US" dirty="0" smtClean="0">
                <a:sym typeface="Symbol" panose="05050102010706020507" pitchFamily="18" charset="2"/>
              </a:rPr>
              <a:t>Called a </a:t>
            </a:r>
            <a:r>
              <a:rPr lang="en-GB" altLang="en-US" dirty="0" smtClean="0">
                <a:solidFill>
                  <a:schemeClr val="accent1"/>
                </a:solidFill>
                <a:sym typeface="Symbol" panose="05050102010706020507" pitchFamily="18" charset="2"/>
              </a:rPr>
              <a:t>statement</a:t>
            </a:r>
            <a:endParaRPr lang="en-GB" altLang="en-US" dirty="0" smtClean="0">
              <a:sym typeface="Symbol" panose="05050102010706020507" pitchFamily="18" charset="2"/>
            </a:endParaRPr>
          </a:p>
          <a:p>
            <a:pPr lvl="1" eaLnBrk="1" hangingPunct="1"/>
            <a:r>
              <a:rPr lang="en-GB" altLang="en-US" dirty="0" smtClean="0">
                <a:sym typeface="Symbol" panose="05050102010706020507" pitchFamily="18" charset="2"/>
              </a:rPr>
              <a:t>Example:</a:t>
            </a:r>
          </a:p>
          <a:p>
            <a:pPr lvl="2"/>
            <a:r>
              <a:rPr lang="en-GB" altLang="en-US" dirty="0" smtClean="0">
                <a:sym typeface="Symbol" panose="05050102010706020507" pitchFamily="18" charset="2"/>
              </a:rPr>
              <a:t>[Washington, DC]  [is-capital-of] [USA]</a:t>
            </a:r>
          </a:p>
          <a:p>
            <a:r>
              <a:rPr lang="en-GB" altLang="en-US" dirty="0" smtClean="0">
                <a:sym typeface="Symbol" panose="05050102010706020507" pitchFamily="18" charset="2"/>
              </a:rPr>
              <a:t>Set of triples make a </a:t>
            </a:r>
            <a:r>
              <a:rPr lang="en-GB" altLang="en-US" i="1" dirty="0" smtClean="0">
                <a:sym typeface="Symbol" panose="05050102010706020507" pitchFamily="18" charset="2"/>
              </a:rPr>
              <a:t>document</a:t>
            </a:r>
          </a:p>
        </p:txBody>
      </p:sp>
      <p:sp>
        <p:nvSpPr>
          <p:cNvPr id="717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2C93C5-AA4E-40B2-93E0-3BF9130DCBA8}" type="slidenum">
              <a:rPr lang="el-GR" altLang="en-US">
                <a:solidFill>
                  <a:schemeClr val="bg1"/>
                </a:solidFill>
              </a:rPr>
              <a:pPr eaLnBrk="1" hangingPunct="1"/>
              <a:t>22</a:t>
            </a:fld>
            <a:endParaRPr lang="el-GR" altLang="en-US">
              <a:solidFill>
                <a:schemeClr val="bg1"/>
              </a:solidFill>
            </a:endParaRPr>
          </a:p>
        </p:txBody>
      </p:sp>
    </p:spTree>
    <p:extLst>
      <p:ext uri="{BB962C8B-B14F-4D97-AF65-F5344CB8AC3E}">
        <p14:creationId xmlns:p14="http://schemas.microsoft.com/office/powerpoint/2010/main" val="2221224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3B8AF7E-B096-4CF1-989D-4C81D067A9B0}" type="slidenum">
              <a:rPr lang="en-US" altLang="en-US"/>
              <a:pPr/>
              <a:t>23</a:t>
            </a:fld>
            <a:endParaRPr lang="en-US" altLang="en-US"/>
          </a:p>
        </p:txBody>
      </p:sp>
      <p:sp>
        <p:nvSpPr>
          <p:cNvPr id="256002" name="Rectangle 2"/>
          <p:cNvSpPr>
            <a:spLocks noGrp="1" noRot="1" noChangeArrowheads="1"/>
          </p:cNvSpPr>
          <p:nvPr>
            <p:ph type="title"/>
          </p:nvPr>
        </p:nvSpPr>
        <p:spPr/>
        <p:txBody>
          <a:bodyPr/>
          <a:lstStyle/>
          <a:p>
            <a:r>
              <a:rPr lang="en-US" altLang="en-US"/>
              <a:t>RDF: Basic Ideas</a:t>
            </a:r>
          </a:p>
        </p:txBody>
      </p:sp>
      <p:sp>
        <p:nvSpPr>
          <p:cNvPr id="256003" name="Rectangle 3"/>
          <p:cNvSpPr>
            <a:spLocks noGrp="1" noChangeArrowheads="1"/>
          </p:cNvSpPr>
          <p:nvPr>
            <p:ph type="body" idx="1"/>
          </p:nvPr>
        </p:nvSpPr>
        <p:spPr/>
        <p:txBody>
          <a:bodyPr/>
          <a:lstStyle/>
          <a:p>
            <a:pPr>
              <a:lnSpc>
                <a:spcPct val="90000"/>
              </a:lnSpc>
            </a:pPr>
            <a:r>
              <a:rPr lang="en-US" altLang="en-US" dirty="0"/>
              <a:t>Resources</a:t>
            </a:r>
          </a:p>
          <a:p>
            <a:pPr lvl="1">
              <a:lnSpc>
                <a:spcPct val="90000"/>
              </a:lnSpc>
            </a:pPr>
            <a:r>
              <a:rPr lang="en-US" altLang="en-US" dirty="0"/>
              <a:t>Every resource has a URI (Universal Resource Identifier)</a:t>
            </a:r>
          </a:p>
          <a:p>
            <a:pPr lvl="1">
              <a:lnSpc>
                <a:spcPct val="90000"/>
              </a:lnSpc>
            </a:pPr>
            <a:r>
              <a:rPr lang="en-US" altLang="en-US" dirty="0"/>
              <a:t>A URI can be a URL (a web address) or a some other kind of identifier;</a:t>
            </a:r>
          </a:p>
          <a:p>
            <a:pPr lvl="1">
              <a:lnSpc>
                <a:spcPct val="90000"/>
              </a:lnSpc>
            </a:pPr>
            <a:r>
              <a:rPr lang="en-US" altLang="en-US" dirty="0"/>
              <a:t>An identifier does not necessarily enable access to a resources</a:t>
            </a:r>
          </a:p>
          <a:p>
            <a:pPr lvl="1">
              <a:lnSpc>
                <a:spcPct val="90000"/>
              </a:lnSpc>
            </a:pPr>
            <a:r>
              <a:rPr lang="en-US" altLang="en-US" dirty="0"/>
              <a:t>We can think of a </a:t>
            </a:r>
            <a:r>
              <a:rPr lang="en-US" altLang="en-US" dirty="0" smtClean="0"/>
              <a:t>resource </a:t>
            </a:r>
            <a:r>
              <a:rPr lang="en-US" altLang="en-US" dirty="0"/>
              <a:t>as an object that we want to </a:t>
            </a:r>
            <a:r>
              <a:rPr lang="en-US" altLang="en-US" dirty="0" smtClean="0"/>
              <a:t>describe:</a:t>
            </a:r>
            <a:endParaRPr lang="en-US" altLang="en-US" dirty="0"/>
          </a:p>
          <a:p>
            <a:pPr lvl="2">
              <a:lnSpc>
                <a:spcPct val="90000"/>
              </a:lnSpc>
            </a:pPr>
            <a:r>
              <a:rPr lang="en-US" altLang="en-US" dirty="0" smtClean="0"/>
              <a:t>Book</a:t>
            </a:r>
            <a:endParaRPr lang="en-US" altLang="en-US" dirty="0"/>
          </a:p>
          <a:p>
            <a:pPr lvl="2">
              <a:lnSpc>
                <a:spcPct val="90000"/>
              </a:lnSpc>
            </a:pPr>
            <a:r>
              <a:rPr lang="en-US" altLang="en-US" dirty="0"/>
              <a:t>Person</a:t>
            </a:r>
          </a:p>
          <a:p>
            <a:pPr lvl="2">
              <a:lnSpc>
                <a:spcPct val="90000"/>
              </a:lnSpc>
            </a:pPr>
            <a:r>
              <a:rPr lang="en-US" altLang="en-US" dirty="0" smtClean="0"/>
              <a:t>Place, </a:t>
            </a:r>
            <a:r>
              <a:rPr lang="en-US" altLang="en-US" dirty="0"/>
              <a:t>etc.</a:t>
            </a:r>
          </a:p>
        </p:txBody>
      </p:sp>
    </p:spTree>
    <p:extLst>
      <p:ext uri="{BB962C8B-B14F-4D97-AF65-F5344CB8AC3E}">
        <p14:creationId xmlns:p14="http://schemas.microsoft.com/office/powerpoint/2010/main" val="1345893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GB" altLang="en-US"/>
              <a:t>URIs are a foundation</a:t>
            </a:r>
          </a:p>
        </p:txBody>
      </p:sp>
      <p:sp>
        <p:nvSpPr>
          <p:cNvPr id="95235" name="Rectangle 3"/>
          <p:cNvSpPr>
            <a:spLocks noGrp="1" noChangeArrowheads="1"/>
          </p:cNvSpPr>
          <p:nvPr>
            <p:ph idx="1"/>
          </p:nvPr>
        </p:nvSpPr>
        <p:spPr/>
        <p:txBody>
          <a:bodyPr>
            <a:normAutofit lnSpcReduction="10000"/>
          </a:bodyPr>
          <a:lstStyle/>
          <a:p>
            <a:pPr eaLnBrk="1" hangingPunct="1">
              <a:lnSpc>
                <a:spcPct val="115000"/>
              </a:lnSpc>
            </a:pPr>
            <a:r>
              <a:rPr lang="en-GB" altLang="en-US" sz="2400" dirty="0"/>
              <a:t>URI = </a:t>
            </a:r>
            <a:r>
              <a:rPr lang="en-GB" altLang="en-US" sz="2400" b="1" dirty="0"/>
              <a:t>Uniform Resource Identifier</a:t>
            </a:r>
          </a:p>
          <a:p>
            <a:pPr lvl="1" eaLnBrk="1" hangingPunct="1">
              <a:lnSpc>
                <a:spcPct val="115000"/>
              </a:lnSpc>
            </a:pPr>
            <a:r>
              <a:rPr lang="en-GB" altLang="en-US" sz="2000" dirty="0">
                <a:ea typeface="ＭＳ Ｐゴシック" panose="020B0600070205080204" pitchFamily="34" charset="-128"/>
              </a:rPr>
              <a:t>"The generic set of all names/addresses that are short strings that refer to resources"</a:t>
            </a:r>
          </a:p>
          <a:p>
            <a:pPr lvl="1" eaLnBrk="1" hangingPunct="1">
              <a:lnSpc>
                <a:spcPct val="115000"/>
              </a:lnSpc>
            </a:pPr>
            <a:r>
              <a:rPr lang="en-GB" altLang="en-US" sz="2000" dirty="0">
                <a:ea typeface="ＭＳ Ｐゴシック" panose="020B0600070205080204" pitchFamily="34" charset="-128"/>
              </a:rPr>
              <a:t>URLs (Uniform Resource Locators) are a subset of URIs, used for resources that can be </a:t>
            </a:r>
            <a:r>
              <a:rPr lang="en-GB" altLang="en-US" sz="2000" i="1" dirty="0">
                <a:ea typeface="ＭＳ Ｐゴシック" panose="020B0600070205080204" pitchFamily="34" charset="-128"/>
              </a:rPr>
              <a:t>accessed</a:t>
            </a:r>
            <a:r>
              <a:rPr lang="en-GB" altLang="en-US" sz="2000" dirty="0">
                <a:ea typeface="ＭＳ Ｐゴシック" panose="020B0600070205080204" pitchFamily="34" charset="-128"/>
              </a:rPr>
              <a:t> on the web </a:t>
            </a:r>
          </a:p>
          <a:p>
            <a:pPr eaLnBrk="1" hangingPunct="1">
              <a:lnSpc>
                <a:spcPct val="115000"/>
              </a:lnSpc>
            </a:pPr>
            <a:r>
              <a:rPr lang="en-GB" altLang="en-US" sz="2400" dirty="0"/>
              <a:t>URIs look like “normal” URLs, often with fragment identifiers to point to a document part:</a:t>
            </a:r>
          </a:p>
          <a:p>
            <a:pPr lvl="1" eaLnBrk="1" hangingPunct="1">
              <a:lnSpc>
                <a:spcPct val="115000"/>
              </a:lnSpc>
            </a:pPr>
            <a:r>
              <a:rPr lang="en-GB" altLang="en-US" sz="2000" dirty="0">
                <a:ea typeface="ＭＳ Ｐゴシック" panose="020B0600070205080204" pitchFamily="34" charset="-128"/>
              </a:rPr>
              <a:t>http://foo.com/bar/mumble.html#pitch</a:t>
            </a:r>
          </a:p>
          <a:p>
            <a:pPr eaLnBrk="1" hangingPunct="1">
              <a:lnSpc>
                <a:spcPct val="115000"/>
              </a:lnSpc>
            </a:pPr>
            <a:r>
              <a:rPr lang="en-GB" altLang="en-US" sz="2400" dirty="0"/>
              <a:t>URIs are </a:t>
            </a:r>
            <a:r>
              <a:rPr lang="en-GB" altLang="en-US" sz="2400" b="1" dirty="0" smtClean="0"/>
              <a:t>unambiguous</a:t>
            </a:r>
            <a:endParaRPr lang="en-GB" altLang="en-US" sz="2400" dirty="0"/>
          </a:p>
          <a:p>
            <a:pPr lvl="1" eaLnBrk="1" hangingPunct="1">
              <a:lnSpc>
                <a:spcPct val="115000"/>
              </a:lnSpc>
            </a:pPr>
            <a:r>
              <a:rPr lang="en-GB" altLang="en-US" sz="2000" dirty="0">
                <a:ea typeface="ＭＳ Ｐゴシック" panose="020B0600070205080204" pitchFamily="34" charset="-128"/>
              </a:rPr>
              <a:t>the web provides a </a:t>
            </a:r>
            <a:r>
              <a:rPr lang="en-GB" altLang="en-US" sz="2000" b="1" dirty="0">
                <a:ea typeface="ＭＳ Ｐゴシック" panose="020B0600070205080204" pitchFamily="34" charset="-128"/>
              </a:rPr>
              <a:t>global</a:t>
            </a:r>
            <a:r>
              <a:rPr lang="en-GB" altLang="en-US" sz="2000" dirty="0">
                <a:ea typeface="ＭＳ Ｐゴシック" panose="020B0600070205080204" pitchFamily="34" charset="-128"/>
              </a:rPr>
              <a:t> </a:t>
            </a:r>
            <a:r>
              <a:rPr lang="en-GB" altLang="en-US" sz="2000" b="1" dirty="0">
                <a:ea typeface="ＭＳ Ｐゴシック" panose="020B0600070205080204" pitchFamily="34" charset="-128"/>
              </a:rPr>
              <a:t>namespace</a:t>
            </a:r>
          </a:p>
          <a:p>
            <a:pPr lvl="1" eaLnBrk="1" hangingPunct="1">
              <a:lnSpc>
                <a:spcPct val="115000"/>
              </a:lnSpc>
            </a:pPr>
            <a:r>
              <a:rPr lang="en-GB" altLang="en-US" sz="2000" dirty="0">
                <a:ea typeface="ＭＳ Ｐゴシック" panose="020B0600070205080204" pitchFamily="34" charset="-128"/>
              </a:rPr>
              <a:t>We assume references to the same URI are to the same thing</a:t>
            </a:r>
          </a:p>
        </p:txBody>
      </p:sp>
    </p:spTree>
    <p:extLst>
      <p:ext uri="{BB962C8B-B14F-4D97-AF65-F5344CB8AC3E}">
        <p14:creationId xmlns:p14="http://schemas.microsoft.com/office/powerpoint/2010/main" val="134788047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smtClean="0"/>
              <a:t>What does a URI mean?</a:t>
            </a:r>
          </a:p>
        </p:txBody>
      </p:sp>
      <p:sp>
        <p:nvSpPr>
          <p:cNvPr id="69635" name="Rectangle 3"/>
          <p:cNvSpPr>
            <a:spLocks noGrp="1" noChangeArrowheads="1"/>
          </p:cNvSpPr>
          <p:nvPr>
            <p:ph type="body" idx="1"/>
          </p:nvPr>
        </p:nvSpPr>
        <p:spPr/>
        <p:txBody>
          <a:bodyPr/>
          <a:lstStyle/>
          <a:p>
            <a:pPr marL="227013" indent="-227013"/>
            <a:r>
              <a:rPr lang="en-US" altLang="en-US" dirty="0"/>
              <a:t>Sometimes URIs denote a web resource</a:t>
            </a:r>
          </a:p>
          <a:p>
            <a:pPr marL="574675" lvl="1" indent="-233363"/>
            <a:r>
              <a:rPr lang="en-US" altLang="en-US" dirty="0">
                <a:ea typeface="ＭＳ Ｐゴシック" panose="020B0600070205080204" pitchFamily="34" charset="-128"/>
              </a:rPr>
              <a:t>http://umbc.edu/~finin/finin.jpg denotes a file</a:t>
            </a:r>
          </a:p>
          <a:p>
            <a:pPr marL="574675" lvl="1" indent="-233363"/>
            <a:r>
              <a:rPr lang="en-US" altLang="en-US" dirty="0">
                <a:ea typeface="ＭＳ Ｐゴシック" panose="020B0600070205080204" pitchFamily="34" charset="-128"/>
              </a:rPr>
              <a:t>We can use RDF to make assertions about the resource, e.g., it’s an image and depicts a person with name Tim </a:t>
            </a:r>
            <a:r>
              <a:rPr lang="en-US" altLang="en-US" dirty="0" err="1">
                <a:ea typeface="ＭＳ Ｐゴシック" panose="020B0600070205080204" pitchFamily="34" charset="-128"/>
              </a:rPr>
              <a:t>Finin</a:t>
            </a:r>
            <a:r>
              <a:rPr lang="en-US" altLang="en-US" dirty="0">
                <a:ea typeface="ＭＳ Ｐゴシック" panose="020B0600070205080204" pitchFamily="34" charset="-128"/>
              </a:rPr>
              <a:t>, …</a:t>
            </a:r>
          </a:p>
          <a:p>
            <a:pPr marL="227013" indent="-227013"/>
            <a:r>
              <a:rPr lang="en-US" altLang="en-US" dirty="0"/>
              <a:t>Sometimes concepts in the external world</a:t>
            </a:r>
          </a:p>
          <a:p>
            <a:pPr marL="574675" lvl="1" indent="-233363"/>
            <a:r>
              <a:rPr lang="en-US" altLang="en-US" dirty="0" smtClean="0">
                <a:ea typeface="ＭＳ Ｐゴシック" panose="020B0600070205080204" pitchFamily="34" charset="-128"/>
              </a:rPr>
              <a:t>http</a:t>
            </a:r>
            <a:r>
              <a:rPr lang="en-US" altLang="en-US" dirty="0">
                <a:ea typeface="ＭＳ Ｐゴシック" panose="020B0600070205080204" pitchFamily="34" charset="-128"/>
              </a:rPr>
              <a:t>://umbc.edu/ denotes a particular University located in Baltimore</a:t>
            </a:r>
          </a:p>
          <a:p>
            <a:pPr marL="574675" lvl="1" indent="-233363"/>
            <a:r>
              <a:rPr lang="en-US" altLang="en-US" dirty="0">
                <a:ea typeface="ＭＳ Ｐゴシック" panose="020B0600070205080204" pitchFamily="34" charset="-128"/>
              </a:rPr>
              <a:t>This is done by social </a:t>
            </a:r>
            <a:r>
              <a:rPr lang="en-US" altLang="en-US" dirty="0" smtClean="0">
                <a:ea typeface="ＭＳ Ｐゴシック" panose="020B0600070205080204" pitchFamily="34" charset="-128"/>
              </a:rPr>
              <a:t>convention</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61171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92DFAF7-D6D3-41FF-B60A-866CFE53AA87}" type="slidenum">
              <a:rPr lang="en-US" altLang="en-US"/>
              <a:pPr/>
              <a:t>26</a:t>
            </a:fld>
            <a:endParaRPr lang="en-US" altLang="en-US"/>
          </a:p>
        </p:txBody>
      </p:sp>
      <p:sp>
        <p:nvSpPr>
          <p:cNvPr id="257026" name="Rectangle 2"/>
          <p:cNvSpPr>
            <a:spLocks noGrp="1" noRot="1" noChangeArrowheads="1"/>
          </p:cNvSpPr>
          <p:nvPr>
            <p:ph type="title"/>
          </p:nvPr>
        </p:nvSpPr>
        <p:spPr/>
        <p:txBody>
          <a:bodyPr/>
          <a:lstStyle/>
          <a:p>
            <a:r>
              <a:rPr lang="en-US" altLang="en-US"/>
              <a:t>RDF: Basic Ideas</a:t>
            </a:r>
          </a:p>
        </p:txBody>
      </p:sp>
      <p:sp>
        <p:nvSpPr>
          <p:cNvPr id="257027" name="Rectangle 3"/>
          <p:cNvSpPr>
            <a:spLocks noGrp="1" noChangeArrowheads="1"/>
          </p:cNvSpPr>
          <p:nvPr>
            <p:ph type="body" idx="1"/>
          </p:nvPr>
        </p:nvSpPr>
        <p:spPr/>
        <p:txBody>
          <a:bodyPr/>
          <a:lstStyle/>
          <a:p>
            <a:r>
              <a:rPr lang="en-US" altLang="en-US"/>
              <a:t>Properties</a:t>
            </a:r>
          </a:p>
          <a:p>
            <a:pPr lvl="1"/>
            <a:r>
              <a:rPr lang="en-US" altLang="en-US"/>
              <a:t>Properties are special kind of resources;</a:t>
            </a:r>
          </a:p>
          <a:p>
            <a:pPr lvl="1"/>
            <a:r>
              <a:rPr lang="en-US" altLang="en-US"/>
              <a:t>Properties describe relations between resources.</a:t>
            </a:r>
          </a:p>
          <a:p>
            <a:pPr lvl="1"/>
            <a:r>
              <a:rPr lang="en-US" altLang="en-US"/>
              <a:t>For example: “written by”, “composed by”, “title”, “topic”, etc.</a:t>
            </a:r>
          </a:p>
          <a:p>
            <a:pPr lvl="1"/>
            <a:r>
              <a:rPr lang="en-US" altLang="en-US"/>
              <a:t>Properties in RDF are also identified by URIs.</a:t>
            </a:r>
          </a:p>
          <a:p>
            <a:pPr lvl="1"/>
            <a:r>
              <a:rPr lang="en-US" altLang="en-US"/>
              <a:t>This provides a global, unique naming scheme.</a:t>
            </a:r>
          </a:p>
        </p:txBody>
      </p:sp>
    </p:spTree>
    <p:extLst>
      <p:ext uri="{BB962C8B-B14F-4D97-AF65-F5344CB8AC3E}">
        <p14:creationId xmlns:p14="http://schemas.microsoft.com/office/powerpoint/2010/main" val="3205038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8AAC63-4D24-48A2-8D2F-A594172E4F94}" type="slidenum">
              <a:rPr lang="el-GR" altLang="en-US">
                <a:solidFill>
                  <a:schemeClr val="bg1"/>
                </a:solidFill>
              </a:rPr>
              <a:pPr eaLnBrk="1" hangingPunct="1"/>
              <a:t>27</a:t>
            </a:fld>
            <a:endParaRPr lang="el-GR" altLang="en-US">
              <a:solidFill>
                <a:schemeClr val="bg1"/>
              </a:solidFill>
            </a:endParaRPr>
          </a:p>
        </p:txBody>
      </p:sp>
      <p:sp>
        <p:nvSpPr>
          <p:cNvPr id="11269" name="AutoShape 2"/>
          <p:cNvSpPr>
            <a:spLocks noGrp="1" noChangeArrowheads="1"/>
          </p:cNvSpPr>
          <p:nvPr>
            <p:ph type="title"/>
          </p:nvPr>
        </p:nvSpPr>
        <p:spPr/>
        <p:txBody>
          <a:bodyPr/>
          <a:lstStyle/>
          <a:p>
            <a:pPr eaLnBrk="1" hangingPunct="1"/>
            <a:r>
              <a:rPr lang="en-US" altLang="en-US" dirty="0" smtClean="0"/>
              <a:t>Values</a:t>
            </a:r>
            <a:endParaRPr lang="el-GR" altLang="en-US" dirty="0" smtClean="0"/>
          </a:p>
        </p:txBody>
      </p:sp>
      <p:sp>
        <p:nvSpPr>
          <p:cNvPr id="11270" name="Rectangle 3"/>
          <p:cNvSpPr>
            <a:spLocks noGrp="1" noChangeArrowheads="1"/>
          </p:cNvSpPr>
          <p:nvPr>
            <p:ph type="body" idx="1"/>
          </p:nvPr>
        </p:nvSpPr>
        <p:spPr/>
        <p:txBody>
          <a:bodyPr/>
          <a:lstStyle/>
          <a:p>
            <a:pPr eaLnBrk="1" hangingPunct="1"/>
            <a:r>
              <a:rPr lang="en-US" altLang="en-US" dirty="0" smtClean="0"/>
              <a:t>Values can be resources or </a:t>
            </a:r>
            <a:r>
              <a:rPr lang="en-US" altLang="en-US" b="1" dirty="0" smtClean="0"/>
              <a:t>literals</a:t>
            </a:r>
            <a:r>
              <a:rPr lang="en-US" altLang="en-US" dirty="0" smtClean="0"/>
              <a:t> </a:t>
            </a:r>
            <a:endParaRPr lang="en-GB" altLang="en-US" dirty="0" smtClean="0"/>
          </a:p>
          <a:p>
            <a:pPr lvl="1" eaLnBrk="1" hangingPunct="1"/>
            <a:r>
              <a:rPr lang="en-GB" altLang="en-US" dirty="0" smtClean="0"/>
              <a:t>Literals are atomic values</a:t>
            </a:r>
          </a:p>
          <a:p>
            <a:r>
              <a:rPr lang="en-GB" altLang="en-US" dirty="0" smtClean="0"/>
              <a:t>Example</a:t>
            </a:r>
          </a:p>
          <a:p>
            <a:pPr lvl="1"/>
            <a:r>
              <a:rPr lang="en-US" altLang="en-US" dirty="0"/>
              <a:t>&lt;#pat&gt; &lt;#knows&gt; &lt;#jo&gt; .</a:t>
            </a:r>
          </a:p>
          <a:p>
            <a:pPr lvl="1"/>
            <a:r>
              <a:rPr lang="en-US" altLang="en-US" dirty="0"/>
              <a:t>&lt;#pat&gt; &lt;#age&gt; 24 .</a:t>
            </a:r>
            <a:endParaRPr lang="el-GR" altLang="en-US" dirty="0" smtClean="0"/>
          </a:p>
        </p:txBody>
      </p:sp>
    </p:spTree>
    <p:extLst>
      <p:ext uri="{BB962C8B-B14F-4D97-AF65-F5344CB8AC3E}">
        <p14:creationId xmlns:p14="http://schemas.microsoft.com/office/powerpoint/2010/main" val="3869028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23555"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2355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CA811A-C521-4D7A-982B-E3989511B932}" type="slidenum">
              <a:rPr lang="el-GR" altLang="en-US">
                <a:solidFill>
                  <a:schemeClr val="bg1"/>
                </a:solidFill>
              </a:rPr>
              <a:pPr eaLnBrk="1" hangingPunct="1"/>
              <a:t>28</a:t>
            </a:fld>
            <a:endParaRPr lang="el-GR" altLang="en-US">
              <a:solidFill>
                <a:schemeClr val="bg1"/>
              </a:solidFill>
            </a:endParaRPr>
          </a:p>
        </p:txBody>
      </p:sp>
      <p:sp>
        <p:nvSpPr>
          <p:cNvPr id="23557" name="AutoShape 2"/>
          <p:cNvSpPr>
            <a:spLocks noGrp="1" noChangeArrowheads="1"/>
          </p:cNvSpPr>
          <p:nvPr>
            <p:ph type="title"/>
          </p:nvPr>
        </p:nvSpPr>
        <p:spPr/>
        <p:txBody>
          <a:bodyPr/>
          <a:lstStyle/>
          <a:p>
            <a:pPr eaLnBrk="1" hangingPunct="1"/>
            <a:r>
              <a:rPr lang="en-US" altLang="en-US" dirty="0" smtClean="0"/>
              <a:t>Data Types</a:t>
            </a:r>
            <a:endParaRPr lang="el-GR" altLang="en-US" dirty="0" smtClean="0"/>
          </a:p>
        </p:txBody>
      </p:sp>
      <p:sp>
        <p:nvSpPr>
          <p:cNvPr id="23558" name="Rectangle 3"/>
          <p:cNvSpPr>
            <a:spLocks noGrp="1" noChangeArrowheads="1"/>
          </p:cNvSpPr>
          <p:nvPr>
            <p:ph type="body" idx="1"/>
          </p:nvPr>
        </p:nvSpPr>
        <p:spPr/>
        <p:txBody>
          <a:bodyPr/>
          <a:lstStyle/>
          <a:p>
            <a:pPr eaLnBrk="1" hangingPunct="1">
              <a:lnSpc>
                <a:spcPct val="90000"/>
              </a:lnSpc>
            </a:pPr>
            <a:r>
              <a:rPr lang="el-GR" altLang="en-US" b="1" dirty="0" smtClean="0"/>
              <a:t>^</a:t>
            </a:r>
            <a:r>
              <a:rPr lang="el-GR" altLang="en-US" dirty="0" smtClean="0"/>
              <a:t>-notation indicate</a:t>
            </a:r>
            <a:r>
              <a:rPr lang="en-US" altLang="en-US" dirty="0" smtClean="0"/>
              <a:t>s</a:t>
            </a:r>
            <a:r>
              <a:rPr lang="el-GR" altLang="en-US" dirty="0" smtClean="0"/>
              <a:t> the type of a literal </a:t>
            </a:r>
            <a:endParaRPr lang="en-US" altLang="en-US" dirty="0" smtClean="0"/>
          </a:p>
          <a:p>
            <a:pPr eaLnBrk="1" hangingPunct="1">
              <a:lnSpc>
                <a:spcPct val="90000"/>
              </a:lnSpc>
            </a:pPr>
            <a:r>
              <a:rPr lang="en-US" altLang="en-US" dirty="0" smtClean="0"/>
              <a:t>M</a:t>
            </a:r>
            <a:r>
              <a:rPr lang="el-GR" altLang="en-US" dirty="0" smtClean="0"/>
              <a:t>ost widely used data typing scheme </a:t>
            </a:r>
            <a:r>
              <a:rPr lang="en-US" altLang="en-US" dirty="0" smtClean="0"/>
              <a:t>is </a:t>
            </a:r>
            <a:r>
              <a:rPr lang="el-GR" altLang="en-US" dirty="0" smtClean="0"/>
              <a:t>XML Schema </a:t>
            </a:r>
            <a:endParaRPr lang="en-US" altLang="en-US" dirty="0" smtClean="0"/>
          </a:p>
          <a:p>
            <a:pPr eaLnBrk="1" hangingPunct="1"/>
            <a:r>
              <a:rPr lang="en-GB" altLang="en-US" dirty="0" smtClean="0"/>
              <a:t>XML Schema predefines a large range of data types</a:t>
            </a:r>
          </a:p>
          <a:p>
            <a:pPr lvl="1" eaLnBrk="1" hangingPunct="1"/>
            <a:r>
              <a:rPr lang="en-GB" altLang="en-US" dirty="0" smtClean="0"/>
              <a:t>E.g. Booleans, integers, floating-point numbers, times, dates, etc.</a:t>
            </a:r>
          </a:p>
          <a:p>
            <a:r>
              <a:rPr lang="en-GB" altLang="en-US" dirty="0" smtClean="0"/>
              <a:t>Example</a:t>
            </a:r>
          </a:p>
          <a:p>
            <a:pPr lvl="1"/>
            <a:r>
              <a:rPr lang="sv-SE" altLang="en-US" dirty="0"/>
              <a:t>(#David </a:t>
            </a:r>
            <a:r>
              <a:rPr lang="sv-SE" altLang="en-US" dirty="0" smtClean="0"/>
              <a:t>Billington, http</a:t>
            </a:r>
            <a:r>
              <a:rPr lang="sv-SE" altLang="en-US" dirty="0"/>
              <a:t>://www.mydomain.org/age</a:t>
            </a:r>
            <a:r>
              <a:rPr lang="sv-SE" altLang="en-US" dirty="0" smtClean="0"/>
              <a:t>,</a:t>
            </a:r>
            <a:r>
              <a:rPr lang="sv-SE" altLang="en-US" dirty="0"/>
              <a:t>	“27”^http://www.w3.org/2001/XMLSchema#integer) </a:t>
            </a:r>
          </a:p>
          <a:p>
            <a:pPr lvl="1"/>
            <a:endParaRPr lang="el-GR" altLang="en-US" dirty="0" smtClean="0"/>
          </a:p>
        </p:txBody>
      </p:sp>
    </p:spTree>
    <p:extLst>
      <p:ext uri="{BB962C8B-B14F-4D97-AF65-F5344CB8AC3E}">
        <p14:creationId xmlns:p14="http://schemas.microsoft.com/office/powerpoint/2010/main" val="1477700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433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434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360F34-53B7-47FF-B71C-EDE79DB53DD0}" type="slidenum">
              <a:rPr lang="el-GR" altLang="en-US">
                <a:solidFill>
                  <a:schemeClr val="bg1"/>
                </a:solidFill>
              </a:rPr>
              <a:pPr eaLnBrk="1" hangingPunct="1"/>
              <a:t>29</a:t>
            </a:fld>
            <a:endParaRPr lang="el-GR" altLang="en-US">
              <a:solidFill>
                <a:schemeClr val="bg1"/>
              </a:solidFill>
            </a:endParaRPr>
          </a:p>
        </p:txBody>
      </p:sp>
      <p:sp>
        <p:nvSpPr>
          <p:cNvPr id="14341" name="AutoShape 2"/>
          <p:cNvSpPr>
            <a:spLocks noGrp="1" noChangeArrowheads="1"/>
          </p:cNvSpPr>
          <p:nvPr>
            <p:ph type="title"/>
          </p:nvPr>
        </p:nvSpPr>
        <p:spPr/>
        <p:txBody>
          <a:bodyPr/>
          <a:lstStyle/>
          <a:p>
            <a:pPr eaLnBrk="1" hangingPunct="1"/>
            <a:r>
              <a:rPr lang="en-US" altLang="en-US" dirty="0" smtClean="0"/>
              <a:t>RDF triple = Edge in a graph</a:t>
            </a:r>
            <a:endParaRPr lang="el-GR" altLang="en-US" dirty="0" smtClean="0"/>
          </a:p>
        </p:txBody>
      </p:sp>
      <p:sp>
        <p:nvSpPr>
          <p:cNvPr id="14342" name="Rectangle 3"/>
          <p:cNvSpPr>
            <a:spLocks noGrp="1" noChangeArrowheads="1"/>
          </p:cNvSpPr>
          <p:nvPr>
            <p:ph type="body" idx="1"/>
          </p:nvPr>
        </p:nvSpPr>
        <p:spPr/>
        <p:txBody>
          <a:bodyPr/>
          <a:lstStyle/>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r>
              <a:rPr lang="en-US" altLang="en-US" dirty="0" smtClean="0"/>
              <a:t>A directed graph with labeled nodes and arcs</a:t>
            </a:r>
          </a:p>
          <a:p>
            <a:pPr lvl="1" eaLnBrk="1" hangingPunct="1">
              <a:lnSpc>
                <a:spcPct val="90000"/>
              </a:lnSpc>
            </a:pPr>
            <a:r>
              <a:rPr lang="en-GB" altLang="en-US" b="1" dirty="0" smtClean="0"/>
              <a:t>from</a:t>
            </a:r>
            <a:r>
              <a:rPr lang="en-GB" altLang="en-US" dirty="0" smtClean="0"/>
              <a:t> the resource (the </a:t>
            </a:r>
            <a:r>
              <a:rPr lang="en-GB" altLang="en-US" b="1" dirty="0" smtClean="0"/>
              <a:t>subject</a:t>
            </a:r>
            <a:r>
              <a:rPr lang="en-GB" altLang="en-US" dirty="0" smtClean="0"/>
              <a:t> of the statement) </a:t>
            </a:r>
            <a:endParaRPr lang="en-GB" altLang="en-US" b="1" dirty="0" smtClean="0"/>
          </a:p>
          <a:p>
            <a:pPr lvl="1" eaLnBrk="1" hangingPunct="1">
              <a:lnSpc>
                <a:spcPct val="90000"/>
              </a:lnSpc>
            </a:pPr>
            <a:r>
              <a:rPr lang="en-GB" altLang="en-US" b="1" dirty="0" smtClean="0"/>
              <a:t>to</a:t>
            </a:r>
            <a:r>
              <a:rPr lang="en-GB" altLang="en-US" dirty="0" smtClean="0"/>
              <a:t> the resource/value (the </a:t>
            </a:r>
            <a:r>
              <a:rPr lang="en-GB" altLang="en-US" b="1" dirty="0" smtClean="0"/>
              <a:t>object</a:t>
            </a:r>
            <a:r>
              <a:rPr lang="en-GB" altLang="en-US" dirty="0" smtClean="0"/>
              <a:t> of the statement)</a:t>
            </a:r>
            <a:endParaRPr lang="en-US" altLang="en-US" dirty="0" smtClean="0"/>
          </a:p>
          <a:p>
            <a:pPr eaLnBrk="1" hangingPunct="1">
              <a:lnSpc>
                <a:spcPct val="90000"/>
              </a:lnSpc>
            </a:pPr>
            <a:r>
              <a:rPr lang="en-US" altLang="en-US" dirty="0" smtClean="0"/>
              <a:t>Known in AI as a </a:t>
            </a:r>
            <a:r>
              <a:rPr lang="en-US" altLang="en-US" i="1" dirty="0" smtClean="0">
                <a:solidFill>
                  <a:schemeClr val="accent1"/>
                </a:solidFill>
              </a:rPr>
              <a:t>semantic net</a:t>
            </a:r>
          </a:p>
          <a:p>
            <a:pPr eaLnBrk="1" hangingPunct="1">
              <a:lnSpc>
                <a:spcPct val="90000"/>
              </a:lnSpc>
            </a:pPr>
            <a:r>
              <a:rPr lang="en-US" altLang="en-US" dirty="0" smtClean="0"/>
              <a:t>The value of a statement may be a resource</a:t>
            </a:r>
            <a:endParaRPr lang="el-GR" altLang="en-US" dirty="0" smtClean="0"/>
          </a:p>
          <a:p>
            <a:pPr lvl="1" eaLnBrk="1" hangingPunct="1">
              <a:lnSpc>
                <a:spcPct val="90000"/>
              </a:lnSpc>
            </a:pPr>
            <a:r>
              <a:rPr lang="el-GR" altLang="en-US" dirty="0" smtClean="0"/>
              <a:t>Ι</a:t>
            </a:r>
            <a:r>
              <a:rPr lang="en-GB" altLang="en-US" dirty="0" smtClean="0"/>
              <a:t>t may be linked to other resources</a:t>
            </a:r>
            <a:endParaRPr lang="el-GR" altLang="en-US" dirty="0" smtClean="0"/>
          </a:p>
        </p:txBody>
      </p:sp>
      <p:pic>
        <p:nvPicPr>
          <p:cNvPr id="143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565" y="1825625"/>
            <a:ext cx="63912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626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1791"/>
            <a:ext cx="10515600" cy="1325563"/>
          </a:xfrm>
        </p:spPr>
        <p:txBody>
          <a:bodyPr/>
          <a:lstStyle/>
          <a:p>
            <a:r>
              <a:rPr lang="en-US" dirty="0" smtClean="0"/>
              <a:t>Semantic Web</a:t>
            </a:r>
            <a:endParaRPr lang="en-US" dirty="0"/>
          </a:p>
        </p:txBody>
      </p:sp>
      <p:sp>
        <p:nvSpPr>
          <p:cNvPr id="3" name="Slide Number Placeholder 2"/>
          <p:cNvSpPr>
            <a:spLocks noGrp="1"/>
          </p:cNvSpPr>
          <p:nvPr>
            <p:ph type="sldNum" sz="quarter" idx="12"/>
          </p:nvPr>
        </p:nvSpPr>
        <p:spPr/>
        <p:txBody>
          <a:bodyPr/>
          <a:lstStyle/>
          <a:p>
            <a:fld id="{A78FC74C-1AAD-4A23-8CBA-CF1A3849B798}" type="slidenum">
              <a:rPr lang="en-US" smtClean="0"/>
              <a:t>3</a:t>
            </a:fld>
            <a:endParaRPr lang="en-US"/>
          </a:p>
        </p:txBody>
      </p:sp>
    </p:spTree>
    <p:extLst>
      <p:ext uri="{BB962C8B-B14F-4D97-AF65-F5344CB8AC3E}">
        <p14:creationId xmlns:p14="http://schemas.microsoft.com/office/powerpoint/2010/main" val="256688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EC8D3D27-C390-43F9-B1D3-6F3CA3610BE7}" type="slidenum">
              <a:rPr lang="en-US" altLang="en-US"/>
              <a:pPr/>
              <a:t>30</a:t>
            </a:fld>
            <a:endParaRPr lang="en-US" altLang="en-US"/>
          </a:p>
        </p:txBody>
      </p:sp>
      <p:sp>
        <p:nvSpPr>
          <p:cNvPr id="39938" name="Rectangle 2"/>
          <p:cNvSpPr>
            <a:spLocks noGrp="1" noRot="1" noChangeArrowheads="1"/>
          </p:cNvSpPr>
          <p:nvPr>
            <p:ph type="title"/>
          </p:nvPr>
        </p:nvSpPr>
        <p:spPr/>
        <p:txBody>
          <a:bodyPr/>
          <a:lstStyle/>
          <a:p>
            <a:r>
              <a:rPr lang="en-US" altLang="en-US"/>
              <a:t>RDF for semantic annotation</a:t>
            </a:r>
          </a:p>
        </p:txBody>
      </p:sp>
      <p:sp>
        <p:nvSpPr>
          <p:cNvPr id="39939" name="Rectangle 3"/>
          <p:cNvSpPr>
            <a:spLocks noGrp="1" noChangeArrowheads="1"/>
          </p:cNvSpPr>
          <p:nvPr>
            <p:ph type="body" idx="1"/>
          </p:nvPr>
        </p:nvSpPr>
        <p:spPr>
          <a:xfrm>
            <a:off x="2286000" y="1397000"/>
            <a:ext cx="7772400" cy="1600200"/>
          </a:xfrm>
        </p:spPr>
        <p:txBody>
          <a:bodyPr>
            <a:normAutofit fontScale="92500" lnSpcReduction="10000"/>
          </a:bodyPr>
          <a:lstStyle/>
          <a:p>
            <a:r>
              <a:rPr lang="en-US" altLang="en-US" sz="2400" dirty="0"/>
              <a:t>RDF provides metadata about Web resources</a:t>
            </a:r>
          </a:p>
          <a:p>
            <a:r>
              <a:rPr lang="en-US" altLang="en-US" sz="2400" b="1" dirty="0" smtClean="0">
                <a:solidFill>
                  <a:srgbClr val="0000FF"/>
                </a:solidFill>
              </a:rPr>
              <a:t>Subject </a:t>
            </a:r>
            <a:r>
              <a:rPr lang="en-US" altLang="en-US" sz="2400" b="1" dirty="0">
                <a:solidFill>
                  <a:srgbClr val="0000FF"/>
                </a:solidFill>
              </a:rPr>
              <a:t>-&gt; </a:t>
            </a:r>
            <a:r>
              <a:rPr lang="en-US" altLang="en-US" sz="2400" b="1" dirty="0" smtClean="0">
                <a:solidFill>
                  <a:srgbClr val="0000FF"/>
                </a:solidFill>
              </a:rPr>
              <a:t>Property/Attribute-</a:t>
            </a:r>
            <a:r>
              <a:rPr lang="en-US" altLang="en-US" sz="2400" b="1" dirty="0">
                <a:solidFill>
                  <a:srgbClr val="0000FF"/>
                </a:solidFill>
              </a:rPr>
              <a:t>&gt; Value</a:t>
            </a:r>
            <a:r>
              <a:rPr lang="en-US" altLang="en-US" sz="2400" dirty="0"/>
              <a:t> triples</a:t>
            </a:r>
          </a:p>
          <a:p>
            <a:r>
              <a:rPr lang="en-US" altLang="en-US" sz="2400" dirty="0"/>
              <a:t>It </a:t>
            </a:r>
            <a:r>
              <a:rPr lang="en-US" altLang="en-US" sz="2400" dirty="0" smtClean="0"/>
              <a:t>can have an </a:t>
            </a:r>
            <a:r>
              <a:rPr lang="en-US" altLang="en-US" sz="2400" b="1" dirty="0">
                <a:solidFill>
                  <a:srgbClr val="0000FF"/>
                </a:solidFill>
              </a:rPr>
              <a:t>XML syntax</a:t>
            </a:r>
          </a:p>
          <a:p>
            <a:r>
              <a:rPr lang="en-US" altLang="en-US" sz="2400" dirty="0"/>
              <a:t>Chained triples form a </a:t>
            </a:r>
            <a:r>
              <a:rPr lang="en-US" altLang="en-US" sz="2400" b="1" dirty="0">
                <a:solidFill>
                  <a:srgbClr val="0000FF"/>
                </a:solidFill>
              </a:rPr>
              <a:t>graph</a:t>
            </a:r>
          </a:p>
        </p:txBody>
      </p:sp>
      <p:grpSp>
        <p:nvGrpSpPr>
          <p:cNvPr id="39963" name="Group 27"/>
          <p:cNvGrpSpPr>
            <a:grpSpLocks/>
          </p:cNvGrpSpPr>
          <p:nvPr/>
        </p:nvGrpSpPr>
        <p:grpSpPr bwMode="auto">
          <a:xfrm>
            <a:off x="2554288" y="3217864"/>
            <a:ext cx="7448550" cy="1120775"/>
            <a:chOff x="649" y="2027"/>
            <a:chExt cx="4692" cy="706"/>
          </a:xfrm>
        </p:grpSpPr>
        <p:grpSp>
          <p:nvGrpSpPr>
            <p:cNvPr id="39962" name="Group 26"/>
            <p:cNvGrpSpPr>
              <a:grpSpLocks/>
            </p:cNvGrpSpPr>
            <p:nvPr/>
          </p:nvGrpSpPr>
          <p:grpSpPr bwMode="auto">
            <a:xfrm>
              <a:off x="649" y="2027"/>
              <a:ext cx="4692" cy="508"/>
              <a:chOff x="649" y="2027"/>
              <a:chExt cx="4692" cy="508"/>
            </a:xfrm>
          </p:grpSpPr>
          <p:sp>
            <p:nvSpPr>
              <p:cNvPr id="39941" name="Oval 5"/>
              <p:cNvSpPr>
                <a:spLocks noChangeArrowheads="1"/>
              </p:cNvSpPr>
              <p:nvPr/>
            </p:nvSpPr>
            <p:spPr bwMode="auto">
              <a:xfrm>
                <a:off x="649" y="2027"/>
                <a:ext cx="4692" cy="245"/>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rebuchet MS" panose="020B0603020202020204" pitchFamily="34" charset="0"/>
                  </a:rPr>
                  <a:t>http://sepang.nottingham.edu.my/~bpayam/images/payam-barnaghi.png</a:t>
                </a:r>
              </a:p>
            </p:txBody>
          </p:sp>
          <p:sp>
            <p:nvSpPr>
              <p:cNvPr id="39942" name="Text Box 6"/>
              <p:cNvSpPr txBox="1">
                <a:spLocks noChangeArrowheads="1"/>
              </p:cNvSpPr>
              <p:nvPr/>
            </p:nvSpPr>
            <p:spPr bwMode="auto">
              <a:xfrm>
                <a:off x="1392" y="2304"/>
                <a:ext cx="793"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rPr>
                  <a:t>has_image</a:t>
                </a:r>
              </a:p>
            </p:txBody>
          </p:sp>
        </p:grpSp>
        <p:sp>
          <p:nvSpPr>
            <p:cNvPr id="39943" name="Line 7"/>
            <p:cNvSpPr>
              <a:spLocks noChangeShapeType="1"/>
            </p:cNvSpPr>
            <p:nvPr/>
          </p:nvSpPr>
          <p:spPr bwMode="auto">
            <a:xfrm flipH="1">
              <a:off x="2203" y="2301"/>
              <a:ext cx="0" cy="43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44" name="Group 8"/>
          <p:cNvGrpSpPr>
            <a:grpSpLocks/>
          </p:cNvGrpSpPr>
          <p:nvPr/>
        </p:nvGrpSpPr>
        <p:grpSpPr bwMode="auto">
          <a:xfrm>
            <a:off x="4441826" y="4271967"/>
            <a:ext cx="4930775" cy="690563"/>
            <a:chOff x="1905" y="2691"/>
            <a:chExt cx="2420" cy="435"/>
          </a:xfrm>
        </p:grpSpPr>
        <p:sp>
          <p:nvSpPr>
            <p:cNvPr id="39945" name="Oval 9"/>
            <p:cNvSpPr>
              <a:spLocks noChangeArrowheads="1"/>
            </p:cNvSpPr>
            <p:nvPr/>
          </p:nvSpPr>
          <p:spPr bwMode="auto">
            <a:xfrm>
              <a:off x="1905" y="2739"/>
              <a:ext cx="672" cy="327"/>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rPr>
                <a:t>#Payam</a:t>
              </a:r>
            </a:p>
          </p:txBody>
        </p:sp>
        <p:sp>
          <p:nvSpPr>
            <p:cNvPr id="39946" name="Oval 10"/>
            <p:cNvSpPr>
              <a:spLocks noChangeArrowheads="1"/>
            </p:cNvSpPr>
            <p:nvPr/>
          </p:nvSpPr>
          <p:spPr bwMode="auto">
            <a:xfrm>
              <a:off x="3408" y="2717"/>
              <a:ext cx="917" cy="409"/>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latin typeface="Trebuchet MS" panose="020B0603020202020204" pitchFamily="34" charset="0"/>
                </a:rPr>
                <a:t>payam@nottingham</a:t>
              </a:r>
            </a:p>
          </p:txBody>
        </p:sp>
        <p:sp>
          <p:nvSpPr>
            <p:cNvPr id="39947" name="Line 11"/>
            <p:cNvSpPr>
              <a:spLocks noChangeShapeType="1"/>
            </p:cNvSpPr>
            <p:nvPr/>
          </p:nvSpPr>
          <p:spPr bwMode="auto">
            <a:xfrm>
              <a:off x="2496" y="2880"/>
              <a:ext cx="895" cy="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Text Box 12"/>
            <p:cNvSpPr txBox="1">
              <a:spLocks noChangeArrowheads="1"/>
            </p:cNvSpPr>
            <p:nvPr/>
          </p:nvSpPr>
          <p:spPr bwMode="auto">
            <a:xfrm>
              <a:off x="2696" y="2691"/>
              <a:ext cx="594"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rPr>
                <a:t>has_email</a:t>
              </a:r>
            </a:p>
          </p:txBody>
        </p:sp>
      </p:grpSp>
      <p:grpSp>
        <p:nvGrpSpPr>
          <p:cNvPr id="39949" name="Group 13"/>
          <p:cNvGrpSpPr>
            <a:grpSpLocks/>
          </p:cNvGrpSpPr>
          <p:nvPr/>
        </p:nvGrpSpPr>
        <p:grpSpPr bwMode="auto">
          <a:xfrm>
            <a:off x="2043113" y="4267201"/>
            <a:ext cx="4778374" cy="1700213"/>
            <a:chOff x="957" y="2932"/>
            <a:chExt cx="3010" cy="1071"/>
          </a:xfrm>
        </p:grpSpPr>
        <p:sp>
          <p:nvSpPr>
            <p:cNvPr id="39950" name="Oval 14"/>
            <p:cNvSpPr>
              <a:spLocks noChangeArrowheads="1"/>
            </p:cNvSpPr>
            <p:nvPr/>
          </p:nvSpPr>
          <p:spPr bwMode="auto">
            <a:xfrm>
              <a:off x="1288" y="2932"/>
              <a:ext cx="683" cy="354"/>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rebuchet MS" panose="020B0603020202020204" pitchFamily="34" charset="0"/>
                </a:rPr>
                <a:t>UNiM</a:t>
              </a:r>
            </a:p>
          </p:txBody>
        </p:sp>
        <p:sp>
          <p:nvSpPr>
            <p:cNvPr id="39951" name="Line 15"/>
            <p:cNvSpPr>
              <a:spLocks noChangeShapeType="1"/>
            </p:cNvSpPr>
            <p:nvPr/>
          </p:nvSpPr>
          <p:spPr bwMode="auto">
            <a:xfrm>
              <a:off x="2880" y="3312"/>
              <a:ext cx="0"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Text Box 16"/>
            <p:cNvSpPr txBox="1">
              <a:spLocks noChangeArrowheads="1"/>
            </p:cNvSpPr>
            <p:nvPr/>
          </p:nvSpPr>
          <p:spPr bwMode="auto">
            <a:xfrm>
              <a:off x="2928" y="3411"/>
              <a:ext cx="959"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rPr>
                <a:t>has_teaching</a:t>
              </a:r>
            </a:p>
          </p:txBody>
        </p:sp>
        <p:sp>
          <p:nvSpPr>
            <p:cNvPr id="39953" name="Oval 17"/>
            <p:cNvSpPr>
              <a:spLocks noChangeArrowheads="1"/>
            </p:cNvSpPr>
            <p:nvPr/>
          </p:nvSpPr>
          <p:spPr bwMode="auto">
            <a:xfrm>
              <a:off x="957" y="3758"/>
              <a:ext cx="3010" cy="245"/>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rebuchet MS" panose="020B0603020202020204" pitchFamily="34" charset="0"/>
                </a:rPr>
                <a:t>http://www.nottingham.edu.my/CSIT/G53ELC</a:t>
              </a:r>
            </a:p>
          </p:txBody>
        </p:sp>
        <p:sp>
          <p:nvSpPr>
            <p:cNvPr id="39954" name="Line 18"/>
            <p:cNvSpPr>
              <a:spLocks noChangeShapeType="1"/>
            </p:cNvSpPr>
            <p:nvPr/>
          </p:nvSpPr>
          <p:spPr bwMode="auto">
            <a:xfrm flipH="1" flipV="1">
              <a:off x="1584" y="3264"/>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Text Box 19"/>
            <p:cNvSpPr txBox="1">
              <a:spLocks noChangeArrowheads="1"/>
            </p:cNvSpPr>
            <p:nvPr/>
          </p:nvSpPr>
          <p:spPr bwMode="auto">
            <a:xfrm>
              <a:off x="1632" y="3408"/>
              <a:ext cx="1258"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rebuchet MS" panose="020B0603020202020204" pitchFamily="34" charset="0"/>
                </a:rPr>
                <a:t>has_owner</a:t>
              </a:r>
            </a:p>
          </p:txBody>
        </p:sp>
      </p:grpSp>
      <p:grpSp>
        <p:nvGrpSpPr>
          <p:cNvPr id="39956" name="Group 20"/>
          <p:cNvGrpSpPr>
            <a:grpSpLocks/>
          </p:cNvGrpSpPr>
          <p:nvPr/>
        </p:nvGrpSpPr>
        <p:grpSpPr bwMode="auto">
          <a:xfrm>
            <a:off x="7263778" y="5368928"/>
            <a:ext cx="4414838" cy="1081087"/>
            <a:chOff x="960" y="3120"/>
            <a:chExt cx="2688" cy="720"/>
          </a:xfrm>
        </p:grpSpPr>
        <p:sp>
          <p:nvSpPr>
            <p:cNvPr id="39957" name="AutoShape 21"/>
            <p:cNvSpPr>
              <a:spLocks noChangeArrowheads="1"/>
            </p:cNvSpPr>
            <p:nvPr/>
          </p:nvSpPr>
          <p:spPr bwMode="auto">
            <a:xfrm>
              <a:off x="960" y="3120"/>
              <a:ext cx="2688" cy="720"/>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958" name="Text Box 22"/>
            <p:cNvSpPr txBox="1">
              <a:spLocks noChangeArrowheads="1"/>
            </p:cNvSpPr>
            <p:nvPr/>
          </p:nvSpPr>
          <p:spPr bwMode="auto">
            <a:xfrm>
              <a:off x="1008" y="3216"/>
              <a:ext cx="2569"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en-US" sz="1400" b="1">
                  <a:solidFill>
                    <a:srgbClr val="FF3300"/>
                  </a:solidFill>
                  <a:latin typeface="Trebuchet MS" panose="020B0603020202020204" pitchFamily="34" charset="0"/>
                </a:rPr>
                <a:t>&lt;rdf:Description</a:t>
              </a:r>
              <a:r>
                <a:rPr lang="en-US" altLang="en-US" sz="1400" b="1">
                  <a:solidFill>
                    <a:schemeClr val="bg2"/>
                  </a:solidFill>
                  <a:latin typeface="Trebuchet MS" panose="020B0603020202020204" pitchFamily="34" charset="0"/>
                </a:rPr>
                <a:t> rdf:about=“#Payam”&gt;</a:t>
              </a:r>
            </a:p>
            <a:p>
              <a:pPr eaLnBrk="1" hangingPunct="1"/>
              <a:r>
                <a:rPr lang="en-US" altLang="en-US" sz="1400" b="1">
                  <a:solidFill>
                    <a:schemeClr val="bg2"/>
                  </a:solidFill>
                  <a:latin typeface="Trebuchet MS" panose="020B0603020202020204" pitchFamily="34" charset="0"/>
                </a:rPr>
                <a:t>    </a:t>
              </a:r>
              <a:r>
                <a:rPr lang="en-US" altLang="en-US" sz="1400" b="1">
                  <a:solidFill>
                    <a:srgbClr val="FF3300"/>
                  </a:solidFill>
                  <a:latin typeface="Trebuchet MS" panose="020B0603020202020204" pitchFamily="34" charset="0"/>
                </a:rPr>
                <a:t>&lt;has_email&gt;</a:t>
              </a:r>
              <a:r>
                <a:rPr lang="en-US" altLang="en-US" sz="1400" b="1">
                  <a:solidFill>
                    <a:schemeClr val="bg2"/>
                  </a:solidFill>
                  <a:latin typeface="Trebuchet MS" panose="020B0603020202020204" pitchFamily="34" charset="0"/>
                </a:rPr>
                <a:t>payam@nottingham</a:t>
              </a:r>
              <a:r>
                <a:rPr lang="en-US" altLang="en-US" sz="1400" b="1">
                  <a:solidFill>
                    <a:srgbClr val="FF3300"/>
                  </a:solidFill>
                  <a:latin typeface="Trebuchet MS" panose="020B0603020202020204" pitchFamily="34" charset="0"/>
                </a:rPr>
                <a:t>&lt;/has_email&gt;</a:t>
              </a:r>
            </a:p>
            <a:p>
              <a:pPr eaLnBrk="1" hangingPunct="1"/>
              <a:r>
                <a:rPr lang="en-US" altLang="en-US" sz="1400" b="1">
                  <a:solidFill>
                    <a:srgbClr val="FF3300"/>
                  </a:solidFill>
                  <a:latin typeface="Trebuchet MS" panose="020B0603020202020204" pitchFamily="34" charset="0"/>
                </a:rPr>
                <a:t>&lt;/rdf:Description&gt;</a:t>
              </a:r>
            </a:p>
          </p:txBody>
        </p:sp>
      </p:grpSp>
      <p:sp>
        <p:nvSpPr>
          <p:cNvPr id="39959" name="Rectangle 23"/>
          <p:cNvSpPr>
            <a:spLocks noChangeArrowheads="1"/>
          </p:cNvSpPr>
          <p:nvPr/>
        </p:nvSpPr>
        <p:spPr bwMode="auto">
          <a:xfrm>
            <a:off x="3925889" y="4038600"/>
            <a:ext cx="3838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rebuchet MS" panose="020B0603020202020204" pitchFamily="34" charset="0"/>
              </a:rPr>
              <a:t>http://sepang.nottingham.edu.my/~bpayam/#Payam</a:t>
            </a:r>
          </a:p>
        </p:txBody>
      </p:sp>
    </p:spTree>
    <p:extLst>
      <p:ext uri="{BB962C8B-B14F-4D97-AF65-F5344CB8AC3E}">
        <p14:creationId xmlns:p14="http://schemas.microsoft.com/office/powerpoint/2010/main" val="323354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9949"/>
                                        </p:tgtEl>
                                        <p:attrNameLst>
                                          <p:attrName>style.visibility</p:attrName>
                                        </p:attrNameLst>
                                      </p:cBhvr>
                                      <p:to>
                                        <p:strVal val="visible"/>
                                      </p:to>
                                    </p:set>
                                    <p:animEffect transition="in" filter="dissolve">
                                      <p:cBhvr>
                                        <p:cTn id="15" dur="500"/>
                                        <p:tgtEl>
                                          <p:spTgt spid="399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9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5363"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5364"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B76372-E62E-4D36-B6EC-3F4F6831B187}" type="slidenum">
              <a:rPr lang="el-GR" altLang="en-US">
                <a:solidFill>
                  <a:schemeClr val="bg1"/>
                </a:solidFill>
              </a:rPr>
              <a:pPr eaLnBrk="1" hangingPunct="1"/>
              <a:t>31</a:t>
            </a:fld>
            <a:endParaRPr lang="el-GR" altLang="en-US">
              <a:solidFill>
                <a:schemeClr val="bg1"/>
              </a:solidFill>
            </a:endParaRPr>
          </a:p>
        </p:txBody>
      </p:sp>
      <p:sp>
        <p:nvSpPr>
          <p:cNvPr id="15365" name="AutoShape 2"/>
          <p:cNvSpPr>
            <a:spLocks noGrp="1" noChangeArrowheads="1"/>
          </p:cNvSpPr>
          <p:nvPr>
            <p:ph type="title"/>
          </p:nvPr>
        </p:nvSpPr>
        <p:spPr/>
        <p:txBody>
          <a:bodyPr/>
          <a:lstStyle/>
          <a:p>
            <a:pPr eaLnBrk="1" hangingPunct="1"/>
            <a:r>
              <a:rPr lang="en-US" altLang="en-US" dirty="0" smtClean="0"/>
              <a:t>A Set of triples is a Semantic Net</a:t>
            </a:r>
            <a:endParaRPr lang="el-GR" altLang="en-US" dirty="0" smtClean="0"/>
          </a:p>
        </p:txBody>
      </p:sp>
      <p:pic>
        <p:nvPicPr>
          <p:cNvPr id="15366" name="Picture 4"/>
          <p:cNvPicPr>
            <a:picLocks noGrp="1" noChangeAspect="1" noChangeArrowheads="1"/>
          </p:cNvPicPr>
          <p:nvPr>
            <p:ph type="body" idx="1"/>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a:xfrm>
            <a:off x="2351089" y="2852738"/>
            <a:ext cx="7640637" cy="2112962"/>
          </a:xfrm>
          <a:noFill/>
        </p:spPr>
      </p:pic>
    </p:spTree>
    <p:extLst>
      <p:ext uri="{BB962C8B-B14F-4D97-AF65-F5344CB8AC3E}">
        <p14:creationId xmlns:p14="http://schemas.microsoft.com/office/powerpoint/2010/main" val="3223544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229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229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B9F86A-81D0-4C92-9DDD-C39CAE3F3EFC}" type="slidenum">
              <a:rPr lang="el-GR" altLang="en-US">
                <a:solidFill>
                  <a:schemeClr val="bg1"/>
                </a:solidFill>
              </a:rPr>
              <a:pPr eaLnBrk="1" hangingPunct="1"/>
              <a:t>32</a:t>
            </a:fld>
            <a:endParaRPr lang="el-GR" altLang="en-US">
              <a:solidFill>
                <a:schemeClr val="bg1"/>
              </a:solidFill>
            </a:endParaRPr>
          </a:p>
        </p:txBody>
      </p:sp>
      <p:sp>
        <p:nvSpPr>
          <p:cNvPr id="12293" name="AutoShape 2"/>
          <p:cNvSpPr>
            <a:spLocks noGrp="1" noChangeArrowheads="1"/>
          </p:cNvSpPr>
          <p:nvPr>
            <p:ph type="title"/>
          </p:nvPr>
        </p:nvSpPr>
        <p:spPr/>
        <p:txBody>
          <a:bodyPr/>
          <a:lstStyle/>
          <a:p>
            <a:pPr eaLnBrk="1" hangingPunct="1"/>
            <a:r>
              <a:rPr lang="en-US" altLang="en-US" smtClean="0"/>
              <a:t>Three Views of a Statement</a:t>
            </a:r>
            <a:endParaRPr lang="el-GR" altLang="en-US" smtClean="0"/>
          </a:p>
        </p:txBody>
      </p:sp>
      <p:sp>
        <p:nvSpPr>
          <p:cNvPr id="12294" name="Rectangle 3"/>
          <p:cNvSpPr>
            <a:spLocks noGrp="1" noChangeArrowheads="1"/>
          </p:cNvSpPr>
          <p:nvPr>
            <p:ph type="body" idx="1"/>
          </p:nvPr>
        </p:nvSpPr>
        <p:spPr/>
        <p:txBody>
          <a:bodyPr/>
          <a:lstStyle/>
          <a:p>
            <a:pPr eaLnBrk="1" hangingPunct="1"/>
            <a:r>
              <a:rPr lang="en-US" altLang="en-US" smtClean="0"/>
              <a:t>A triple</a:t>
            </a:r>
          </a:p>
          <a:p>
            <a:pPr eaLnBrk="1" hangingPunct="1"/>
            <a:r>
              <a:rPr lang="en-US" altLang="en-US" smtClean="0"/>
              <a:t>A piece of a graph</a:t>
            </a:r>
          </a:p>
          <a:p>
            <a:pPr eaLnBrk="1" hangingPunct="1"/>
            <a:r>
              <a:rPr lang="en-US" altLang="en-US" smtClean="0"/>
              <a:t>A piece of XML code</a:t>
            </a:r>
          </a:p>
          <a:p>
            <a:pPr eaLnBrk="1" hangingPunct="1">
              <a:buFont typeface="Wingdings" panose="05000000000000000000" pitchFamily="2" charset="2"/>
              <a:buNone/>
            </a:pPr>
            <a:r>
              <a:rPr lang="en-US" altLang="en-US" smtClean="0"/>
              <a:t>Thus an RDF document can be viewed as:</a:t>
            </a:r>
          </a:p>
          <a:p>
            <a:pPr eaLnBrk="1" hangingPunct="1"/>
            <a:r>
              <a:rPr lang="en-US" altLang="en-US" smtClean="0"/>
              <a:t>A set of triples</a:t>
            </a:r>
          </a:p>
          <a:p>
            <a:pPr eaLnBrk="1" hangingPunct="1"/>
            <a:r>
              <a:rPr lang="en-US" altLang="en-US" smtClean="0"/>
              <a:t>A graph (semantic net)</a:t>
            </a:r>
          </a:p>
          <a:p>
            <a:pPr eaLnBrk="1" hangingPunct="1"/>
            <a:r>
              <a:rPr lang="en-US" altLang="en-US" smtClean="0"/>
              <a:t>An XML document</a:t>
            </a:r>
            <a:endParaRPr lang="el-GR" altLang="en-US" smtClean="0"/>
          </a:p>
        </p:txBody>
      </p:sp>
    </p:spTree>
    <p:extLst>
      <p:ext uri="{BB962C8B-B14F-4D97-AF65-F5344CB8AC3E}">
        <p14:creationId xmlns:p14="http://schemas.microsoft.com/office/powerpoint/2010/main" val="591065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smtClean="0"/>
              <a:t>Serializing RDF</a:t>
            </a:r>
          </a:p>
        </p:txBody>
      </p:sp>
      <p:sp>
        <p:nvSpPr>
          <p:cNvPr id="63491" name="Text Box 3"/>
          <p:cNvSpPr txBox="1">
            <a:spLocks noChangeArrowheads="1"/>
          </p:cNvSpPr>
          <p:nvPr/>
        </p:nvSpPr>
        <p:spPr bwMode="gray">
          <a:xfrm>
            <a:off x="2057400" y="1684338"/>
            <a:ext cx="1905000" cy="107950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rgbClr val="000000"/>
                </a:solidFill>
                <a:latin typeface="Courier New" panose="02070309020205020404" pitchFamily="49" charset="0"/>
              </a:rPr>
              <a:t>&lt;rdf:RDF ……..&gt;</a:t>
            </a:r>
          </a:p>
          <a:p>
            <a:r>
              <a:rPr lang="en-US" altLang="en-US" sz="1600">
                <a:solidFill>
                  <a:srgbClr val="000000"/>
                </a:solidFill>
                <a:latin typeface="Courier New" panose="02070309020205020404" pitchFamily="49" charset="0"/>
              </a:rPr>
              <a:t>     &lt;….&gt;</a:t>
            </a:r>
          </a:p>
          <a:p>
            <a:r>
              <a:rPr lang="en-US" altLang="en-US" sz="1600">
                <a:solidFill>
                  <a:srgbClr val="000000"/>
                </a:solidFill>
                <a:latin typeface="Courier New" panose="02070309020205020404" pitchFamily="49" charset="0"/>
              </a:rPr>
              <a:t>     &lt;….&gt;</a:t>
            </a:r>
          </a:p>
          <a:p>
            <a:r>
              <a:rPr lang="en-US" altLang="en-US" sz="1600">
                <a:solidFill>
                  <a:srgbClr val="000000"/>
                </a:solidFill>
                <a:latin typeface="Courier New" panose="02070309020205020404" pitchFamily="49" charset="0"/>
              </a:rPr>
              <a:t>&lt;/rdf:RDF&gt;</a:t>
            </a:r>
          </a:p>
        </p:txBody>
      </p:sp>
      <p:sp>
        <p:nvSpPr>
          <p:cNvPr id="63492" name="Text Box 4"/>
          <p:cNvSpPr txBox="1">
            <a:spLocks noChangeArrowheads="1"/>
          </p:cNvSpPr>
          <p:nvPr/>
        </p:nvSpPr>
        <p:spPr bwMode="gray">
          <a:xfrm>
            <a:off x="2081213" y="1304926"/>
            <a:ext cx="1928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b="1">
                <a:solidFill>
                  <a:srgbClr val="000000"/>
                </a:solidFill>
                <a:latin typeface="Georgia" panose="02040502050405020303" pitchFamily="18" charset="0"/>
              </a:rPr>
              <a:t>XML Encoding</a:t>
            </a:r>
          </a:p>
        </p:txBody>
      </p:sp>
      <p:grpSp>
        <p:nvGrpSpPr>
          <p:cNvPr id="63493" name="Group 5"/>
          <p:cNvGrpSpPr>
            <a:grpSpLocks/>
          </p:cNvGrpSpPr>
          <p:nvPr/>
        </p:nvGrpSpPr>
        <p:grpSpPr bwMode="auto">
          <a:xfrm>
            <a:off x="8077200" y="1500188"/>
            <a:ext cx="1905000" cy="1066800"/>
            <a:chOff x="3264" y="1104"/>
            <a:chExt cx="2016" cy="912"/>
          </a:xfrm>
        </p:grpSpPr>
        <p:grpSp>
          <p:nvGrpSpPr>
            <p:cNvPr id="63505" name="Group 6"/>
            <p:cNvGrpSpPr>
              <a:grpSpLocks/>
            </p:cNvGrpSpPr>
            <p:nvPr/>
          </p:nvGrpSpPr>
          <p:grpSpPr bwMode="auto">
            <a:xfrm>
              <a:off x="3408" y="1296"/>
              <a:ext cx="1680" cy="624"/>
              <a:chOff x="2784" y="1392"/>
              <a:chExt cx="1680" cy="624"/>
            </a:xfrm>
          </p:grpSpPr>
          <p:sp>
            <p:nvSpPr>
              <p:cNvPr id="63507" name="Oval 7"/>
              <p:cNvSpPr>
                <a:spLocks noChangeArrowheads="1"/>
              </p:cNvSpPr>
              <p:nvPr/>
            </p:nvSpPr>
            <p:spPr bwMode="gray">
              <a:xfrm>
                <a:off x="2784" y="1584"/>
                <a:ext cx="672" cy="192"/>
              </a:xfrm>
              <a:prstGeom prst="ellipse">
                <a:avLst/>
              </a:prstGeom>
              <a:noFill/>
              <a:ln w="9525">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3508" name="Oval 8"/>
              <p:cNvSpPr>
                <a:spLocks noChangeArrowheads="1"/>
              </p:cNvSpPr>
              <p:nvPr/>
            </p:nvSpPr>
            <p:spPr bwMode="gray">
              <a:xfrm>
                <a:off x="3792" y="1392"/>
                <a:ext cx="672" cy="192"/>
              </a:xfrm>
              <a:prstGeom prst="ellipse">
                <a:avLst/>
              </a:prstGeom>
              <a:noFill/>
              <a:ln w="9525">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3509" name="Oval 9"/>
              <p:cNvSpPr>
                <a:spLocks noChangeArrowheads="1"/>
              </p:cNvSpPr>
              <p:nvPr/>
            </p:nvSpPr>
            <p:spPr bwMode="gray">
              <a:xfrm>
                <a:off x="3792" y="1824"/>
                <a:ext cx="672" cy="192"/>
              </a:xfrm>
              <a:prstGeom prst="ellipse">
                <a:avLst/>
              </a:prstGeom>
              <a:noFill/>
              <a:ln w="9525">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3510" name="Line 10"/>
              <p:cNvSpPr>
                <a:spLocks noChangeShapeType="1"/>
              </p:cNvSpPr>
              <p:nvPr/>
            </p:nvSpPr>
            <p:spPr bwMode="gray">
              <a:xfrm flipV="1">
                <a:off x="3408" y="1488"/>
                <a:ext cx="384" cy="96"/>
              </a:xfrm>
              <a:prstGeom prst="line">
                <a:avLst/>
              </a:prstGeom>
              <a:noFill/>
              <a:ln w="9525">
                <a:solidFill>
                  <a:srgbClr val="96969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1" name="Line 11"/>
              <p:cNvSpPr>
                <a:spLocks noChangeShapeType="1"/>
              </p:cNvSpPr>
              <p:nvPr/>
            </p:nvSpPr>
            <p:spPr bwMode="gray">
              <a:xfrm>
                <a:off x="3408" y="1776"/>
                <a:ext cx="384" cy="96"/>
              </a:xfrm>
              <a:prstGeom prst="line">
                <a:avLst/>
              </a:prstGeom>
              <a:noFill/>
              <a:ln w="9525">
                <a:solidFill>
                  <a:srgbClr val="96969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3506" name="Rectangle 12"/>
            <p:cNvSpPr>
              <a:spLocks noChangeArrowheads="1"/>
            </p:cNvSpPr>
            <p:nvPr/>
          </p:nvSpPr>
          <p:spPr bwMode="gray">
            <a:xfrm>
              <a:off x="3264" y="1104"/>
              <a:ext cx="2016" cy="912"/>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sp>
        <p:nvSpPr>
          <p:cNvPr id="63494" name="Text Box 13"/>
          <p:cNvSpPr txBox="1">
            <a:spLocks noChangeArrowheads="1"/>
          </p:cNvSpPr>
          <p:nvPr/>
        </p:nvSpPr>
        <p:spPr bwMode="gray">
          <a:xfrm>
            <a:off x="8555039" y="1120776"/>
            <a:ext cx="930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b="1">
                <a:solidFill>
                  <a:srgbClr val="000000"/>
                </a:solidFill>
                <a:latin typeface="Georgia" panose="02040502050405020303" pitchFamily="18" charset="0"/>
              </a:rPr>
              <a:t>Graph</a:t>
            </a:r>
          </a:p>
        </p:txBody>
      </p:sp>
      <p:sp>
        <p:nvSpPr>
          <p:cNvPr id="63495" name="Text Box 14"/>
          <p:cNvSpPr txBox="1">
            <a:spLocks noChangeArrowheads="1"/>
          </p:cNvSpPr>
          <p:nvPr/>
        </p:nvSpPr>
        <p:spPr bwMode="gray">
          <a:xfrm>
            <a:off x="4724400" y="3933826"/>
            <a:ext cx="2743200" cy="1014413"/>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utura Lt" pitchFamily="34" charset="0"/>
              </a:rPr>
              <a:t>stmt(docInst, rdf_type, Document)</a:t>
            </a:r>
          </a:p>
          <a:p>
            <a:r>
              <a:rPr lang="en-US" altLang="en-US" sz="1200">
                <a:solidFill>
                  <a:srgbClr val="000000"/>
                </a:solidFill>
                <a:latin typeface="Futura Lt" pitchFamily="34" charset="0"/>
              </a:rPr>
              <a:t>stmt(personInst, rdf_type, Person)</a:t>
            </a:r>
          </a:p>
          <a:p>
            <a:r>
              <a:rPr lang="en-US" altLang="en-US" sz="1200">
                <a:solidFill>
                  <a:srgbClr val="000000"/>
                </a:solidFill>
                <a:latin typeface="Futura Lt" pitchFamily="34" charset="0"/>
              </a:rPr>
              <a:t>stmt(inroomInst, rdf_type, InRoom)</a:t>
            </a:r>
          </a:p>
          <a:p>
            <a:r>
              <a:rPr lang="en-US" altLang="en-US" sz="1200">
                <a:solidFill>
                  <a:srgbClr val="000000"/>
                </a:solidFill>
                <a:latin typeface="Futura Lt" pitchFamily="34" charset="0"/>
              </a:rPr>
              <a:t>stmt(personInst, holding, docInst)</a:t>
            </a:r>
          </a:p>
          <a:p>
            <a:r>
              <a:rPr lang="en-US" altLang="en-US" sz="1200">
                <a:solidFill>
                  <a:srgbClr val="000000"/>
                </a:solidFill>
                <a:latin typeface="Futura Lt" pitchFamily="34" charset="0"/>
              </a:rPr>
              <a:t>stmt(inroomInst, person, personInst)</a:t>
            </a:r>
          </a:p>
        </p:txBody>
      </p:sp>
      <p:sp>
        <p:nvSpPr>
          <p:cNvPr id="63496" name="Text Box 15"/>
          <p:cNvSpPr txBox="1">
            <a:spLocks noChangeArrowheads="1"/>
          </p:cNvSpPr>
          <p:nvPr/>
        </p:nvSpPr>
        <p:spPr bwMode="gray">
          <a:xfrm>
            <a:off x="5486401" y="3581401"/>
            <a:ext cx="1019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b="1">
                <a:solidFill>
                  <a:srgbClr val="000000"/>
                </a:solidFill>
                <a:latin typeface="Georgia" panose="02040502050405020303" pitchFamily="18" charset="0"/>
              </a:rPr>
              <a:t>Triples</a:t>
            </a:r>
          </a:p>
        </p:txBody>
      </p:sp>
      <p:sp>
        <p:nvSpPr>
          <p:cNvPr id="63497" name="Oval 16"/>
          <p:cNvSpPr>
            <a:spLocks noChangeArrowheads="1"/>
          </p:cNvSpPr>
          <p:nvPr/>
        </p:nvSpPr>
        <p:spPr bwMode="gray">
          <a:xfrm>
            <a:off x="5105400" y="1524000"/>
            <a:ext cx="1905000" cy="1212850"/>
          </a:xfrm>
          <a:prstGeom prst="ellipse">
            <a:avLst/>
          </a:prstGeom>
          <a:solidFill>
            <a:srgbClr val="33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latin typeface="Futura Lt" pitchFamily="34" charset="0"/>
              </a:rPr>
              <a:t>RDF</a:t>
            </a:r>
          </a:p>
          <a:p>
            <a:pPr algn="ctr"/>
            <a:r>
              <a:rPr lang="en-US" altLang="en-US" b="1">
                <a:latin typeface="Futura Lt" pitchFamily="34" charset="0"/>
              </a:rPr>
              <a:t>Data Model</a:t>
            </a:r>
          </a:p>
        </p:txBody>
      </p:sp>
      <p:sp>
        <p:nvSpPr>
          <p:cNvPr id="63498" name="Line 17"/>
          <p:cNvSpPr>
            <a:spLocks noChangeShapeType="1"/>
          </p:cNvSpPr>
          <p:nvPr/>
        </p:nvSpPr>
        <p:spPr bwMode="gray">
          <a:xfrm>
            <a:off x="3962400" y="2230101"/>
            <a:ext cx="1143000" cy="1"/>
          </a:xfrm>
          <a:prstGeom prst="line">
            <a:avLst/>
          </a:prstGeom>
          <a:noFill/>
          <a:ln w="762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9" name="Line 18"/>
          <p:cNvSpPr>
            <a:spLocks noChangeShapeType="1"/>
          </p:cNvSpPr>
          <p:nvPr/>
        </p:nvSpPr>
        <p:spPr bwMode="gray">
          <a:xfrm>
            <a:off x="7079342" y="2173956"/>
            <a:ext cx="950232" cy="0"/>
          </a:xfrm>
          <a:prstGeom prst="line">
            <a:avLst/>
          </a:prstGeom>
          <a:noFill/>
          <a:ln w="762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00" name="Line 19"/>
          <p:cNvSpPr>
            <a:spLocks noChangeShapeType="1"/>
          </p:cNvSpPr>
          <p:nvPr/>
        </p:nvSpPr>
        <p:spPr bwMode="gray">
          <a:xfrm>
            <a:off x="6013525" y="2736850"/>
            <a:ext cx="6275" cy="768350"/>
          </a:xfrm>
          <a:prstGeom prst="line">
            <a:avLst/>
          </a:prstGeom>
          <a:noFill/>
          <a:ln w="762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204" name="Text Box 20"/>
          <p:cNvSpPr txBox="1">
            <a:spLocks noChangeArrowheads="1"/>
          </p:cNvSpPr>
          <p:nvPr/>
        </p:nvSpPr>
        <p:spPr bwMode="gray">
          <a:xfrm>
            <a:off x="2168525" y="2879726"/>
            <a:ext cx="1606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solidFill>
                  <a:srgbClr val="000000"/>
                </a:solidFill>
                <a:latin typeface="Georgia" panose="02040502050405020303" pitchFamily="18" charset="0"/>
              </a:rPr>
              <a:t>Good for </a:t>
            </a:r>
          </a:p>
          <a:p>
            <a:pPr algn="ctr"/>
            <a:r>
              <a:rPr lang="en-US" altLang="en-US" sz="2000" b="1">
                <a:solidFill>
                  <a:srgbClr val="000000"/>
                </a:solidFill>
                <a:latin typeface="Georgia" panose="02040502050405020303" pitchFamily="18" charset="0"/>
              </a:rPr>
              <a:t>Machine</a:t>
            </a:r>
            <a:br>
              <a:rPr lang="en-US" altLang="en-US" sz="2000" b="1">
                <a:solidFill>
                  <a:srgbClr val="000000"/>
                </a:solidFill>
                <a:latin typeface="Georgia" panose="02040502050405020303" pitchFamily="18" charset="0"/>
              </a:rPr>
            </a:br>
            <a:r>
              <a:rPr lang="en-US" altLang="en-US" sz="2000" b="1">
                <a:solidFill>
                  <a:srgbClr val="000000"/>
                </a:solidFill>
                <a:latin typeface="Georgia" panose="02040502050405020303" pitchFamily="18" charset="0"/>
              </a:rPr>
              <a:t>Processing</a:t>
            </a:r>
          </a:p>
        </p:txBody>
      </p:sp>
      <p:sp>
        <p:nvSpPr>
          <p:cNvPr id="93205" name="Text Box 21"/>
          <p:cNvSpPr txBox="1">
            <a:spLocks noChangeArrowheads="1"/>
          </p:cNvSpPr>
          <p:nvPr/>
        </p:nvSpPr>
        <p:spPr bwMode="gray">
          <a:xfrm>
            <a:off x="8308975" y="2695576"/>
            <a:ext cx="14747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solidFill>
                  <a:srgbClr val="000000"/>
                </a:solidFill>
                <a:latin typeface="Georgia" panose="02040502050405020303" pitchFamily="18" charset="0"/>
              </a:rPr>
              <a:t>Good For </a:t>
            </a:r>
          </a:p>
          <a:p>
            <a:pPr algn="ctr"/>
            <a:r>
              <a:rPr lang="en-US" altLang="en-US" sz="2000" b="1">
                <a:solidFill>
                  <a:srgbClr val="000000"/>
                </a:solidFill>
                <a:latin typeface="Georgia" panose="02040502050405020303" pitchFamily="18" charset="0"/>
              </a:rPr>
              <a:t>Human</a:t>
            </a:r>
            <a:br>
              <a:rPr lang="en-US" altLang="en-US" sz="2000" b="1">
                <a:solidFill>
                  <a:srgbClr val="000000"/>
                </a:solidFill>
                <a:latin typeface="Georgia" panose="02040502050405020303" pitchFamily="18" charset="0"/>
              </a:rPr>
            </a:br>
            <a:r>
              <a:rPr lang="en-US" altLang="en-US" sz="2000" b="1">
                <a:solidFill>
                  <a:srgbClr val="000000"/>
                </a:solidFill>
                <a:latin typeface="Georgia" panose="02040502050405020303" pitchFamily="18" charset="0"/>
              </a:rPr>
              <a:t>Viewing</a:t>
            </a:r>
          </a:p>
        </p:txBody>
      </p:sp>
      <p:sp>
        <p:nvSpPr>
          <p:cNvPr id="93206" name="Text Box 22"/>
          <p:cNvSpPr txBox="1">
            <a:spLocks noChangeArrowheads="1"/>
          </p:cNvSpPr>
          <p:nvPr/>
        </p:nvSpPr>
        <p:spPr bwMode="gray">
          <a:xfrm>
            <a:off x="5316538" y="4937126"/>
            <a:ext cx="15605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solidFill>
                  <a:srgbClr val="000000"/>
                </a:solidFill>
                <a:latin typeface="Georgia" panose="02040502050405020303" pitchFamily="18" charset="0"/>
              </a:rPr>
              <a:t>Good For </a:t>
            </a:r>
          </a:p>
          <a:p>
            <a:pPr algn="ctr"/>
            <a:r>
              <a:rPr lang="en-US" altLang="en-US" sz="2000" b="1">
                <a:solidFill>
                  <a:srgbClr val="000000"/>
                </a:solidFill>
                <a:latin typeface="Georgia" panose="02040502050405020303" pitchFamily="18" charset="0"/>
              </a:rPr>
              <a:t>Reasoning</a:t>
            </a:r>
          </a:p>
        </p:txBody>
      </p:sp>
      <p:sp>
        <p:nvSpPr>
          <p:cNvPr id="63504" name="Text Box 23"/>
          <p:cNvSpPr txBox="1">
            <a:spLocks noChangeArrowheads="1"/>
          </p:cNvSpPr>
          <p:nvPr/>
        </p:nvSpPr>
        <p:spPr bwMode="auto">
          <a:xfrm>
            <a:off x="8153400" y="4419601"/>
            <a:ext cx="2209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latin typeface="Times New Roman" panose="02020603050405020304" pitchFamily="18" charset="0"/>
              </a:rPr>
              <a:t>RDF is a simple language for building graph based representations</a:t>
            </a:r>
          </a:p>
        </p:txBody>
      </p:sp>
    </p:spTree>
    <p:extLst>
      <p:ext uri="{BB962C8B-B14F-4D97-AF65-F5344CB8AC3E}">
        <p14:creationId xmlns:p14="http://schemas.microsoft.com/office/powerpoint/2010/main" val="3690665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2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4" grpId="0" autoUpdateAnimBg="0"/>
      <p:bldP spid="93205" grpId="0" autoUpdateAnimBg="0"/>
      <p:bldP spid="9320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mtClean="0"/>
              <a:t>N3 notation for RDF</a:t>
            </a:r>
          </a:p>
        </p:txBody>
      </p:sp>
      <p:sp>
        <p:nvSpPr>
          <p:cNvPr id="81923" name="Rectangle 3"/>
          <p:cNvSpPr>
            <a:spLocks noGrp="1" noChangeArrowheads="1"/>
          </p:cNvSpPr>
          <p:nvPr>
            <p:ph idx="1"/>
          </p:nvPr>
        </p:nvSpPr>
        <p:spPr/>
        <p:txBody>
          <a:bodyPr/>
          <a:lstStyle/>
          <a:p>
            <a:pPr marL="230188" indent="-230188"/>
            <a:r>
              <a:rPr lang="en-US" altLang="en-US" dirty="0"/>
              <a:t>XML is largely unreadable and even harder to write</a:t>
            </a:r>
          </a:p>
          <a:p>
            <a:pPr marL="230188" indent="-230188"/>
            <a:r>
              <a:rPr lang="en-US" altLang="en-US" dirty="0" smtClean="0"/>
              <a:t>N3 </a:t>
            </a:r>
            <a:r>
              <a:rPr lang="en-US" altLang="en-US" dirty="0"/>
              <a:t>is a compact notation for RDF that is easier for people to read, write and edit.</a:t>
            </a:r>
          </a:p>
          <a:p>
            <a:pPr marL="230188" indent="-230188"/>
            <a:r>
              <a:rPr lang="en-US" altLang="en-US" dirty="0"/>
              <a:t>Aka Notation 3, developed by </a:t>
            </a:r>
            <a:r>
              <a:rPr lang="en-US" altLang="en-US" dirty="0" smtClean="0"/>
              <a:t>Tim Berners-Lee.</a:t>
            </a:r>
            <a:endParaRPr lang="en-US" altLang="en-US" dirty="0"/>
          </a:p>
          <a:p>
            <a:pPr marL="230188" indent="-230188"/>
            <a:r>
              <a:rPr lang="en-US" altLang="en-US" dirty="0"/>
              <a:t>Translators exist between N3 and the XML encoding, such as the web form on</a:t>
            </a:r>
          </a:p>
          <a:p>
            <a:pPr marL="573088" lvl="1"/>
            <a:r>
              <a:rPr lang="en-US" altLang="en-US" dirty="0">
                <a:ea typeface="ＭＳ Ｐゴシック" panose="020B0600070205080204" pitchFamily="34" charset="-128"/>
              </a:rPr>
              <a:t>http://www.w3.org/DesignIssues/Notation3.html </a:t>
            </a:r>
          </a:p>
          <a:p>
            <a:pPr marL="230188" indent="-230188"/>
            <a:r>
              <a:rPr lang="en-US" altLang="en-US" dirty="0" smtClean="0"/>
              <a:t>“</a:t>
            </a:r>
            <a:r>
              <a:rPr lang="en-US" altLang="en-US" dirty="0"/>
              <a:t>syntactic sugar</a:t>
            </a:r>
            <a:r>
              <a:rPr lang="en-US" altLang="en-US" dirty="0" smtClean="0"/>
              <a:t>”</a:t>
            </a:r>
            <a:endParaRPr lang="en-US" altLang="en-US" dirty="0"/>
          </a:p>
        </p:txBody>
      </p:sp>
    </p:spTree>
    <p:extLst>
      <p:ext uri="{BB962C8B-B14F-4D97-AF65-F5344CB8AC3E}">
        <p14:creationId xmlns:p14="http://schemas.microsoft.com/office/powerpoint/2010/main" val="156962382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dirty="0"/>
              <a:t>N3 triple representation</a:t>
            </a:r>
            <a:endParaRPr lang="en-US" altLang="en-US" dirty="0" smtClean="0"/>
          </a:p>
        </p:txBody>
      </p:sp>
      <p:sp>
        <p:nvSpPr>
          <p:cNvPr id="79875" name="Rectangle 3"/>
          <p:cNvSpPr>
            <a:spLocks noGrp="1" noChangeArrowheads="1"/>
          </p:cNvSpPr>
          <p:nvPr>
            <p:ph idx="1"/>
          </p:nvPr>
        </p:nvSpPr>
        <p:spPr/>
        <p:txBody>
          <a:bodyPr>
            <a:normAutofit/>
          </a:bodyPr>
          <a:lstStyle/>
          <a:p>
            <a:pPr marL="230188" indent="-230188"/>
            <a:r>
              <a:rPr lang="en-US" altLang="en-US" sz="2400" b="1" dirty="0"/>
              <a:t>RDF triples have one of two forms:</a:t>
            </a:r>
          </a:p>
          <a:p>
            <a:pPr marL="573088" lvl="1"/>
            <a:r>
              <a:rPr lang="en-US" altLang="en-US" sz="1800" dirty="0">
                <a:ea typeface="ＭＳ Ｐゴシック" panose="020B0600070205080204" pitchFamily="34" charset="-128"/>
              </a:rPr>
              <a:t>&lt;URI&gt; &lt;URI&gt; &lt;URI&gt;</a:t>
            </a:r>
          </a:p>
          <a:p>
            <a:pPr marL="573088" lvl="1"/>
            <a:r>
              <a:rPr lang="en-US" altLang="en-US" sz="1800" dirty="0">
                <a:ea typeface="ＭＳ Ｐゴシック" panose="020B0600070205080204" pitchFamily="34" charset="-128"/>
              </a:rPr>
              <a:t>&lt;URI&gt; &lt;URI&gt; &lt;quoted string&gt;</a:t>
            </a:r>
          </a:p>
          <a:p>
            <a:pPr marL="230188" indent="-230188"/>
            <a:r>
              <a:rPr lang="en-US" altLang="en-US" sz="2400" b="1" dirty="0" smtClean="0"/>
              <a:t>Triples </a:t>
            </a:r>
            <a:r>
              <a:rPr lang="en-US" altLang="en-US" sz="2400" b="1" dirty="0"/>
              <a:t>are easily stored and managed in DBMS</a:t>
            </a:r>
          </a:p>
          <a:p>
            <a:pPr marL="573088" lvl="1"/>
            <a:r>
              <a:rPr lang="en-US" altLang="en-US" sz="2000" dirty="0">
                <a:ea typeface="ＭＳ Ｐゴシック" panose="020B0600070205080204" pitchFamily="34" charset="-128"/>
              </a:rPr>
              <a:t>Flat nature of a triple a good match for relational DBs</a:t>
            </a:r>
          </a:p>
        </p:txBody>
      </p:sp>
    </p:spTree>
    <p:extLst>
      <p:ext uri="{BB962C8B-B14F-4D97-AF65-F5344CB8AC3E}">
        <p14:creationId xmlns:p14="http://schemas.microsoft.com/office/powerpoint/2010/main" val="350145121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78026" y="295276"/>
            <a:ext cx="8156575" cy="855663"/>
          </a:xfrm>
        </p:spPr>
        <p:txBody>
          <a:bodyPr/>
          <a:lstStyle/>
          <a:p>
            <a:pPr eaLnBrk="1" hangingPunct="1"/>
            <a:r>
              <a:rPr lang="en-US" altLang="en-US" dirty="0" smtClean="0"/>
              <a:t>RDF Example</a:t>
            </a:r>
          </a:p>
        </p:txBody>
      </p:sp>
      <p:sp>
        <p:nvSpPr>
          <p:cNvPr id="73731" name="Oval 3"/>
          <p:cNvSpPr>
            <a:spLocks noChangeArrowheads="1"/>
          </p:cNvSpPr>
          <p:nvPr/>
        </p:nvSpPr>
        <p:spPr bwMode="auto">
          <a:xfrm>
            <a:off x="2209800" y="1219200"/>
            <a:ext cx="2209800" cy="1295400"/>
          </a:xfrm>
          <a:prstGeom prst="ellipse">
            <a:avLst/>
          </a:prstGeom>
          <a:solidFill>
            <a:schemeClr val="bg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a:latin typeface="Times New Roman" panose="02020603050405020304" pitchFamily="18" charset="0"/>
              </a:rPr>
              <a:t>http://umbc.edu/</a:t>
            </a:r>
            <a:br>
              <a:rPr lang="en-US" altLang="en-US" sz="2000">
                <a:latin typeface="Times New Roman" panose="02020603050405020304" pitchFamily="18" charset="0"/>
              </a:rPr>
            </a:br>
            <a:r>
              <a:rPr lang="en-US" altLang="en-US" sz="2000">
                <a:latin typeface="Times New Roman" panose="02020603050405020304" pitchFamily="18" charset="0"/>
              </a:rPr>
              <a:t>~finin/talks/idm02/</a:t>
            </a:r>
          </a:p>
        </p:txBody>
      </p:sp>
      <p:sp>
        <p:nvSpPr>
          <p:cNvPr id="73732" name="Line 5"/>
          <p:cNvSpPr>
            <a:spLocks noChangeShapeType="1"/>
          </p:cNvSpPr>
          <p:nvPr/>
        </p:nvSpPr>
        <p:spPr bwMode="auto">
          <a:xfrm>
            <a:off x="4267200" y="2286000"/>
            <a:ext cx="1219200" cy="9906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3" name="Text Box 6"/>
          <p:cNvSpPr txBox="1">
            <a:spLocks noChangeArrowheads="1"/>
          </p:cNvSpPr>
          <p:nvPr/>
        </p:nvSpPr>
        <p:spPr bwMode="auto">
          <a:xfrm>
            <a:off x="6019801" y="1459340"/>
            <a:ext cx="42306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0000"/>
                </a:solidFill>
                <a:latin typeface="Times New Roman" panose="02020603050405020304" pitchFamily="18" charset="0"/>
              </a:rPr>
              <a:t>“Intelligent Information Systems</a:t>
            </a:r>
            <a:br>
              <a:rPr lang="en-US" altLang="en-US">
                <a:solidFill>
                  <a:srgbClr val="000000"/>
                </a:solidFill>
                <a:latin typeface="Times New Roman" panose="02020603050405020304" pitchFamily="18" charset="0"/>
              </a:rPr>
            </a:br>
            <a:r>
              <a:rPr lang="en-US" altLang="en-US">
                <a:solidFill>
                  <a:srgbClr val="000000"/>
                </a:solidFill>
                <a:latin typeface="Times New Roman" panose="02020603050405020304" pitchFamily="18" charset="0"/>
              </a:rPr>
              <a:t>on the Web and in the Aether”</a:t>
            </a:r>
          </a:p>
        </p:txBody>
      </p:sp>
      <p:sp>
        <p:nvSpPr>
          <p:cNvPr id="73734" name="Oval 7"/>
          <p:cNvSpPr>
            <a:spLocks noChangeArrowheads="1"/>
          </p:cNvSpPr>
          <p:nvPr/>
        </p:nvSpPr>
        <p:spPr bwMode="auto">
          <a:xfrm>
            <a:off x="5105400" y="3124200"/>
            <a:ext cx="2209800" cy="1295400"/>
          </a:xfrm>
          <a:prstGeom prst="ellipse">
            <a:avLst/>
          </a:prstGeom>
          <a:solidFill>
            <a:schemeClr val="bg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endParaRPr>
          </a:p>
        </p:txBody>
      </p:sp>
      <p:sp>
        <p:nvSpPr>
          <p:cNvPr id="73735" name="Oval 8"/>
          <p:cNvSpPr>
            <a:spLocks noChangeArrowheads="1"/>
          </p:cNvSpPr>
          <p:nvPr/>
        </p:nvSpPr>
        <p:spPr bwMode="auto">
          <a:xfrm>
            <a:off x="1828800" y="4419600"/>
            <a:ext cx="2209800" cy="1295400"/>
          </a:xfrm>
          <a:prstGeom prst="ellipse">
            <a:avLst/>
          </a:prstGeom>
          <a:solidFill>
            <a:schemeClr val="bg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http://umbc.edu/</a:t>
            </a:r>
          </a:p>
        </p:txBody>
      </p:sp>
      <p:sp>
        <p:nvSpPr>
          <p:cNvPr id="73736" name="Line 9"/>
          <p:cNvSpPr>
            <a:spLocks noChangeShapeType="1"/>
          </p:cNvSpPr>
          <p:nvPr/>
        </p:nvSpPr>
        <p:spPr bwMode="auto">
          <a:xfrm flipH="1">
            <a:off x="3962400" y="3886200"/>
            <a:ext cx="1143000" cy="9144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7" name="Text Box 10"/>
          <p:cNvSpPr txBox="1">
            <a:spLocks noChangeArrowheads="1"/>
          </p:cNvSpPr>
          <p:nvPr/>
        </p:nvSpPr>
        <p:spPr bwMode="auto">
          <a:xfrm>
            <a:off x="4740276" y="134143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FF0000"/>
                </a:solidFill>
              </a:rPr>
              <a:t>dc:Title</a:t>
            </a:r>
            <a:endParaRPr lang="en-US" altLang="en-US" sz="2800">
              <a:solidFill>
                <a:srgbClr val="FF0000"/>
              </a:solidFill>
              <a:latin typeface="Times New Roman" panose="02020603050405020304" pitchFamily="18" charset="0"/>
            </a:endParaRPr>
          </a:p>
        </p:txBody>
      </p:sp>
      <p:sp>
        <p:nvSpPr>
          <p:cNvPr id="73738" name="Text Box 11"/>
          <p:cNvSpPr txBox="1">
            <a:spLocks noChangeArrowheads="1"/>
          </p:cNvSpPr>
          <p:nvPr/>
        </p:nvSpPr>
        <p:spPr bwMode="auto">
          <a:xfrm>
            <a:off x="4522789" y="2332038"/>
            <a:ext cx="160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FF0000"/>
                </a:solidFill>
              </a:rPr>
              <a:t>dc:Creator</a:t>
            </a:r>
            <a:endParaRPr lang="en-US" altLang="en-US" sz="2800">
              <a:solidFill>
                <a:srgbClr val="FF0000"/>
              </a:solidFill>
              <a:latin typeface="Times New Roman" panose="02020603050405020304" pitchFamily="18" charset="0"/>
            </a:endParaRPr>
          </a:p>
        </p:txBody>
      </p:sp>
      <p:sp>
        <p:nvSpPr>
          <p:cNvPr id="73739" name="Text Box 12"/>
          <p:cNvSpPr txBox="1">
            <a:spLocks noChangeArrowheads="1"/>
          </p:cNvSpPr>
          <p:nvPr/>
        </p:nvSpPr>
        <p:spPr bwMode="auto">
          <a:xfrm>
            <a:off x="3814763" y="385603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FF0000"/>
                </a:solidFill>
              </a:rPr>
              <a:t>bib:Aff</a:t>
            </a:r>
            <a:endParaRPr lang="en-US" altLang="en-US" sz="2800">
              <a:solidFill>
                <a:srgbClr val="FF0000"/>
              </a:solidFill>
              <a:latin typeface="Times New Roman" panose="02020603050405020304" pitchFamily="18" charset="0"/>
            </a:endParaRPr>
          </a:p>
        </p:txBody>
      </p:sp>
      <p:sp>
        <p:nvSpPr>
          <p:cNvPr id="73740" name="Text Box 13"/>
          <p:cNvSpPr txBox="1">
            <a:spLocks noChangeArrowheads="1"/>
          </p:cNvSpPr>
          <p:nvPr/>
        </p:nvSpPr>
        <p:spPr bwMode="auto">
          <a:xfrm>
            <a:off x="5367339" y="5334000"/>
            <a:ext cx="1679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000000"/>
                </a:solidFill>
                <a:latin typeface="Times New Roman" panose="02020603050405020304" pitchFamily="18" charset="0"/>
              </a:rPr>
              <a:t>“Tim Finin”</a:t>
            </a:r>
          </a:p>
        </p:txBody>
      </p:sp>
      <p:sp>
        <p:nvSpPr>
          <p:cNvPr id="73741" name="Text Box 14"/>
          <p:cNvSpPr txBox="1">
            <a:spLocks noChangeArrowheads="1"/>
          </p:cNvSpPr>
          <p:nvPr/>
        </p:nvSpPr>
        <p:spPr bwMode="auto">
          <a:xfrm>
            <a:off x="7391400" y="5257800"/>
            <a:ext cx="250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a:t>
            </a:r>
            <a:r>
              <a:rPr lang="en-US" altLang="en-US">
                <a:solidFill>
                  <a:srgbClr val="000000"/>
                </a:solidFill>
                <a:latin typeface="Times New Roman" panose="02020603050405020304" pitchFamily="18" charset="0"/>
              </a:rPr>
              <a:t>finin@umbc.edu</a:t>
            </a:r>
            <a:r>
              <a:rPr lang="en-US" altLang="en-US">
                <a:latin typeface="Times New Roman" panose="02020603050405020304" pitchFamily="18" charset="0"/>
              </a:rPr>
              <a:t>”</a:t>
            </a:r>
          </a:p>
        </p:txBody>
      </p:sp>
      <p:sp>
        <p:nvSpPr>
          <p:cNvPr id="73742" name="Line 15"/>
          <p:cNvSpPr>
            <a:spLocks noChangeShapeType="1"/>
          </p:cNvSpPr>
          <p:nvPr/>
        </p:nvSpPr>
        <p:spPr bwMode="auto">
          <a:xfrm flipH="1">
            <a:off x="6248400" y="4495800"/>
            <a:ext cx="0" cy="838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43" name="Text Box 16"/>
          <p:cNvSpPr txBox="1">
            <a:spLocks noChangeArrowheads="1"/>
          </p:cNvSpPr>
          <p:nvPr/>
        </p:nvSpPr>
        <p:spPr bwMode="auto">
          <a:xfrm>
            <a:off x="4870451" y="46180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FF0000"/>
                </a:solidFill>
              </a:rPr>
              <a:t>bib:name</a:t>
            </a:r>
            <a:endParaRPr lang="en-US" altLang="en-US" sz="2800">
              <a:solidFill>
                <a:srgbClr val="FF0000"/>
              </a:solidFill>
              <a:latin typeface="Times New Roman" panose="02020603050405020304" pitchFamily="18" charset="0"/>
            </a:endParaRPr>
          </a:p>
        </p:txBody>
      </p:sp>
      <p:sp>
        <p:nvSpPr>
          <p:cNvPr id="73744" name="Line 17"/>
          <p:cNvSpPr>
            <a:spLocks noChangeShapeType="1"/>
          </p:cNvSpPr>
          <p:nvPr/>
        </p:nvSpPr>
        <p:spPr bwMode="auto">
          <a:xfrm>
            <a:off x="7239000" y="4114800"/>
            <a:ext cx="1219200" cy="1219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45" name="Text Box 18"/>
          <p:cNvSpPr txBox="1">
            <a:spLocks noChangeArrowheads="1"/>
          </p:cNvSpPr>
          <p:nvPr/>
        </p:nvSpPr>
        <p:spPr bwMode="auto">
          <a:xfrm>
            <a:off x="7761289" y="4389438"/>
            <a:ext cx="140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FF0000"/>
                </a:solidFill>
              </a:rPr>
              <a:t>bib:email</a:t>
            </a:r>
            <a:endParaRPr lang="en-US" altLang="en-US" sz="2800">
              <a:solidFill>
                <a:srgbClr val="FF0000"/>
              </a:solidFill>
              <a:latin typeface="Times New Roman" panose="02020603050405020304" pitchFamily="18" charset="0"/>
            </a:endParaRPr>
          </a:p>
        </p:txBody>
      </p:sp>
      <p:sp>
        <p:nvSpPr>
          <p:cNvPr id="73746" name="Line 19"/>
          <p:cNvSpPr>
            <a:spLocks noChangeShapeType="1"/>
          </p:cNvSpPr>
          <p:nvPr/>
        </p:nvSpPr>
        <p:spPr bwMode="auto">
          <a:xfrm>
            <a:off x="4495800" y="1905000"/>
            <a:ext cx="16002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9988825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dirty="0" smtClean="0"/>
              <a:t>N3 triple representation</a:t>
            </a:r>
          </a:p>
        </p:txBody>
      </p:sp>
      <p:sp>
        <p:nvSpPr>
          <p:cNvPr id="77827" name="Rectangle 3"/>
          <p:cNvSpPr>
            <a:spLocks noGrp="1" noChangeArrowheads="1"/>
          </p:cNvSpPr>
          <p:nvPr>
            <p:ph idx="1"/>
          </p:nvPr>
        </p:nvSpPr>
        <p:spPr/>
        <p:txBody>
          <a:bodyPr>
            <a:normAutofit/>
          </a:bodyPr>
          <a:lstStyle/>
          <a:p>
            <a:pPr marL="461963" lvl="1" indent="-173038">
              <a:buNone/>
            </a:pPr>
            <a:endParaRPr lang="en-US" altLang="en-US" sz="2000" dirty="0">
              <a:ea typeface="ＭＳ Ｐゴシック" panose="020B0600070205080204" pitchFamily="34" charset="-128"/>
            </a:endParaRPr>
          </a:p>
          <a:p>
            <a:pPr marL="461963" lvl="1" indent="-173038">
              <a:buNone/>
            </a:pPr>
            <a:r>
              <a:rPr lang="en-US" altLang="en-US" sz="1800" dirty="0">
                <a:ea typeface="ＭＳ Ｐゴシック" panose="020B0600070205080204" pitchFamily="34" charset="-128"/>
              </a:rPr>
              <a:t>&lt;http://umbc.edu/~finin/talks/idm02/&gt; &lt;http://purl.org/dc/elements/1.1/Title&gt; </a:t>
            </a:r>
            <a:br>
              <a:rPr lang="en-US" altLang="en-US" sz="1800" dirty="0">
                <a:ea typeface="ＭＳ Ｐゴシック" panose="020B0600070205080204" pitchFamily="34" charset="-128"/>
              </a:rPr>
            </a:br>
            <a:r>
              <a:rPr lang="en-US" altLang="en-US" sz="1800" dirty="0">
                <a:ea typeface="ＭＳ Ｐゴシック" panose="020B0600070205080204" pitchFamily="34" charset="-128"/>
              </a:rPr>
              <a:t>       "Intelligent Information Systems on the Web and in the Aether" .</a:t>
            </a:r>
          </a:p>
          <a:p>
            <a:pPr marL="461963" lvl="1" indent="-173038">
              <a:lnSpc>
                <a:spcPct val="80000"/>
              </a:lnSpc>
              <a:buNone/>
            </a:pPr>
            <a:r>
              <a:rPr lang="en-US" altLang="en-US" sz="1800" dirty="0">
                <a:ea typeface="ＭＳ Ｐゴシック" panose="020B0600070205080204" pitchFamily="34" charset="-128"/>
              </a:rPr>
              <a:t>_:j10949 &lt;http://daml.umbc.edu/ontologies/bib/Name&gt; "Tim </a:t>
            </a:r>
            <a:r>
              <a:rPr lang="en-US" altLang="en-US" sz="1800" dirty="0" err="1">
                <a:ea typeface="ＭＳ Ｐゴシック" panose="020B0600070205080204" pitchFamily="34" charset="-128"/>
              </a:rPr>
              <a:t>Finin</a:t>
            </a:r>
            <a:r>
              <a:rPr lang="en-US" altLang="en-US" sz="1800" dirty="0">
                <a:ea typeface="ＭＳ Ｐゴシック" panose="020B0600070205080204" pitchFamily="34" charset="-128"/>
              </a:rPr>
              <a:t>" .</a:t>
            </a:r>
          </a:p>
          <a:p>
            <a:pPr marL="461963" lvl="1" indent="-173038">
              <a:lnSpc>
                <a:spcPct val="80000"/>
              </a:lnSpc>
              <a:buNone/>
            </a:pPr>
            <a:r>
              <a:rPr lang="en-US" altLang="en-US" sz="1800" dirty="0">
                <a:ea typeface="ＭＳ Ｐゴシック" panose="020B0600070205080204" pitchFamily="34" charset="-128"/>
              </a:rPr>
              <a:t>_:j10949 &lt;http://daml.umbc.edu/ontologies/bib/Email&gt; "finin@umbc.edu" .</a:t>
            </a:r>
          </a:p>
          <a:p>
            <a:pPr marL="461963" lvl="1" indent="-173038">
              <a:lnSpc>
                <a:spcPct val="80000"/>
              </a:lnSpc>
              <a:buNone/>
            </a:pPr>
            <a:r>
              <a:rPr lang="en-US" altLang="en-US" sz="1800" dirty="0">
                <a:ea typeface="ＭＳ Ｐゴシック" panose="020B0600070205080204" pitchFamily="34" charset="-128"/>
              </a:rPr>
              <a:t>_:j10949 &lt;http://daml.umbc.edu/ontologies/bib/Aff&gt; &lt;http://umbc.edu/&gt; .</a:t>
            </a:r>
          </a:p>
          <a:p>
            <a:pPr marL="461963" lvl="1" indent="-173038">
              <a:lnSpc>
                <a:spcPct val="80000"/>
              </a:lnSpc>
              <a:buNone/>
            </a:pPr>
            <a:r>
              <a:rPr lang="en-US" altLang="en-US" sz="1800" dirty="0" smtClean="0">
                <a:ea typeface="ＭＳ Ｐゴシック" panose="020B0600070205080204" pitchFamily="34" charset="-128"/>
              </a:rPr>
              <a:t>&lt;</a:t>
            </a:r>
            <a:r>
              <a:rPr lang="en-US" altLang="en-US" sz="1800" dirty="0">
                <a:ea typeface="ＭＳ Ｐゴシック" panose="020B0600070205080204" pitchFamily="34" charset="-128"/>
              </a:rPr>
              <a:t>http://umbc.edu/~finin/talks/idm02/&gt; &lt;http://purl.org/dc/elements/1.1/Creator&gt;  _:j10949 .</a:t>
            </a:r>
          </a:p>
          <a:p>
            <a:pPr marL="461963" lvl="1" indent="-173038">
              <a:lnSpc>
                <a:spcPct val="80000"/>
              </a:lnSpc>
              <a:buNone/>
            </a:pPr>
            <a:endParaRPr lang="en-US" altLang="en-US" sz="2000" dirty="0">
              <a:ea typeface="ＭＳ Ｐゴシック" panose="020B0600070205080204" pitchFamily="34" charset="-128"/>
            </a:endParaRPr>
          </a:p>
          <a:p>
            <a:pPr marL="174625" indent="-174625" algn="r">
              <a:buNone/>
            </a:pPr>
            <a:r>
              <a:rPr lang="en-US" altLang="en-US" sz="2000" u="sng" dirty="0" smtClean="0"/>
              <a:t>Unique identifier_:</a:t>
            </a:r>
            <a:r>
              <a:rPr lang="en-US" altLang="en-US" sz="2000" u="sng" dirty="0"/>
              <a:t>j10949</a:t>
            </a:r>
          </a:p>
        </p:txBody>
      </p:sp>
    </p:spTree>
    <p:extLst>
      <p:ext uri="{BB962C8B-B14F-4D97-AF65-F5344CB8AC3E}">
        <p14:creationId xmlns:p14="http://schemas.microsoft.com/office/powerpoint/2010/main" val="330114368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a:t>N3 Example</a:t>
            </a:r>
          </a:p>
        </p:txBody>
      </p:sp>
      <p:sp>
        <p:nvSpPr>
          <p:cNvPr id="83971" name="Rectangle 3"/>
          <p:cNvSpPr>
            <a:spLocks noGrp="1" noChangeArrowheads="1"/>
          </p:cNvSpPr>
          <p:nvPr>
            <p:ph type="body" idx="1"/>
          </p:nvPr>
        </p:nvSpPr>
        <p:spPr>
          <a:xfrm>
            <a:off x="1790700" y="1257300"/>
            <a:ext cx="8610600" cy="4343400"/>
          </a:xfrm>
        </p:spPr>
        <p:txBody>
          <a:bodyPr>
            <a:normAutofit lnSpcReduction="10000"/>
          </a:bodyPr>
          <a:lstStyle/>
          <a:p>
            <a:pPr eaLnBrk="1" hangingPunct="1">
              <a:buFontTx/>
              <a:buNone/>
            </a:pPr>
            <a:r>
              <a:rPr lang="en-US" altLang="en-US" sz="2400"/>
              <a:t>@prefix rdf: http://www.w3.org/1999/02/22-rdf-syntax-ns# . </a:t>
            </a:r>
          </a:p>
          <a:p>
            <a:pPr eaLnBrk="1" hangingPunct="1">
              <a:buFontTx/>
              <a:buNone/>
            </a:pPr>
            <a:r>
              <a:rPr lang="en-US" altLang="en-US" sz="2400"/>
              <a:t>@prefix dc: http://purl.org/dc/elements/1.1/ .</a:t>
            </a:r>
          </a:p>
          <a:p>
            <a:pPr eaLnBrk="1" hangingPunct="1">
              <a:buFontTx/>
              <a:buNone/>
            </a:pPr>
            <a:r>
              <a:rPr lang="en-US" altLang="en-US" sz="2400"/>
              <a:t>@prefix bib: http://daml.umbc.edu/ontologies/bib/ .</a:t>
            </a:r>
          </a:p>
          <a:p>
            <a:pPr eaLnBrk="1" hangingPunct="1">
              <a:buFontTx/>
              <a:buNone/>
            </a:pPr>
            <a:r>
              <a:rPr lang="en-US" altLang="en-US" sz="2400"/>
              <a:t>&lt;http://umbc.edu/~finin/talks/idm02/&gt; </a:t>
            </a:r>
          </a:p>
          <a:p>
            <a:pPr eaLnBrk="1" hangingPunct="1">
              <a:buFontTx/>
              <a:buNone/>
            </a:pPr>
            <a:r>
              <a:rPr lang="en-US" altLang="en-US" sz="2400"/>
              <a:t>    dc:title "Intelligent Information Systems on the Web</a:t>
            </a:r>
            <a:br>
              <a:rPr lang="en-US" altLang="en-US" sz="2400"/>
            </a:br>
            <a:r>
              <a:rPr lang="en-US" altLang="en-US" sz="2400"/>
              <a:t>            and in the Aether" ;</a:t>
            </a:r>
          </a:p>
          <a:p>
            <a:pPr eaLnBrk="1" hangingPunct="1">
              <a:buFontTx/>
              <a:buNone/>
            </a:pPr>
            <a:r>
              <a:rPr lang="en-US" altLang="en-US" sz="2400"/>
              <a:t>  dc:creator </a:t>
            </a:r>
          </a:p>
          <a:p>
            <a:pPr eaLnBrk="1" hangingPunct="1">
              <a:buFontTx/>
              <a:buNone/>
            </a:pPr>
            <a:r>
              <a:rPr lang="en-US" altLang="en-US" sz="2400"/>
              <a:t>      [ bib:Name "Tim Finin";</a:t>
            </a:r>
          </a:p>
          <a:p>
            <a:pPr eaLnBrk="1" hangingPunct="1">
              <a:buFontTx/>
              <a:buNone/>
            </a:pPr>
            <a:r>
              <a:rPr lang="en-US" altLang="en-US" sz="2400"/>
              <a:t>        bib:Email "finin@umbc.edu"</a:t>
            </a:r>
          </a:p>
          <a:p>
            <a:pPr eaLnBrk="1" hangingPunct="1">
              <a:buFontTx/>
              <a:buNone/>
            </a:pPr>
            <a:r>
              <a:rPr lang="en-US" altLang="en-US" sz="2400"/>
              <a:t>        bib:Aff: "http://umbc.edu/" ] .</a:t>
            </a:r>
          </a:p>
        </p:txBody>
      </p:sp>
    </p:spTree>
    <p:extLst>
      <p:ext uri="{BB962C8B-B14F-4D97-AF65-F5344CB8AC3E}">
        <p14:creationId xmlns:p14="http://schemas.microsoft.com/office/powerpoint/2010/main" val="1754732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3E61A2-62B5-49A3-B856-CD202CB8F4D7}" type="slidenum">
              <a:rPr lang="el-GR" altLang="en-US">
                <a:solidFill>
                  <a:schemeClr val="bg1"/>
                </a:solidFill>
              </a:rPr>
              <a:pPr eaLnBrk="1" hangingPunct="1"/>
              <a:t>39</a:t>
            </a:fld>
            <a:endParaRPr lang="el-GR" altLang="en-US">
              <a:solidFill>
                <a:schemeClr val="bg1"/>
              </a:solidFill>
            </a:endParaRPr>
          </a:p>
        </p:txBody>
      </p:sp>
      <p:sp>
        <p:nvSpPr>
          <p:cNvPr id="13317" name="AutoShape 2"/>
          <p:cNvSpPr>
            <a:spLocks noGrp="1" noChangeArrowheads="1"/>
          </p:cNvSpPr>
          <p:nvPr>
            <p:ph type="title"/>
          </p:nvPr>
        </p:nvSpPr>
        <p:spPr/>
        <p:txBody>
          <a:bodyPr/>
          <a:lstStyle/>
          <a:p>
            <a:pPr eaLnBrk="1" hangingPunct="1"/>
            <a:r>
              <a:rPr lang="en-US" altLang="en-US" dirty="0" smtClean="0"/>
              <a:t>Triples as logical formula</a:t>
            </a:r>
            <a:endParaRPr lang="el-GR" altLang="en-US" dirty="0" smtClean="0"/>
          </a:p>
        </p:txBody>
      </p:sp>
      <p:sp>
        <p:nvSpPr>
          <p:cNvPr id="13318" name="Rectangle 3"/>
          <p:cNvSpPr>
            <a:spLocks noGrp="1" noChangeArrowheads="1"/>
          </p:cNvSpPr>
          <p:nvPr>
            <p:ph type="body" idx="1"/>
          </p:nvPr>
        </p:nvSpPr>
        <p:spPr/>
        <p:txBody>
          <a:bodyPr/>
          <a:lstStyle/>
          <a:p>
            <a:pPr eaLnBrk="1" hangingPunct="1"/>
            <a:r>
              <a:rPr lang="en-US" altLang="en-US" dirty="0" smtClean="0"/>
              <a:t>The triple (</a:t>
            </a:r>
            <a:r>
              <a:rPr lang="en-US" altLang="en-US" dirty="0" err="1" smtClean="0"/>
              <a:t>x,P,y</a:t>
            </a:r>
            <a:r>
              <a:rPr lang="en-US" altLang="en-US" dirty="0" smtClean="0"/>
              <a:t>) can be considered as a logical formula P(</a:t>
            </a:r>
            <a:r>
              <a:rPr lang="en-US" altLang="en-US" dirty="0" err="1" smtClean="0"/>
              <a:t>x,y</a:t>
            </a:r>
            <a:r>
              <a:rPr lang="en-US" altLang="en-US" dirty="0" smtClean="0"/>
              <a:t>)</a:t>
            </a:r>
            <a:endParaRPr lang="en-GB" altLang="en-US" dirty="0" smtClean="0"/>
          </a:p>
          <a:p>
            <a:pPr lvl="1" eaLnBrk="1" hangingPunct="1"/>
            <a:r>
              <a:rPr lang="en-GB" altLang="en-US" dirty="0" smtClean="0"/>
              <a:t>Binary predicate P relates object x to object y </a:t>
            </a:r>
          </a:p>
          <a:p>
            <a:pPr lvl="1" eaLnBrk="1" hangingPunct="1"/>
            <a:r>
              <a:rPr lang="en-GB" altLang="en-US" dirty="0" smtClean="0"/>
              <a:t>RDF offers only </a:t>
            </a:r>
            <a:r>
              <a:rPr lang="en-GB" altLang="en-US" dirty="0" smtClean="0">
                <a:solidFill>
                  <a:schemeClr val="accent1"/>
                </a:solidFill>
              </a:rPr>
              <a:t>binary predicates</a:t>
            </a:r>
            <a:endParaRPr lang="el-GR" altLang="en-US" dirty="0" smtClean="0"/>
          </a:p>
        </p:txBody>
      </p:sp>
    </p:spTree>
    <p:extLst>
      <p:ext uri="{BB962C8B-B14F-4D97-AF65-F5344CB8AC3E}">
        <p14:creationId xmlns:p14="http://schemas.microsoft.com/office/powerpoint/2010/main" val="2000588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21506" name="Rectangle 2"/>
          <p:cNvSpPr>
            <a:spLocks noGrp="1" noChangeArrowheads="1"/>
          </p:cNvSpPr>
          <p:nvPr>
            <p:ph idx="1"/>
          </p:nvPr>
        </p:nvSpPr>
        <p:spPr/>
        <p:txBody>
          <a:bodyPr/>
          <a:lstStyle/>
          <a:p>
            <a:pPr marL="0" indent="0">
              <a:buNone/>
            </a:pPr>
            <a:r>
              <a:rPr lang="en-US" altLang="en-US" sz="3600" dirty="0"/>
              <a:t>“The web has made people smarter.  We need to understand how to use it to make machines smarter, too.”</a:t>
            </a:r>
          </a:p>
          <a:p>
            <a:pPr marL="0" indent="0">
              <a:buNone/>
            </a:pPr>
            <a:r>
              <a:rPr lang="en-US" altLang="en-US" dirty="0" smtClean="0"/>
              <a:t> </a:t>
            </a:r>
            <a:r>
              <a:rPr lang="en-US" altLang="en-US" dirty="0"/>
              <a:t>	-- Michael I. Jordan, </a:t>
            </a:r>
            <a:r>
              <a:rPr lang="en-US" altLang="en-US" dirty="0" smtClean="0"/>
              <a:t>Professor, UC Berkeley</a:t>
            </a:r>
            <a:endParaRPr lang="en-US" altLang="en-US" dirty="0"/>
          </a:p>
        </p:txBody>
      </p:sp>
    </p:spTree>
    <p:extLst>
      <p:ext uri="{BB962C8B-B14F-4D97-AF65-F5344CB8AC3E}">
        <p14:creationId xmlns:p14="http://schemas.microsoft.com/office/powerpoint/2010/main" val="3041938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2458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BC14B9-C67C-4F94-A45D-AD555C69D4AC}" type="slidenum">
              <a:rPr lang="el-GR" altLang="en-US">
                <a:solidFill>
                  <a:schemeClr val="bg1"/>
                </a:solidFill>
              </a:rPr>
              <a:pPr eaLnBrk="1" hangingPunct="1"/>
              <a:t>40</a:t>
            </a:fld>
            <a:endParaRPr lang="el-GR" altLang="en-US">
              <a:solidFill>
                <a:schemeClr val="bg1"/>
              </a:solidFill>
            </a:endParaRPr>
          </a:p>
        </p:txBody>
      </p:sp>
      <p:sp>
        <p:nvSpPr>
          <p:cNvPr id="24581" name="AutoShape 2"/>
          <p:cNvSpPr>
            <a:spLocks noGrp="1" noChangeArrowheads="1"/>
          </p:cNvSpPr>
          <p:nvPr>
            <p:ph type="title"/>
          </p:nvPr>
        </p:nvSpPr>
        <p:spPr/>
        <p:txBody>
          <a:bodyPr/>
          <a:lstStyle/>
          <a:p>
            <a:pPr eaLnBrk="1" hangingPunct="1"/>
            <a:r>
              <a:rPr lang="en-US" altLang="en-US" sz="3200" dirty="0" smtClean="0"/>
              <a:t>Binary </a:t>
            </a:r>
            <a:r>
              <a:rPr lang="en-US" altLang="en-US" sz="3200" dirty="0"/>
              <a:t>Predicates</a:t>
            </a:r>
            <a:endParaRPr lang="el-GR" altLang="en-US" sz="3200" dirty="0"/>
          </a:p>
        </p:txBody>
      </p:sp>
      <p:sp>
        <p:nvSpPr>
          <p:cNvPr id="24582" name="Rectangle 3"/>
          <p:cNvSpPr>
            <a:spLocks noGrp="1" noChangeArrowheads="1"/>
          </p:cNvSpPr>
          <p:nvPr>
            <p:ph type="body" idx="1"/>
          </p:nvPr>
        </p:nvSpPr>
        <p:spPr/>
        <p:txBody>
          <a:bodyPr/>
          <a:lstStyle/>
          <a:p>
            <a:pPr eaLnBrk="1" hangingPunct="1"/>
            <a:r>
              <a:rPr lang="en-US" altLang="en-US" dirty="0" smtClean="0"/>
              <a:t>RDF uses only binary properties</a:t>
            </a:r>
            <a:endParaRPr lang="en-GB" altLang="en-US" dirty="0" smtClean="0"/>
          </a:p>
          <a:p>
            <a:pPr lvl="1" eaLnBrk="1" hangingPunct="1"/>
            <a:r>
              <a:rPr lang="en-GB" altLang="en-US" dirty="0" smtClean="0"/>
              <a:t>How to represent predicates with more than 2 arguments?</a:t>
            </a:r>
            <a:endParaRPr lang="el-GR" altLang="en-US" dirty="0" smtClean="0"/>
          </a:p>
          <a:p>
            <a:pPr lvl="1" eaLnBrk="1" hangingPunct="1"/>
            <a:r>
              <a:rPr lang="en-US" altLang="en-US" dirty="0" smtClean="0"/>
              <a:t>Represent using </a:t>
            </a:r>
            <a:r>
              <a:rPr lang="en-US" altLang="en-US" i="1" dirty="0" smtClean="0"/>
              <a:t>multiple</a:t>
            </a:r>
            <a:r>
              <a:rPr lang="en-US" altLang="en-US" dirty="0" smtClean="0"/>
              <a:t> </a:t>
            </a:r>
            <a:r>
              <a:rPr lang="el-GR" altLang="en-US" dirty="0" smtClean="0"/>
              <a:t>binary predicates</a:t>
            </a:r>
            <a:endParaRPr lang="en-US" altLang="en-US" dirty="0" smtClean="0"/>
          </a:p>
          <a:p>
            <a:pPr eaLnBrk="1" hangingPunct="1"/>
            <a:r>
              <a:rPr lang="en-GB" altLang="en-US" dirty="0" smtClean="0"/>
              <a:t>Example: </a:t>
            </a:r>
            <a:r>
              <a:rPr lang="en-GB" altLang="en-US" b="1" dirty="0" smtClean="0"/>
              <a:t>referee(X,Y,Z)</a:t>
            </a:r>
            <a:r>
              <a:rPr lang="en-GB" altLang="en-US" dirty="0" smtClean="0"/>
              <a:t> </a:t>
            </a:r>
            <a:endParaRPr lang="en-GB" altLang="en-US" b="1" dirty="0" smtClean="0"/>
          </a:p>
          <a:p>
            <a:pPr lvl="1" eaLnBrk="1" hangingPunct="1"/>
            <a:r>
              <a:rPr lang="en-GB" altLang="en-US" b="1" dirty="0" smtClean="0"/>
              <a:t>X</a:t>
            </a:r>
            <a:r>
              <a:rPr lang="en-GB" altLang="en-US" dirty="0" smtClean="0"/>
              <a:t> is the referee in a chess game between players </a:t>
            </a:r>
            <a:r>
              <a:rPr lang="en-GB" altLang="en-US" b="1" dirty="0" smtClean="0"/>
              <a:t>Y</a:t>
            </a:r>
            <a:r>
              <a:rPr lang="en-GB" altLang="en-US" dirty="0" smtClean="0"/>
              <a:t> and </a:t>
            </a:r>
            <a:r>
              <a:rPr lang="en-GB" altLang="en-US" b="1" dirty="0" smtClean="0"/>
              <a:t>Z</a:t>
            </a:r>
            <a:endParaRPr lang="el-GR" altLang="en-US" dirty="0" smtClean="0"/>
          </a:p>
        </p:txBody>
      </p:sp>
    </p:spTree>
    <p:extLst>
      <p:ext uri="{BB962C8B-B14F-4D97-AF65-F5344CB8AC3E}">
        <p14:creationId xmlns:p14="http://schemas.microsoft.com/office/powerpoint/2010/main" val="52284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25604"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91738F-8B69-4E9E-8960-9AC88F341006}" type="slidenum">
              <a:rPr lang="el-GR" altLang="en-US">
                <a:solidFill>
                  <a:schemeClr val="bg1"/>
                </a:solidFill>
              </a:rPr>
              <a:pPr eaLnBrk="1" hangingPunct="1"/>
              <a:t>41</a:t>
            </a:fld>
            <a:endParaRPr lang="el-GR" altLang="en-US">
              <a:solidFill>
                <a:schemeClr val="bg1"/>
              </a:solidFill>
            </a:endParaRPr>
          </a:p>
        </p:txBody>
      </p:sp>
      <p:sp>
        <p:nvSpPr>
          <p:cNvPr id="25605" name="AutoShape 2"/>
          <p:cNvSpPr>
            <a:spLocks noGrp="1" noChangeArrowheads="1"/>
          </p:cNvSpPr>
          <p:nvPr>
            <p:ph type="title"/>
          </p:nvPr>
        </p:nvSpPr>
        <p:spPr/>
        <p:txBody>
          <a:bodyPr/>
          <a:lstStyle/>
          <a:p>
            <a:r>
              <a:rPr lang="en-US" altLang="en-US" sz="3200" dirty="0"/>
              <a:t>Binary Predicates</a:t>
            </a:r>
            <a:endParaRPr lang="el-GR" altLang="en-US" sz="3200" dirty="0"/>
          </a:p>
        </p:txBody>
      </p:sp>
      <p:sp>
        <p:nvSpPr>
          <p:cNvPr id="25606" name="Rectangle 3"/>
          <p:cNvSpPr>
            <a:spLocks noGrp="1" noChangeArrowheads="1"/>
          </p:cNvSpPr>
          <p:nvPr>
            <p:ph type="body" idx="1"/>
          </p:nvPr>
        </p:nvSpPr>
        <p:spPr/>
        <p:txBody>
          <a:bodyPr/>
          <a:lstStyle/>
          <a:p>
            <a:pPr eaLnBrk="1" hangingPunct="1"/>
            <a:r>
              <a:rPr lang="en-GB" altLang="en-US" dirty="0" smtClean="0"/>
              <a:t>We introduce:</a:t>
            </a:r>
          </a:p>
          <a:p>
            <a:pPr lvl="1" eaLnBrk="1" hangingPunct="1"/>
            <a:r>
              <a:rPr lang="en-GB" altLang="en-US" dirty="0" smtClean="0"/>
              <a:t>a new auxiliary resource </a:t>
            </a:r>
            <a:r>
              <a:rPr lang="en-GB" altLang="en-US" b="1" dirty="0" err="1" smtClean="0"/>
              <a:t>chessGame</a:t>
            </a:r>
            <a:endParaRPr lang="en-GB" altLang="en-US" dirty="0" smtClean="0"/>
          </a:p>
          <a:p>
            <a:pPr lvl="1" eaLnBrk="1" hangingPunct="1"/>
            <a:r>
              <a:rPr lang="en-GB" altLang="en-US" dirty="0" smtClean="0"/>
              <a:t>the binary predicates </a:t>
            </a:r>
            <a:r>
              <a:rPr lang="en-GB" altLang="en-US" b="1" dirty="0" smtClean="0"/>
              <a:t>ref</a:t>
            </a:r>
            <a:r>
              <a:rPr lang="en-GB" altLang="en-US" dirty="0" smtClean="0"/>
              <a:t>, </a:t>
            </a:r>
            <a:r>
              <a:rPr lang="en-GB" altLang="en-US" b="1" dirty="0" smtClean="0"/>
              <a:t>player1</a:t>
            </a:r>
            <a:r>
              <a:rPr lang="en-GB" altLang="en-US" dirty="0" smtClean="0"/>
              <a:t>, and </a:t>
            </a:r>
            <a:r>
              <a:rPr lang="en-GB" altLang="en-US" b="1" dirty="0" smtClean="0"/>
              <a:t>player2</a:t>
            </a:r>
            <a:endParaRPr lang="en-GB" altLang="en-US" dirty="0" smtClean="0"/>
          </a:p>
          <a:p>
            <a:pPr eaLnBrk="1" hangingPunct="1"/>
            <a:r>
              <a:rPr lang="en-GB" altLang="en-US" dirty="0" smtClean="0"/>
              <a:t>We can represent </a:t>
            </a:r>
            <a:r>
              <a:rPr lang="en-GB" altLang="en-US" b="1" dirty="0" smtClean="0"/>
              <a:t>referee(X,Y,Z)</a:t>
            </a:r>
            <a:r>
              <a:rPr lang="en-GB" altLang="en-US" dirty="0" smtClean="0"/>
              <a:t> as:</a:t>
            </a:r>
            <a:endParaRPr lang="en-US" altLang="en-US" dirty="0" smtClean="0"/>
          </a:p>
          <a:p>
            <a:pPr lvl="1" eaLnBrk="1" hangingPunct="1"/>
            <a:endParaRPr lang="en-US" altLang="en-US" dirty="0" smtClean="0"/>
          </a:p>
          <a:p>
            <a:pPr eaLnBrk="1" hangingPunct="1"/>
            <a:endParaRPr lang="el-GR" altLang="en-US" dirty="0" smtClean="0"/>
          </a:p>
        </p:txBody>
      </p:sp>
      <p:pic>
        <p:nvPicPr>
          <p:cNvPr id="25607" name="Picture 4"/>
          <p:cNvPicPr>
            <a:picLocks noChangeAspect="1" noChangeArrowheads="1"/>
          </p:cNvPicPr>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l="4485" t="5797" r="4164" b="1855"/>
          <a:stretch>
            <a:fillRect/>
          </a:stretch>
        </p:blipFill>
        <p:spPr bwMode="auto">
          <a:xfrm>
            <a:off x="3950037" y="3876918"/>
            <a:ext cx="3084513"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829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GB" altLang="en-US" dirty="0" smtClean="0"/>
              <a:t>RDF Schema</a:t>
            </a:r>
            <a:endParaRPr lang="en-GB" altLang="en-US" dirty="0"/>
          </a:p>
        </p:txBody>
      </p:sp>
      <p:sp>
        <p:nvSpPr>
          <p:cNvPr id="37891" name="Rectangle 3"/>
          <p:cNvSpPr>
            <a:spLocks noGrp="1" noChangeArrowheads="1"/>
          </p:cNvSpPr>
          <p:nvPr>
            <p:ph idx="1"/>
          </p:nvPr>
        </p:nvSpPr>
        <p:spPr/>
        <p:txBody>
          <a:bodyPr/>
          <a:lstStyle/>
          <a:p>
            <a:pPr>
              <a:lnSpc>
                <a:spcPct val="80000"/>
              </a:lnSpc>
            </a:pPr>
            <a:r>
              <a:rPr lang="en-GB" altLang="en-US" sz="3000" dirty="0" smtClean="0"/>
              <a:t>RDF Schema </a:t>
            </a:r>
            <a:r>
              <a:rPr lang="en-GB" altLang="en-US" sz="3000" dirty="0"/>
              <a:t>extends RDF with standard “ontology vocabulary”:</a:t>
            </a:r>
          </a:p>
          <a:p>
            <a:pPr lvl="1">
              <a:lnSpc>
                <a:spcPct val="80000"/>
              </a:lnSpc>
            </a:pPr>
            <a:r>
              <a:rPr lang="en-GB" altLang="en-US" sz="2600" dirty="0"/>
              <a:t>Class, Property</a:t>
            </a:r>
          </a:p>
          <a:p>
            <a:pPr lvl="1">
              <a:lnSpc>
                <a:spcPct val="80000"/>
              </a:lnSpc>
            </a:pPr>
            <a:r>
              <a:rPr lang="en-GB" altLang="en-US" sz="2600" dirty="0"/>
              <a:t>Type, </a:t>
            </a:r>
            <a:r>
              <a:rPr lang="en-GB" altLang="en-US" sz="2600" dirty="0" err="1"/>
              <a:t>subClassOf</a:t>
            </a:r>
            <a:endParaRPr lang="en-GB" altLang="en-US" sz="2600" dirty="0"/>
          </a:p>
          <a:p>
            <a:pPr lvl="1">
              <a:lnSpc>
                <a:spcPct val="80000"/>
              </a:lnSpc>
            </a:pPr>
            <a:r>
              <a:rPr lang="en-GB" altLang="en-US" sz="2600" dirty="0"/>
              <a:t>domain, range</a:t>
            </a:r>
          </a:p>
          <a:p>
            <a:pPr lvl="1">
              <a:lnSpc>
                <a:spcPct val="80000"/>
              </a:lnSpc>
            </a:pPr>
            <a:endParaRPr lang="en-GB" altLang="en-US" sz="2600" dirty="0"/>
          </a:p>
        </p:txBody>
      </p:sp>
      <p:sp>
        <p:nvSpPr>
          <p:cNvPr id="5" name="Slide Number Placeholder 3"/>
          <p:cNvSpPr>
            <a:spLocks noGrp="1"/>
          </p:cNvSpPr>
          <p:nvPr>
            <p:ph type="sldNum" sz="quarter" idx="12"/>
          </p:nvPr>
        </p:nvSpPr>
        <p:spPr/>
        <p:txBody>
          <a:bodyPr/>
          <a:lstStyle/>
          <a:p>
            <a:fld id="{B5771D73-1B48-437E-B201-C89598D43CF0}" type="slidenum">
              <a:rPr lang="en-US" altLang="en-US"/>
              <a:pPr/>
              <a:t>42</a:t>
            </a:fld>
            <a:endParaRPr lang="en-US" altLang="en-US"/>
          </a:p>
        </p:txBody>
      </p:sp>
    </p:spTree>
    <p:extLst>
      <p:ext uri="{BB962C8B-B14F-4D97-AF65-F5344CB8AC3E}">
        <p14:creationId xmlns:p14="http://schemas.microsoft.com/office/powerpoint/2010/main" val="3812903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7D3D45-0A59-454E-9702-19A99ABA67AE}" type="slidenum">
              <a:rPr lang="en-US" altLang="en-US"/>
              <a:pPr/>
              <a:t>43</a:t>
            </a:fld>
            <a:endParaRPr lang="en-US" altLang="en-US"/>
          </a:p>
        </p:txBody>
      </p:sp>
      <p:sp>
        <p:nvSpPr>
          <p:cNvPr id="259074" name="Rectangle 2"/>
          <p:cNvSpPr>
            <a:spLocks noGrp="1" noRot="1" noChangeArrowheads="1"/>
          </p:cNvSpPr>
          <p:nvPr>
            <p:ph type="title"/>
          </p:nvPr>
        </p:nvSpPr>
        <p:spPr/>
        <p:txBody>
          <a:bodyPr/>
          <a:lstStyle/>
          <a:p>
            <a:r>
              <a:rPr lang="en-US" altLang="en-US" dirty="0"/>
              <a:t>RDF </a:t>
            </a:r>
            <a:r>
              <a:rPr lang="en-US" altLang="en-US" dirty="0" smtClean="0"/>
              <a:t>Schema</a:t>
            </a:r>
            <a:endParaRPr lang="en-US" altLang="en-US" dirty="0"/>
          </a:p>
        </p:txBody>
      </p:sp>
      <p:sp>
        <p:nvSpPr>
          <p:cNvPr id="259075" name="Rectangle 3"/>
          <p:cNvSpPr>
            <a:spLocks noGrp="1" noChangeArrowheads="1"/>
          </p:cNvSpPr>
          <p:nvPr>
            <p:ph type="body" idx="1"/>
          </p:nvPr>
        </p:nvSpPr>
        <p:spPr/>
        <p:txBody>
          <a:bodyPr/>
          <a:lstStyle/>
          <a:p>
            <a:r>
              <a:rPr lang="en-US" altLang="en-US" dirty="0"/>
              <a:t>RDF is a universal language that enables users to describe their own </a:t>
            </a:r>
            <a:r>
              <a:rPr lang="en-US" altLang="en-US" dirty="0" smtClean="0"/>
              <a:t>vocabularies</a:t>
            </a:r>
            <a:endParaRPr lang="en-US" altLang="en-US" dirty="0"/>
          </a:p>
          <a:p>
            <a:r>
              <a:rPr lang="en-US" altLang="en-US" dirty="0" smtClean="0"/>
              <a:t>But </a:t>
            </a:r>
            <a:r>
              <a:rPr lang="en-US" altLang="en-US" dirty="0"/>
              <a:t>RDF does not make </a:t>
            </a:r>
            <a:r>
              <a:rPr lang="en-US" altLang="en-US" dirty="0" smtClean="0"/>
              <a:t>assumptions </a:t>
            </a:r>
            <a:r>
              <a:rPr lang="en-US" altLang="en-US" dirty="0"/>
              <a:t>about any particular </a:t>
            </a:r>
            <a:r>
              <a:rPr lang="en-US" altLang="en-US" dirty="0" smtClean="0"/>
              <a:t>domain</a:t>
            </a:r>
            <a:endParaRPr lang="en-US" altLang="en-US" dirty="0"/>
          </a:p>
          <a:p>
            <a:r>
              <a:rPr lang="en-US" altLang="en-US" dirty="0"/>
              <a:t>It is up </a:t>
            </a:r>
            <a:r>
              <a:rPr lang="en-US" altLang="en-US" dirty="0" smtClean="0"/>
              <a:t>to the </a:t>
            </a:r>
            <a:r>
              <a:rPr lang="en-US" altLang="en-US" dirty="0"/>
              <a:t>user to define this </a:t>
            </a:r>
            <a:r>
              <a:rPr lang="en-US" altLang="en-US" dirty="0" smtClean="0"/>
              <a:t>using </a:t>
            </a:r>
            <a:r>
              <a:rPr lang="en-US" altLang="en-US" dirty="0"/>
              <a:t>RDF </a:t>
            </a:r>
            <a:r>
              <a:rPr lang="en-US" altLang="en-US" dirty="0" smtClean="0"/>
              <a:t>Schema</a:t>
            </a:r>
            <a:endParaRPr lang="en-US" altLang="en-US" dirty="0"/>
          </a:p>
        </p:txBody>
      </p:sp>
    </p:spTree>
    <p:extLst>
      <p:ext uri="{BB962C8B-B14F-4D97-AF65-F5344CB8AC3E}">
        <p14:creationId xmlns:p14="http://schemas.microsoft.com/office/powerpoint/2010/main" val="3542177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2"/>
          <p:cNvSpPr>
            <a:spLocks noGrp="1"/>
          </p:cNvSpPr>
          <p:nvPr>
            <p:ph type="sldNum" sz="quarter" idx="10"/>
          </p:nvPr>
        </p:nvSpPr>
        <p:spPr/>
        <p:txBody>
          <a:bodyPr/>
          <a:lstStyle/>
          <a:p>
            <a:fld id="{1CCCF871-8E13-4DCA-ABFC-36750B83432B}" type="slidenum">
              <a:rPr lang="en-US" altLang="en-US"/>
              <a:pPr/>
              <a:t>44</a:t>
            </a:fld>
            <a:endParaRPr lang="en-US" altLang="en-US"/>
          </a:p>
        </p:txBody>
      </p:sp>
      <p:sp>
        <p:nvSpPr>
          <p:cNvPr id="41986" name="Rectangle 2"/>
          <p:cNvSpPr>
            <a:spLocks noGrp="1" noRot="1" noChangeArrowheads="1"/>
          </p:cNvSpPr>
          <p:nvPr>
            <p:ph type="title"/>
          </p:nvPr>
        </p:nvSpPr>
        <p:spPr/>
        <p:txBody>
          <a:bodyPr/>
          <a:lstStyle/>
          <a:p>
            <a:r>
              <a:rPr lang="en-US" altLang="en-US"/>
              <a:t>What does RDF Schema add?</a:t>
            </a:r>
          </a:p>
        </p:txBody>
      </p:sp>
      <p:sp>
        <p:nvSpPr>
          <p:cNvPr id="41987" name="Rectangle 3"/>
          <p:cNvSpPr>
            <a:spLocks noChangeArrowheads="1"/>
          </p:cNvSpPr>
          <p:nvPr/>
        </p:nvSpPr>
        <p:spPr bwMode="auto">
          <a:xfrm>
            <a:off x="2667000" y="1371600"/>
            <a:ext cx="7620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en-US" altLang="en-US" sz="2400">
                <a:latin typeface="Tahoma" panose="020B0604030504040204" pitchFamily="34" charset="0"/>
              </a:rPr>
              <a:t>Defines </a:t>
            </a:r>
            <a:r>
              <a:rPr lang="en-US" altLang="en-US" sz="2400">
                <a:solidFill>
                  <a:srgbClr val="0000FF"/>
                </a:solidFill>
                <a:latin typeface="Tahoma" panose="020B0604030504040204" pitchFamily="34" charset="0"/>
              </a:rPr>
              <a:t>vocabulary</a:t>
            </a:r>
            <a:r>
              <a:rPr lang="en-US" altLang="en-US" sz="2400">
                <a:latin typeface="Tahoma" panose="020B0604030504040204" pitchFamily="34" charset="0"/>
              </a:rPr>
              <a:t> for RDF</a:t>
            </a:r>
          </a:p>
          <a:p>
            <a:pPr eaLnBrk="1" hangingPunct="1">
              <a:spcBef>
                <a:spcPct val="20000"/>
              </a:spcBef>
              <a:buFontTx/>
              <a:buChar char="•"/>
            </a:pPr>
            <a:r>
              <a:rPr lang="en-US" altLang="en-US" sz="2400">
                <a:latin typeface="Tahoma" panose="020B0604030504040204" pitchFamily="34" charset="0"/>
              </a:rPr>
              <a:t>Organizes this vocabulary in a </a:t>
            </a:r>
            <a:r>
              <a:rPr lang="en-US" altLang="en-US" sz="2400">
                <a:solidFill>
                  <a:srgbClr val="0000FF"/>
                </a:solidFill>
                <a:latin typeface="Tahoma" panose="020B0604030504040204" pitchFamily="34" charset="0"/>
              </a:rPr>
              <a:t>typed hierarchy</a:t>
            </a:r>
          </a:p>
          <a:p>
            <a:pPr lvl="1" eaLnBrk="1" hangingPunct="1">
              <a:spcBef>
                <a:spcPct val="20000"/>
              </a:spcBef>
              <a:buFontTx/>
              <a:buChar char="•"/>
            </a:pPr>
            <a:r>
              <a:rPr lang="en-US" altLang="en-US" sz="2400">
                <a:latin typeface="Tahoma" panose="020B0604030504040204" pitchFamily="34" charset="0"/>
              </a:rPr>
              <a:t>Class, subClassOf, type</a:t>
            </a:r>
          </a:p>
          <a:p>
            <a:pPr lvl="1" eaLnBrk="1" hangingPunct="1">
              <a:spcBef>
                <a:spcPct val="20000"/>
              </a:spcBef>
              <a:buFontTx/>
              <a:buChar char="•"/>
            </a:pPr>
            <a:r>
              <a:rPr lang="en-US" altLang="en-US" sz="2400">
                <a:latin typeface="Tahoma" panose="020B0604030504040204" pitchFamily="34" charset="0"/>
              </a:rPr>
              <a:t>Property, subPropertyOf</a:t>
            </a:r>
          </a:p>
          <a:p>
            <a:pPr lvl="1" eaLnBrk="1" hangingPunct="1">
              <a:spcBef>
                <a:spcPct val="20000"/>
              </a:spcBef>
              <a:buFontTx/>
              <a:buChar char="•"/>
            </a:pPr>
            <a:r>
              <a:rPr lang="en-US" altLang="en-US" sz="2400">
                <a:latin typeface="Tahoma" panose="020B0604030504040204" pitchFamily="34" charset="0"/>
              </a:rPr>
              <a:t>domain, range</a:t>
            </a:r>
          </a:p>
        </p:txBody>
      </p:sp>
      <p:sp>
        <p:nvSpPr>
          <p:cNvPr id="41988" name="Oval 4"/>
          <p:cNvSpPr>
            <a:spLocks noChangeArrowheads="1"/>
          </p:cNvSpPr>
          <p:nvPr/>
        </p:nvSpPr>
        <p:spPr bwMode="auto">
          <a:xfrm>
            <a:off x="7754938" y="5513389"/>
            <a:ext cx="809682"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ahoma" panose="020B0604030504040204" pitchFamily="34" charset="0"/>
              </a:rPr>
              <a:t>Alan</a:t>
            </a:r>
          </a:p>
        </p:txBody>
      </p:sp>
      <p:sp>
        <p:nvSpPr>
          <p:cNvPr id="41989" name="Oval 5"/>
          <p:cNvSpPr>
            <a:spLocks noChangeArrowheads="1"/>
          </p:cNvSpPr>
          <p:nvPr/>
        </p:nvSpPr>
        <p:spPr bwMode="auto">
          <a:xfrm>
            <a:off x="3054351" y="5529264"/>
            <a:ext cx="800485"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latin typeface="Tahoma" panose="020B0604030504040204" pitchFamily="34" charset="0"/>
              </a:rPr>
              <a:t>Tom</a:t>
            </a:r>
            <a:endParaRPr lang="en-US" altLang="en-US" sz="1600">
              <a:latin typeface="Tahoma" panose="020B0604030504040204" pitchFamily="34" charset="0"/>
            </a:endParaRPr>
          </a:p>
        </p:txBody>
      </p:sp>
      <p:cxnSp>
        <p:nvCxnSpPr>
          <p:cNvPr id="41990" name="AutoShape 6"/>
          <p:cNvCxnSpPr>
            <a:cxnSpLocks noChangeShapeType="1"/>
            <a:stCxn id="41989" idx="6"/>
            <a:endCxn id="41988" idx="2"/>
          </p:cNvCxnSpPr>
          <p:nvPr/>
        </p:nvCxnSpPr>
        <p:spPr bwMode="auto">
          <a:xfrm flipV="1">
            <a:off x="3854836" y="5751425"/>
            <a:ext cx="3900103" cy="158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992" name="Oval 8"/>
          <p:cNvSpPr>
            <a:spLocks noChangeArrowheads="1"/>
          </p:cNvSpPr>
          <p:nvPr/>
        </p:nvSpPr>
        <p:spPr bwMode="auto">
          <a:xfrm>
            <a:off x="5602288" y="3505201"/>
            <a:ext cx="850528"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ahoma" panose="020B0604030504040204" pitchFamily="34" charset="0"/>
              </a:rPr>
              <a:t>Staff</a:t>
            </a:r>
          </a:p>
        </p:txBody>
      </p:sp>
      <p:sp>
        <p:nvSpPr>
          <p:cNvPr id="41993" name="Oval 9"/>
          <p:cNvSpPr>
            <a:spLocks noChangeArrowheads="1"/>
          </p:cNvSpPr>
          <p:nvPr/>
        </p:nvSpPr>
        <p:spPr bwMode="auto">
          <a:xfrm>
            <a:off x="3041650" y="4505326"/>
            <a:ext cx="1301894"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ahoma" panose="020B0604030504040204" pitchFamily="34" charset="0"/>
              </a:rPr>
              <a:t>Lecturer</a:t>
            </a:r>
          </a:p>
        </p:txBody>
      </p:sp>
      <p:sp>
        <p:nvSpPr>
          <p:cNvPr id="41994" name="Oval 10"/>
          <p:cNvSpPr>
            <a:spLocks noChangeArrowheads="1"/>
          </p:cNvSpPr>
          <p:nvPr/>
        </p:nvSpPr>
        <p:spPr bwMode="auto">
          <a:xfrm>
            <a:off x="7231063" y="4505326"/>
            <a:ext cx="2628852"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ahoma" panose="020B0604030504040204" pitchFamily="34" charset="0"/>
              </a:rPr>
              <a:t>Research Assistant</a:t>
            </a:r>
          </a:p>
        </p:txBody>
      </p:sp>
      <p:sp>
        <p:nvSpPr>
          <p:cNvPr id="41995" name="Text Box 11"/>
          <p:cNvSpPr txBox="1">
            <a:spLocks noChangeArrowheads="1"/>
          </p:cNvSpPr>
          <p:nvPr/>
        </p:nvSpPr>
        <p:spPr bwMode="auto">
          <a:xfrm>
            <a:off x="7086601" y="3794125"/>
            <a:ext cx="13112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ahoma" panose="020B0604030504040204" pitchFamily="34" charset="0"/>
              </a:rPr>
              <a:t>subClassOf</a:t>
            </a:r>
          </a:p>
        </p:txBody>
      </p:sp>
      <p:sp>
        <p:nvSpPr>
          <p:cNvPr id="41996" name="Text Box 12"/>
          <p:cNvSpPr txBox="1">
            <a:spLocks noChangeArrowheads="1"/>
          </p:cNvSpPr>
          <p:nvPr/>
        </p:nvSpPr>
        <p:spPr bwMode="auto">
          <a:xfrm>
            <a:off x="3886201" y="3946525"/>
            <a:ext cx="13112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ahoma" panose="020B0604030504040204" pitchFamily="34" charset="0"/>
              </a:rPr>
              <a:t>subClassOf</a:t>
            </a:r>
          </a:p>
        </p:txBody>
      </p:sp>
      <p:sp>
        <p:nvSpPr>
          <p:cNvPr id="41997" name="Text Box 13"/>
          <p:cNvSpPr txBox="1">
            <a:spLocks noChangeArrowheads="1"/>
          </p:cNvSpPr>
          <p:nvPr/>
        </p:nvSpPr>
        <p:spPr bwMode="auto">
          <a:xfrm>
            <a:off x="8229600" y="5165725"/>
            <a:ext cx="635000"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ahoma" panose="020B0604030504040204" pitchFamily="34" charset="0"/>
              </a:rPr>
              <a:t>type</a:t>
            </a:r>
          </a:p>
        </p:txBody>
      </p:sp>
      <p:sp>
        <p:nvSpPr>
          <p:cNvPr id="41998" name="Line 14"/>
          <p:cNvSpPr>
            <a:spLocks noChangeShapeType="1"/>
          </p:cNvSpPr>
          <p:nvPr/>
        </p:nvSpPr>
        <p:spPr bwMode="auto">
          <a:xfrm flipV="1">
            <a:off x="2438400" y="5105400"/>
            <a:ext cx="80772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p>
        </p:txBody>
      </p:sp>
      <p:sp>
        <p:nvSpPr>
          <p:cNvPr id="41999" name="Rectangle 15"/>
          <p:cNvSpPr>
            <a:spLocks noChangeArrowheads="1"/>
          </p:cNvSpPr>
          <p:nvPr/>
        </p:nvSpPr>
        <p:spPr bwMode="auto">
          <a:xfrm>
            <a:off x="5029200" y="4548188"/>
            <a:ext cx="1676400" cy="3810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altLang="en-US" sz="1600">
                <a:latin typeface="Avenir Heavy" pitchFamily="2" charset="0"/>
              </a:rPr>
              <a:t>supervisedBy</a:t>
            </a:r>
          </a:p>
        </p:txBody>
      </p:sp>
      <p:sp>
        <p:nvSpPr>
          <p:cNvPr id="42000" name="Text Box 16"/>
          <p:cNvSpPr txBox="1">
            <a:spLocks noChangeArrowheads="1"/>
          </p:cNvSpPr>
          <p:nvPr/>
        </p:nvSpPr>
        <p:spPr bwMode="auto">
          <a:xfrm>
            <a:off x="4276726" y="4429125"/>
            <a:ext cx="849313"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lang="en-US" altLang="en-US" sz="1400" b="1">
                <a:latin typeface="Tahoma" panose="020B0604030504040204" pitchFamily="34" charset="0"/>
              </a:rPr>
              <a:t>domain</a:t>
            </a:r>
          </a:p>
        </p:txBody>
      </p:sp>
      <p:cxnSp>
        <p:nvCxnSpPr>
          <p:cNvPr id="42001" name="AutoShape 17"/>
          <p:cNvCxnSpPr>
            <a:cxnSpLocks noChangeShapeType="1"/>
            <a:stCxn id="41999" idx="1"/>
            <a:endCxn id="41993" idx="6"/>
          </p:cNvCxnSpPr>
          <p:nvPr/>
        </p:nvCxnSpPr>
        <p:spPr bwMode="auto">
          <a:xfrm flipH="1">
            <a:off x="4343544" y="4738689"/>
            <a:ext cx="685656" cy="467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002" name="AutoShape 18"/>
          <p:cNvCxnSpPr>
            <a:cxnSpLocks noChangeShapeType="1"/>
            <a:stCxn id="41999" idx="3"/>
            <a:endCxn id="41994" idx="2"/>
          </p:cNvCxnSpPr>
          <p:nvPr/>
        </p:nvCxnSpPr>
        <p:spPr bwMode="auto">
          <a:xfrm>
            <a:off x="6705601" y="4738689"/>
            <a:ext cx="525463" cy="467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003" name="AutoShape 19"/>
          <p:cNvCxnSpPr>
            <a:cxnSpLocks noChangeShapeType="1"/>
            <a:stCxn id="41988" idx="0"/>
            <a:endCxn id="41994" idx="4"/>
          </p:cNvCxnSpPr>
          <p:nvPr/>
        </p:nvCxnSpPr>
        <p:spPr bwMode="auto">
          <a:xfrm flipV="1">
            <a:off x="8159779" y="4981396"/>
            <a:ext cx="385710" cy="53199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004" name="AutoShape 20"/>
          <p:cNvCxnSpPr>
            <a:cxnSpLocks noChangeShapeType="1"/>
            <a:stCxn id="41993" idx="0"/>
            <a:endCxn id="41992" idx="3"/>
          </p:cNvCxnSpPr>
          <p:nvPr/>
        </p:nvCxnSpPr>
        <p:spPr bwMode="auto">
          <a:xfrm flipV="1">
            <a:off x="3692597" y="3911553"/>
            <a:ext cx="2034248" cy="59377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005" name="AutoShape 21"/>
          <p:cNvCxnSpPr>
            <a:cxnSpLocks noChangeShapeType="1"/>
            <a:stCxn id="41994" idx="0"/>
            <a:endCxn id="41992" idx="5"/>
          </p:cNvCxnSpPr>
          <p:nvPr/>
        </p:nvCxnSpPr>
        <p:spPr bwMode="auto">
          <a:xfrm flipH="1" flipV="1">
            <a:off x="6328259" y="3911553"/>
            <a:ext cx="2217230" cy="59377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006" name="Text Box 22"/>
          <p:cNvSpPr txBox="1">
            <a:spLocks noChangeArrowheads="1"/>
          </p:cNvSpPr>
          <p:nvPr/>
        </p:nvSpPr>
        <p:spPr bwMode="auto">
          <a:xfrm>
            <a:off x="6669089" y="4398963"/>
            <a:ext cx="700087"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lang="en-US" altLang="en-US" sz="1400" b="1">
                <a:latin typeface="Tahoma" panose="020B0604030504040204" pitchFamily="34" charset="0"/>
              </a:rPr>
              <a:t>range</a:t>
            </a:r>
          </a:p>
        </p:txBody>
      </p:sp>
      <p:cxnSp>
        <p:nvCxnSpPr>
          <p:cNvPr id="42007" name="AutoShape 23"/>
          <p:cNvCxnSpPr>
            <a:cxnSpLocks noChangeShapeType="1"/>
            <a:stCxn id="41989" idx="0"/>
            <a:endCxn id="41993" idx="4"/>
          </p:cNvCxnSpPr>
          <p:nvPr/>
        </p:nvCxnSpPr>
        <p:spPr bwMode="auto">
          <a:xfrm flipV="1">
            <a:off x="3454593" y="4981397"/>
            <a:ext cx="238004" cy="54786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008" name="Text Box 24"/>
          <p:cNvSpPr txBox="1">
            <a:spLocks noChangeArrowheads="1"/>
          </p:cNvSpPr>
          <p:nvPr/>
        </p:nvSpPr>
        <p:spPr bwMode="auto">
          <a:xfrm>
            <a:off x="3048000" y="5083175"/>
            <a:ext cx="635000"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ahoma" panose="020B0604030504040204" pitchFamily="34" charset="0"/>
              </a:rPr>
              <a:t>type</a:t>
            </a:r>
          </a:p>
        </p:txBody>
      </p:sp>
      <p:sp>
        <p:nvSpPr>
          <p:cNvPr id="42009" name="Text Box 25"/>
          <p:cNvSpPr txBox="1">
            <a:spLocks noChangeArrowheads="1"/>
          </p:cNvSpPr>
          <p:nvPr/>
        </p:nvSpPr>
        <p:spPr bwMode="auto">
          <a:xfrm>
            <a:off x="5550761" y="5543594"/>
            <a:ext cx="938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lang="en-GB" altLang="en-US" sz="1600" dirty="0" err="1">
                <a:solidFill>
                  <a:srgbClr val="0000FF"/>
                </a:solidFill>
                <a:latin typeface="Avenir Heavy" pitchFamily="2" charset="0"/>
              </a:rPr>
              <a:t>supervisedBy</a:t>
            </a:r>
            <a:endParaRPr lang="en-US" altLang="en-US" sz="1600" dirty="0">
              <a:solidFill>
                <a:srgbClr val="0000FF"/>
              </a:solidFill>
              <a:latin typeface="Avenir Heavy" pitchFamily="2" charset="0"/>
            </a:endParaRPr>
          </a:p>
        </p:txBody>
      </p:sp>
      <p:sp>
        <p:nvSpPr>
          <p:cNvPr id="42010" name="Rectangle 26"/>
          <p:cNvSpPr>
            <a:spLocks noChangeArrowheads="1"/>
          </p:cNvSpPr>
          <p:nvPr/>
        </p:nvSpPr>
        <p:spPr bwMode="auto">
          <a:xfrm>
            <a:off x="1752600" y="6400800"/>
            <a:ext cx="2381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latin typeface="Trebuchet MS" panose="020B0603020202020204" pitchFamily="34" charset="0"/>
              </a:rPr>
              <a:t>[adapted from: Studer et al, 04]</a:t>
            </a:r>
          </a:p>
        </p:txBody>
      </p:sp>
      <p:sp>
        <p:nvSpPr>
          <p:cNvPr id="42011" name="Rectangle 27"/>
          <p:cNvSpPr>
            <a:spLocks noChangeArrowheads="1"/>
          </p:cNvSpPr>
          <p:nvPr/>
        </p:nvSpPr>
        <p:spPr bwMode="auto">
          <a:xfrm>
            <a:off x="8875714" y="3962401"/>
            <a:ext cx="179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latin typeface="Trebuchet MS" panose="020B0603020202020204" pitchFamily="34" charset="0"/>
              </a:rPr>
              <a:t>Schema(RDFS)</a:t>
            </a:r>
            <a:endParaRPr lang="en-GB" altLang="en-US" sz="2000" i="1">
              <a:latin typeface="Trebuchet MS" panose="020B0603020202020204" pitchFamily="34" charset="0"/>
            </a:endParaRPr>
          </a:p>
        </p:txBody>
      </p:sp>
      <p:sp>
        <p:nvSpPr>
          <p:cNvPr id="42012" name="Text Box 28"/>
          <p:cNvSpPr txBox="1">
            <a:spLocks noChangeArrowheads="1"/>
          </p:cNvSpPr>
          <p:nvPr/>
        </p:nvSpPr>
        <p:spPr bwMode="auto">
          <a:xfrm>
            <a:off x="9067801" y="5562601"/>
            <a:ext cx="1412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latin typeface="Arial" panose="020B0604020202020204" pitchFamily="34" charset="0"/>
              </a:rPr>
              <a:t>Data(RDF)</a:t>
            </a:r>
          </a:p>
        </p:txBody>
      </p:sp>
      <p:sp>
        <p:nvSpPr>
          <p:cNvPr id="42013" name="Line 29"/>
          <p:cNvSpPr>
            <a:spLocks noChangeShapeType="1"/>
          </p:cNvSpPr>
          <p:nvPr/>
        </p:nvSpPr>
        <p:spPr bwMode="auto">
          <a:xfrm flipV="1">
            <a:off x="6013427" y="5029199"/>
            <a:ext cx="6373" cy="533401"/>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20709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AutoShape 2"/>
          <p:cNvSpPr>
            <a:spLocks noGrp="1" noChangeArrowheads="1"/>
          </p:cNvSpPr>
          <p:nvPr>
            <p:ph type="title"/>
          </p:nvPr>
        </p:nvSpPr>
        <p:spPr/>
        <p:txBody>
          <a:bodyPr/>
          <a:lstStyle/>
          <a:p>
            <a:pPr eaLnBrk="1" hangingPunct="1"/>
            <a:r>
              <a:rPr lang="en-US" altLang="en-US" dirty="0" smtClean="0"/>
              <a:t>Why Classes are Useful</a:t>
            </a:r>
            <a:endParaRPr lang="el-GR" altLang="en-US" dirty="0" smtClean="0"/>
          </a:p>
        </p:txBody>
      </p:sp>
      <p:sp>
        <p:nvSpPr>
          <p:cNvPr id="61446" name="Rectangle 3"/>
          <p:cNvSpPr>
            <a:spLocks noGrp="1" noChangeArrowheads="1"/>
          </p:cNvSpPr>
          <p:nvPr>
            <p:ph idx="1"/>
          </p:nvPr>
        </p:nvSpPr>
        <p:spPr/>
        <p:txBody>
          <a:bodyPr/>
          <a:lstStyle/>
          <a:p>
            <a:pPr marL="533400" indent="-533400"/>
            <a:r>
              <a:rPr lang="en-US" altLang="en-US" dirty="0" smtClean="0"/>
              <a:t>I</a:t>
            </a:r>
            <a:r>
              <a:rPr lang="el-GR" altLang="en-US" dirty="0" smtClean="0"/>
              <a:t>mpose restrictions on what can be stated in an RDF document using the schema </a:t>
            </a:r>
            <a:endParaRPr lang="en-US" altLang="en-US" dirty="0" smtClean="0"/>
          </a:p>
          <a:p>
            <a:pPr marL="914400" lvl="1" indent="-457200"/>
            <a:r>
              <a:rPr lang="en-US" altLang="en-US" dirty="0" smtClean="0"/>
              <a:t>Disallow nonsense from being stated</a:t>
            </a:r>
          </a:p>
        </p:txBody>
      </p:sp>
      <p:sp>
        <p:nvSpPr>
          <p:cNvPr id="61442"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61443"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61444"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C34F00-F4BA-4589-8350-D086E799B483}" type="slidenum">
              <a:rPr lang="el-GR" altLang="en-US">
                <a:solidFill>
                  <a:schemeClr val="bg1"/>
                </a:solidFill>
              </a:rPr>
              <a:pPr eaLnBrk="1" hangingPunct="1"/>
              <a:t>45</a:t>
            </a:fld>
            <a:endParaRPr lang="el-GR" altLang="en-US">
              <a:solidFill>
                <a:schemeClr val="bg1"/>
              </a:solidFill>
            </a:endParaRPr>
          </a:p>
        </p:txBody>
      </p:sp>
    </p:spTree>
    <p:extLst>
      <p:ext uri="{BB962C8B-B14F-4D97-AF65-F5344CB8AC3E}">
        <p14:creationId xmlns:p14="http://schemas.microsoft.com/office/powerpoint/2010/main" val="2865039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2"/>
          <p:cNvSpPr>
            <a:spLocks noGrp="1" noChangeArrowheads="1"/>
          </p:cNvSpPr>
          <p:nvPr>
            <p:ph type="title"/>
          </p:nvPr>
        </p:nvSpPr>
        <p:spPr/>
        <p:txBody>
          <a:bodyPr/>
          <a:lstStyle/>
          <a:p>
            <a:r>
              <a:rPr lang="en-US" altLang="en-US" sz="3200" dirty="0"/>
              <a:t>Why Classes are Useful</a:t>
            </a:r>
            <a:endParaRPr lang="el-GR" altLang="en-US" sz="3200" dirty="0"/>
          </a:p>
        </p:txBody>
      </p:sp>
      <p:sp>
        <p:nvSpPr>
          <p:cNvPr id="62470" name="Rectangle 3"/>
          <p:cNvSpPr>
            <a:spLocks noGrp="1" noChangeArrowheads="1"/>
          </p:cNvSpPr>
          <p:nvPr>
            <p:ph idx="1"/>
          </p:nvPr>
        </p:nvSpPr>
        <p:spPr/>
        <p:txBody>
          <a:bodyPr/>
          <a:lstStyle/>
          <a:p>
            <a:pPr marL="533400" indent="-533400"/>
            <a:r>
              <a:rPr lang="en-US" altLang="en-US" dirty="0" err="1" smtClean="0">
                <a:solidFill>
                  <a:srgbClr val="FF9999"/>
                </a:solidFill>
              </a:rPr>
              <a:t>DiscreteMath</a:t>
            </a:r>
            <a:r>
              <a:rPr lang="en-US" altLang="en-US" dirty="0" smtClean="0">
                <a:solidFill>
                  <a:srgbClr val="FF9999"/>
                </a:solidFill>
              </a:rPr>
              <a:t> is-taught-by </a:t>
            </a:r>
            <a:r>
              <a:rPr lang="en-US" altLang="en-US" dirty="0" err="1" smtClean="0">
                <a:solidFill>
                  <a:srgbClr val="FF9999"/>
                </a:solidFill>
              </a:rPr>
              <a:t>ConcreteMaths</a:t>
            </a:r>
            <a:endParaRPr lang="en-GB" altLang="en-US" dirty="0" smtClean="0">
              <a:solidFill>
                <a:srgbClr val="FF9999"/>
              </a:solidFill>
            </a:endParaRPr>
          </a:p>
          <a:p>
            <a:pPr marL="914400" lvl="1" indent="-457200"/>
            <a:r>
              <a:rPr lang="en-GB" altLang="en-US" dirty="0" smtClean="0"/>
              <a:t>We want courses to be taught by lecturers only </a:t>
            </a:r>
          </a:p>
          <a:p>
            <a:pPr marL="914400" lvl="1" indent="-457200"/>
            <a:r>
              <a:rPr lang="en-GB" altLang="en-US" dirty="0" smtClean="0"/>
              <a:t>Restriction on values of the property “is taught by”</a:t>
            </a:r>
          </a:p>
          <a:p>
            <a:pPr marL="914400" lvl="1" indent="-457200"/>
            <a:r>
              <a:rPr lang="en-GB" altLang="en-US" b="1" dirty="0" smtClean="0"/>
              <a:t>range restriction</a:t>
            </a:r>
            <a:endParaRPr lang="el-GR" altLang="en-US" dirty="0" smtClean="0"/>
          </a:p>
          <a:p>
            <a:pPr marL="533400" indent="-533400"/>
            <a:r>
              <a:rPr lang="en-US" altLang="en-US" dirty="0" smtClean="0">
                <a:solidFill>
                  <a:srgbClr val="FF9999"/>
                </a:solidFill>
              </a:rPr>
              <a:t>RoomMZH5760 is-taught-by David </a:t>
            </a:r>
            <a:r>
              <a:rPr lang="en-US" altLang="en-US" dirty="0" err="1" smtClean="0">
                <a:solidFill>
                  <a:srgbClr val="FF9999"/>
                </a:solidFill>
              </a:rPr>
              <a:t>Billington</a:t>
            </a:r>
            <a:endParaRPr lang="en-GB" altLang="en-US" dirty="0" smtClean="0">
              <a:solidFill>
                <a:srgbClr val="FF9999"/>
              </a:solidFill>
            </a:endParaRPr>
          </a:p>
          <a:p>
            <a:pPr marL="914400" lvl="1" indent="-457200"/>
            <a:r>
              <a:rPr lang="en-GB" altLang="en-US" dirty="0" smtClean="0"/>
              <a:t>Only courses can be taught</a:t>
            </a:r>
          </a:p>
          <a:p>
            <a:pPr marL="914400" lvl="1" indent="-457200"/>
            <a:r>
              <a:rPr lang="en-GB" altLang="en-US" dirty="0" smtClean="0"/>
              <a:t>Restriction on the objects to which the property can be applied</a:t>
            </a:r>
          </a:p>
          <a:p>
            <a:pPr marL="914400" lvl="1" indent="-457200"/>
            <a:r>
              <a:rPr lang="en-GB" altLang="en-US" b="1" dirty="0" smtClean="0"/>
              <a:t>domain</a:t>
            </a:r>
            <a:r>
              <a:rPr lang="en-GB" altLang="en-US" dirty="0" smtClean="0"/>
              <a:t> </a:t>
            </a:r>
            <a:r>
              <a:rPr lang="en-GB" altLang="en-US" b="1" dirty="0" smtClean="0"/>
              <a:t>restriction</a:t>
            </a:r>
            <a:endParaRPr lang="el-GR" altLang="en-US" dirty="0" smtClean="0"/>
          </a:p>
        </p:txBody>
      </p:sp>
      <p:sp>
        <p:nvSpPr>
          <p:cNvPr id="62466"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6246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6246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244731-0152-42A7-AAB4-264F6858B892}" type="slidenum">
              <a:rPr lang="el-GR" altLang="en-US">
                <a:solidFill>
                  <a:schemeClr val="bg1"/>
                </a:solidFill>
              </a:rPr>
              <a:pPr eaLnBrk="1" hangingPunct="1"/>
              <a:t>46</a:t>
            </a:fld>
            <a:endParaRPr lang="el-GR" altLang="en-US">
              <a:solidFill>
                <a:schemeClr val="bg1"/>
              </a:solidFill>
            </a:endParaRPr>
          </a:p>
        </p:txBody>
      </p:sp>
    </p:spTree>
    <p:extLst>
      <p:ext uri="{BB962C8B-B14F-4D97-AF65-F5344CB8AC3E}">
        <p14:creationId xmlns:p14="http://schemas.microsoft.com/office/powerpoint/2010/main" val="34248451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64515"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6451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D33294-B0B8-4832-9F20-43C72C93C222}" type="slidenum">
              <a:rPr lang="el-GR" altLang="en-US">
                <a:solidFill>
                  <a:schemeClr val="bg1"/>
                </a:solidFill>
              </a:rPr>
              <a:pPr eaLnBrk="1" hangingPunct="1"/>
              <a:t>47</a:t>
            </a:fld>
            <a:endParaRPr lang="el-GR" altLang="en-US">
              <a:solidFill>
                <a:schemeClr val="bg1"/>
              </a:solidFill>
            </a:endParaRPr>
          </a:p>
        </p:txBody>
      </p:sp>
      <p:sp>
        <p:nvSpPr>
          <p:cNvPr id="64517" name="AutoShape 2"/>
          <p:cNvSpPr>
            <a:spLocks noGrp="1" noChangeArrowheads="1"/>
          </p:cNvSpPr>
          <p:nvPr>
            <p:ph type="title"/>
          </p:nvPr>
        </p:nvSpPr>
        <p:spPr/>
        <p:txBody>
          <a:bodyPr/>
          <a:lstStyle/>
          <a:p>
            <a:pPr eaLnBrk="1" hangingPunct="1"/>
            <a:r>
              <a:rPr lang="en-US" altLang="en-US" smtClean="0"/>
              <a:t>Class Hierarchy Example</a:t>
            </a:r>
            <a:endParaRPr lang="el-GR" altLang="en-US" smtClean="0"/>
          </a:p>
        </p:txBody>
      </p:sp>
      <p:pic>
        <p:nvPicPr>
          <p:cNvPr id="64518" name="Picture 4"/>
          <p:cNvPicPr>
            <a:picLocks noGrp="1" noChangeAspect="1" noChangeArrowheads="1"/>
          </p:cNvPicPr>
          <p:nvPr>
            <p:ph type="body" idx="1"/>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a:xfrm>
            <a:off x="3432176" y="2492376"/>
            <a:ext cx="4797425" cy="3452813"/>
          </a:xfrm>
          <a:noFill/>
        </p:spPr>
      </p:pic>
    </p:spTree>
    <p:extLst>
      <p:ext uri="{BB962C8B-B14F-4D97-AF65-F5344CB8AC3E}">
        <p14:creationId xmlns:p14="http://schemas.microsoft.com/office/powerpoint/2010/main" val="37394127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AutoShape 2"/>
          <p:cNvSpPr>
            <a:spLocks noGrp="1" noChangeArrowheads="1"/>
          </p:cNvSpPr>
          <p:nvPr>
            <p:ph type="title"/>
          </p:nvPr>
        </p:nvSpPr>
        <p:spPr/>
        <p:txBody>
          <a:bodyPr/>
          <a:lstStyle/>
          <a:p>
            <a:pPr eaLnBrk="1" hangingPunct="1"/>
            <a:r>
              <a:rPr lang="en-US" altLang="en-US" smtClean="0"/>
              <a:t>Inheritance in Class Hierarchies</a:t>
            </a:r>
            <a:endParaRPr lang="el-GR" altLang="en-US" smtClean="0"/>
          </a:p>
        </p:txBody>
      </p:sp>
      <p:sp>
        <p:nvSpPr>
          <p:cNvPr id="65542" name="Rectangle 3"/>
          <p:cNvSpPr>
            <a:spLocks noGrp="1" noChangeArrowheads="1"/>
          </p:cNvSpPr>
          <p:nvPr>
            <p:ph idx="1"/>
          </p:nvPr>
        </p:nvSpPr>
        <p:spPr/>
        <p:txBody>
          <a:bodyPr/>
          <a:lstStyle/>
          <a:p>
            <a:pPr marL="533400" indent="-533400"/>
            <a:r>
              <a:rPr lang="en-US" altLang="en-US" sz="2400" dirty="0"/>
              <a:t>Range restriction: </a:t>
            </a:r>
            <a:r>
              <a:rPr lang="el-GR" altLang="en-US" sz="2400" b="1" dirty="0"/>
              <a:t>Courses must be taught by academic staff members only</a:t>
            </a:r>
            <a:r>
              <a:rPr lang="el-GR" altLang="en-US" sz="2400" dirty="0"/>
              <a:t> </a:t>
            </a:r>
            <a:endParaRPr lang="en-US" altLang="en-US" sz="2400" dirty="0"/>
          </a:p>
          <a:p>
            <a:pPr marL="990600" lvl="1" indent="-533400"/>
            <a:r>
              <a:rPr lang="en-US" altLang="en-US" sz="2000" dirty="0"/>
              <a:t>David </a:t>
            </a:r>
            <a:r>
              <a:rPr lang="en-US" altLang="en-US" sz="2000" dirty="0" err="1" smtClean="0"/>
              <a:t>Billington</a:t>
            </a:r>
            <a:r>
              <a:rPr lang="en-US" altLang="en-US" sz="2000" dirty="0" smtClean="0"/>
              <a:t> </a:t>
            </a:r>
            <a:r>
              <a:rPr lang="el-GR" altLang="en-US" sz="2000" dirty="0" smtClean="0"/>
              <a:t>is </a:t>
            </a:r>
            <a:r>
              <a:rPr lang="el-GR" altLang="en-US" sz="2000" dirty="0"/>
              <a:t>a professor </a:t>
            </a:r>
            <a:endParaRPr lang="en-US" altLang="en-US" sz="2000" dirty="0"/>
          </a:p>
          <a:p>
            <a:pPr marL="990600" lvl="1" indent="-533400"/>
            <a:r>
              <a:rPr lang="en-US" altLang="en-US" sz="2000" dirty="0"/>
              <a:t>He </a:t>
            </a:r>
            <a:r>
              <a:rPr lang="el-GR" altLang="en-US" sz="2000" dirty="0">
                <a:solidFill>
                  <a:schemeClr val="accent1"/>
                </a:solidFill>
              </a:rPr>
              <a:t>inherit</a:t>
            </a:r>
            <a:r>
              <a:rPr lang="en-US" altLang="en-US" sz="2000" dirty="0">
                <a:solidFill>
                  <a:schemeClr val="accent1"/>
                </a:solidFill>
              </a:rPr>
              <a:t>s</a:t>
            </a:r>
            <a:r>
              <a:rPr lang="en-US" altLang="en-US" sz="2000" dirty="0"/>
              <a:t> </a:t>
            </a:r>
            <a:r>
              <a:rPr lang="el-GR" altLang="en-US" sz="2000" dirty="0"/>
              <a:t>the ability to teach from the class of academic staff members </a:t>
            </a:r>
            <a:endParaRPr lang="en-US" altLang="en-US" sz="2000" dirty="0"/>
          </a:p>
          <a:p>
            <a:pPr marL="533400" indent="-533400"/>
            <a:r>
              <a:rPr lang="en-US" altLang="en-US" sz="2400" dirty="0" smtClean="0"/>
              <a:t>RDF </a:t>
            </a:r>
            <a:r>
              <a:rPr lang="en-US" altLang="en-US" sz="2400" dirty="0"/>
              <a:t>Schema </a:t>
            </a:r>
            <a:r>
              <a:rPr lang="en-GB" altLang="en-US" sz="2400" dirty="0" smtClean="0"/>
              <a:t>fixes </a:t>
            </a:r>
            <a:r>
              <a:rPr lang="en-GB" altLang="en-US" sz="2400" dirty="0"/>
              <a:t>the semantics of “is a subclass of</a:t>
            </a:r>
            <a:r>
              <a:rPr lang="en-GB" altLang="en-US" sz="2400" dirty="0" smtClean="0"/>
              <a:t>”</a:t>
            </a:r>
            <a:endParaRPr lang="en-GB" altLang="en-US" sz="2400" dirty="0"/>
          </a:p>
        </p:txBody>
      </p:sp>
      <p:sp>
        <p:nvSpPr>
          <p:cNvPr id="65538"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6553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6554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3835D5-106D-4AE2-949A-5142738FAFC7}" type="slidenum">
              <a:rPr lang="el-GR" altLang="en-US">
                <a:solidFill>
                  <a:schemeClr val="bg1"/>
                </a:solidFill>
              </a:rPr>
              <a:pPr eaLnBrk="1" hangingPunct="1"/>
              <a:t>48</a:t>
            </a:fld>
            <a:endParaRPr lang="el-GR" altLang="en-US">
              <a:solidFill>
                <a:schemeClr val="bg1"/>
              </a:solidFill>
            </a:endParaRPr>
          </a:p>
        </p:txBody>
      </p:sp>
    </p:spTree>
    <p:extLst>
      <p:ext uri="{BB962C8B-B14F-4D97-AF65-F5344CB8AC3E}">
        <p14:creationId xmlns:p14="http://schemas.microsoft.com/office/powerpoint/2010/main" val="3332844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AutoShape 2"/>
          <p:cNvSpPr>
            <a:spLocks noGrp="1" noChangeArrowheads="1"/>
          </p:cNvSpPr>
          <p:nvPr>
            <p:ph type="title"/>
          </p:nvPr>
        </p:nvSpPr>
        <p:spPr/>
        <p:txBody>
          <a:bodyPr/>
          <a:lstStyle/>
          <a:p>
            <a:pPr eaLnBrk="1" hangingPunct="1"/>
            <a:r>
              <a:rPr lang="en-US" altLang="en-US" smtClean="0"/>
              <a:t>Core Classes</a:t>
            </a:r>
            <a:endParaRPr lang="el-GR" altLang="en-US" smtClean="0"/>
          </a:p>
        </p:txBody>
      </p:sp>
      <p:sp>
        <p:nvSpPr>
          <p:cNvPr id="72710" name="Rectangle 3"/>
          <p:cNvSpPr>
            <a:spLocks noGrp="1" noChangeArrowheads="1"/>
          </p:cNvSpPr>
          <p:nvPr>
            <p:ph idx="1"/>
          </p:nvPr>
        </p:nvSpPr>
        <p:spPr/>
        <p:txBody>
          <a:bodyPr/>
          <a:lstStyle/>
          <a:p>
            <a:pPr marL="533400" indent="-533400">
              <a:lnSpc>
                <a:spcPct val="80000"/>
              </a:lnSpc>
              <a:tabLst>
                <a:tab pos="1612900" algn="l"/>
                <a:tab pos="2057400" algn="l"/>
              </a:tabLst>
            </a:pPr>
            <a:r>
              <a:rPr lang="en-US" altLang="en-US" sz="3200" b="1" dirty="0" err="1"/>
              <a:t>rdfs:Resource</a:t>
            </a:r>
            <a:r>
              <a:rPr lang="en-US" altLang="en-US" sz="3200" dirty="0"/>
              <a:t>, the class of all resources</a:t>
            </a:r>
          </a:p>
          <a:p>
            <a:pPr marL="533400" indent="-533400">
              <a:lnSpc>
                <a:spcPct val="80000"/>
              </a:lnSpc>
              <a:tabLst>
                <a:tab pos="1612900" algn="l"/>
                <a:tab pos="2057400" algn="l"/>
              </a:tabLst>
            </a:pPr>
            <a:r>
              <a:rPr lang="en-US" altLang="en-US" sz="3200" b="1" dirty="0" err="1"/>
              <a:t>rdfs:Class</a:t>
            </a:r>
            <a:r>
              <a:rPr lang="en-US" altLang="en-US" sz="3200" dirty="0"/>
              <a:t>, the class of all classes</a:t>
            </a:r>
          </a:p>
          <a:p>
            <a:pPr marL="533400" indent="-533400">
              <a:lnSpc>
                <a:spcPct val="80000"/>
              </a:lnSpc>
              <a:tabLst>
                <a:tab pos="1612900" algn="l"/>
                <a:tab pos="2057400" algn="l"/>
              </a:tabLst>
            </a:pPr>
            <a:r>
              <a:rPr lang="en-US" altLang="en-US" sz="3200" b="1" dirty="0" err="1"/>
              <a:t>rdfs:Literal</a:t>
            </a:r>
            <a:r>
              <a:rPr lang="en-US" altLang="en-US" sz="3200" dirty="0"/>
              <a:t>, the class of all literals (strings) </a:t>
            </a:r>
            <a:endParaRPr lang="en-GB" altLang="en-US" sz="3200" dirty="0"/>
          </a:p>
        </p:txBody>
      </p:sp>
      <p:sp>
        <p:nvSpPr>
          <p:cNvPr id="72706"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7270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7270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7F7A4B-3302-4275-A237-90302EACE174}" type="slidenum">
              <a:rPr lang="el-GR" altLang="en-US">
                <a:solidFill>
                  <a:schemeClr val="bg1"/>
                </a:solidFill>
              </a:rPr>
              <a:pPr eaLnBrk="1" hangingPunct="1"/>
              <a:t>49</a:t>
            </a:fld>
            <a:endParaRPr lang="el-GR" altLang="en-US">
              <a:solidFill>
                <a:schemeClr val="bg1"/>
              </a:solidFill>
            </a:endParaRPr>
          </a:p>
        </p:txBody>
      </p:sp>
    </p:spTree>
    <p:extLst>
      <p:ext uri="{BB962C8B-B14F-4D97-AF65-F5344CB8AC3E}">
        <p14:creationId xmlns:p14="http://schemas.microsoft.com/office/powerpoint/2010/main" val="1490873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6E9C297-58E9-4586-99C3-61BFADC02C5A}" type="slidenum">
              <a:rPr lang="en-US" altLang="en-US"/>
              <a:pPr/>
              <a:t>5</a:t>
            </a:fld>
            <a:endParaRPr lang="en-US" altLang="en-US"/>
          </a:p>
        </p:txBody>
      </p:sp>
      <p:sp>
        <p:nvSpPr>
          <p:cNvPr id="15362" name="Rectangle 2"/>
          <p:cNvSpPr>
            <a:spLocks noGrp="1" noRot="1" noChangeArrowheads="1"/>
          </p:cNvSpPr>
          <p:nvPr>
            <p:ph type="title"/>
          </p:nvPr>
        </p:nvSpPr>
        <p:spPr/>
        <p:txBody>
          <a:bodyPr/>
          <a:lstStyle/>
          <a:p>
            <a:r>
              <a:rPr lang="en-GB" altLang="en-US"/>
              <a:t>Today’s Web</a:t>
            </a:r>
          </a:p>
        </p:txBody>
      </p:sp>
      <p:sp>
        <p:nvSpPr>
          <p:cNvPr id="15363" name="Rectangle 3"/>
          <p:cNvSpPr>
            <a:spLocks noGrp="1" noChangeArrowheads="1"/>
          </p:cNvSpPr>
          <p:nvPr>
            <p:ph type="body" idx="1"/>
          </p:nvPr>
        </p:nvSpPr>
        <p:spPr/>
        <p:txBody>
          <a:bodyPr/>
          <a:lstStyle/>
          <a:p>
            <a:r>
              <a:rPr lang="en-GB" altLang="en-US" dirty="0"/>
              <a:t>Currently most of the Web content is suitable for human use.</a:t>
            </a:r>
          </a:p>
          <a:p>
            <a:r>
              <a:rPr lang="en-GB" altLang="en-US" dirty="0"/>
              <a:t>Typical uses of the Web today are information seeking, publishing, and using, searching for people and products, shopping, reviewing catalogues, etc. </a:t>
            </a:r>
          </a:p>
          <a:p>
            <a:r>
              <a:rPr lang="en-GB" altLang="en-US" dirty="0"/>
              <a:t>Dynamic pages generated based on information from databases but without original information </a:t>
            </a:r>
            <a:r>
              <a:rPr lang="en-GB" altLang="en-US" dirty="0">
                <a:solidFill>
                  <a:srgbClr val="FF0000"/>
                </a:solidFill>
              </a:rPr>
              <a:t>structure</a:t>
            </a:r>
            <a:r>
              <a:rPr lang="en-GB" altLang="en-US" dirty="0"/>
              <a:t> found in databases.</a:t>
            </a:r>
          </a:p>
        </p:txBody>
      </p:sp>
    </p:spTree>
    <p:extLst>
      <p:ext uri="{BB962C8B-B14F-4D97-AF65-F5344CB8AC3E}">
        <p14:creationId xmlns:p14="http://schemas.microsoft.com/office/powerpoint/2010/main" val="2671756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AutoShape 2"/>
          <p:cNvSpPr>
            <a:spLocks noGrp="1" noChangeArrowheads="1"/>
          </p:cNvSpPr>
          <p:nvPr>
            <p:ph type="title"/>
          </p:nvPr>
        </p:nvSpPr>
        <p:spPr/>
        <p:txBody>
          <a:bodyPr/>
          <a:lstStyle/>
          <a:p>
            <a:pPr eaLnBrk="1" hangingPunct="1"/>
            <a:r>
              <a:rPr lang="el-GR" altLang="en-US" smtClean="0"/>
              <a:t>Core Properties</a:t>
            </a:r>
          </a:p>
        </p:txBody>
      </p:sp>
      <p:sp>
        <p:nvSpPr>
          <p:cNvPr id="73734" name="Rectangle 3"/>
          <p:cNvSpPr>
            <a:spLocks noGrp="1" noChangeArrowheads="1"/>
          </p:cNvSpPr>
          <p:nvPr>
            <p:ph idx="1"/>
          </p:nvPr>
        </p:nvSpPr>
        <p:spPr/>
        <p:txBody>
          <a:bodyPr/>
          <a:lstStyle/>
          <a:p>
            <a:pPr marL="533400" indent="-533400"/>
            <a:r>
              <a:rPr lang="en-US" altLang="en-US" b="1" dirty="0" err="1" smtClean="0"/>
              <a:t>rdfs:subClassOf</a:t>
            </a:r>
            <a:r>
              <a:rPr lang="en-US" altLang="en-US" dirty="0" smtClean="0"/>
              <a:t>, which relates a class to one of its </a:t>
            </a:r>
            <a:r>
              <a:rPr lang="en-US" altLang="en-US" dirty="0" err="1" smtClean="0"/>
              <a:t>superclasses</a:t>
            </a:r>
            <a:endParaRPr lang="en-GB" altLang="en-US" dirty="0" smtClean="0"/>
          </a:p>
          <a:p>
            <a:pPr marL="914400" lvl="1" indent="-457200"/>
            <a:r>
              <a:rPr lang="en-GB" altLang="en-US" dirty="0" smtClean="0"/>
              <a:t>All instances of a class are instances of its superclass</a:t>
            </a:r>
          </a:p>
          <a:p>
            <a:pPr marL="533400" indent="-533400"/>
            <a:r>
              <a:rPr lang="en-US" altLang="en-US" b="1" dirty="0" err="1" smtClean="0"/>
              <a:t>rdfs:subPropertyOf</a:t>
            </a:r>
            <a:r>
              <a:rPr lang="en-US" altLang="en-US" dirty="0" smtClean="0"/>
              <a:t>, relates a property to one of its </a:t>
            </a:r>
            <a:r>
              <a:rPr lang="en-US" altLang="en-US" dirty="0" err="1" smtClean="0"/>
              <a:t>superproperties</a:t>
            </a:r>
            <a:endParaRPr lang="en-US" altLang="en-US" dirty="0" smtClean="0"/>
          </a:p>
          <a:p>
            <a:pPr marL="533400" indent="-533400"/>
            <a:r>
              <a:rPr lang="en-US" altLang="en-US" sz="2400" b="1" dirty="0" err="1"/>
              <a:t>rdfs:domain</a:t>
            </a:r>
            <a:r>
              <a:rPr lang="en-US" altLang="en-US" sz="2400" dirty="0"/>
              <a:t>, </a:t>
            </a:r>
            <a:r>
              <a:rPr lang="en-US" altLang="en-US" sz="2400" dirty="0" smtClean="0"/>
              <a:t>specifies </a:t>
            </a:r>
            <a:r>
              <a:rPr lang="en-US" altLang="en-US" sz="2400" dirty="0"/>
              <a:t>the domain of a property P</a:t>
            </a:r>
            <a:endParaRPr lang="en-GB" altLang="en-US" sz="2400" dirty="0"/>
          </a:p>
          <a:p>
            <a:pPr marL="914400" lvl="1" indent="-457200"/>
            <a:r>
              <a:rPr lang="en-GB" altLang="en-US" sz="2000" dirty="0"/>
              <a:t>The class of those resources that may appear as subjects in a triple with predicate P</a:t>
            </a:r>
          </a:p>
          <a:p>
            <a:pPr marL="914400" lvl="1" indent="-457200"/>
            <a:r>
              <a:rPr lang="en-GB" altLang="en-US" sz="2000" dirty="0"/>
              <a:t>If the domain is not specified, then any resource can be the subject</a:t>
            </a:r>
            <a:endParaRPr lang="en-US" altLang="en-US" sz="2000" b="1" dirty="0"/>
          </a:p>
          <a:p>
            <a:pPr marL="533400" indent="-533400"/>
            <a:r>
              <a:rPr lang="en-US" altLang="en-US" sz="2400" b="1" dirty="0" err="1"/>
              <a:t>rdfs:range</a:t>
            </a:r>
            <a:r>
              <a:rPr lang="en-US" altLang="en-US" sz="2400" dirty="0"/>
              <a:t>, </a:t>
            </a:r>
            <a:r>
              <a:rPr lang="en-US" altLang="en-US" sz="2400" dirty="0" smtClean="0"/>
              <a:t>specifies </a:t>
            </a:r>
            <a:r>
              <a:rPr lang="en-US" altLang="en-US" sz="2400" dirty="0"/>
              <a:t>the range of a property P</a:t>
            </a:r>
            <a:endParaRPr lang="en-GB" altLang="en-US" sz="2400" dirty="0"/>
          </a:p>
          <a:p>
            <a:pPr marL="914400" lvl="1" indent="-457200"/>
            <a:r>
              <a:rPr lang="en-GB" altLang="en-US" sz="2000" dirty="0"/>
              <a:t>The class of those resources that may appear as values in a triple with predicate P</a:t>
            </a:r>
            <a:endParaRPr lang="el-GR" altLang="en-US" sz="2000" dirty="0"/>
          </a:p>
          <a:p>
            <a:pPr marL="533400" indent="-533400"/>
            <a:endParaRPr lang="el-GR" altLang="en-US" dirty="0" smtClean="0"/>
          </a:p>
        </p:txBody>
      </p:sp>
      <p:sp>
        <p:nvSpPr>
          <p:cNvPr id="73730"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7373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7373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80A010-98D2-4A1C-83B2-CD5AA0B8EADC}" type="slidenum">
              <a:rPr lang="el-GR" altLang="en-US">
                <a:solidFill>
                  <a:schemeClr val="bg1"/>
                </a:solidFill>
              </a:rPr>
              <a:pPr eaLnBrk="1" hangingPunct="1"/>
              <a:t>50</a:t>
            </a:fld>
            <a:endParaRPr lang="el-GR" altLang="en-US">
              <a:solidFill>
                <a:schemeClr val="bg1"/>
              </a:solidFill>
            </a:endParaRPr>
          </a:p>
        </p:txBody>
      </p:sp>
    </p:spTree>
    <p:extLst>
      <p:ext uri="{BB962C8B-B14F-4D97-AF65-F5344CB8AC3E}">
        <p14:creationId xmlns:p14="http://schemas.microsoft.com/office/powerpoint/2010/main" val="5049116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7577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7578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CD93ED-F1B0-46D7-8ADF-335A51D870E4}" type="slidenum">
              <a:rPr lang="el-GR" altLang="en-US">
                <a:solidFill>
                  <a:schemeClr val="bg1"/>
                </a:solidFill>
              </a:rPr>
              <a:pPr eaLnBrk="1" hangingPunct="1"/>
              <a:t>51</a:t>
            </a:fld>
            <a:endParaRPr lang="el-GR" altLang="en-US">
              <a:solidFill>
                <a:schemeClr val="bg1"/>
              </a:solidFill>
            </a:endParaRPr>
          </a:p>
        </p:txBody>
      </p:sp>
      <p:sp>
        <p:nvSpPr>
          <p:cNvPr id="75781" name="AutoShape 2"/>
          <p:cNvSpPr>
            <a:spLocks noGrp="1" noChangeArrowheads="1"/>
          </p:cNvSpPr>
          <p:nvPr>
            <p:ph type="title"/>
          </p:nvPr>
        </p:nvSpPr>
        <p:spPr/>
        <p:txBody>
          <a:bodyPr/>
          <a:lstStyle/>
          <a:p>
            <a:pPr eaLnBrk="1" hangingPunct="1"/>
            <a:r>
              <a:rPr lang="en-US" altLang="en-US" dirty="0" smtClean="0"/>
              <a:t>Examples</a:t>
            </a:r>
            <a:r>
              <a:rPr lang="el-GR" altLang="en-US" dirty="0" smtClean="0"/>
              <a:t> </a:t>
            </a:r>
          </a:p>
        </p:txBody>
      </p:sp>
      <p:sp>
        <p:nvSpPr>
          <p:cNvPr id="7578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b="1"/>
              <a:t>&lt;rdfs:Class rdf:about="#lecturer"&gt;</a:t>
            </a:r>
          </a:p>
          <a:p>
            <a:pPr eaLnBrk="1" hangingPunct="1">
              <a:buFont typeface="Wingdings" panose="05000000000000000000" pitchFamily="2" charset="2"/>
              <a:buNone/>
            </a:pPr>
            <a:r>
              <a:rPr lang="en-US" altLang="en-US" sz="2400" b="1"/>
              <a:t>	&lt;rdfs:subClassOf rdf:resource="#staffMember"/&gt;</a:t>
            </a:r>
          </a:p>
          <a:p>
            <a:pPr eaLnBrk="1" hangingPunct="1">
              <a:spcAft>
                <a:spcPct val="50000"/>
              </a:spcAft>
              <a:buFont typeface="Wingdings" panose="05000000000000000000" pitchFamily="2" charset="2"/>
              <a:buNone/>
            </a:pPr>
            <a:r>
              <a:rPr lang="en-US" altLang="en-US" sz="2400" b="1"/>
              <a:t>&lt;/rdfs:Class&gt;</a:t>
            </a:r>
          </a:p>
          <a:p>
            <a:pPr eaLnBrk="1" hangingPunct="1">
              <a:buFont typeface="Wingdings" panose="05000000000000000000" pitchFamily="2" charset="2"/>
              <a:buNone/>
            </a:pPr>
            <a:r>
              <a:rPr lang="en-US" altLang="en-US" sz="2400" b="1"/>
              <a:t>&lt;rdf:Property rdf:ID="phone"&gt;</a:t>
            </a:r>
          </a:p>
          <a:p>
            <a:pPr eaLnBrk="1" hangingPunct="1">
              <a:buFont typeface="Wingdings" panose="05000000000000000000" pitchFamily="2" charset="2"/>
              <a:buNone/>
            </a:pPr>
            <a:r>
              <a:rPr lang="en-US" altLang="en-US" sz="2400" b="1"/>
              <a:t>		&lt;rdfs:domain rdf:resource="#staffMember"/&gt;</a:t>
            </a:r>
          </a:p>
          <a:p>
            <a:pPr eaLnBrk="1" hangingPunct="1">
              <a:buFont typeface="Wingdings" panose="05000000000000000000" pitchFamily="2" charset="2"/>
              <a:buNone/>
            </a:pPr>
            <a:r>
              <a:rPr lang="en-US" altLang="en-US" sz="2400" b="1"/>
              <a:t>		&lt;rdfs:range rdf:resource="http://www.w3.org/</a:t>
            </a:r>
          </a:p>
          <a:p>
            <a:pPr eaLnBrk="1" hangingPunct="1">
              <a:buFont typeface="Wingdings" panose="05000000000000000000" pitchFamily="2" charset="2"/>
              <a:buNone/>
            </a:pPr>
            <a:r>
              <a:rPr lang="en-US" altLang="en-US" sz="2400" b="1"/>
              <a:t>			2000/01/rdf-schema#Literal"/&gt;</a:t>
            </a:r>
          </a:p>
          <a:p>
            <a:pPr eaLnBrk="1" hangingPunct="1">
              <a:buFont typeface="Wingdings" panose="05000000000000000000" pitchFamily="2" charset="2"/>
              <a:buNone/>
            </a:pPr>
            <a:r>
              <a:rPr lang="en-US" altLang="en-US" sz="2400" b="1"/>
              <a:t>&lt;/rdf:Property&gt;</a:t>
            </a:r>
            <a:endParaRPr lang="el-GR" altLang="en-US" sz="2400" b="1"/>
          </a:p>
        </p:txBody>
      </p:sp>
    </p:spTree>
    <p:extLst>
      <p:ext uri="{BB962C8B-B14F-4D97-AF65-F5344CB8AC3E}">
        <p14:creationId xmlns:p14="http://schemas.microsoft.com/office/powerpoint/2010/main" val="378394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AutoShape 2"/>
          <p:cNvSpPr>
            <a:spLocks noGrp="1" noChangeArrowheads="1"/>
          </p:cNvSpPr>
          <p:nvPr>
            <p:ph type="title"/>
          </p:nvPr>
        </p:nvSpPr>
        <p:spPr/>
        <p:txBody>
          <a:bodyPr/>
          <a:lstStyle/>
          <a:p>
            <a:pPr eaLnBrk="1" hangingPunct="1"/>
            <a:r>
              <a:rPr lang="en-US" altLang="en-US" smtClean="0"/>
              <a:t>Utility Properties</a:t>
            </a:r>
            <a:endParaRPr lang="el-GR" altLang="en-US" smtClean="0"/>
          </a:p>
        </p:txBody>
      </p:sp>
      <p:sp>
        <p:nvSpPr>
          <p:cNvPr id="78854" name="Rectangle 3"/>
          <p:cNvSpPr>
            <a:spLocks noGrp="1" noChangeArrowheads="1"/>
          </p:cNvSpPr>
          <p:nvPr>
            <p:ph idx="1"/>
          </p:nvPr>
        </p:nvSpPr>
        <p:spPr/>
        <p:txBody>
          <a:bodyPr/>
          <a:lstStyle/>
          <a:p>
            <a:pPr marL="533400" indent="-533400"/>
            <a:r>
              <a:rPr lang="en-US" altLang="en-US" sz="2400" b="1" dirty="0" err="1">
                <a:sym typeface="Symbol" panose="05050102010706020507" pitchFamily="18" charset="2"/>
              </a:rPr>
              <a:t>rdfs:seeAlso</a:t>
            </a:r>
            <a:r>
              <a:rPr lang="en-US" altLang="en-US" sz="2400" b="1" dirty="0">
                <a:sym typeface="Symbol" panose="05050102010706020507" pitchFamily="18" charset="2"/>
              </a:rPr>
              <a:t> </a:t>
            </a:r>
            <a:r>
              <a:rPr lang="en-US" altLang="en-US" sz="2400" dirty="0">
                <a:sym typeface="Symbol" panose="05050102010706020507" pitchFamily="18" charset="2"/>
              </a:rPr>
              <a:t>relates a resource to another resource that explains it</a:t>
            </a:r>
            <a:endParaRPr lang="el-GR" altLang="en-US" sz="2400" dirty="0">
              <a:sym typeface="Symbol" panose="05050102010706020507" pitchFamily="18" charset="2"/>
            </a:endParaRPr>
          </a:p>
          <a:p>
            <a:pPr marL="533400" indent="-533400"/>
            <a:r>
              <a:rPr lang="el-GR" altLang="en-US" sz="2400" b="1" dirty="0">
                <a:sym typeface="Symbol" panose="05050102010706020507" pitchFamily="18" charset="2"/>
              </a:rPr>
              <a:t>rdfs:isDefinedBy </a:t>
            </a:r>
            <a:r>
              <a:rPr lang="el-GR" altLang="en-US" sz="2400" dirty="0">
                <a:sym typeface="Symbol" panose="05050102010706020507" pitchFamily="18" charset="2"/>
              </a:rPr>
              <a:t>is a subproperty of </a:t>
            </a:r>
            <a:r>
              <a:rPr lang="el-GR" altLang="en-US" sz="2400" b="1" dirty="0">
                <a:sym typeface="Symbol" panose="05050102010706020507" pitchFamily="18" charset="2"/>
              </a:rPr>
              <a:t>rdfs:seeAlso</a:t>
            </a:r>
            <a:r>
              <a:rPr lang="el-GR" altLang="en-US" sz="2400" dirty="0">
                <a:sym typeface="Symbol" panose="05050102010706020507" pitchFamily="18" charset="2"/>
              </a:rPr>
              <a:t> and relates a resource to the place where its definition, typically an RDF schema, is found </a:t>
            </a:r>
            <a:endParaRPr lang="en-US" altLang="en-US" sz="2400" dirty="0">
              <a:sym typeface="Symbol" panose="05050102010706020507" pitchFamily="18" charset="2"/>
            </a:endParaRPr>
          </a:p>
          <a:p>
            <a:pPr marL="533400" indent="-533400"/>
            <a:r>
              <a:rPr lang="en-US" altLang="en-US" sz="2400" b="1" dirty="0" err="1">
                <a:sym typeface="Symbol" panose="05050102010706020507" pitchFamily="18" charset="2"/>
              </a:rPr>
              <a:t>rdfs:comment</a:t>
            </a:r>
            <a:r>
              <a:rPr lang="en-US" altLang="en-US" sz="2400" dirty="0">
                <a:sym typeface="Symbol" panose="05050102010706020507" pitchFamily="18" charset="2"/>
              </a:rPr>
              <a:t>. Comments, typically longer text, can be associated with a resource</a:t>
            </a:r>
            <a:endParaRPr lang="el-GR" altLang="en-US" sz="2400" b="1" dirty="0">
              <a:sym typeface="Symbol" panose="05050102010706020507" pitchFamily="18" charset="2"/>
            </a:endParaRPr>
          </a:p>
          <a:p>
            <a:pPr marL="533400" indent="-533400"/>
            <a:r>
              <a:rPr lang="el-GR" altLang="en-US" sz="2400" b="1" dirty="0">
                <a:sym typeface="Symbol" panose="05050102010706020507" pitchFamily="18" charset="2"/>
              </a:rPr>
              <a:t>rdfs:label</a:t>
            </a:r>
            <a:r>
              <a:rPr lang="el-GR" altLang="en-US" sz="2400" dirty="0">
                <a:sym typeface="Symbol" panose="05050102010706020507" pitchFamily="18" charset="2"/>
              </a:rPr>
              <a:t>. A human-friendly label (name) is associated with a resource </a:t>
            </a:r>
            <a:endParaRPr lang="en-US" altLang="en-US" sz="2400" dirty="0">
              <a:sym typeface="Symbol" panose="05050102010706020507" pitchFamily="18" charset="2"/>
            </a:endParaRPr>
          </a:p>
        </p:txBody>
      </p:sp>
      <p:sp>
        <p:nvSpPr>
          <p:cNvPr id="78850"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7885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7885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A3A825-91ED-4075-9DF5-8FD7B410589F}" type="slidenum">
              <a:rPr lang="el-GR" altLang="en-US">
                <a:solidFill>
                  <a:schemeClr val="bg1"/>
                </a:solidFill>
              </a:rPr>
              <a:pPr eaLnBrk="1" hangingPunct="1"/>
              <a:t>52</a:t>
            </a:fld>
            <a:endParaRPr lang="el-GR" altLang="en-US">
              <a:solidFill>
                <a:schemeClr val="bg1"/>
              </a:solidFill>
            </a:endParaRPr>
          </a:p>
        </p:txBody>
      </p:sp>
    </p:spTree>
    <p:extLst>
      <p:ext uri="{BB962C8B-B14F-4D97-AF65-F5344CB8AC3E}">
        <p14:creationId xmlns:p14="http://schemas.microsoft.com/office/powerpoint/2010/main" val="5695204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B16A6E-318E-407D-9D76-C19ED3AF452B}" type="slidenum">
              <a:rPr lang="el-GR" altLang="en-US">
                <a:solidFill>
                  <a:schemeClr val="bg1"/>
                </a:solidFill>
              </a:rPr>
              <a:pPr eaLnBrk="1" hangingPunct="1"/>
              <a:t>53</a:t>
            </a:fld>
            <a:endParaRPr lang="el-GR" altLang="en-US">
              <a:solidFill>
                <a:schemeClr val="bg1"/>
              </a:solidFill>
            </a:endParaRPr>
          </a:p>
        </p:txBody>
      </p:sp>
      <p:sp>
        <p:nvSpPr>
          <p:cNvPr id="79877" name="AutoShape 2"/>
          <p:cNvSpPr>
            <a:spLocks noGrp="1" noChangeArrowheads="1"/>
          </p:cNvSpPr>
          <p:nvPr>
            <p:ph type="title"/>
          </p:nvPr>
        </p:nvSpPr>
        <p:spPr/>
        <p:txBody>
          <a:bodyPr/>
          <a:lstStyle/>
          <a:p>
            <a:pPr eaLnBrk="1" hangingPunct="1"/>
            <a:r>
              <a:rPr lang="en-US" altLang="en-US" smtClean="0"/>
              <a:t>Example: A University</a:t>
            </a:r>
            <a:endParaRPr lang="el-GR" altLang="en-US" smtClean="0"/>
          </a:p>
        </p:txBody>
      </p:sp>
      <p:sp>
        <p:nvSpPr>
          <p:cNvPr id="79878" name="Rectangle 3"/>
          <p:cNvSpPr>
            <a:spLocks noGrp="1" noChangeArrowheads="1"/>
          </p:cNvSpPr>
          <p:nvPr>
            <p:ph type="body" idx="1"/>
          </p:nvPr>
        </p:nvSpPr>
        <p:spPr>
          <a:xfrm>
            <a:off x="838200" y="1237129"/>
            <a:ext cx="10515600" cy="4939834"/>
          </a:xfrm>
        </p:spPr>
        <p:txBody>
          <a:bodyPr>
            <a:noAutofit/>
          </a:bodyPr>
          <a:lstStyle/>
          <a:p>
            <a:pPr marL="533400" indent="-533400">
              <a:lnSpc>
                <a:spcPct val="120000"/>
              </a:lnSpc>
              <a:spcBef>
                <a:spcPts val="0"/>
              </a:spcBef>
              <a:buNone/>
            </a:pPr>
            <a:r>
              <a:rPr lang="en-US" altLang="en-US" sz="1200" b="1" dirty="0">
                <a:sym typeface="Symbol" panose="05050102010706020507" pitchFamily="18" charset="2"/>
              </a:rPr>
              <a:t>&lt;</a:t>
            </a:r>
            <a:r>
              <a:rPr lang="en-US" altLang="en-US" sz="1200" b="1" dirty="0" err="1">
                <a:sym typeface="Symbol" panose="05050102010706020507" pitchFamily="18" charset="2"/>
              </a:rPr>
              <a:t>rdfs:Class</a:t>
            </a:r>
            <a:r>
              <a:rPr lang="en-US" altLang="en-US" sz="1200" b="1" dirty="0">
                <a:sym typeface="Symbol" panose="05050102010706020507" pitchFamily="18" charset="2"/>
              </a:rPr>
              <a:t> </a:t>
            </a:r>
            <a:r>
              <a:rPr lang="en-US" altLang="en-US" sz="1200" b="1" dirty="0" err="1">
                <a:sym typeface="Symbol" panose="05050102010706020507" pitchFamily="18" charset="2"/>
              </a:rPr>
              <a:t>rdf:ID</a:t>
            </a:r>
            <a:r>
              <a:rPr lang="en-US" altLang="en-US" sz="1200" b="1" dirty="0">
                <a:sym typeface="Symbol" panose="05050102010706020507" pitchFamily="18" charset="2"/>
              </a:rPr>
              <a:t>="lecturer"&gt;</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rdfs:comment</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		The class of lecturers. All lecturers are </a:t>
            </a:r>
            <a:r>
              <a:rPr lang="en-US" altLang="en-US" sz="1200" b="1" dirty="0" smtClean="0">
                <a:sym typeface="Symbol" panose="05050102010706020507" pitchFamily="18" charset="2"/>
              </a:rPr>
              <a:t>academic </a:t>
            </a:r>
            <a:r>
              <a:rPr lang="en-US" altLang="en-US" sz="1200" b="1" dirty="0">
                <a:sym typeface="Symbol" panose="05050102010706020507" pitchFamily="18" charset="2"/>
              </a:rPr>
              <a:t>staff members.</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rdfs:comment</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rdfs:subClassOf</a:t>
            </a:r>
            <a:r>
              <a:rPr lang="en-US" altLang="en-US" sz="1200" b="1" dirty="0">
                <a:sym typeface="Symbol" panose="05050102010706020507" pitchFamily="18" charset="2"/>
              </a:rPr>
              <a:t> </a:t>
            </a:r>
            <a:r>
              <a:rPr lang="en-US" altLang="en-US" sz="1200" b="1" dirty="0" err="1">
                <a:sym typeface="Symbol" panose="05050102010706020507" pitchFamily="18" charset="2"/>
              </a:rPr>
              <a:t>rdf:resource</a:t>
            </a:r>
            <a:r>
              <a:rPr lang="en-US" altLang="en-US" sz="1200" b="1" dirty="0">
                <a:sym typeface="Symbol" panose="05050102010706020507" pitchFamily="18" charset="2"/>
              </a:rPr>
              <a:t>="#</a:t>
            </a:r>
            <a:r>
              <a:rPr lang="en-US" altLang="en-US" sz="1200" b="1" dirty="0" err="1">
                <a:sym typeface="Symbol" panose="05050102010706020507" pitchFamily="18" charset="2"/>
              </a:rPr>
              <a:t>academicStaffMember</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&lt;/</a:t>
            </a:r>
            <a:r>
              <a:rPr lang="en-US" altLang="en-US" sz="1200" b="1" dirty="0" err="1">
                <a:sym typeface="Symbol" panose="05050102010706020507" pitchFamily="18" charset="2"/>
              </a:rPr>
              <a:t>rdfs:Class</a:t>
            </a:r>
            <a:r>
              <a:rPr lang="en-US" altLang="en-US" sz="1200" b="1" dirty="0" smtClean="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&lt;</a:t>
            </a:r>
            <a:r>
              <a:rPr lang="en-US" altLang="en-US" sz="1200" b="1" dirty="0" err="1">
                <a:sym typeface="Symbol" panose="05050102010706020507" pitchFamily="18" charset="2"/>
              </a:rPr>
              <a:t>rdfs:Class</a:t>
            </a:r>
            <a:r>
              <a:rPr lang="en-US" altLang="en-US" sz="1200" b="1" dirty="0">
                <a:sym typeface="Symbol" panose="05050102010706020507" pitchFamily="18" charset="2"/>
              </a:rPr>
              <a:t> </a:t>
            </a:r>
            <a:r>
              <a:rPr lang="en-US" altLang="en-US" sz="1200" b="1" dirty="0" err="1">
                <a:sym typeface="Symbol" panose="05050102010706020507" pitchFamily="18" charset="2"/>
              </a:rPr>
              <a:t>rdf:ID</a:t>
            </a:r>
            <a:r>
              <a:rPr lang="en-US" altLang="en-US" sz="1200" b="1" dirty="0">
                <a:sym typeface="Symbol" panose="05050102010706020507" pitchFamily="18" charset="2"/>
              </a:rPr>
              <a:t>="course"&gt;</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rdfs:comment</a:t>
            </a:r>
            <a:r>
              <a:rPr lang="en-US" altLang="en-US" sz="1200" b="1" dirty="0">
                <a:sym typeface="Symbol" panose="05050102010706020507" pitchFamily="18" charset="2"/>
              </a:rPr>
              <a:t>&gt;The class of courses&lt;/</a:t>
            </a:r>
            <a:r>
              <a:rPr lang="en-US" altLang="en-US" sz="1200" b="1" dirty="0" err="1">
                <a:sym typeface="Symbol" panose="05050102010706020507" pitchFamily="18" charset="2"/>
              </a:rPr>
              <a:t>rdfs:comment</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&lt;/</a:t>
            </a:r>
            <a:r>
              <a:rPr lang="en-US" altLang="en-US" sz="1200" b="1" dirty="0" err="1">
                <a:sym typeface="Symbol" panose="05050102010706020507" pitchFamily="18" charset="2"/>
              </a:rPr>
              <a:t>rdfs:Class</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smtClean="0">
                <a:sym typeface="Symbol" panose="05050102010706020507" pitchFamily="18" charset="2"/>
              </a:rPr>
              <a:t>&lt;</a:t>
            </a:r>
            <a:r>
              <a:rPr lang="en-US" altLang="en-US" sz="1200" b="1" dirty="0" err="1">
                <a:sym typeface="Symbol" panose="05050102010706020507" pitchFamily="18" charset="2"/>
              </a:rPr>
              <a:t>rdf:Property</a:t>
            </a:r>
            <a:r>
              <a:rPr lang="en-US" altLang="en-US" sz="1200" b="1" dirty="0">
                <a:sym typeface="Symbol" panose="05050102010706020507" pitchFamily="18" charset="2"/>
              </a:rPr>
              <a:t> </a:t>
            </a:r>
            <a:r>
              <a:rPr lang="en-US" altLang="en-US" sz="1200" b="1" dirty="0" err="1">
                <a:sym typeface="Symbol" panose="05050102010706020507" pitchFamily="18" charset="2"/>
              </a:rPr>
              <a:t>rdf:ID</a:t>
            </a:r>
            <a:r>
              <a:rPr lang="en-US" altLang="en-US" sz="1200" b="1" dirty="0">
                <a:sym typeface="Symbol" panose="05050102010706020507" pitchFamily="18" charset="2"/>
              </a:rPr>
              <a:t>="</a:t>
            </a:r>
            <a:r>
              <a:rPr lang="en-US" altLang="en-US" sz="1200" b="1" dirty="0" err="1">
                <a:sym typeface="Symbol" panose="05050102010706020507" pitchFamily="18" charset="2"/>
              </a:rPr>
              <a:t>isTaughtBy</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rdfs:comment</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		Inherits its domain ("course") and range ("lecturer</a:t>
            </a:r>
            <a:r>
              <a:rPr lang="en-US" altLang="en-US" sz="1200" b="1" dirty="0" smtClean="0">
                <a:sym typeface="Symbol" panose="05050102010706020507" pitchFamily="18" charset="2"/>
              </a:rPr>
              <a:t>") from </a:t>
            </a:r>
            <a:r>
              <a:rPr lang="en-US" altLang="en-US" sz="1200" b="1" dirty="0">
                <a:sym typeface="Symbol" panose="05050102010706020507" pitchFamily="18" charset="2"/>
              </a:rPr>
              <a:t>its </a:t>
            </a:r>
            <a:r>
              <a:rPr lang="en-US" altLang="en-US" sz="1200" b="1" dirty="0" err="1">
                <a:sym typeface="Symbol" panose="05050102010706020507" pitchFamily="18" charset="2"/>
              </a:rPr>
              <a:t>superproperty</a:t>
            </a:r>
            <a:r>
              <a:rPr lang="en-US" altLang="en-US" sz="1200" b="1" dirty="0">
                <a:sym typeface="Symbol" panose="05050102010706020507" pitchFamily="18" charset="2"/>
              </a:rPr>
              <a:t> "involves"</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rdfs:comment</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rdfs:subPropertyOf</a:t>
            </a:r>
            <a:r>
              <a:rPr lang="en-US" altLang="en-US" sz="1200" b="1" dirty="0">
                <a:sym typeface="Symbol" panose="05050102010706020507" pitchFamily="18" charset="2"/>
              </a:rPr>
              <a:t> </a:t>
            </a:r>
            <a:r>
              <a:rPr lang="en-US" altLang="en-US" sz="1200" b="1" dirty="0" err="1">
                <a:sym typeface="Symbol" panose="05050102010706020507" pitchFamily="18" charset="2"/>
              </a:rPr>
              <a:t>rdf:resource</a:t>
            </a:r>
            <a:r>
              <a:rPr lang="en-US" altLang="en-US" sz="1200" b="1" dirty="0">
                <a:sym typeface="Symbol" panose="05050102010706020507" pitchFamily="18" charset="2"/>
              </a:rPr>
              <a:t>="#involves"/&gt;</a:t>
            </a:r>
          </a:p>
          <a:p>
            <a:pPr marL="533400" indent="-533400">
              <a:lnSpc>
                <a:spcPct val="120000"/>
              </a:lnSpc>
              <a:spcBef>
                <a:spcPts val="0"/>
              </a:spcBef>
              <a:buNone/>
            </a:pPr>
            <a:r>
              <a:rPr lang="en-US" altLang="en-US" sz="1200" b="1" dirty="0">
                <a:sym typeface="Symbol" panose="05050102010706020507" pitchFamily="18" charset="2"/>
              </a:rPr>
              <a:t>&lt;/</a:t>
            </a:r>
            <a:r>
              <a:rPr lang="en-US" altLang="en-US" sz="1200" b="1" dirty="0" err="1">
                <a:sym typeface="Symbol" panose="05050102010706020507" pitchFamily="18" charset="2"/>
              </a:rPr>
              <a:t>rdf:Property</a:t>
            </a:r>
            <a:r>
              <a:rPr lang="en-US" altLang="en-US" sz="1200" b="1" dirty="0" smtClean="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&lt;</a:t>
            </a:r>
            <a:r>
              <a:rPr lang="en-US" altLang="en-US" sz="1200" b="1" dirty="0" err="1">
                <a:sym typeface="Symbol" panose="05050102010706020507" pitchFamily="18" charset="2"/>
              </a:rPr>
              <a:t>rdf:Property</a:t>
            </a:r>
            <a:r>
              <a:rPr lang="en-US" altLang="en-US" sz="1200" b="1" dirty="0">
                <a:sym typeface="Symbol" panose="05050102010706020507" pitchFamily="18" charset="2"/>
              </a:rPr>
              <a:t> </a:t>
            </a:r>
            <a:r>
              <a:rPr lang="en-US" altLang="en-US" sz="1200" b="1" dirty="0" err="1">
                <a:sym typeface="Symbol" panose="05050102010706020507" pitchFamily="18" charset="2"/>
              </a:rPr>
              <a:t>rdf:ID</a:t>
            </a:r>
            <a:r>
              <a:rPr lang="en-US" altLang="en-US" sz="1200" b="1" dirty="0">
                <a:sym typeface="Symbol" panose="05050102010706020507" pitchFamily="18" charset="2"/>
              </a:rPr>
              <a:t>="phone"&gt;</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rdfs:comment</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		It is a property of staff </a:t>
            </a:r>
            <a:r>
              <a:rPr lang="en-US" altLang="en-US" sz="1200" b="1" dirty="0" smtClean="0">
                <a:sym typeface="Symbol" panose="05050102010706020507" pitchFamily="18" charset="2"/>
              </a:rPr>
              <a:t>members and </a:t>
            </a:r>
            <a:r>
              <a:rPr lang="en-US" altLang="en-US" sz="1200" b="1" dirty="0">
                <a:sym typeface="Symbol" panose="05050102010706020507" pitchFamily="18" charset="2"/>
              </a:rPr>
              <a:t>takes literals as values.</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rdfs:comment</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rdfs:domain</a:t>
            </a:r>
            <a:r>
              <a:rPr lang="en-US" altLang="en-US" sz="1200" b="1" dirty="0">
                <a:sym typeface="Symbol" panose="05050102010706020507" pitchFamily="18" charset="2"/>
              </a:rPr>
              <a:t> </a:t>
            </a:r>
            <a:r>
              <a:rPr lang="en-US" altLang="en-US" sz="1200" b="1" dirty="0" err="1">
                <a:sym typeface="Symbol" panose="05050102010706020507" pitchFamily="18" charset="2"/>
              </a:rPr>
              <a:t>rdf:resource</a:t>
            </a:r>
            <a:r>
              <a:rPr lang="en-US" altLang="en-US" sz="1200" b="1" dirty="0">
                <a:sym typeface="Symbol" panose="05050102010706020507" pitchFamily="18" charset="2"/>
              </a:rPr>
              <a:t>="#</a:t>
            </a:r>
            <a:r>
              <a:rPr lang="en-US" altLang="en-US" sz="1200" b="1" dirty="0" err="1">
                <a:sym typeface="Symbol" panose="05050102010706020507" pitchFamily="18" charset="2"/>
              </a:rPr>
              <a:t>staffMember</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	&lt;</a:t>
            </a:r>
            <a:r>
              <a:rPr lang="en-US" altLang="en-US" sz="1200" b="1" dirty="0" err="1">
                <a:sym typeface="Symbol" panose="05050102010706020507" pitchFamily="18" charset="2"/>
              </a:rPr>
              <a:t>rdfs:range</a:t>
            </a:r>
            <a:r>
              <a:rPr lang="en-US" altLang="en-US" sz="1200" b="1" dirty="0">
                <a:sym typeface="Symbol" panose="05050102010706020507" pitchFamily="18" charset="2"/>
              </a:rPr>
              <a:t> </a:t>
            </a:r>
            <a:r>
              <a:rPr lang="en-US" altLang="en-US" sz="1200" b="1" dirty="0" err="1">
                <a:sym typeface="Symbol" panose="05050102010706020507" pitchFamily="18" charset="2"/>
              </a:rPr>
              <a:t>rdf:resource</a:t>
            </a:r>
            <a:r>
              <a:rPr lang="en-US" altLang="en-US" sz="1200" b="1" dirty="0">
                <a:sym typeface="Symbol" panose="05050102010706020507" pitchFamily="18" charset="2"/>
              </a:rPr>
              <a:t>="http://</a:t>
            </a:r>
            <a:r>
              <a:rPr lang="en-US" altLang="en-US" sz="1200" b="1" dirty="0" smtClean="0">
                <a:sym typeface="Symbol" panose="05050102010706020507" pitchFamily="18" charset="2"/>
              </a:rPr>
              <a:t>www.w3.org/2000/01/rdf-schema#Literal</a:t>
            </a:r>
            <a:r>
              <a:rPr lang="en-US" altLang="en-US" sz="1200" b="1" dirty="0">
                <a:sym typeface="Symbol" panose="05050102010706020507" pitchFamily="18" charset="2"/>
              </a:rPr>
              <a:t>"/&gt;</a:t>
            </a:r>
          </a:p>
          <a:p>
            <a:pPr marL="533400" indent="-533400">
              <a:lnSpc>
                <a:spcPct val="120000"/>
              </a:lnSpc>
              <a:spcBef>
                <a:spcPts val="0"/>
              </a:spcBef>
              <a:buNone/>
            </a:pPr>
            <a:r>
              <a:rPr lang="en-US" altLang="en-US" sz="1200" b="1" dirty="0">
                <a:sym typeface="Symbol" panose="05050102010706020507" pitchFamily="18" charset="2"/>
              </a:rPr>
              <a:t>&lt;/</a:t>
            </a:r>
            <a:r>
              <a:rPr lang="en-US" altLang="en-US" sz="1200" b="1" dirty="0" err="1">
                <a:sym typeface="Symbol" panose="05050102010706020507" pitchFamily="18" charset="2"/>
              </a:rPr>
              <a:t>rdf:Property</a:t>
            </a:r>
            <a:r>
              <a:rPr lang="en-US" altLang="en-US" sz="1200" b="1" dirty="0">
                <a:sym typeface="Symbol" panose="05050102010706020507" pitchFamily="18" charset="2"/>
              </a:rPr>
              <a:t>&gt;</a:t>
            </a:r>
          </a:p>
          <a:p>
            <a:pPr marL="533400" indent="-533400">
              <a:lnSpc>
                <a:spcPct val="120000"/>
              </a:lnSpc>
              <a:spcBef>
                <a:spcPts val="0"/>
              </a:spcBef>
              <a:buNone/>
            </a:pPr>
            <a:endParaRPr lang="en-US" altLang="en-US" sz="1100" b="1" dirty="0">
              <a:sym typeface="Symbol" panose="05050102010706020507" pitchFamily="18" charset="2"/>
            </a:endParaRPr>
          </a:p>
          <a:p>
            <a:pPr marL="533400" indent="-533400">
              <a:lnSpc>
                <a:spcPct val="120000"/>
              </a:lnSpc>
              <a:spcBef>
                <a:spcPts val="0"/>
              </a:spcBef>
              <a:buNone/>
            </a:pPr>
            <a:endParaRPr lang="en-US" altLang="en-US" sz="1100" b="1" dirty="0">
              <a:sym typeface="Symbol" panose="05050102010706020507" pitchFamily="18" charset="2"/>
            </a:endParaRPr>
          </a:p>
        </p:txBody>
      </p:sp>
    </p:spTree>
    <p:extLst>
      <p:ext uri="{BB962C8B-B14F-4D97-AF65-F5344CB8AC3E}">
        <p14:creationId xmlns:p14="http://schemas.microsoft.com/office/powerpoint/2010/main" val="19246112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applications</a:t>
            </a:r>
            <a:endParaRPr lang="en-US" dirty="0"/>
          </a:p>
        </p:txBody>
      </p:sp>
      <p:sp>
        <p:nvSpPr>
          <p:cNvPr id="3" name="Content Placeholder 2"/>
          <p:cNvSpPr>
            <a:spLocks noGrp="1"/>
          </p:cNvSpPr>
          <p:nvPr>
            <p:ph idx="1"/>
          </p:nvPr>
        </p:nvSpPr>
        <p:spPr/>
        <p:txBody>
          <a:bodyPr/>
          <a:lstStyle/>
          <a:p>
            <a:r>
              <a:rPr lang="en-US" dirty="0" smtClean="0"/>
              <a:t>Ontologies</a:t>
            </a:r>
          </a:p>
          <a:p>
            <a:r>
              <a:rPr lang="en-US" dirty="0" smtClean="0"/>
              <a:t>FOAF</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54</a:t>
            </a:fld>
            <a:endParaRPr lang="en-US"/>
          </a:p>
        </p:txBody>
      </p:sp>
    </p:spTree>
    <p:extLst>
      <p:ext uri="{BB962C8B-B14F-4D97-AF65-F5344CB8AC3E}">
        <p14:creationId xmlns:p14="http://schemas.microsoft.com/office/powerpoint/2010/main" val="42758237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Semantic Web and </a:t>
            </a:r>
            <a:r>
              <a:rPr lang="en-US" dirty="0" smtClean="0"/>
              <a:t>Ontology</a:t>
            </a:r>
            <a:endParaRPr lang="en-US" dirty="0"/>
          </a:p>
        </p:txBody>
      </p:sp>
      <p:sp>
        <p:nvSpPr>
          <p:cNvPr id="4" name="Text Placeholder 3"/>
          <p:cNvSpPr>
            <a:spLocks noGrp="1"/>
          </p:cNvSpPr>
          <p:nvPr>
            <p:ph idx="1"/>
          </p:nvPr>
        </p:nvSpPr>
        <p:spPr/>
        <p:txBody>
          <a:bodyPr/>
          <a:lstStyle/>
          <a:p>
            <a:r>
              <a:rPr lang="en-US" sz="1800" dirty="0">
                <a:sym typeface="Wingdings" pitchFamily="2" charset="2"/>
              </a:rPr>
              <a:t>The Semantic Web</a:t>
            </a:r>
          </a:p>
          <a:p>
            <a:pPr lvl="1"/>
            <a:r>
              <a:rPr lang="en-US" sz="1700" dirty="0">
                <a:sym typeface="Wingdings" pitchFamily="2" charset="2"/>
              </a:rPr>
              <a:t>Extension of the current Web allowing data to be shared and reused across application, enterprise, and community boundaries</a:t>
            </a:r>
          </a:p>
          <a:p>
            <a:r>
              <a:rPr lang="en-US" sz="1800" dirty="0">
                <a:sym typeface="Wingdings" pitchFamily="2" charset="2"/>
              </a:rPr>
              <a:t>Ontology</a:t>
            </a:r>
          </a:p>
          <a:p>
            <a:pPr lvl="1"/>
            <a:r>
              <a:rPr lang="en-US" sz="1700" dirty="0">
                <a:solidFill>
                  <a:srgbClr val="FF0000"/>
                </a:solidFill>
                <a:sym typeface="Wingdings" pitchFamily="2" charset="2"/>
              </a:rPr>
              <a:t>Formally</a:t>
            </a:r>
            <a:r>
              <a:rPr lang="en-US" sz="1700" dirty="0">
                <a:sym typeface="Wingdings" pitchFamily="2" charset="2"/>
              </a:rPr>
              <a:t> representing knowledge as a hierarchy of </a:t>
            </a:r>
            <a:r>
              <a:rPr lang="en-US" sz="1700" dirty="0">
                <a:solidFill>
                  <a:srgbClr val="FF0000"/>
                </a:solidFill>
                <a:sym typeface="Wingdings" pitchFamily="2" charset="2"/>
              </a:rPr>
              <a:t>concepts</a:t>
            </a:r>
            <a:r>
              <a:rPr lang="en-US" sz="1700" dirty="0">
                <a:sym typeface="Wingdings" pitchFamily="2" charset="2"/>
              </a:rPr>
              <a:t> within a domain, using a shared vocabulary to denote the </a:t>
            </a:r>
            <a:r>
              <a:rPr lang="en-US" sz="1700" dirty="0">
                <a:solidFill>
                  <a:srgbClr val="FF0000"/>
                </a:solidFill>
                <a:sym typeface="Wingdings" pitchFamily="2" charset="2"/>
              </a:rPr>
              <a:t>types</a:t>
            </a:r>
            <a:r>
              <a:rPr lang="en-US" sz="1700" dirty="0">
                <a:sym typeface="Wingdings" pitchFamily="2" charset="2"/>
              </a:rPr>
              <a:t>, </a:t>
            </a:r>
            <a:r>
              <a:rPr lang="en-US" sz="1700" dirty="0">
                <a:solidFill>
                  <a:srgbClr val="FF0000"/>
                </a:solidFill>
                <a:sym typeface="Wingdings" pitchFamily="2" charset="2"/>
              </a:rPr>
              <a:t>properties</a:t>
            </a:r>
            <a:r>
              <a:rPr lang="en-US" sz="1700" dirty="0">
                <a:sym typeface="Wingdings" pitchFamily="2" charset="2"/>
              </a:rPr>
              <a:t> and </a:t>
            </a:r>
            <a:r>
              <a:rPr lang="en-US" sz="1700" dirty="0">
                <a:solidFill>
                  <a:srgbClr val="FF0000"/>
                </a:solidFill>
                <a:sym typeface="Wingdings" pitchFamily="2" charset="2"/>
              </a:rPr>
              <a:t>interrelationships</a:t>
            </a:r>
            <a:r>
              <a:rPr lang="en-US" sz="1700" dirty="0">
                <a:sym typeface="Wingdings" pitchFamily="2" charset="2"/>
              </a:rPr>
              <a:t> of those concepts. </a:t>
            </a:r>
          </a:p>
          <a:p>
            <a:endParaRPr lang="en-US" sz="1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pic>
        <p:nvPicPr>
          <p:cNvPr id="8" name="Picture 7"/>
          <p:cNvPicPr>
            <a:picLocks noChangeAspect="1"/>
          </p:cNvPicPr>
          <p:nvPr/>
        </p:nvPicPr>
        <p:blipFill>
          <a:blip r:embed="rId3"/>
          <a:stretch>
            <a:fillRect/>
          </a:stretch>
        </p:blipFill>
        <p:spPr>
          <a:xfrm>
            <a:off x="4849906" y="4302444"/>
            <a:ext cx="3124200" cy="1874519"/>
          </a:xfrm>
          <a:prstGeom prst="rect">
            <a:avLst/>
          </a:prstGeom>
        </p:spPr>
      </p:pic>
    </p:spTree>
    <p:extLst>
      <p:ext uri="{BB962C8B-B14F-4D97-AF65-F5344CB8AC3E}">
        <p14:creationId xmlns:p14="http://schemas.microsoft.com/office/powerpoint/2010/main" val="42441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Semantic Web and </a:t>
            </a:r>
            <a:r>
              <a:rPr lang="en-US" dirty="0" smtClean="0"/>
              <a:t>Ontology</a:t>
            </a:r>
            <a:endParaRPr lang="en-US" dirty="0"/>
          </a:p>
        </p:txBody>
      </p:sp>
      <p:sp>
        <p:nvSpPr>
          <p:cNvPr id="4" name="Text Placeholder 3"/>
          <p:cNvSpPr>
            <a:spLocks noGrp="1"/>
          </p:cNvSpPr>
          <p:nvPr>
            <p:ph idx="1"/>
          </p:nvPr>
        </p:nvSpPr>
        <p:spPr/>
        <p:txBody>
          <a:bodyPr/>
          <a:lstStyle/>
          <a:p>
            <a:r>
              <a:rPr lang="en-US" dirty="0" smtClean="0">
                <a:sym typeface="Wingdings" pitchFamily="2" charset="2"/>
              </a:rPr>
              <a:t>Vocabulary</a:t>
            </a:r>
          </a:p>
          <a:p>
            <a:pPr lvl="1"/>
            <a:r>
              <a:rPr lang="en-US" sz="1800" dirty="0" smtClean="0">
                <a:sym typeface="Wingdings" pitchFamily="2" charset="2"/>
              </a:rPr>
              <a:t>A set of terms that a community decides to share and reuse</a:t>
            </a:r>
          </a:p>
          <a:p>
            <a:r>
              <a:rPr lang="en-US" dirty="0" smtClean="0">
                <a:sym typeface="Wingdings" pitchFamily="2" charset="2"/>
              </a:rPr>
              <a:t>Taxonomy</a:t>
            </a:r>
            <a:endParaRPr lang="en-US" sz="2400" dirty="0" smtClean="0">
              <a:sym typeface="Wingdings" pitchFamily="2" charset="2"/>
            </a:endParaRPr>
          </a:p>
          <a:p>
            <a:pPr lvl="1"/>
            <a:r>
              <a:rPr lang="en-US" sz="1800" dirty="0" smtClean="0">
                <a:sym typeface="Wingdings" pitchFamily="2" charset="2"/>
              </a:rPr>
              <a:t>Arrangement of vocabulary terms into a hierarchy</a:t>
            </a:r>
          </a:p>
          <a:p>
            <a:r>
              <a:rPr lang="en-US" dirty="0" smtClean="0">
                <a:sym typeface="Wingdings" pitchFamily="2" charset="2"/>
              </a:rPr>
              <a:t>Ontology</a:t>
            </a:r>
          </a:p>
          <a:p>
            <a:pPr lvl="1"/>
            <a:r>
              <a:rPr lang="en-US" sz="1800" dirty="0" smtClean="0">
                <a:sym typeface="Wingdings" pitchFamily="2" charset="2"/>
              </a:rPr>
              <a:t>Relationships between the terms in a vocabulary</a:t>
            </a:r>
          </a:p>
          <a:p>
            <a:pPr marL="228600" lvl="1">
              <a:spcBef>
                <a:spcPts val="1000"/>
              </a:spcBef>
            </a:pPr>
            <a:endParaRPr lang="en-US" sz="1700" dirty="0" smtClean="0">
              <a:sym typeface="Wingdings" pitchFamily="2" charset="2"/>
            </a:endParaRPr>
          </a:p>
          <a:p>
            <a:pPr marL="228600" lvl="1">
              <a:spcBef>
                <a:spcPts val="1000"/>
              </a:spcBef>
            </a:pPr>
            <a:r>
              <a:rPr lang="en-US" sz="1700" dirty="0" smtClean="0">
                <a:sym typeface="Wingdings" pitchFamily="2" charset="2"/>
              </a:rPr>
              <a:t>Both </a:t>
            </a:r>
            <a:r>
              <a:rPr lang="en-US" sz="1700" dirty="0">
                <a:solidFill>
                  <a:srgbClr val="FF0000"/>
                </a:solidFill>
                <a:sym typeface="Wingdings" pitchFamily="2" charset="2"/>
              </a:rPr>
              <a:t>schema (class and property definition)</a:t>
            </a:r>
            <a:r>
              <a:rPr lang="en-US" sz="1700" dirty="0">
                <a:sym typeface="Wingdings" pitchFamily="2" charset="2"/>
              </a:rPr>
              <a:t> and </a:t>
            </a:r>
            <a:endParaRPr lang="en-US" sz="1700" dirty="0" smtClean="0">
              <a:sym typeface="Wingdings" pitchFamily="2" charset="2"/>
            </a:endParaRPr>
          </a:p>
          <a:p>
            <a:pPr marL="228600" lvl="1">
              <a:spcBef>
                <a:spcPts val="1000"/>
              </a:spcBef>
            </a:pPr>
            <a:r>
              <a:rPr lang="en-US" sz="1700" dirty="0" smtClean="0">
                <a:solidFill>
                  <a:srgbClr val="FF0000"/>
                </a:solidFill>
                <a:sym typeface="Wingdings" pitchFamily="2" charset="2"/>
              </a:rPr>
              <a:t>content </a:t>
            </a:r>
            <a:r>
              <a:rPr lang="en-US" sz="1700" dirty="0">
                <a:solidFill>
                  <a:srgbClr val="FF0000"/>
                </a:solidFill>
                <a:sym typeface="Wingdings" pitchFamily="2" charset="2"/>
              </a:rPr>
              <a:t>(“individuals”)</a:t>
            </a:r>
          </a:p>
          <a:p>
            <a:endParaRPr lang="en-US" sz="2200" dirty="0">
              <a:sym typeface="Wingdings" pitchFamily="2" charset="2"/>
            </a:endParaRPr>
          </a:p>
          <a:p>
            <a:endParaRPr lang="en-US" sz="1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85233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noFill/>
          <a:ln/>
        </p:spPr>
        <p:txBody>
          <a:bodyPr/>
          <a:lstStyle/>
          <a:p>
            <a:r>
              <a:rPr lang="en-GB" altLang="en-US"/>
              <a:t>Ontology in Information Science</a:t>
            </a:r>
          </a:p>
        </p:txBody>
      </p:sp>
      <p:sp>
        <p:nvSpPr>
          <p:cNvPr id="24578" name="Rectangle 2"/>
          <p:cNvSpPr>
            <a:spLocks noGrp="1" noChangeArrowheads="1"/>
          </p:cNvSpPr>
          <p:nvPr>
            <p:ph idx="1"/>
          </p:nvPr>
        </p:nvSpPr>
        <p:spPr/>
        <p:txBody>
          <a:bodyPr/>
          <a:lstStyle/>
          <a:p>
            <a:pPr>
              <a:lnSpc>
                <a:spcPct val="80000"/>
              </a:lnSpc>
            </a:pPr>
            <a:r>
              <a:rPr lang="en-GB" altLang="en-US" sz="2000" dirty="0">
                <a:solidFill>
                  <a:schemeClr val="tx2"/>
                </a:solidFill>
              </a:rPr>
              <a:t>An ontology is an engineering artefact consisting of: </a:t>
            </a:r>
          </a:p>
          <a:p>
            <a:pPr lvl="1">
              <a:lnSpc>
                <a:spcPct val="80000"/>
              </a:lnSpc>
            </a:pPr>
            <a:r>
              <a:rPr lang="en-GB" altLang="en-US" dirty="0">
                <a:solidFill>
                  <a:schemeClr val="tx2"/>
                </a:solidFill>
              </a:rPr>
              <a:t>A </a:t>
            </a:r>
            <a:r>
              <a:rPr lang="en-GB" altLang="en-US" b="1" dirty="0">
                <a:solidFill>
                  <a:srgbClr val="0033CC"/>
                </a:solidFill>
              </a:rPr>
              <a:t>vocabulary</a:t>
            </a:r>
            <a:r>
              <a:rPr lang="en-GB" altLang="en-US" dirty="0">
                <a:solidFill>
                  <a:schemeClr val="tx2"/>
                </a:solidFill>
              </a:rPr>
              <a:t> used to describe (a particular view of) some domain</a:t>
            </a:r>
          </a:p>
          <a:p>
            <a:pPr lvl="1">
              <a:lnSpc>
                <a:spcPct val="80000"/>
              </a:lnSpc>
            </a:pPr>
            <a:r>
              <a:rPr lang="en-GB" altLang="en-US" dirty="0">
                <a:solidFill>
                  <a:schemeClr val="tx2"/>
                </a:solidFill>
              </a:rPr>
              <a:t>An </a:t>
            </a:r>
            <a:r>
              <a:rPr lang="en-GB" altLang="en-US" b="1" dirty="0">
                <a:solidFill>
                  <a:srgbClr val="0033CC"/>
                </a:solidFill>
              </a:rPr>
              <a:t>explicit specification</a:t>
            </a:r>
            <a:r>
              <a:rPr lang="en-GB" altLang="en-US" dirty="0">
                <a:solidFill>
                  <a:schemeClr val="tx2"/>
                </a:solidFill>
              </a:rPr>
              <a:t> of the </a:t>
            </a:r>
            <a:r>
              <a:rPr lang="en-GB" altLang="en-US" b="1" dirty="0">
                <a:solidFill>
                  <a:srgbClr val="0033CC"/>
                </a:solidFill>
              </a:rPr>
              <a:t>intended meaning</a:t>
            </a:r>
            <a:r>
              <a:rPr lang="en-GB" altLang="en-US" dirty="0">
                <a:solidFill>
                  <a:schemeClr val="tx2"/>
                </a:solidFill>
              </a:rPr>
              <a:t> of the vocabulary. </a:t>
            </a:r>
          </a:p>
          <a:p>
            <a:pPr lvl="2">
              <a:lnSpc>
                <a:spcPct val="80000"/>
              </a:lnSpc>
            </a:pPr>
            <a:r>
              <a:rPr lang="en-GB" altLang="en-US" dirty="0">
                <a:solidFill>
                  <a:schemeClr val="tx2"/>
                </a:solidFill>
              </a:rPr>
              <a:t>Often includes </a:t>
            </a:r>
            <a:r>
              <a:rPr lang="en-GB" altLang="en-US" dirty="0" smtClean="0">
                <a:solidFill>
                  <a:schemeClr val="tx2"/>
                </a:solidFill>
              </a:rPr>
              <a:t>classification-based </a:t>
            </a:r>
            <a:r>
              <a:rPr lang="en-GB" altLang="en-US" dirty="0">
                <a:solidFill>
                  <a:schemeClr val="tx2"/>
                </a:solidFill>
              </a:rPr>
              <a:t>information</a:t>
            </a:r>
          </a:p>
          <a:p>
            <a:pPr lvl="1">
              <a:lnSpc>
                <a:spcPct val="80000"/>
              </a:lnSpc>
            </a:pPr>
            <a:r>
              <a:rPr lang="en-GB" altLang="en-US" dirty="0">
                <a:solidFill>
                  <a:schemeClr val="tx2"/>
                </a:solidFill>
              </a:rPr>
              <a:t>Constraints capturing </a:t>
            </a:r>
            <a:r>
              <a:rPr lang="en-GB" altLang="en-US" b="1" dirty="0">
                <a:solidFill>
                  <a:srgbClr val="0033CC"/>
                </a:solidFill>
              </a:rPr>
              <a:t>background knowledge</a:t>
            </a:r>
            <a:r>
              <a:rPr lang="en-GB" altLang="en-US" dirty="0">
                <a:solidFill>
                  <a:schemeClr val="tx2"/>
                </a:solidFill>
              </a:rPr>
              <a:t> about the domain</a:t>
            </a:r>
          </a:p>
          <a:p>
            <a:pPr>
              <a:lnSpc>
                <a:spcPct val="80000"/>
              </a:lnSpc>
            </a:pPr>
            <a:endParaRPr lang="en-GB" altLang="en-US" sz="1800" dirty="0">
              <a:solidFill>
                <a:schemeClr val="tx2"/>
              </a:solidFill>
            </a:endParaRPr>
          </a:p>
          <a:p>
            <a:pPr>
              <a:lnSpc>
                <a:spcPct val="80000"/>
              </a:lnSpc>
            </a:pPr>
            <a:r>
              <a:rPr lang="en-GB" altLang="en-US" sz="2000" dirty="0">
                <a:solidFill>
                  <a:schemeClr val="tx2"/>
                </a:solidFill>
              </a:rPr>
              <a:t>Ideally, an ontology should:</a:t>
            </a:r>
          </a:p>
          <a:p>
            <a:pPr lvl="1">
              <a:lnSpc>
                <a:spcPct val="80000"/>
              </a:lnSpc>
            </a:pPr>
            <a:r>
              <a:rPr lang="en-GB" altLang="en-US" dirty="0"/>
              <a:t>Capture a </a:t>
            </a:r>
            <a:r>
              <a:rPr lang="en-GB" altLang="en-US" b="1" dirty="0">
                <a:solidFill>
                  <a:srgbClr val="0033CC"/>
                </a:solidFill>
              </a:rPr>
              <a:t>shared understanding</a:t>
            </a:r>
            <a:r>
              <a:rPr lang="en-GB" altLang="en-US" dirty="0"/>
              <a:t> of a domain of interest</a:t>
            </a:r>
          </a:p>
          <a:p>
            <a:pPr lvl="1">
              <a:lnSpc>
                <a:spcPct val="80000"/>
              </a:lnSpc>
            </a:pPr>
            <a:r>
              <a:rPr lang="en-GB" altLang="en-US" dirty="0"/>
              <a:t>Provide a </a:t>
            </a:r>
            <a:r>
              <a:rPr lang="en-GB" altLang="en-US" b="1" dirty="0">
                <a:solidFill>
                  <a:srgbClr val="0033CC"/>
                </a:solidFill>
              </a:rPr>
              <a:t>formal</a:t>
            </a:r>
            <a:r>
              <a:rPr lang="en-GB" altLang="en-US" dirty="0"/>
              <a:t> and </a:t>
            </a:r>
            <a:r>
              <a:rPr lang="en-GB" altLang="en-US" b="1" dirty="0">
                <a:solidFill>
                  <a:srgbClr val="0033CC"/>
                </a:solidFill>
              </a:rPr>
              <a:t>machine </a:t>
            </a:r>
            <a:r>
              <a:rPr lang="en-GB" altLang="en-US" b="1" dirty="0" err="1">
                <a:solidFill>
                  <a:srgbClr val="0033CC"/>
                </a:solidFill>
              </a:rPr>
              <a:t>manipulable</a:t>
            </a:r>
            <a:r>
              <a:rPr lang="en-GB" altLang="en-US" dirty="0"/>
              <a:t> model </a:t>
            </a:r>
          </a:p>
        </p:txBody>
      </p:sp>
    </p:spTree>
    <p:extLst>
      <p:ext uri="{BB962C8B-B14F-4D97-AF65-F5344CB8AC3E}">
        <p14:creationId xmlns:p14="http://schemas.microsoft.com/office/powerpoint/2010/main" val="1195119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integration</a:t>
            </a:r>
            <a:endParaRPr lang="en-US" dirty="0"/>
          </a:p>
        </p:txBody>
      </p:sp>
      <p:sp>
        <p:nvSpPr>
          <p:cNvPr id="3" name="Content Placeholder 2"/>
          <p:cNvSpPr>
            <a:spLocks noGrp="1"/>
          </p:cNvSpPr>
          <p:nvPr>
            <p:ph idx="1"/>
          </p:nvPr>
        </p:nvSpPr>
        <p:spPr/>
        <p:txBody>
          <a:bodyPr/>
          <a:lstStyle/>
          <a:p>
            <a:r>
              <a:rPr lang="en-US" dirty="0" smtClean="0"/>
              <a:t>How do we query data from multiple databases?</a:t>
            </a:r>
          </a:p>
          <a:p>
            <a:r>
              <a:rPr lang="en-US" dirty="0" smtClean="0"/>
              <a:t>Issues?</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58</a:t>
            </a:fld>
            <a:endParaRPr lang="en-US"/>
          </a:p>
        </p:txBody>
      </p:sp>
    </p:spTree>
    <p:extLst>
      <p:ext uri="{BB962C8B-B14F-4D97-AF65-F5344CB8AC3E}">
        <p14:creationId xmlns:p14="http://schemas.microsoft.com/office/powerpoint/2010/main" val="15798329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Integration</a:t>
            </a:r>
            <a:endParaRPr lang="en-US" dirty="0"/>
          </a:p>
        </p:txBody>
      </p:sp>
      <p:sp>
        <p:nvSpPr>
          <p:cNvPr id="4" name="Text Placeholder 3"/>
          <p:cNvSpPr>
            <a:spLocks noGrp="1"/>
          </p:cNvSpPr>
          <p:nvPr>
            <p:ph idx="1"/>
          </p:nvPr>
        </p:nvSpPr>
        <p:spPr/>
        <p:txBody>
          <a:bodyPr/>
          <a:lstStyle/>
          <a:p>
            <a:r>
              <a:rPr lang="en-US" sz="2500" dirty="0">
                <a:sym typeface="Wingdings" pitchFamily="2" charset="2"/>
              </a:rPr>
              <a:t>Sharing knowledge among different applications</a:t>
            </a:r>
          </a:p>
          <a:p>
            <a:pPr lvl="1"/>
            <a:r>
              <a:rPr lang="en-US" sz="2300" dirty="0">
                <a:sym typeface="Wingdings" pitchFamily="2" charset="2"/>
              </a:rPr>
              <a:t>Different </a:t>
            </a:r>
            <a:r>
              <a:rPr lang="en-US" sz="2300" dirty="0">
                <a:solidFill>
                  <a:srgbClr val="FF0000"/>
                </a:solidFill>
                <a:sym typeface="Wingdings" pitchFamily="2" charset="2"/>
              </a:rPr>
              <a:t>data types </a:t>
            </a:r>
            <a:r>
              <a:rPr lang="en-US" sz="2300" dirty="0">
                <a:sym typeface="Wingdings" pitchFamily="2" charset="2"/>
              </a:rPr>
              <a:t>and </a:t>
            </a:r>
            <a:r>
              <a:rPr lang="en-US" sz="2300" dirty="0">
                <a:solidFill>
                  <a:srgbClr val="FF0000"/>
                </a:solidFill>
                <a:sym typeface="Wingdings" pitchFamily="2" charset="2"/>
              </a:rPr>
              <a:t>naming conventions</a:t>
            </a:r>
          </a:p>
          <a:p>
            <a:pPr lvl="1"/>
            <a:r>
              <a:rPr lang="en-US" sz="2300" dirty="0">
                <a:sym typeface="Wingdings" pitchFamily="2" charset="2"/>
              </a:rPr>
              <a:t>Manual integration -&gt; Inefficient</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pic>
        <p:nvPicPr>
          <p:cNvPr id="8" name="Picture 7"/>
          <p:cNvPicPr>
            <a:picLocks noChangeAspect="1"/>
          </p:cNvPicPr>
          <p:nvPr/>
        </p:nvPicPr>
        <p:blipFill rotWithShape="1">
          <a:blip r:embed="rId3"/>
          <a:srcRect l="1256" t="1037" r="1456" b="3211"/>
          <a:stretch/>
        </p:blipFill>
        <p:spPr>
          <a:xfrm>
            <a:off x="4597997" y="2891119"/>
            <a:ext cx="6015394" cy="3038833"/>
          </a:xfrm>
          <a:prstGeom prst="rect">
            <a:avLst/>
          </a:prstGeom>
          <a:ln>
            <a:noFill/>
          </a:ln>
        </p:spPr>
      </p:pic>
    </p:spTree>
    <p:extLst>
      <p:ext uri="{BB962C8B-B14F-4D97-AF65-F5344CB8AC3E}">
        <p14:creationId xmlns:p14="http://schemas.microsoft.com/office/powerpoint/2010/main" val="2949651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3D3AFCB-C5A2-4F2E-81ED-6262CE4974F6}" type="slidenum">
              <a:rPr lang="en-US" altLang="en-US"/>
              <a:pPr/>
              <a:t>6</a:t>
            </a:fld>
            <a:endParaRPr lang="en-US" altLang="en-US"/>
          </a:p>
        </p:txBody>
      </p:sp>
      <p:sp>
        <p:nvSpPr>
          <p:cNvPr id="16386" name="Rectangle 2"/>
          <p:cNvSpPr>
            <a:spLocks noGrp="1" noRot="1" noChangeArrowheads="1"/>
          </p:cNvSpPr>
          <p:nvPr>
            <p:ph type="title"/>
          </p:nvPr>
        </p:nvSpPr>
        <p:spPr/>
        <p:txBody>
          <a:bodyPr/>
          <a:lstStyle/>
          <a:p>
            <a:r>
              <a:rPr lang="en-GB" altLang="en-US" sz="3600"/>
              <a:t>Limitations of the Web Search today</a:t>
            </a:r>
          </a:p>
        </p:txBody>
      </p:sp>
      <p:sp>
        <p:nvSpPr>
          <p:cNvPr id="16387" name="Rectangle 3"/>
          <p:cNvSpPr>
            <a:spLocks noGrp="1" noChangeArrowheads="1"/>
          </p:cNvSpPr>
          <p:nvPr>
            <p:ph type="body" idx="1"/>
          </p:nvPr>
        </p:nvSpPr>
        <p:spPr/>
        <p:txBody>
          <a:bodyPr/>
          <a:lstStyle/>
          <a:p>
            <a:r>
              <a:rPr lang="en-GB" altLang="en-US"/>
              <a:t>The Web search results are high recall, low precision. </a:t>
            </a:r>
          </a:p>
          <a:p>
            <a:r>
              <a:rPr lang="en-GB" altLang="en-US"/>
              <a:t>Results are highly sensitive to vocabulary.</a:t>
            </a:r>
          </a:p>
          <a:p>
            <a:r>
              <a:rPr lang="en-GB" altLang="en-US"/>
              <a:t>Results are single Web pages. </a:t>
            </a:r>
          </a:p>
          <a:p>
            <a:r>
              <a:rPr lang="en-GB" altLang="en-US"/>
              <a:t>Most of the publishing contents are not structured to allow logical reasoning and query answering.</a:t>
            </a:r>
          </a:p>
        </p:txBody>
      </p:sp>
    </p:spTree>
    <p:extLst>
      <p:ext uri="{BB962C8B-B14F-4D97-AF65-F5344CB8AC3E}">
        <p14:creationId xmlns:p14="http://schemas.microsoft.com/office/powerpoint/2010/main" val="1708044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integration</a:t>
            </a:r>
            <a:endParaRPr lang="en-US" dirty="0"/>
          </a:p>
        </p:txBody>
      </p:sp>
      <p:sp>
        <p:nvSpPr>
          <p:cNvPr id="3" name="Content Placeholder 2"/>
          <p:cNvSpPr>
            <a:spLocks noGrp="1"/>
          </p:cNvSpPr>
          <p:nvPr>
            <p:ph idx="1"/>
          </p:nvPr>
        </p:nvSpPr>
        <p:spPr/>
        <p:txBody>
          <a:bodyPr/>
          <a:lstStyle/>
          <a:p>
            <a:r>
              <a:rPr lang="en-US" dirty="0" smtClean="0"/>
              <a:t>The </a:t>
            </a:r>
            <a:r>
              <a:rPr lang="en-US" dirty="0"/>
              <a:t>two </a:t>
            </a:r>
            <a:r>
              <a:rPr lang="en-US" dirty="0" smtClean="0"/>
              <a:t>database need </a:t>
            </a:r>
            <a:r>
              <a:rPr lang="en-US" dirty="0"/>
              <a:t>to apply a common, standard </a:t>
            </a:r>
            <a:r>
              <a:rPr lang="en-US" dirty="0" smtClean="0"/>
              <a:t>“vocabulary” </a:t>
            </a:r>
            <a:r>
              <a:rPr lang="en-US" dirty="0"/>
              <a:t>to describe their </a:t>
            </a:r>
            <a:r>
              <a:rPr lang="en-US" dirty="0" smtClean="0"/>
              <a:t>data</a:t>
            </a:r>
          </a:p>
          <a:p>
            <a:r>
              <a:rPr lang="en-US" dirty="0" smtClean="0"/>
              <a:t>Same term in two databases must </a:t>
            </a:r>
            <a:r>
              <a:rPr lang="en-US" dirty="0" smtClean="0">
                <a:solidFill>
                  <a:srgbClr val="FF0000"/>
                </a:solidFill>
              </a:rPr>
              <a:t>mean</a:t>
            </a:r>
            <a:r>
              <a:rPr lang="en-US" dirty="0" smtClean="0"/>
              <a:t> the same thing</a:t>
            </a:r>
          </a:p>
          <a:p>
            <a:r>
              <a:rPr lang="en-US" dirty="0" smtClean="0"/>
              <a:t>Meaning = semantics</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60</a:t>
            </a:fld>
            <a:endParaRPr lang="en-US"/>
          </a:p>
        </p:txBody>
      </p:sp>
    </p:spTree>
    <p:extLst>
      <p:ext uri="{BB962C8B-B14F-4D97-AF65-F5344CB8AC3E}">
        <p14:creationId xmlns:p14="http://schemas.microsoft.com/office/powerpoint/2010/main" val="21740494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8" name="Picture 1032" descr="protege-pizz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71800" y="1581150"/>
            <a:ext cx="6629400" cy="5005388"/>
          </a:xfrm>
        </p:spPr>
      </p:pic>
      <p:sp>
        <p:nvSpPr>
          <p:cNvPr id="153603" name="Rectangle 1027"/>
          <p:cNvSpPr>
            <a:spLocks noGrp="1" noChangeArrowheads="1"/>
          </p:cNvSpPr>
          <p:nvPr>
            <p:ph type="title"/>
          </p:nvPr>
        </p:nvSpPr>
        <p:spPr>
          <a:xfrm>
            <a:off x="2316164" y="733426"/>
            <a:ext cx="7775575" cy="638175"/>
          </a:xfrm>
        </p:spPr>
        <p:txBody>
          <a:bodyPr>
            <a:normAutofit fontScale="90000"/>
          </a:bodyPr>
          <a:lstStyle/>
          <a:p>
            <a:r>
              <a:rPr lang="en-US" altLang="en-US"/>
              <a:t>Example Ontology </a:t>
            </a:r>
            <a:r>
              <a:rPr lang="en-GB" altLang="en-US"/>
              <a:t>(Protégé)</a:t>
            </a:r>
            <a:endParaRPr lang="en-US" altLang="en-US"/>
          </a:p>
        </p:txBody>
      </p:sp>
      <p:sp>
        <p:nvSpPr>
          <p:cNvPr id="153604" name="Oval 1028"/>
          <p:cNvSpPr>
            <a:spLocks noChangeArrowheads="1"/>
          </p:cNvSpPr>
          <p:nvPr/>
        </p:nvSpPr>
        <p:spPr bwMode="auto">
          <a:xfrm>
            <a:off x="3429000" y="4343400"/>
            <a:ext cx="12954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5" name="Oval 1029"/>
          <p:cNvSpPr>
            <a:spLocks noChangeArrowheads="1"/>
          </p:cNvSpPr>
          <p:nvPr/>
        </p:nvSpPr>
        <p:spPr bwMode="auto">
          <a:xfrm>
            <a:off x="4953000" y="4267200"/>
            <a:ext cx="2743200" cy="5334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6" name="Oval 1030"/>
          <p:cNvSpPr>
            <a:spLocks noChangeArrowheads="1"/>
          </p:cNvSpPr>
          <p:nvPr/>
        </p:nvSpPr>
        <p:spPr bwMode="auto">
          <a:xfrm>
            <a:off x="4953000" y="4724400"/>
            <a:ext cx="27432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03611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childTnLst>
                                  <p:subTnLst>
                                    <p:set>
                                      <p:cBhvr override="childStyle">
                                        <p:cTn dur="1" fill="hold" display="0" masterRel="nextClick" afterEffect="1"/>
                                        <p:tgtEl>
                                          <p:spTgt spid="15360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5"/>
                                        </p:tgtEl>
                                        <p:attrNameLst>
                                          <p:attrName>style.visibility</p:attrName>
                                        </p:attrNameLst>
                                      </p:cBhvr>
                                      <p:to>
                                        <p:strVal val="visible"/>
                                      </p:to>
                                    </p:set>
                                  </p:childTnLst>
                                  <p:subTnLst>
                                    <p:set>
                                      <p:cBhvr override="childStyle">
                                        <p:cTn dur="1" fill="hold" display="0" masterRel="nextClick" afterEffect="1"/>
                                        <p:tgtEl>
                                          <p:spTgt spid="15360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p:bldP spid="153605" grpId="0" animBg="1"/>
      <p:bldP spid="15360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Ontology </a:t>
            </a:r>
            <a:r>
              <a:rPr lang="en-US" dirty="0" smtClean="0"/>
              <a:t>Integration</a:t>
            </a:r>
            <a:endParaRPr lang="en-US" dirty="0"/>
          </a:p>
        </p:txBody>
      </p:sp>
      <p:sp>
        <p:nvSpPr>
          <p:cNvPr id="4" name="Text Placeholder 3"/>
          <p:cNvSpPr>
            <a:spLocks noGrp="1"/>
          </p:cNvSpPr>
          <p:nvPr>
            <p:ph idx="1"/>
          </p:nvPr>
        </p:nvSpPr>
        <p:spPr/>
        <p:txBody>
          <a:bodyPr/>
          <a:lstStyle/>
          <a:p>
            <a:r>
              <a:rPr lang="en-US" sz="1800" dirty="0">
                <a:sym typeface="Wingdings" pitchFamily="2" charset="2"/>
              </a:rPr>
              <a:t>Data Integration</a:t>
            </a:r>
          </a:p>
          <a:p>
            <a:pPr lvl="1"/>
            <a:r>
              <a:rPr lang="en-US" sz="1700" dirty="0">
                <a:sym typeface="Wingdings" pitchFamily="2" charset="2"/>
              </a:rPr>
              <a:t>Combine data residing in different sources and providing users with a unified view of these data.</a:t>
            </a:r>
          </a:p>
          <a:p>
            <a:r>
              <a:rPr lang="en-US" sz="1800" dirty="0">
                <a:sym typeface="Wingdings" pitchFamily="2" charset="2"/>
              </a:rPr>
              <a:t>Ontology-based Data Integration</a:t>
            </a:r>
          </a:p>
          <a:p>
            <a:pPr lvl="1"/>
            <a:r>
              <a:rPr lang="en-US" sz="1700" dirty="0">
                <a:sym typeface="Wingdings" pitchFamily="2" charset="2"/>
              </a:rPr>
              <a:t>Use ontologies to effectively combine data from multiple heterogeneous sources. </a:t>
            </a:r>
          </a:p>
          <a:p>
            <a:pPr lvl="1"/>
            <a:r>
              <a:rPr lang="en-US" sz="1700" dirty="0">
                <a:sym typeface="Wingdings" pitchFamily="2" charset="2"/>
              </a:rPr>
              <a:t>Single Ontology</a:t>
            </a:r>
          </a:p>
          <a:p>
            <a:endParaRPr lang="en-US" sz="19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62</a:t>
            </a:fld>
            <a:endParaRPr lang="en-US"/>
          </a:p>
        </p:txBody>
      </p:sp>
      <p:pic>
        <p:nvPicPr>
          <p:cNvPr id="22" name="Picture 21"/>
          <p:cNvPicPr>
            <a:picLocks noChangeAspect="1"/>
          </p:cNvPicPr>
          <p:nvPr/>
        </p:nvPicPr>
        <p:blipFill>
          <a:blip r:embed="rId3"/>
          <a:stretch>
            <a:fillRect/>
          </a:stretch>
        </p:blipFill>
        <p:spPr>
          <a:xfrm>
            <a:off x="2830158" y="3901769"/>
            <a:ext cx="6836260" cy="2092533"/>
          </a:xfrm>
          <a:prstGeom prst="rect">
            <a:avLst/>
          </a:prstGeom>
        </p:spPr>
      </p:pic>
    </p:spTree>
    <p:extLst>
      <p:ext uri="{BB962C8B-B14F-4D97-AF65-F5344CB8AC3E}">
        <p14:creationId xmlns:p14="http://schemas.microsoft.com/office/powerpoint/2010/main" val="182167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Integration </a:t>
            </a:r>
            <a:r>
              <a:rPr lang="en-US" dirty="0" smtClean="0"/>
              <a:t>Tasks</a:t>
            </a:r>
            <a:endParaRPr lang="en-US" dirty="0"/>
          </a:p>
        </p:txBody>
      </p:sp>
      <p:sp>
        <p:nvSpPr>
          <p:cNvPr id="4" name="Text Placeholder 3"/>
          <p:cNvSpPr>
            <a:spLocks noGrp="1"/>
          </p:cNvSpPr>
          <p:nvPr>
            <p:ph idx="1"/>
          </p:nvPr>
        </p:nvSpPr>
        <p:spPr/>
        <p:txBody>
          <a:bodyPr/>
          <a:lstStyle/>
          <a:p>
            <a:r>
              <a:rPr lang="en-US" sz="2500" dirty="0" smtClean="0">
                <a:sym typeface="Wingdings" pitchFamily="2" charset="2"/>
              </a:rPr>
              <a:t>Multiple Ontologies </a:t>
            </a:r>
            <a:r>
              <a:rPr lang="en-US" sz="2500" dirty="0">
                <a:sym typeface="Wingdings" pitchFamily="2" charset="2"/>
              </a:rPr>
              <a:t>– Ontology Integration</a:t>
            </a:r>
          </a:p>
          <a:p>
            <a:endParaRPr lang="en-US" sz="2500" dirty="0" smtClean="0">
              <a:sym typeface="Wingdings" pitchFamily="2" charset="2"/>
            </a:endParaRPr>
          </a:p>
          <a:p>
            <a:pPr lvl="1"/>
            <a:r>
              <a:rPr lang="en-US" sz="2300" dirty="0" smtClean="0">
                <a:sym typeface="Wingdings" pitchFamily="2" charset="2"/>
              </a:rPr>
              <a:t>Matching </a:t>
            </a:r>
            <a:r>
              <a:rPr lang="en-US" sz="2300" dirty="0">
                <a:sym typeface="Wingdings" pitchFamily="2" charset="2"/>
              </a:rPr>
              <a:t>discovery</a:t>
            </a:r>
          </a:p>
          <a:p>
            <a:pPr lvl="1"/>
            <a:r>
              <a:rPr lang="en-US" sz="2300" dirty="0">
                <a:sym typeface="Wingdings" pitchFamily="2" charset="2"/>
              </a:rPr>
              <a:t>Query execution</a:t>
            </a:r>
          </a:p>
          <a:p>
            <a:pPr marL="0" indent="0">
              <a:buNone/>
            </a:pP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pic>
        <p:nvPicPr>
          <p:cNvPr id="15" name="Picture 14"/>
          <p:cNvPicPr>
            <a:picLocks noChangeAspect="1"/>
          </p:cNvPicPr>
          <p:nvPr/>
        </p:nvPicPr>
        <p:blipFill>
          <a:blip r:embed="rId3"/>
          <a:stretch>
            <a:fillRect/>
          </a:stretch>
        </p:blipFill>
        <p:spPr>
          <a:xfrm>
            <a:off x="4419601" y="2362200"/>
            <a:ext cx="2540813" cy="2847050"/>
          </a:xfrm>
          <a:prstGeom prst="rect">
            <a:avLst/>
          </a:prstGeom>
        </p:spPr>
      </p:pic>
    </p:spTree>
    <p:extLst>
      <p:ext uri="{BB962C8B-B14F-4D97-AF65-F5344CB8AC3E}">
        <p14:creationId xmlns:p14="http://schemas.microsoft.com/office/powerpoint/2010/main" val="2001798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a:t>Applications of Ontologies</a:t>
            </a:r>
          </a:p>
        </p:txBody>
      </p:sp>
      <p:sp>
        <p:nvSpPr>
          <p:cNvPr id="28675" name="Rectangle 3"/>
          <p:cNvSpPr>
            <a:spLocks noGrp="1" noChangeArrowheads="1"/>
          </p:cNvSpPr>
          <p:nvPr>
            <p:ph type="body" idx="1"/>
          </p:nvPr>
        </p:nvSpPr>
        <p:spPr/>
        <p:txBody>
          <a:bodyPr/>
          <a:lstStyle/>
          <a:p>
            <a:r>
              <a:rPr lang="en-GB" altLang="en-US" sz="2000">
                <a:solidFill>
                  <a:srgbClr val="0033CC"/>
                </a:solidFill>
              </a:rPr>
              <a:t>e-Science</a:t>
            </a:r>
            <a:r>
              <a:rPr lang="en-GB" altLang="en-US" sz="2000"/>
              <a:t>, e.g., Bioinformatics</a:t>
            </a:r>
          </a:p>
          <a:p>
            <a:pPr lvl="1"/>
            <a:r>
              <a:rPr lang="en-US" altLang="en-US" sz="1800"/>
              <a:t>Open Biomedical Ontologies Consortium</a:t>
            </a:r>
            <a:r>
              <a:rPr lang="en-GB" altLang="en-US" sz="1800"/>
              <a:t> (GO, MGED)</a:t>
            </a:r>
          </a:p>
          <a:p>
            <a:pPr lvl="1"/>
            <a:r>
              <a:rPr lang="en-GB" altLang="en-US" sz="1800"/>
              <a:t>Used e.g., for “in silico” investigations relating theory and data</a:t>
            </a:r>
          </a:p>
          <a:p>
            <a:pPr lvl="2"/>
            <a:r>
              <a:rPr lang="en-GB" altLang="en-US" sz="1600"/>
              <a:t>E.g., relating data on phosphatases to (model of) biological knowledge</a:t>
            </a:r>
          </a:p>
        </p:txBody>
      </p:sp>
      <p:pic>
        <p:nvPicPr>
          <p:cNvPr id="28676" name="Picture 4" descr="fig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3429000"/>
            <a:ext cx="3429000" cy="277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601" y="3429000"/>
            <a:ext cx="3914775" cy="2890838"/>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2810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6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a:t>Applications of Ontologies</a:t>
            </a:r>
          </a:p>
        </p:txBody>
      </p:sp>
      <p:sp>
        <p:nvSpPr>
          <p:cNvPr id="37891" name="Rectangle 3"/>
          <p:cNvSpPr>
            <a:spLocks noGrp="1" noChangeArrowheads="1"/>
          </p:cNvSpPr>
          <p:nvPr>
            <p:ph type="body" idx="1"/>
          </p:nvPr>
        </p:nvSpPr>
        <p:spPr>
          <a:xfrm>
            <a:off x="2286001" y="1600201"/>
            <a:ext cx="7775575" cy="4583113"/>
          </a:xfrm>
        </p:spPr>
        <p:txBody>
          <a:bodyPr/>
          <a:lstStyle/>
          <a:p>
            <a:r>
              <a:rPr lang="en-GB" altLang="en-US" sz="2000">
                <a:solidFill>
                  <a:srgbClr val="0033CC"/>
                </a:solidFill>
              </a:rPr>
              <a:t>Medicine</a:t>
            </a:r>
            <a:endParaRPr lang="en-GB" altLang="en-US" sz="2000"/>
          </a:p>
          <a:p>
            <a:pPr lvl="1"/>
            <a:r>
              <a:rPr lang="en-GB" altLang="en-US" sz="1800"/>
              <a:t>Building/maintaining terminologies such as Snomed, NCI &amp; Galen </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2971801"/>
            <a:ext cx="426720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20" name="Group 32"/>
          <p:cNvGrpSpPr>
            <a:grpSpLocks/>
          </p:cNvGrpSpPr>
          <p:nvPr/>
        </p:nvGrpSpPr>
        <p:grpSpPr bwMode="auto">
          <a:xfrm>
            <a:off x="2286000" y="3124200"/>
            <a:ext cx="3805238" cy="2719388"/>
            <a:chOff x="480" y="1968"/>
            <a:chExt cx="2397" cy="1713"/>
          </a:xfrm>
        </p:grpSpPr>
        <p:pic>
          <p:nvPicPr>
            <p:cNvPr id="37893" name="Picture 5" descr="photo_cerveau1-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968"/>
              <a:ext cx="2397" cy="1713"/>
            </a:xfrm>
            <a:prstGeom prst="rect">
              <a:avLst/>
            </a:prstGeom>
            <a:noFill/>
            <a:extLst>
              <a:ext uri="{909E8E84-426E-40DD-AFC4-6F175D3DCCD1}">
                <a14:hiddenFill xmlns:a14="http://schemas.microsoft.com/office/drawing/2010/main">
                  <a:solidFill>
                    <a:srgbClr val="FFFFFF"/>
                  </a:solidFill>
                </a14:hiddenFill>
              </a:ext>
            </a:extLst>
          </p:spPr>
        </p:pic>
        <p:grpSp>
          <p:nvGrpSpPr>
            <p:cNvPr id="37894" name="Group 6"/>
            <p:cNvGrpSpPr>
              <a:grpSpLocks/>
            </p:cNvGrpSpPr>
            <p:nvPr/>
          </p:nvGrpSpPr>
          <p:grpSpPr bwMode="auto">
            <a:xfrm>
              <a:off x="1488" y="2048"/>
              <a:ext cx="1270" cy="1322"/>
              <a:chOff x="2450" y="266"/>
              <a:chExt cx="2901" cy="3169"/>
            </a:xfrm>
          </p:grpSpPr>
          <p:sp>
            <p:nvSpPr>
              <p:cNvPr id="37895" name="Freeform 7"/>
              <p:cNvSpPr>
                <a:spLocks/>
              </p:cNvSpPr>
              <p:nvPr/>
            </p:nvSpPr>
            <p:spPr bwMode="auto">
              <a:xfrm>
                <a:off x="2450" y="266"/>
                <a:ext cx="2901" cy="3169"/>
              </a:xfrm>
              <a:custGeom>
                <a:avLst/>
                <a:gdLst>
                  <a:gd name="T0" fmla="*/ 0 w 2901"/>
                  <a:gd name="T1" fmla="*/ 261 h 3169"/>
                  <a:gd name="T2" fmla="*/ 97 w 2901"/>
                  <a:gd name="T3" fmla="*/ 407 h 3169"/>
                  <a:gd name="T4" fmla="*/ 166 w 2901"/>
                  <a:gd name="T5" fmla="*/ 477 h 3169"/>
                  <a:gd name="T6" fmla="*/ 333 w 2901"/>
                  <a:gd name="T7" fmla="*/ 636 h 3169"/>
                  <a:gd name="T8" fmla="*/ 388 w 2901"/>
                  <a:gd name="T9" fmla="*/ 685 h 3169"/>
                  <a:gd name="T10" fmla="*/ 499 w 2901"/>
                  <a:gd name="T11" fmla="*/ 858 h 3169"/>
                  <a:gd name="T12" fmla="*/ 562 w 2901"/>
                  <a:gd name="T13" fmla="*/ 962 h 3169"/>
                  <a:gd name="T14" fmla="*/ 638 w 2901"/>
                  <a:gd name="T15" fmla="*/ 1164 h 3169"/>
                  <a:gd name="T16" fmla="*/ 569 w 2901"/>
                  <a:gd name="T17" fmla="*/ 1372 h 3169"/>
                  <a:gd name="T18" fmla="*/ 652 w 2901"/>
                  <a:gd name="T19" fmla="*/ 1726 h 3169"/>
                  <a:gd name="T20" fmla="*/ 805 w 2901"/>
                  <a:gd name="T21" fmla="*/ 2010 h 3169"/>
                  <a:gd name="T22" fmla="*/ 833 w 2901"/>
                  <a:gd name="T23" fmla="*/ 2253 h 3169"/>
                  <a:gd name="T24" fmla="*/ 909 w 2901"/>
                  <a:gd name="T25" fmla="*/ 2357 h 3169"/>
                  <a:gd name="T26" fmla="*/ 1103 w 2901"/>
                  <a:gd name="T27" fmla="*/ 2475 h 3169"/>
                  <a:gd name="T28" fmla="*/ 1117 w 2901"/>
                  <a:gd name="T29" fmla="*/ 2538 h 3169"/>
                  <a:gd name="T30" fmla="*/ 1297 w 2901"/>
                  <a:gd name="T31" fmla="*/ 2697 h 3169"/>
                  <a:gd name="T32" fmla="*/ 1429 w 2901"/>
                  <a:gd name="T33" fmla="*/ 2857 h 3169"/>
                  <a:gd name="T34" fmla="*/ 1603 w 2901"/>
                  <a:gd name="T35" fmla="*/ 2982 h 3169"/>
                  <a:gd name="T36" fmla="*/ 1804 w 2901"/>
                  <a:gd name="T37" fmla="*/ 3079 h 3169"/>
                  <a:gd name="T38" fmla="*/ 1873 w 2901"/>
                  <a:gd name="T39" fmla="*/ 3121 h 3169"/>
                  <a:gd name="T40" fmla="*/ 2387 w 2901"/>
                  <a:gd name="T41" fmla="*/ 3037 h 3169"/>
                  <a:gd name="T42" fmla="*/ 2630 w 2901"/>
                  <a:gd name="T43" fmla="*/ 2940 h 3169"/>
                  <a:gd name="T44" fmla="*/ 2880 w 2901"/>
                  <a:gd name="T45" fmla="*/ 2614 h 3169"/>
                  <a:gd name="T46" fmla="*/ 2859 w 2901"/>
                  <a:gd name="T47" fmla="*/ 2156 h 3169"/>
                  <a:gd name="T48" fmla="*/ 2790 w 2901"/>
                  <a:gd name="T49" fmla="*/ 1878 h 3169"/>
                  <a:gd name="T50" fmla="*/ 2672 w 2901"/>
                  <a:gd name="T51" fmla="*/ 1566 h 3169"/>
                  <a:gd name="T52" fmla="*/ 2491 w 2901"/>
                  <a:gd name="T53" fmla="*/ 1240 h 3169"/>
                  <a:gd name="T54" fmla="*/ 2234 w 2901"/>
                  <a:gd name="T55" fmla="*/ 935 h 3169"/>
                  <a:gd name="T56" fmla="*/ 2033 w 2901"/>
                  <a:gd name="T57" fmla="*/ 726 h 3169"/>
                  <a:gd name="T58" fmla="*/ 1818 w 2901"/>
                  <a:gd name="T59" fmla="*/ 581 h 3169"/>
                  <a:gd name="T60" fmla="*/ 1644 w 2901"/>
                  <a:gd name="T61" fmla="*/ 504 h 3169"/>
                  <a:gd name="T62" fmla="*/ 1436 w 2901"/>
                  <a:gd name="T63" fmla="*/ 366 h 3169"/>
                  <a:gd name="T64" fmla="*/ 1089 w 2901"/>
                  <a:gd name="T65" fmla="*/ 199 h 3169"/>
                  <a:gd name="T66" fmla="*/ 263 w 2901"/>
                  <a:gd name="T67" fmla="*/ 53 h 3169"/>
                  <a:gd name="T68" fmla="*/ 34 w 2901"/>
                  <a:gd name="T69" fmla="*/ 74 h 3169"/>
                  <a:gd name="T70" fmla="*/ 21 w 2901"/>
                  <a:gd name="T71" fmla="*/ 178 h 3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01" h="3169">
                    <a:moveTo>
                      <a:pt x="55" y="67"/>
                    </a:moveTo>
                    <a:cubicBezTo>
                      <a:pt x="89" y="4"/>
                      <a:pt x="14" y="221"/>
                      <a:pt x="0" y="261"/>
                    </a:cubicBezTo>
                    <a:cubicBezTo>
                      <a:pt x="4" y="296"/>
                      <a:pt x="0" y="349"/>
                      <a:pt x="34" y="372"/>
                    </a:cubicBezTo>
                    <a:cubicBezTo>
                      <a:pt x="54" y="385"/>
                      <a:pt x="97" y="407"/>
                      <a:pt x="97" y="407"/>
                    </a:cubicBezTo>
                    <a:cubicBezTo>
                      <a:pt x="106" y="421"/>
                      <a:pt x="116" y="435"/>
                      <a:pt x="125" y="449"/>
                    </a:cubicBezTo>
                    <a:cubicBezTo>
                      <a:pt x="134" y="463"/>
                      <a:pt x="166" y="477"/>
                      <a:pt x="166" y="477"/>
                    </a:cubicBezTo>
                    <a:cubicBezTo>
                      <a:pt x="180" y="517"/>
                      <a:pt x="259" y="577"/>
                      <a:pt x="298" y="601"/>
                    </a:cubicBezTo>
                    <a:cubicBezTo>
                      <a:pt x="335" y="657"/>
                      <a:pt x="286" y="589"/>
                      <a:pt x="333" y="636"/>
                    </a:cubicBezTo>
                    <a:cubicBezTo>
                      <a:pt x="339" y="642"/>
                      <a:pt x="341" y="651"/>
                      <a:pt x="347" y="657"/>
                    </a:cubicBezTo>
                    <a:cubicBezTo>
                      <a:pt x="359" y="668"/>
                      <a:pt x="388" y="685"/>
                      <a:pt x="388" y="685"/>
                    </a:cubicBezTo>
                    <a:cubicBezTo>
                      <a:pt x="403" y="731"/>
                      <a:pt x="383" y="681"/>
                      <a:pt x="416" y="726"/>
                    </a:cubicBezTo>
                    <a:cubicBezTo>
                      <a:pt x="448" y="770"/>
                      <a:pt x="459" y="817"/>
                      <a:pt x="499" y="858"/>
                    </a:cubicBezTo>
                    <a:cubicBezTo>
                      <a:pt x="511" y="895"/>
                      <a:pt x="502" y="873"/>
                      <a:pt x="534" y="921"/>
                    </a:cubicBezTo>
                    <a:cubicBezTo>
                      <a:pt x="543" y="935"/>
                      <a:pt x="562" y="962"/>
                      <a:pt x="562" y="962"/>
                    </a:cubicBezTo>
                    <a:cubicBezTo>
                      <a:pt x="577" y="1007"/>
                      <a:pt x="584" y="1053"/>
                      <a:pt x="617" y="1087"/>
                    </a:cubicBezTo>
                    <a:cubicBezTo>
                      <a:pt x="625" y="1112"/>
                      <a:pt x="630" y="1139"/>
                      <a:pt x="638" y="1164"/>
                    </a:cubicBezTo>
                    <a:cubicBezTo>
                      <a:pt x="633" y="1212"/>
                      <a:pt x="629" y="1249"/>
                      <a:pt x="603" y="1289"/>
                    </a:cubicBezTo>
                    <a:cubicBezTo>
                      <a:pt x="593" y="1320"/>
                      <a:pt x="579" y="1342"/>
                      <a:pt x="569" y="1372"/>
                    </a:cubicBezTo>
                    <a:cubicBezTo>
                      <a:pt x="570" y="1402"/>
                      <a:pt x="563" y="1580"/>
                      <a:pt x="597" y="1642"/>
                    </a:cubicBezTo>
                    <a:cubicBezTo>
                      <a:pt x="610" y="1666"/>
                      <a:pt x="643" y="1699"/>
                      <a:pt x="652" y="1726"/>
                    </a:cubicBezTo>
                    <a:cubicBezTo>
                      <a:pt x="675" y="1793"/>
                      <a:pt x="694" y="1886"/>
                      <a:pt x="756" y="1927"/>
                    </a:cubicBezTo>
                    <a:cubicBezTo>
                      <a:pt x="766" y="1958"/>
                      <a:pt x="782" y="1987"/>
                      <a:pt x="805" y="2010"/>
                    </a:cubicBezTo>
                    <a:cubicBezTo>
                      <a:pt x="822" y="2061"/>
                      <a:pt x="815" y="2038"/>
                      <a:pt x="826" y="2080"/>
                    </a:cubicBezTo>
                    <a:cubicBezTo>
                      <a:pt x="828" y="2138"/>
                      <a:pt x="829" y="2195"/>
                      <a:pt x="833" y="2253"/>
                    </a:cubicBezTo>
                    <a:cubicBezTo>
                      <a:pt x="833" y="2258"/>
                      <a:pt x="842" y="2295"/>
                      <a:pt x="846" y="2302"/>
                    </a:cubicBezTo>
                    <a:cubicBezTo>
                      <a:pt x="864" y="2329"/>
                      <a:pt x="885" y="2340"/>
                      <a:pt x="909" y="2357"/>
                    </a:cubicBezTo>
                    <a:cubicBezTo>
                      <a:pt x="952" y="2388"/>
                      <a:pt x="988" y="2432"/>
                      <a:pt x="1041" y="2447"/>
                    </a:cubicBezTo>
                    <a:cubicBezTo>
                      <a:pt x="1074" y="2469"/>
                      <a:pt x="1054" y="2459"/>
                      <a:pt x="1103" y="2475"/>
                    </a:cubicBezTo>
                    <a:cubicBezTo>
                      <a:pt x="1110" y="2477"/>
                      <a:pt x="1124" y="2482"/>
                      <a:pt x="1124" y="2482"/>
                    </a:cubicBezTo>
                    <a:cubicBezTo>
                      <a:pt x="1137" y="2495"/>
                      <a:pt x="1104" y="2525"/>
                      <a:pt x="1117" y="2538"/>
                    </a:cubicBezTo>
                    <a:cubicBezTo>
                      <a:pt x="1137" y="2558"/>
                      <a:pt x="1143" y="2584"/>
                      <a:pt x="1166" y="2607"/>
                    </a:cubicBezTo>
                    <a:cubicBezTo>
                      <a:pt x="1181" y="2651"/>
                      <a:pt x="1259" y="2670"/>
                      <a:pt x="1297" y="2697"/>
                    </a:cubicBezTo>
                    <a:cubicBezTo>
                      <a:pt x="1311" y="2740"/>
                      <a:pt x="1335" y="2766"/>
                      <a:pt x="1367" y="2794"/>
                    </a:cubicBezTo>
                    <a:cubicBezTo>
                      <a:pt x="1381" y="2806"/>
                      <a:pt x="1412" y="2840"/>
                      <a:pt x="1429" y="2857"/>
                    </a:cubicBezTo>
                    <a:cubicBezTo>
                      <a:pt x="1454" y="2883"/>
                      <a:pt x="1491" y="2899"/>
                      <a:pt x="1520" y="2919"/>
                    </a:cubicBezTo>
                    <a:cubicBezTo>
                      <a:pt x="1547" y="2937"/>
                      <a:pt x="1574" y="2972"/>
                      <a:pt x="1603" y="2982"/>
                    </a:cubicBezTo>
                    <a:cubicBezTo>
                      <a:pt x="1638" y="3017"/>
                      <a:pt x="1686" y="3045"/>
                      <a:pt x="1735" y="3058"/>
                    </a:cubicBezTo>
                    <a:cubicBezTo>
                      <a:pt x="1758" y="3064"/>
                      <a:pt x="1804" y="3079"/>
                      <a:pt x="1804" y="3079"/>
                    </a:cubicBezTo>
                    <a:cubicBezTo>
                      <a:pt x="1835" y="3125"/>
                      <a:pt x="1815" y="3121"/>
                      <a:pt x="1846" y="3121"/>
                    </a:cubicBezTo>
                    <a:cubicBezTo>
                      <a:pt x="1791" y="3169"/>
                      <a:pt x="1852" y="3128"/>
                      <a:pt x="1873" y="3121"/>
                    </a:cubicBezTo>
                    <a:cubicBezTo>
                      <a:pt x="1928" y="3155"/>
                      <a:pt x="2115" y="3112"/>
                      <a:pt x="2186" y="3107"/>
                    </a:cubicBezTo>
                    <a:cubicBezTo>
                      <a:pt x="2252" y="3080"/>
                      <a:pt x="2317" y="3051"/>
                      <a:pt x="2387" y="3037"/>
                    </a:cubicBezTo>
                    <a:cubicBezTo>
                      <a:pt x="2425" y="3012"/>
                      <a:pt x="2481" y="3011"/>
                      <a:pt x="2526" y="3003"/>
                    </a:cubicBezTo>
                    <a:cubicBezTo>
                      <a:pt x="2553" y="2967"/>
                      <a:pt x="2598" y="2972"/>
                      <a:pt x="2630" y="2940"/>
                    </a:cubicBezTo>
                    <a:cubicBezTo>
                      <a:pt x="2655" y="2915"/>
                      <a:pt x="2744" y="2882"/>
                      <a:pt x="2762" y="2850"/>
                    </a:cubicBezTo>
                    <a:cubicBezTo>
                      <a:pt x="2798" y="2788"/>
                      <a:pt x="2842" y="2675"/>
                      <a:pt x="2880" y="2614"/>
                    </a:cubicBezTo>
                    <a:cubicBezTo>
                      <a:pt x="2893" y="2551"/>
                      <a:pt x="2844" y="2432"/>
                      <a:pt x="2880" y="2378"/>
                    </a:cubicBezTo>
                    <a:cubicBezTo>
                      <a:pt x="2901" y="2275"/>
                      <a:pt x="2852" y="2225"/>
                      <a:pt x="2859" y="2156"/>
                    </a:cubicBezTo>
                    <a:cubicBezTo>
                      <a:pt x="2846" y="2116"/>
                      <a:pt x="2814" y="1990"/>
                      <a:pt x="2790" y="1955"/>
                    </a:cubicBezTo>
                    <a:cubicBezTo>
                      <a:pt x="2782" y="1924"/>
                      <a:pt x="2791" y="1913"/>
                      <a:pt x="2790" y="1878"/>
                    </a:cubicBezTo>
                    <a:cubicBezTo>
                      <a:pt x="2793" y="1850"/>
                      <a:pt x="2775" y="1805"/>
                      <a:pt x="2755" y="1753"/>
                    </a:cubicBezTo>
                    <a:cubicBezTo>
                      <a:pt x="2755" y="1684"/>
                      <a:pt x="2677" y="1635"/>
                      <a:pt x="2672" y="1566"/>
                    </a:cubicBezTo>
                    <a:cubicBezTo>
                      <a:pt x="2665" y="1456"/>
                      <a:pt x="2615" y="1457"/>
                      <a:pt x="2588" y="1351"/>
                    </a:cubicBezTo>
                    <a:cubicBezTo>
                      <a:pt x="2581" y="1322"/>
                      <a:pt x="2510" y="1262"/>
                      <a:pt x="2491" y="1240"/>
                    </a:cubicBezTo>
                    <a:cubicBezTo>
                      <a:pt x="2457" y="1200"/>
                      <a:pt x="2443" y="1147"/>
                      <a:pt x="2401" y="1115"/>
                    </a:cubicBezTo>
                    <a:cubicBezTo>
                      <a:pt x="2334" y="1065"/>
                      <a:pt x="2300" y="979"/>
                      <a:pt x="2234" y="935"/>
                    </a:cubicBezTo>
                    <a:cubicBezTo>
                      <a:pt x="2215" y="922"/>
                      <a:pt x="2207" y="891"/>
                      <a:pt x="2186" y="879"/>
                    </a:cubicBezTo>
                    <a:cubicBezTo>
                      <a:pt x="2115" y="839"/>
                      <a:pt x="2114" y="742"/>
                      <a:pt x="2033" y="726"/>
                    </a:cubicBezTo>
                    <a:cubicBezTo>
                      <a:pt x="2006" y="707"/>
                      <a:pt x="1975" y="687"/>
                      <a:pt x="1943" y="678"/>
                    </a:cubicBezTo>
                    <a:cubicBezTo>
                      <a:pt x="1874" y="634"/>
                      <a:pt x="1899" y="597"/>
                      <a:pt x="1818" y="581"/>
                    </a:cubicBezTo>
                    <a:cubicBezTo>
                      <a:pt x="1802" y="573"/>
                      <a:pt x="1729" y="568"/>
                      <a:pt x="1714" y="560"/>
                    </a:cubicBezTo>
                    <a:cubicBezTo>
                      <a:pt x="1699" y="552"/>
                      <a:pt x="1644" y="504"/>
                      <a:pt x="1644" y="504"/>
                    </a:cubicBezTo>
                    <a:cubicBezTo>
                      <a:pt x="1617" y="463"/>
                      <a:pt x="1602" y="433"/>
                      <a:pt x="1554" y="421"/>
                    </a:cubicBezTo>
                    <a:cubicBezTo>
                      <a:pt x="1524" y="401"/>
                      <a:pt x="1466" y="386"/>
                      <a:pt x="1436" y="366"/>
                    </a:cubicBezTo>
                    <a:cubicBezTo>
                      <a:pt x="1410" y="328"/>
                      <a:pt x="1388" y="330"/>
                      <a:pt x="1339" y="296"/>
                    </a:cubicBezTo>
                    <a:cubicBezTo>
                      <a:pt x="1265" y="244"/>
                      <a:pt x="1178" y="221"/>
                      <a:pt x="1089" y="199"/>
                    </a:cubicBezTo>
                    <a:cubicBezTo>
                      <a:pt x="1060" y="178"/>
                      <a:pt x="1006" y="201"/>
                      <a:pt x="971" y="192"/>
                    </a:cubicBezTo>
                    <a:cubicBezTo>
                      <a:pt x="755" y="80"/>
                      <a:pt x="548" y="56"/>
                      <a:pt x="263" y="53"/>
                    </a:cubicBezTo>
                    <a:cubicBezTo>
                      <a:pt x="183" y="44"/>
                      <a:pt x="200" y="0"/>
                      <a:pt x="118" y="5"/>
                    </a:cubicBezTo>
                    <a:cubicBezTo>
                      <a:pt x="88" y="11"/>
                      <a:pt x="47" y="46"/>
                      <a:pt x="34" y="74"/>
                    </a:cubicBezTo>
                    <a:cubicBezTo>
                      <a:pt x="21" y="102"/>
                      <a:pt x="43" y="154"/>
                      <a:pt x="41" y="171"/>
                    </a:cubicBezTo>
                    <a:cubicBezTo>
                      <a:pt x="37" y="177"/>
                      <a:pt x="21" y="185"/>
                      <a:pt x="21" y="178"/>
                    </a:cubicBezTo>
                    <a:cubicBezTo>
                      <a:pt x="21" y="168"/>
                      <a:pt x="27" y="4"/>
                      <a:pt x="55" y="67"/>
                    </a:cubicBezTo>
                    <a:close/>
                  </a:path>
                </a:pathLst>
              </a:custGeom>
              <a:solidFill>
                <a:srgbClr val="CCFF66">
                  <a:alpha val="5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Text Box 8"/>
              <p:cNvSpPr txBox="1">
                <a:spLocks noChangeArrowheads="1"/>
              </p:cNvSpPr>
              <p:nvPr/>
            </p:nvSpPr>
            <p:spPr bwMode="auto">
              <a:xfrm>
                <a:off x="3041" y="1678"/>
                <a:ext cx="1950" cy="558"/>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a:t>Frontal Lobe</a:t>
                </a:r>
              </a:p>
            </p:txBody>
          </p:sp>
        </p:grpSp>
        <p:grpSp>
          <p:nvGrpSpPr>
            <p:cNvPr id="37897" name="Group 9"/>
            <p:cNvGrpSpPr>
              <a:grpSpLocks/>
            </p:cNvGrpSpPr>
            <p:nvPr/>
          </p:nvGrpSpPr>
          <p:grpSpPr bwMode="auto">
            <a:xfrm>
              <a:off x="971" y="2830"/>
              <a:ext cx="1176" cy="651"/>
              <a:chOff x="1632" y="2640"/>
              <a:chExt cx="2072" cy="1178"/>
            </a:xfrm>
          </p:grpSpPr>
          <p:sp>
            <p:nvSpPr>
              <p:cNvPr id="37898" name="Freeform 10"/>
              <p:cNvSpPr>
                <a:spLocks/>
              </p:cNvSpPr>
              <p:nvPr/>
            </p:nvSpPr>
            <p:spPr bwMode="auto">
              <a:xfrm>
                <a:off x="1632" y="2640"/>
                <a:ext cx="2072" cy="1178"/>
              </a:xfrm>
              <a:custGeom>
                <a:avLst/>
                <a:gdLst>
                  <a:gd name="T0" fmla="*/ 376 w 2072"/>
                  <a:gd name="T1" fmla="*/ 24 h 1178"/>
                  <a:gd name="T2" fmla="*/ 464 w 2072"/>
                  <a:gd name="T3" fmla="*/ 16 h 1178"/>
                  <a:gd name="T4" fmla="*/ 620 w 2072"/>
                  <a:gd name="T5" fmla="*/ 5 h 1178"/>
                  <a:gd name="T6" fmla="*/ 813 w 2072"/>
                  <a:gd name="T7" fmla="*/ 46 h 1178"/>
                  <a:gd name="T8" fmla="*/ 915 w 2072"/>
                  <a:gd name="T9" fmla="*/ 72 h 1178"/>
                  <a:gd name="T10" fmla="*/ 957 w 2072"/>
                  <a:gd name="T11" fmla="*/ 94 h 1178"/>
                  <a:gd name="T12" fmla="*/ 1070 w 2072"/>
                  <a:gd name="T13" fmla="*/ 187 h 1178"/>
                  <a:gd name="T14" fmla="*/ 1113 w 2072"/>
                  <a:gd name="T15" fmla="*/ 229 h 1178"/>
                  <a:gd name="T16" fmla="*/ 1123 w 2072"/>
                  <a:gd name="T17" fmla="*/ 245 h 1178"/>
                  <a:gd name="T18" fmla="*/ 1177 w 2072"/>
                  <a:gd name="T19" fmla="*/ 229 h 1178"/>
                  <a:gd name="T20" fmla="*/ 1263 w 2072"/>
                  <a:gd name="T21" fmla="*/ 297 h 1178"/>
                  <a:gd name="T22" fmla="*/ 1300 w 2072"/>
                  <a:gd name="T23" fmla="*/ 361 h 1178"/>
                  <a:gd name="T24" fmla="*/ 1290 w 2072"/>
                  <a:gd name="T25" fmla="*/ 376 h 1178"/>
                  <a:gd name="T26" fmla="*/ 1482 w 2072"/>
                  <a:gd name="T27" fmla="*/ 318 h 1178"/>
                  <a:gd name="T28" fmla="*/ 1562 w 2072"/>
                  <a:gd name="T29" fmla="*/ 340 h 1178"/>
                  <a:gd name="T30" fmla="*/ 1718 w 2072"/>
                  <a:gd name="T31" fmla="*/ 439 h 1178"/>
                  <a:gd name="T32" fmla="*/ 1755 w 2072"/>
                  <a:gd name="T33" fmla="*/ 481 h 1178"/>
                  <a:gd name="T34" fmla="*/ 1799 w 2072"/>
                  <a:gd name="T35" fmla="*/ 528 h 1178"/>
                  <a:gd name="T36" fmla="*/ 1836 w 2072"/>
                  <a:gd name="T37" fmla="*/ 554 h 1178"/>
                  <a:gd name="T38" fmla="*/ 1868 w 2072"/>
                  <a:gd name="T39" fmla="*/ 601 h 1178"/>
                  <a:gd name="T40" fmla="*/ 1916 w 2072"/>
                  <a:gd name="T41" fmla="*/ 632 h 1178"/>
                  <a:gd name="T42" fmla="*/ 1948 w 2072"/>
                  <a:gd name="T43" fmla="*/ 643 h 1178"/>
                  <a:gd name="T44" fmla="*/ 1965 w 2072"/>
                  <a:gd name="T45" fmla="*/ 648 h 1178"/>
                  <a:gd name="T46" fmla="*/ 1992 w 2072"/>
                  <a:gd name="T47" fmla="*/ 680 h 1178"/>
                  <a:gd name="T48" fmla="*/ 1997 w 2072"/>
                  <a:gd name="T49" fmla="*/ 701 h 1178"/>
                  <a:gd name="T50" fmla="*/ 2007 w 2072"/>
                  <a:gd name="T51" fmla="*/ 716 h 1178"/>
                  <a:gd name="T52" fmla="*/ 2029 w 2072"/>
                  <a:gd name="T53" fmla="*/ 764 h 1178"/>
                  <a:gd name="T54" fmla="*/ 2050 w 2072"/>
                  <a:gd name="T55" fmla="*/ 816 h 1178"/>
                  <a:gd name="T56" fmla="*/ 2029 w 2072"/>
                  <a:gd name="T57" fmla="*/ 968 h 1178"/>
                  <a:gd name="T58" fmla="*/ 1976 w 2072"/>
                  <a:gd name="T59" fmla="*/ 1031 h 1178"/>
                  <a:gd name="T60" fmla="*/ 1954 w 2072"/>
                  <a:gd name="T61" fmla="*/ 1072 h 1178"/>
                  <a:gd name="T62" fmla="*/ 1868 w 2072"/>
                  <a:gd name="T63" fmla="*/ 1083 h 1178"/>
                  <a:gd name="T64" fmla="*/ 1772 w 2072"/>
                  <a:gd name="T65" fmla="*/ 1104 h 1178"/>
                  <a:gd name="T66" fmla="*/ 1644 w 2072"/>
                  <a:gd name="T67" fmla="*/ 1115 h 1178"/>
                  <a:gd name="T68" fmla="*/ 1547 w 2072"/>
                  <a:gd name="T69" fmla="*/ 1136 h 1178"/>
                  <a:gd name="T70" fmla="*/ 1162 w 2072"/>
                  <a:gd name="T71" fmla="*/ 1136 h 1178"/>
                  <a:gd name="T72" fmla="*/ 1069 w 2072"/>
                  <a:gd name="T73" fmla="*/ 1171 h 1178"/>
                  <a:gd name="T74" fmla="*/ 911 w 2072"/>
                  <a:gd name="T75" fmla="*/ 1076 h 1178"/>
                  <a:gd name="T76" fmla="*/ 770 w 2072"/>
                  <a:gd name="T77" fmla="*/ 994 h 1178"/>
                  <a:gd name="T78" fmla="*/ 283 w 2072"/>
                  <a:gd name="T79" fmla="*/ 910 h 1178"/>
                  <a:gd name="T80" fmla="*/ 175 w 2072"/>
                  <a:gd name="T81" fmla="*/ 869 h 1178"/>
                  <a:gd name="T82" fmla="*/ 154 w 2072"/>
                  <a:gd name="T83" fmla="*/ 832 h 1178"/>
                  <a:gd name="T84" fmla="*/ 122 w 2072"/>
                  <a:gd name="T85" fmla="*/ 805 h 1178"/>
                  <a:gd name="T86" fmla="*/ 111 w 2072"/>
                  <a:gd name="T87" fmla="*/ 790 h 1178"/>
                  <a:gd name="T88" fmla="*/ 79 w 2072"/>
                  <a:gd name="T89" fmla="*/ 769 h 1178"/>
                  <a:gd name="T90" fmla="*/ 57 w 2072"/>
                  <a:gd name="T91" fmla="*/ 743 h 1178"/>
                  <a:gd name="T92" fmla="*/ 52 w 2072"/>
                  <a:gd name="T93" fmla="*/ 727 h 1178"/>
                  <a:gd name="T94" fmla="*/ 15 w 2072"/>
                  <a:gd name="T95" fmla="*/ 675 h 1178"/>
                  <a:gd name="T96" fmla="*/ 25 w 2072"/>
                  <a:gd name="T97" fmla="*/ 638 h 1178"/>
                  <a:gd name="T98" fmla="*/ 68 w 2072"/>
                  <a:gd name="T99" fmla="*/ 564 h 1178"/>
                  <a:gd name="T100" fmla="*/ 100 w 2072"/>
                  <a:gd name="T101" fmla="*/ 491 h 1178"/>
                  <a:gd name="T102" fmla="*/ 122 w 2072"/>
                  <a:gd name="T103" fmla="*/ 449 h 1178"/>
                  <a:gd name="T104" fmla="*/ 133 w 2072"/>
                  <a:gd name="T105" fmla="*/ 386 h 1178"/>
                  <a:gd name="T106" fmla="*/ 133 w 2072"/>
                  <a:gd name="T107" fmla="*/ 355 h 1178"/>
                  <a:gd name="T108" fmla="*/ 175 w 2072"/>
                  <a:gd name="T109" fmla="*/ 219 h 1178"/>
                  <a:gd name="T110" fmla="*/ 202 w 2072"/>
                  <a:gd name="T111" fmla="*/ 57 h 1178"/>
                  <a:gd name="T112" fmla="*/ 280 w 2072"/>
                  <a:gd name="T113" fmla="*/ 40 h 1178"/>
                  <a:gd name="T114" fmla="*/ 376 w 2072"/>
                  <a:gd name="T115" fmla="*/ 24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2" h="1178">
                    <a:moveTo>
                      <a:pt x="376" y="24"/>
                    </a:moveTo>
                    <a:cubicBezTo>
                      <a:pt x="397" y="38"/>
                      <a:pt x="439" y="10"/>
                      <a:pt x="464" y="16"/>
                    </a:cubicBezTo>
                    <a:cubicBezTo>
                      <a:pt x="505" y="13"/>
                      <a:pt x="562" y="0"/>
                      <a:pt x="620" y="5"/>
                    </a:cubicBezTo>
                    <a:cubicBezTo>
                      <a:pt x="686" y="35"/>
                      <a:pt x="740" y="32"/>
                      <a:pt x="813" y="46"/>
                    </a:cubicBezTo>
                    <a:cubicBezTo>
                      <a:pt x="845" y="52"/>
                      <a:pt x="885" y="59"/>
                      <a:pt x="915" y="72"/>
                    </a:cubicBezTo>
                    <a:cubicBezTo>
                      <a:pt x="929" y="79"/>
                      <a:pt x="957" y="94"/>
                      <a:pt x="957" y="94"/>
                    </a:cubicBezTo>
                    <a:cubicBezTo>
                      <a:pt x="976" y="146"/>
                      <a:pt x="1027" y="161"/>
                      <a:pt x="1070" y="187"/>
                    </a:cubicBezTo>
                    <a:cubicBezTo>
                      <a:pt x="1082" y="205"/>
                      <a:pt x="1095" y="217"/>
                      <a:pt x="1113" y="229"/>
                    </a:cubicBezTo>
                    <a:cubicBezTo>
                      <a:pt x="1116" y="235"/>
                      <a:pt x="1119" y="241"/>
                      <a:pt x="1123" y="245"/>
                    </a:cubicBezTo>
                    <a:cubicBezTo>
                      <a:pt x="1133" y="254"/>
                      <a:pt x="1177" y="229"/>
                      <a:pt x="1177" y="229"/>
                    </a:cubicBezTo>
                    <a:cubicBezTo>
                      <a:pt x="1200" y="263"/>
                      <a:pt x="1220" y="251"/>
                      <a:pt x="1263" y="297"/>
                    </a:cubicBezTo>
                    <a:cubicBezTo>
                      <a:pt x="1275" y="303"/>
                      <a:pt x="1289" y="354"/>
                      <a:pt x="1300" y="361"/>
                    </a:cubicBezTo>
                    <a:cubicBezTo>
                      <a:pt x="1305" y="364"/>
                      <a:pt x="1290" y="376"/>
                      <a:pt x="1290" y="376"/>
                    </a:cubicBezTo>
                    <a:cubicBezTo>
                      <a:pt x="1355" y="371"/>
                      <a:pt x="1417" y="321"/>
                      <a:pt x="1482" y="318"/>
                    </a:cubicBezTo>
                    <a:cubicBezTo>
                      <a:pt x="1509" y="312"/>
                      <a:pt x="1536" y="349"/>
                      <a:pt x="1562" y="340"/>
                    </a:cubicBezTo>
                    <a:cubicBezTo>
                      <a:pt x="1650" y="352"/>
                      <a:pt x="1652" y="396"/>
                      <a:pt x="1718" y="439"/>
                    </a:cubicBezTo>
                    <a:cubicBezTo>
                      <a:pt x="1731" y="457"/>
                      <a:pt x="1737" y="469"/>
                      <a:pt x="1755" y="481"/>
                    </a:cubicBezTo>
                    <a:cubicBezTo>
                      <a:pt x="1768" y="499"/>
                      <a:pt x="1778" y="515"/>
                      <a:pt x="1799" y="528"/>
                    </a:cubicBezTo>
                    <a:cubicBezTo>
                      <a:pt x="1810" y="535"/>
                      <a:pt x="1828" y="545"/>
                      <a:pt x="1836" y="554"/>
                    </a:cubicBezTo>
                    <a:cubicBezTo>
                      <a:pt x="1836" y="554"/>
                      <a:pt x="1863" y="593"/>
                      <a:pt x="1868" y="601"/>
                    </a:cubicBezTo>
                    <a:cubicBezTo>
                      <a:pt x="1879" y="617"/>
                      <a:pt x="1898" y="625"/>
                      <a:pt x="1916" y="632"/>
                    </a:cubicBezTo>
                    <a:cubicBezTo>
                      <a:pt x="1926" y="637"/>
                      <a:pt x="1938" y="639"/>
                      <a:pt x="1948" y="643"/>
                    </a:cubicBezTo>
                    <a:cubicBezTo>
                      <a:pt x="1954" y="644"/>
                      <a:pt x="1965" y="648"/>
                      <a:pt x="1965" y="648"/>
                    </a:cubicBezTo>
                    <a:cubicBezTo>
                      <a:pt x="1972" y="660"/>
                      <a:pt x="1985" y="668"/>
                      <a:pt x="1992" y="680"/>
                    </a:cubicBezTo>
                    <a:cubicBezTo>
                      <a:pt x="1996" y="686"/>
                      <a:pt x="1994" y="694"/>
                      <a:pt x="1997" y="701"/>
                    </a:cubicBezTo>
                    <a:cubicBezTo>
                      <a:pt x="1999" y="706"/>
                      <a:pt x="2004" y="711"/>
                      <a:pt x="2007" y="716"/>
                    </a:cubicBezTo>
                    <a:cubicBezTo>
                      <a:pt x="2020" y="775"/>
                      <a:pt x="2003" y="712"/>
                      <a:pt x="2029" y="764"/>
                    </a:cubicBezTo>
                    <a:cubicBezTo>
                      <a:pt x="2038" y="783"/>
                      <a:pt x="2038" y="798"/>
                      <a:pt x="2050" y="816"/>
                    </a:cubicBezTo>
                    <a:cubicBezTo>
                      <a:pt x="2064" y="866"/>
                      <a:pt x="2072" y="927"/>
                      <a:pt x="2029" y="968"/>
                    </a:cubicBezTo>
                    <a:cubicBezTo>
                      <a:pt x="2007" y="988"/>
                      <a:pt x="2003" y="1020"/>
                      <a:pt x="1976" y="1031"/>
                    </a:cubicBezTo>
                    <a:cubicBezTo>
                      <a:pt x="1965" y="1035"/>
                      <a:pt x="1954" y="1072"/>
                      <a:pt x="1954" y="1072"/>
                    </a:cubicBezTo>
                    <a:cubicBezTo>
                      <a:pt x="1936" y="1084"/>
                      <a:pt x="1887" y="1074"/>
                      <a:pt x="1868" y="1083"/>
                    </a:cubicBezTo>
                    <a:cubicBezTo>
                      <a:pt x="1831" y="1101"/>
                      <a:pt x="1810" y="1088"/>
                      <a:pt x="1772" y="1104"/>
                    </a:cubicBezTo>
                    <a:cubicBezTo>
                      <a:pt x="1737" y="1119"/>
                      <a:pt x="1679" y="1103"/>
                      <a:pt x="1644" y="1115"/>
                    </a:cubicBezTo>
                    <a:cubicBezTo>
                      <a:pt x="1608" y="1126"/>
                      <a:pt x="1587" y="1132"/>
                      <a:pt x="1547" y="1136"/>
                    </a:cubicBezTo>
                    <a:cubicBezTo>
                      <a:pt x="1417" y="1134"/>
                      <a:pt x="1292" y="1139"/>
                      <a:pt x="1162" y="1136"/>
                    </a:cubicBezTo>
                    <a:cubicBezTo>
                      <a:pt x="1134" y="1135"/>
                      <a:pt x="1096" y="1178"/>
                      <a:pt x="1069" y="1171"/>
                    </a:cubicBezTo>
                    <a:cubicBezTo>
                      <a:pt x="1010" y="1157"/>
                      <a:pt x="960" y="1127"/>
                      <a:pt x="911" y="1076"/>
                    </a:cubicBezTo>
                    <a:cubicBezTo>
                      <a:pt x="875" y="1043"/>
                      <a:pt x="811" y="1019"/>
                      <a:pt x="770" y="994"/>
                    </a:cubicBezTo>
                    <a:cubicBezTo>
                      <a:pt x="623" y="907"/>
                      <a:pt x="450" y="915"/>
                      <a:pt x="283" y="910"/>
                    </a:cubicBezTo>
                    <a:cubicBezTo>
                      <a:pt x="239" y="903"/>
                      <a:pt x="208" y="899"/>
                      <a:pt x="175" y="869"/>
                    </a:cubicBezTo>
                    <a:cubicBezTo>
                      <a:pt x="171" y="860"/>
                      <a:pt x="161" y="839"/>
                      <a:pt x="154" y="832"/>
                    </a:cubicBezTo>
                    <a:cubicBezTo>
                      <a:pt x="108" y="787"/>
                      <a:pt x="168" y="860"/>
                      <a:pt x="122" y="805"/>
                    </a:cubicBezTo>
                    <a:cubicBezTo>
                      <a:pt x="118" y="801"/>
                      <a:pt x="116" y="794"/>
                      <a:pt x="111" y="790"/>
                    </a:cubicBezTo>
                    <a:cubicBezTo>
                      <a:pt x="101" y="782"/>
                      <a:pt x="79" y="769"/>
                      <a:pt x="79" y="769"/>
                    </a:cubicBezTo>
                    <a:cubicBezTo>
                      <a:pt x="65" y="729"/>
                      <a:pt x="85" y="777"/>
                      <a:pt x="57" y="743"/>
                    </a:cubicBezTo>
                    <a:cubicBezTo>
                      <a:pt x="53" y="738"/>
                      <a:pt x="54" y="732"/>
                      <a:pt x="52" y="727"/>
                    </a:cubicBezTo>
                    <a:cubicBezTo>
                      <a:pt x="42" y="707"/>
                      <a:pt x="30" y="690"/>
                      <a:pt x="15" y="675"/>
                    </a:cubicBezTo>
                    <a:cubicBezTo>
                      <a:pt x="52" y="649"/>
                      <a:pt x="0" y="663"/>
                      <a:pt x="25" y="638"/>
                    </a:cubicBezTo>
                    <a:cubicBezTo>
                      <a:pt x="33" y="614"/>
                      <a:pt x="61" y="588"/>
                      <a:pt x="68" y="564"/>
                    </a:cubicBezTo>
                    <a:cubicBezTo>
                      <a:pt x="76" y="537"/>
                      <a:pt x="96" y="519"/>
                      <a:pt x="100" y="491"/>
                    </a:cubicBezTo>
                    <a:cubicBezTo>
                      <a:pt x="103" y="477"/>
                      <a:pt x="118" y="463"/>
                      <a:pt x="122" y="449"/>
                    </a:cubicBezTo>
                    <a:cubicBezTo>
                      <a:pt x="128" y="428"/>
                      <a:pt x="120" y="405"/>
                      <a:pt x="133" y="386"/>
                    </a:cubicBezTo>
                    <a:cubicBezTo>
                      <a:pt x="140" y="376"/>
                      <a:pt x="133" y="355"/>
                      <a:pt x="133" y="355"/>
                    </a:cubicBezTo>
                    <a:cubicBezTo>
                      <a:pt x="143" y="325"/>
                      <a:pt x="169" y="250"/>
                      <a:pt x="175" y="219"/>
                    </a:cubicBezTo>
                    <a:cubicBezTo>
                      <a:pt x="190" y="169"/>
                      <a:pt x="198" y="95"/>
                      <a:pt x="202" y="57"/>
                    </a:cubicBezTo>
                    <a:cubicBezTo>
                      <a:pt x="219" y="27"/>
                      <a:pt x="251" y="45"/>
                      <a:pt x="280" y="40"/>
                    </a:cubicBezTo>
                    <a:cubicBezTo>
                      <a:pt x="300" y="17"/>
                      <a:pt x="346" y="42"/>
                      <a:pt x="376" y="24"/>
                    </a:cubicBezTo>
                    <a:close/>
                  </a:path>
                </a:pathLst>
              </a:custGeom>
              <a:solidFill>
                <a:srgbClr val="FF6600">
                  <a:alpha val="5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Text Box 11"/>
              <p:cNvSpPr txBox="1">
                <a:spLocks noChangeArrowheads="1"/>
              </p:cNvSpPr>
              <p:nvPr/>
            </p:nvSpPr>
            <p:spPr bwMode="auto">
              <a:xfrm>
                <a:off x="1802" y="3072"/>
                <a:ext cx="1741" cy="421"/>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a:t>Temporal Lobe</a:t>
                </a:r>
              </a:p>
            </p:txBody>
          </p:sp>
        </p:grpSp>
        <p:grpSp>
          <p:nvGrpSpPr>
            <p:cNvPr id="37900" name="Group 12"/>
            <p:cNvGrpSpPr>
              <a:grpSpLocks/>
            </p:cNvGrpSpPr>
            <p:nvPr/>
          </p:nvGrpSpPr>
          <p:grpSpPr bwMode="auto">
            <a:xfrm>
              <a:off x="857" y="2021"/>
              <a:ext cx="989" cy="991"/>
              <a:chOff x="1431" y="1104"/>
              <a:chExt cx="1742" cy="1792"/>
            </a:xfrm>
          </p:grpSpPr>
          <p:sp>
            <p:nvSpPr>
              <p:cNvPr id="37901" name="Freeform 13"/>
              <p:cNvSpPr>
                <a:spLocks/>
              </p:cNvSpPr>
              <p:nvPr/>
            </p:nvSpPr>
            <p:spPr bwMode="auto">
              <a:xfrm>
                <a:off x="1440" y="1104"/>
                <a:ext cx="1733" cy="1792"/>
              </a:xfrm>
              <a:custGeom>
                <a:avLst/>
                <a:gdLst>
                  <a:gd name="T0" fmla="*/ 102 w 1733"/>
                  <a:gd name="T1" fmla="*/ 661 h 1792"/>
                  <a:gd name="T2" fmla="*/ 125 w 1733"/>
                  <a:gd name="T3" fmla="*/ 643 h 1792"/>
                  <a:gd name="T4" fmla="*/ 209 w 1733"/>
                  <a:gd name="T5" fmla="*/ 588 h 1792"/>
                  <a:gd name="T6" fmla="*/ 278 w 1733"/>
                  <a:gd name="T7" fmla="*/ 448 h 1792"/>
                  <a:gd name="T8" fmla="*/ 579 w 1733"/>
                  <a:gd name="T9" fmla="*/ 204 h 1792"/>
                  <a:gd name="T10" fmla="*/ 626 w 1733"/>
                  <a:gd name="T11" fmla="*/ 158 h 1792"/>
                  <a:gd name="T12" fmla="*/ 908 w 1733"/>
                  <a:gd name="T13" fmla="*/ 23 h 1792"/>
                  <a:gd name="T14" fmla="*/ 1084 w 1733"/>
                  <a:gd name="T15" fmla="*/ 23 h 1792"/>
                  <a:gd name="T16" fmla="*/ 1089 w 1733"/>
                  <a:gd name="T17" fmla="*/ 204 h 1792"/>
                  <a:gd name="T18" fmla="*/ 1186 w 1733"/>
                  <a:gd name="T19" fmla="*/ 353 h 1792"/>
                  <a:gd name="T20" fmla="*/ 1260 w 1733"/>
                  <a:gd name="T21" fmla="*/ 412 h 1792"/>
                  <a:gd name="T22" fmla="*/ 1497 w 1733"/>
                  <a:gd name="T23" fmla="*/ 701 h 1792"/>
                  <a:gd name="T24" fmla="*/ 1515 w 1733"/>
                  <a:gd name="T25" fmla="*/ 756 h 1792"/>
                  <a:gd name="T26" fmla="*/ 1538 w 1733"/>
                  <a:gd name="T27" fmla="*/ 1014 h 1792"/>
                  <a:gd name="T28" fmla="*/ 1520 w 1733"/>
                  <a:gd name="T29" fmla="*/ 1068 h 1792"/>
                  <a:gd name="T30" fmla="*/ 1562 w 1733"/>
                  <a:gd name="T31" fmla="*/ 1244 h 1792"/>
                  <a:gd name="T32" fmla="*/ 1603 w 1733"/>
                  <a:gd name="T33" fmla="*/ 1358 h 1792"/>
                  <a:gd name="T34" fmla="*/ 1622 w 1733"/>
                  <a:gd name="T35" fmla="*/ 1389 h 1792"/>
                  <a:gd name="T36" fmla="*/ 1705 w 1733"/>
                  <a:gd name="T37" fmla="*/ 1498 h 1792"/>
                  <a:gd name="T38" fmla="*/ 1728 w 1733"/>
                  <a:gd name="T39" fmla="*/ 1738 h 1792"/>
                  <a:gd name="T40" fmla="*/ 1543 w 1733"/>
                  <a:gd name="T41" fmla="*/ 1792 h 1792"/>
                  <a:gd name="T42" fmla="*/ 1455 w 1733"/>
                  <a:gd name="T43" fmla="*/ 1706 h 1792"/>
                  <a:gd name="T44" fmla="*/ 1274 w 1733"/>
                  <a:gd name="T45" fmla="*/ 1634 h 1792"/>
                  <a:gd name="T46" fmla="*/ 1182 w 1733"/>
                  <a:gd name="T47" fmla="*/ 1548 h 1792"/>
                  <a:gd name="T48" fmla="*/ 1000 w 1733"/>
                  <a:gd name="T49" fmla="*/ 1496 h 1792"/>
                  <a:gd name="T50" fmla="*/ 928 w 1733"/>
                  <a:gd name="T51" fmla="*/ 1512 h 1792"/>
                  <a:gd name="T52" fmla="*/ 808 w 1733"/>
                  <a:gd name="T53" fmla="*/ 1544 h 1792"/>
                  <a:gd name="T54" fmla="*/ 688 w 1733"/>
                  <a:gd name="T55" fmla="*/ 1600 h 1792"/>
                  <a:gd name="T56" fmla="*/ 536 w 1733"/>
                  <a:gd name="T57" fmla="*/ 1648 h 1792"/>
                  <a:gd name="T58" fmla="*/ 376 w 1733"/>
                  <a:gd name="T59" fmla="*/ 1424 h 1792"/>
                  <a:gd name="T60" fmla="*/ 204 w 1733"/>
                  <a:gd name="T61" fmla="*/ 1095 h 1792"/>
                  <a:gd name="T62" fmla="*/ 60 w 1733"/>
                  <a:gd name="T63" fmla="*/ 882 h 1792"/>
                  <a:gd name="T64" fmla="*/ 28 w 1733"/>
                  <a:gd name="T65" fmla="*/ 747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3" h="1792">
                    <a:moveTo>
                      <a:pt x="0" y="756"/>
                    </a:moveTo>
                    <a:cubicBezTo>
                      <a:pt x="44" y="741"/>
                      <a:pt x="73" y="694"/>
                      <a:pt x="102" y="661"/>
                    </a:cubicBezTo>
                    <a:cubicBezTo>
                      <a:pt x="106" y="656"/>
                      <a:pt x="107" y="651"/>
                      <a:pt x="111" y="647"/>
                    </a:cubicBezTo>
                    <a:cubicBezTo>
                      <a:pt x="115" y="644"/>
                      <a:pt x="120" y="645"/>
                      <a:pt x="125" y="643"/>
                    </a:cubicBezTo>
                    <a:cubicBezTo>
                      <a:pt x="135" y="637"/>
                      <a:pt x="144" y="631"/>
                      <a:pt x="153" y="624"/>
                    </a:cubicBezTo>
                    <a:cubicBezTo>
                      <a:pt x="172" y="612"/>
                      <a:pt x="186" y="596"/>
                      <a:pt x="209" y="588"/>
                    </a:cubicBezTo>
                    <a:cubicBezTo>
                      <a:pt x="237" y="546"/>
                      <a:pt x="201" y="604"/>
                      <a:pt x="222" y="489"/>
                    </a:cubicBezTo>
                    <a:cubicBezTo>
                      <a:pt x="223" y="484"/>
                      <a:pt x="270" y="456"/>
                      <a:pt x="278" y="448"/>
                    </a:cubicBezTo>
                    <a:cubicBezTo>
                      <a:pt x="287" y="422"/>
                      <a:pt x="324" y="373"/>
                      <a:pt x="348" y="357"/>
                    </a:cubicBezTo>
                    <a:cubicBezTo>
                      <a:pt x="401" y="280"/>
                      <a:pt x="487" y="226"/>
                      <a:pt x="579" y="204"/>
                    </a:cubicBezTo>
                    <a:cubicBezTo>
                      <a:pt x="588" y="198"/>
                      <a:pt x="598" y="192"/>
                      <a:pt x="607" y="186"/>
                    </a:cubicBezTo>
                    <a:cubicBezTo>
                      <a:pt x="616" y="180"/>
                      <a:pt x="619" y="167"/>
                      <a:pt x="626" y="158"/>
                    </a:cubicBezTo>
                    <a:cubicBezTo>
                      <a:pt x="639" y="139"/>
                      <a:pt x="659" y="125"/>
                      <a:pt x="681" y="118"/>
                    </a:cubicBezTo>
                    <a:cubicBezTo>
                      <a:pt x="740" y="60"/>
                      <a:pt x="828" y="34"/>
                      <a:pt x="908" y="23"/>
                    </a:cubicBezTo>
                    <a:cubicBezTo>
                      <a:pt x="945" y="11"/>
                      <a:pt x="981" y="5"/>
                      <a:pt x="1019" y="0"/>
                    </a:cubicBezTo>
                    <a:cubicBezTo>
                      <a:pt x="1044" y="5"/>
                      <a:pt x="1061" y="15"/>
                      <a:pt x="1084" y="23"/>
                    </a:cubicBezTo>
                    <a:cubicBezTo>
                      <a:pt x="1115" y="53"/>
                      <a:pt x="1108" y="38"/>
                      <a:pt x="1117" y="63"/>
                    </a:cubicBezTo>
                    <a:cubicBezTo>
                      <a:pt x="1104" y="114"/>
                      <a:pt x="1094" y="150"/>
                      <a:pt x="1089" y="204"/>
                    </a:cubicBezTo>
                    <a:cubicBezTo>
                      <a:pt x="1090" y="210"/>
                      <a:pt x="1090" y="248"/>
                      <a:pt x="1098" y="262"/>
                    </a:cubicBezTo>
                    <a:cubicBezTo>
                      <a:pt x="1119" y="299"/>
                      <a:pt x="1152" y="329"/>
                      <a:pt x="1186" y="353"/>
                    </a:cubicBezTo>
                    <a:cubicBezTo>
                      <a:pt x="1211" y="370"/>
                      <a:pt x="1223" y="375"/>
                      <a:pt x="1246" y="398"/>
                    </a:cubicBezTo>
                    <a:cubicBezTo>
                      <a:pt x="1251" y="403"/>
                      <a:pt x="1260" y="412"/>
                      <a:pt x="1260" y="412"/>
                    </a:cubicBezTo>
                    <a:cubicBezTo>
                      <a:pt x="1285" y="484"/>
                      <a:pt x="1324" y="461"/>
                      <a:pt x="1372" y="520"/>
                    </a:cubicBezTo>
                    <a:cubicBezTo>
                      <a:pt x="1396" y="551"/>
                      <a:pt x="1475" y="670"/>
                      <a:pt x="1497" y="701"/>
                    </a:cubicBezTo>
                    <a:cubicBezTo>
                      <a:pt x="1497" y="701"/>
                      <a:pt x="1506" y="751"/>
                      <a:pt x="1538" y="751"/>
                    </a:cubicBezTo>
                    <a:cubicBezTo>
                      <a:pt x="1540" y="756"/>
                      <a:pt x="1515" y="756"/>
                      <a:pt x="1515" y="756"/>
                    </a:cubicBezTo>
                    <a:cubicBezTo>
                      <a:pt x="1522" y="805"/>
                      <a:pt x="1561" y="826"/>
                      <a:pt x="1571" y="873"/>
                    </a:cubicBezTo>
                    <a:cubicBezTo>
                      <a:pt x="1567" y="942"/>
                      <a:pt x="1558" y="965"/>
                      <a:pt x="1538" y="1014"/>
                    </a:cubicBezTo>
                    <a:cubicBezTo>
                      <a:pt x="1538" y="1014"/>
                      <a:pt x="1527" y="1048"/>
                      <a:pt x="1524" y="1054"/>
                    </a:cubicBezTo>
                    <a:cubicBezTo>
                      <a:pt x="1523" y="1059"/>
                      <a:pt x="1520" y="1068"/>
                      <a:pt x="1520" y="1068"/>
                    </a:cubicBezTo>
                    <a:cubicBezTo>
                      <a:pt x="1514" y="1116"/>
                      <a:pt x="1527" y="1131"/>
                      <a:pt x="1548" y="1177"/>
                    </a:cubicBezTo>
                    <a:cubicBezTo>
                      <a:pt x="1553" y="1189"/>
                      <a:pt x="1552" y="1235"/>
                      <a:pt x="1562" y="1244"/>
                    </a:cubicBezTo>
                    <a:cubicBezTo>
                      <a:pt x="1570" y="1253"/>
                      <a:pt x="1570" y="1274"/>
                      <a:pt x="1575" y="1285"/>
                    </a:cubicBezTo>
                    <a:cubicBezTo>
                      <a:pt x="1586" y="1309"/>
                      <a:pt x="1593" y="1334"/>
                      <a:pt x="1603" y="1358"/>
                    </a:cubicBezTo>
                    <a:cubicBezTo>
                      <a:pt x="1606" y="1364"/>
                      <a:pt x="1609" y="1370"/>
                      <a:pt x="1613" y="1376"/>
                    </a:cubicBezTo>
                    <a:cubicBezTo>
                      <a:pt x="1616" y="1380"/>
                      <a:pt x="1619" y="1384"/>
                      <a:pt x="1622" y="1389"/>
                    </a:cubicBezTo>
                    <a:cubicBezTo>
                      <a:pt x="1634" y="1416"/>
                      <a:pt x="1633" y="1422"/>
                      <a:pt x="1654" y="1444"/>
                    </a:cubicBezTo>
                    <a:cubicBezTo>
                      <a:pt x="1660" y="1467"/>
                      <a:pt x="1691" y="1479"/>
                      <a:pt x="1705" y="1498"/>
                    </a:cubicBezTo>
                    <a:cubicBezTo>
                      <a:pt x="1725" y="1554"/>
                      <a:pt x="1725" y="1620"/>
                      <a:pt x="1733" y="1679"/>
                    </a:cubicBezTo>
                    <a:cubicBezTo>
                      <a:pt x="1731" y="1698"/>
                      <a:pt x="1733" y="1719"/>
                      <a:pt x="1728" y="1738"/>
                    </a:cubicBezTo>
                    <a:cubicBezTo>
                      <a:pt x="1725" y="1751"/>
                      <a:pt x="1692" y="1760"/>
                      <a:pt x="1682" y="1765"/>
                    </a:cubicBezTo>
                    <a:cubicBezTo>
                      <a:pt x="1640" y="1783"/>
                      <a:pt x="1588" y="1783"/>
                      <a:pt x="1543" y="1792"/>
                    </a:cubicBezTo>
                    <a:cubicBezTo>
                      <a:pt x="1535" y="1789"/>
                      <a:pt x="1514" y="1782"/>
                      <a:pt x="1506" y="1774"/>
                    </a:cubicBezTo>
                    <a:cubicBezTo>
                      <a:pt x="1487" y="1754"/>
                      <a:pt x="1478" y="1723"/>
                      <a:pt x="1455" y="1706"/>
                    </a:cubicBezTo>
                    <a:cubicBezTo>
                      <a:pt x="1415" y="1678"/>
                      <a:pt x="1379" y="1678"/>
                      <a:pt x="1330" y="1674"/>
                    </a:cubicBezTo>
                    <a:cubicBezTo>
                      <a:pt x="1304" y="1666"/>
                      <a:pt x="1289" y="1654"/>
                      <a:pt x="1274" y="1634"/>
                    </a:cubicBezTo>
                    <a:cubicBezTo>
                      <a:pt x="1268" y="1625"/>
                      <a:pt x="1266" y="1611"/>
                      <a:pt x="1256" y="1606"/>
                    </a:cubicBezTo>
                    <a:cubicBezTo>
                      <a:pt x="1226" y="1592"/>
                      <a:pt x="1211" y="1560"/>
                      <a:pt x="1182" y="1548"/>
                    </a:cubicBezTo>
                    <a:cubicBezTo>
                      <a:pt x="1168" y="1542"/>
                      <a:pt x="1152" y="1542"/>
                      <a:pt x="1140" y="1534"/>
                    </a:cubicBezTo>
                    <a:cubicBezTo>
                      <a:pt x="1100" y="1508"/>
                      <a:pt x="1045" y="1511"/>
                      <a:pt x="1000" y="1496"/>
                    </a:cubicBezTo>
                    <a:cubicBezTo>
                      <a:pt x="988" y="1492"/>
                      <a:pt x="1004" y="1505"/>
                      <a:pt x="992" y="1504"/>
                    </a:cubicBezTo>
                    <a:cubicBezTo>
                      <a:pt x="960" y="1499"/>
                      <a:pt x="958" y="1522"/>
                      <a:pt x="928" y="1512"/>
                    </a:cubicBezTo>
                    <a:cubicBezTo>
                      <a:pt x="920" y="1560"/>
                      <a:pt x="893" y="1523"/>
                      <a:pt x="880" y="1536"/>
                    </a:cubicBezTo>
                    <a:cubicBezTo>
                      <a:pt x="874" y="1552"/>
                      <a:pt x="810" y="1515"/>
                      <a:pt x="808" y="1544"/>
                    </a:cubicBezTo>
                    <a:cubicBezTo>
                      <a:pt x="791" y="1538"/>
                      <a:pt x="777" y="1559"/>
                      <a:pt x="760" y="1552"/>
                    </a:cubicBezTo>
                    <a:cubicBezTo>
                      <a:pt x="751" y="1548"/>
                      <a:pt x="688" y="1600"/>
                      <a:pt x="688" y="1600"/>
                    </a:cubicBezTo>
                    <a:cubicBezTo>
                      <a:pt x="671" y="1576"/>
                      <a:pt x="625" y="1637"/>
                      <a:pt x="600" y="1624"/>
                    </a:cubicBezTo>
                    <a:cubicBezTo>
                      <a:pt x="559" y="1604"/>
                      <a:pt x="579" y="1662"/>
                      <a:pt x="536" y="1648"/>
                    </a:cubicBezTo>
                    <a:cubicBezTo>
                      <a:pt x="511" y="1640"/>
                      <a:pt x="407" y="1631"/>
                      <a:pt x="384" y="1616"/>
                    </a:cubicBezTo>
                    <a:cubicBezTo>
                      <a:pt x="373" y="1609"/>
                      <a:pt x="376" y="1424"/>
                      <a:pt x="376" y="1424"/>
                    </a:cubicBezTo>
                    <a:cubicBezTo>
                      <a:pt x="371" y="1407"/>
                      <a:pt x="278" y="1236"/>
                      <a:pt x="264" y="1224"/>
                    </a:cubicBezTo>
                    <a:cubicBezTo>
                      <a:pt x="255" y="1217"/>
                      <a:pt x="213" y="1101"/>
                      <a:pt x="204" y="1095"/>
                    </a:cubicBezTo>
                    <a:cubicBezTo>
                      <a:pt x="199" y="1092"/>
                      <a:pt x="190" y="1086"/>
                      <a:pt x="190" y="1086"/>
                    </a:cubicBezTo>
                    <a:cubicBezTo>
                      <a:pt x="164" y="1009"/>
                      <a:pt x="106" y="949"/>
                      <a:pt x="60" y="882"/>
                    </a:cubicBezTo>
                    <a:cubicBezTo>
                      <a:pt x="42" y="855"/>
                      <a:pt x="38" y="805"/>
                      <a:pt x="32" y="774"/>
                    </a:cubicBezTo>
                    <a:cubicBezTo>
                      <a:pt x="31" y="765"/>
                      <a:pt x="36" y="751"/>
                      <a:pt x="28" y="747"/>
                    </a:cubicBezTo>
                    <a:cubicBezTo>
                      <a:pt x="19" y="742"/>
                      <a:pt x="9" y="753"/>
                      <a:pt x="0" y="756"/>
                    </a:cubicBezTo>
                    <a:close/>
                  </a:path>
                </a:pathLst>
              </a:custGeom>
              <a:solidFill>
                <a:srgbClr val="FFCC99">
                  <a:alpha val="5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Text Box 14"/>
              <p:cNvSpPr txBox="1">
                <a:spLocks noChangeArrowheads="1"/>
              </p:cNvSpPr>
              <p:nvPr/>
            </p:nvSpPr>
            <p:spPr bwMode="auto">
              <a:xfrm>
                <a:off x="1431" y="1728"/>
                <a:ext cx="1558" cy="421"/>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a:t>Parietal Lobe</a:t>
                </a:r>
              </a:p>
            </p:txBody>
          </p:sp>
        </p:grpSp>
        <p:grpSp>
          <p:nvGrpSpPr>
            <p:cNvPr id="37903" name="Group 15"/>
            <p:cNvGrpSpPr>
              <a:grpSpLocks/>
            </p:cNvGrpSpPr>
            <p:nvPr/>
          </p:nvGrpSpPr>
          <p:grpSpPr bwMode="auto">
            <a:xfrm>
              <a:off x="522" y="2448"/>
              <a:ext cx="628" cy="782"/>
              <a:chOff x="239" y="1296"/>
              <a:chExt cx="1434" cy="1872"/>
            </a:xfrm>
          </p:grpSpPr>
          <p:sp>
            <p:nvSpPr>
              <p:cNvPr id="37904" name="Freeform 16"/>
              <p:cNvSpPr>
                <a:spLocks/>
              </p:cNvSpPr>
              <p:nvPr/>
            </p:nvSpPr>
            <p:spPr bwMode="auto">
              <a:xfrm>
                <a:off x="378" y="1296"/>
                <a:ext cx="1116" cy="1872"/>
              </a:xfrm>
              <a:custGeom>
                <a:avLst/>
                <a:gdLst>
                  <a:gd name="T0" fmla="*/ 624 w 1116"/>
                  <a:gd name="T1" fmla="*/ 0 h 1872"/>
                  <a:gd name="T2" fmla="*/ 654 w 1116"/>
                  <a:gd name="T3" fmla="*/ 78 h 1872"/>
                  <a:gd name="T4" fmla="*/ 696 w 1116"/>
                  <a:gd name="T5" fmla="*/ 210 h 1872"/>
                  <a:gd name="T6" fmla="*/ 816 w 1116"/>
                  <a:gd name="T7" fmla="*/ 378 h 1872"/>
                  <a:gd name="T8" fmla="*/ 906 w 1116"/>
                  <a:gd name="T9" fmla="*/ 504 h 1872"/>
                  <a:gd name="T10" fmla="*/ 942 w 1116"/>
                  <a:gd name="T11" fmla="*/ 558 h 1872"/>
                  <a:gd name="T12" fmla="*/ 1068 w 1116"/>
                  <a:gd name="T13" fmla="*/ 720 h 1872"/>
                  <a:gd name="T14" fmla="*/ 1086 w 1116"/>
                  <a:gd name="T15" fmla="*/ 786 h 1872"/>
                  <a:gd name="T16" fmla="*/ 1116 w 1116"/>
                  <a:gd name="T17" fmla="*/ 996 h 1872"/>
                  <a:gd name="T18" fmla="*/ 1008 w 1116"/>
                  <a:gd name="T19" fmla="*/ 1482 h 1872"/>
                  <a:gd name="T20" fmla="*/ 960 w 1116"/>
                  <a:gd name="T21" fmla="*/ 1620 h 1872"/>
                  <a:gd name="T22" fmla="*/ 936 w 1116"/>
                  <a:gd name="T23" fmla="*/ 1656 h 1872"/>
                  <a:gd name="T24" fmla="*/ 912 w 1116"/>
                  <a:gd name="T25" fmla="*/ 1716 h 1872"/>
                  <a:gd name="T26" fmla="*/ 846 w 1116"/>
                  <a:gd name="T27" fmla="*/ 1872 h 1872"/>
                  <a:gd name="T28" fmla="*/ 822 w 1116"/>
                  <a:gd name="T29" fmla="*/ 1866 h 1872"/>
                  <a:gd name="T30" fmla="*/ 762 w 1116"/>
                  <a:gd name="T31" fmla="*/ 1812 h 1872"/>
                  <a:gd name="T32" fmla="*/ 672 w 1116"/>
                  <a:gd name="T33" fmla="*/ 1764 h 1872"/>
                  <a:gd name="T34" fmla="*/ 528 w 1116"/>
                  <a:gd name="T35" fmla="*/ 1716 h 1872"/>
                  <a:gd name="T36" fmla="*/ 462 w 1116"/>
                  <a:gd name="T37" fmla="*/ 1680 h 1872"/>
                  <a:gd name="T38" fmla="*/ 330 w 1116"/>
                  <a:gd name="T39" fmla="*/ 1566 h 1872"/>
                  <a:gd name="T40" fmla="*/ 288 w 1116"/>
                  <a:gd name="T41" fmla="*/ 1506 h 1872"/>
                  <a:gd name="T42" fmla="*/ 210 w 1116"/>
                  <a:gd name="T43" fmla="*/ 1434 h 1872"/>
                  <a:gd name="T44" fmla="*/ 174 w 1116"/>
                  <a:gd name="T45" fmla="*/ 1410 h 1872"/>
                  <a:gd name="T46" fmla="*/ 132 w 1116"/>
                  <a:gd name="T47" fmla="*/ 1350 h 1872"/>
                  <a:gd name="T48" fmla="*/ 78 w 1116"/>
                  <a:gd name="T49" fmla="*/ 1254 h 1872"/>
                  <a:gd name="T50" fmla="*/ 66 w 1116"/>
                  <a:gd name="T51" fmla="*/ 1218 h 1872"/>
                  <a:gd name="T52" fmla="*/ 24 w 1116"/>
                  <a:gd name="T53" fmla="*/ 1122 h 1872"/>
                  <a:gd name="T54" fmla="*/ 6 w 1116"/>
                  <a:gd name="T55" fmla="*/ 942 h 1872"/>
                  <a:gd name="T56" fmla="*/ 0 w 1116"/>
                  <a:gd name="T57" fmla="*/ 888 h 1872"/>
                  <a:gd name="T58" fmla="*/ 102 w 1116"/>
                  <a:gd name="T59" fmla="*/ 558 h 1872"/>
                  <a:gd name="T60" fmla="*/ 138 w 1116"/>
                  <a:gd name="T61" fmla="*/ 486 h 1872"/>
                  <a:gd name="T62" fmla="*/ 168 w 1116"/>
                  <a:gd name="T63" fmla="*/ 408 h 1872"/>
                  <a:gd name="T64" fmla="*/ 192 w 1116"/>
                  <a:gd name="T65" fmla="*/ 312 h 1872"/>
                  <a:gd name="T66" fmla="*/ 228 w 1116"/>
                  <a:gd name="T67" fmla="*/ 222 h 1872"/>
                  <a:gd name="T68" fmla="*/ 318 w 1116"/>
                  <a:gd name="T69" fmla="*/ 174 h 1872"/>
                  <a:gd name="T70" fmla="*/ 390 w 1116"/>
                  <a:gd name="T71" fmla="*/ 138 h 1872"/>
                  <a:gd name="T72" fmla="*/ 522 w 1116"/>
                  <a:gd name="T73" fmla="*/ 36 h 1872"/>
                  <a:gd name="T74" fmla="*/ 552 w 1116"/>
                  <a:gd name="T75" fmla="*/ 6 h 1872"/>
                  <a:gd name="T76" fmla="*/ 612 w 1116"/>
                  <a:gd name="T77" fmla="*/ 24 h 1872"/>
                  <a:gd name="T78" fmla="*/ 624 w 1116"/>
                  <a:gd name="T79" fmla="*/ 0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6" h="1872">
                    <a:moveTo>
                      <a:pt x="624" y="0"/>
                    </a:moveTo>
                    <a:cubicBezTo>
                      <a:pt x="633" y="27"/>
                      <a:pt x="645" y="51"/>
                      <a:pt x="654" y="78"/>
                    </a:cubicBezTo>
                    <a:cubicBezTo>
                      <a:pt x="669" y="123"/>
                      <a:pt x="673" y="168"/>
                      <a:pt x="696" y="210"/>
                    </a:cubicBezTo>
                    <a:cubicBezTo>
                      <a:pt x="729" y="270"/>
                      <a:pt x="774" y="324"/>
                      <a:pt x="816" y="378"/>
                    </a:cubicBezTo>
                    <a:cubicBezTo>
                      <a:pt x="847" y="417"/>
                      <a:pt x="878" y="463"/>
                      <a:pt x="906" y="504"/>
                    </a:cubicBezTo>
                    <a:cubicBezTo>
                      <a:pt x="917" y="521"/>
                      <a:pt x="928" y="544"/>
                      <a:pt x="942" y="558"/>
                    </a:cubicBezTo>
                    <a:cubicBezTo>
                      <a:pt x="991" y="607"/>
                      <a:pt x="1029" y="662"/>
                      <a:pt x="1068" y="720"/>
                    </a:cubicBezTo>
                    <a:cubicBezTo>
                      <a:pt x="1081" y="739"/>
                      <a:pt x="1082" y="764"/>
                      <a:pt x="1086" y="786"/>
                    </a:cubicBezTo>
                    <a:cubicBezTo>
                      <a:pt x="1100" y="855"/>
                      <a:pt x="1107" y="926"/>
                      <a:pt x="1116" y="996"/>
                    </a:cubicBezTo>
                    <a:cubicBezTo>
                      <a:pt x="1108" y="1162"/>
                      <a:pt x="1083" y="1333"/>
                      <a:pt x="1008" y="1482"/>
                    </a:cubicBezTo>
                    <a:cubicBezTo>
                      <a:pt x="998" y="1533"/>
                      <a:pt x="976" y="1572"/>
                      <a:pt x="960" y="1620"/>
                    </a:cubicBezTo>
                    <a:cubicBezTo>
                      <a:pt x="955" y="1634"/>
                      <a:pt x="941" y="1642"/>
                      <a:pt x="936" y="1656"/>
                    </a:cubicBezTo>
                    <a:cubicBezTo>
                      <a:pt x="929" y="1678"/>
                      <a:pt x="925" y="1696"/>
                      <a:pt x="912" y="1716"/>
                    </a:cubicBezTo>
                    <a:cubicBezTo>
                      <a:pt x="899" y="1770"/>
                      <a:pt x="877" y="1826"/>
                      <a:pt x="846" y="1872"/>
                    </a:cubicBezTo>
                    <a:cubicBezTo>
                      <a:pt x="838" y="1870"/>
                      <a:pt x="827" y="1872"/>
                      <a:pt x="822" y="1866"/>
                    </a:cubicBezTo>
                    <a:cubicBezTo>
                      <a:pt x="814" y="1856"/>
                      <a:pt x="766" y="1824"/>
                      <a:pt x="762" y="1812"/>
                    </a:cubicBezTo>
                    <a:cubicBezTo>
                      <a:pt x="755" y="1790"/>
                      <a:pt x="683" y="1785"/>
                      <a:pt x="672" y="1764"/>
                    </a:cubicBezTo>
                    <a:cubicBezTo>
                      <a:pt x="646" y="1718"/>
                      <a:pt x="594" y="1722"/>
                      <a:pt x="528" y="1716"/>
                    </a:cubicBezTo>
                    <a:cubicBezTo>
                      <a:pt x="498" y="1717"/>
                      <a:pt x="506" y="1695"/>
                      <a:pt x="462" y="1680"/>
                    </a:cubicBezTo>
                    <a:cubicBezTo>
                      <a:pt x="417" y="1646"/>
                      <a:pt x="362" y="1614"/>
                      <a:pt x="330" y="1566"/>
                    </a:cubicBezTo>
                    <a:cubicBezTo>
                      <a:pt x="317" y="1546"/>
                      <a:pt x="302" y="1524"/>
                      <a:pt x="288" y="1506"/>
                    </a:cubicBezTo>
                    <a:cubicBezTo>
                      <a:pt x="267" y="1480"/>
                      <a:pt x="238" y="1453"/>
                      <a:pt x="210" y="1434"/>
                    </a:cubicBezTo>
                    <a:cubicBezTo>
                      <a:pt x="198" y="1426"/>
                      <a:pt x="174" y="1410"/>
                      <a:pt x="174" y="1410"/>
                    </a:cubicBezTo>
                    <a:cubicBezTo>
                      <a:pt x="160" y="1388"/>
                      <a:pt x="151" y="1369"/>
                      <a:pt x="132" y="1350"/>
                    </a:cubicBezTo>
                    <a:cubicBezTo>
                      <a:pt x="121" y="1316"/>
                      <a:pt x="98" y="1284"/>
                      <a:pt x="78" y="1254"/>
                    </a:cubicBezTo>
                    <a:cubicBezTo>
                      <a:pt x="71" y="1243"/>
                      <a:pt x="70" y="1230"/>
                      <a:pt x="66" y="1218"/>
                    </a:cubicBezTo>
                    <a:cubicBezTo>
                      <a:pt x="55" y="1184"/>
                      <a:pt x="33" y="1158"/>
                      <a:pt x="24" y="1122"/>
                    </a:cubicBezTo>
                    <a:cubicBezTo>
                      <a:pt x="10" y="978"/>
                      <a:pt x="17" y="1038"/>
                      <a:pt x="6" y="942"/>
                    </a:cubicBezTo>
                    <a:cubicBezTo>
                      <a:pt x="4" y="924"/>
                      <a:pt x="0" y="888"/>
                      <a:pt x="0" y="888"/>
                    </a:cubicBezTo>
                    <a:cubicBezTo>
                      <a:pt x="8" y="752"/>
                      <a:pt x="28" y="669"/>
                      <a:pt x="102" y="558"/>
                    </a:cubicBezTo>
                    <a:cubicBezTo>
                      <a:pt x="117" y="536"/>
                      <a:pt x="123" y="508"/>
                      <a:pt x="138" y="486"/>
                    </a:cubicBezTo>
                    <a:cubicBezTo>
                      <a:pt x="145" y="457"/>
                      <a:pt x="161" y="438"/>
                      <a:pt x="168" y="408"/>
                    </a:cubicBezTo>
                    <a:cubicBezTo>
                      <a:pt x="176" y="375"/>
                      <a:pt x="181" y="344"/>
                      <a:pt x="192" y="312"/>
                    </a:cubicBezTo>
                    <a:cubicBezTo>
                      <a:pt x="201" y="286"/>
                      <a:pt x="204" y="243"/>
                      <a:pt x="228" y="222"/>
                    </a:cubicBezTo>
                    <a:cubicBezTo>
                      <a:pt x="257" y="197"/>
                      <a:pt x="283" y="186"/>
                      <a:pt x="318" y="174"/>
                    </a:cubicBezTo>
                    <a:cubicBezTo>
                      <a:pt x="343" y="166"/>
                      <a:pt x="366" y="149"/>
                      <a:pt x="390" y="138"/>
                    </a:cubicBezTo>
                    <a:cubicBezTo>
                      <a:pt x="449" y="112"/>
                      <a:pt x="464" y="75"/>
                      <a:pt x="522" y="36"/>
                    </a:cubicBezTo>
                    <a:cubicBezTo>
                      <a:pt x="540" y="24"/>
                      <a:pt x="534" y="18"/>
                      <a:pt x="552" y="6"/>
                    </a:cubicBezTo>
                    <a:cubicBezTo>
                      <a:pt x="557" y="2"/>
                      <a:pt x="608" y="28"/>
                      <a:pt x="612" y="24"/>
                    </a:cubicBezTo>
                    <a:cubicBezTo>
                      <a:pt x="618" y="18"/>
                      <a:pt x="620" y="8"/>
                      <a:pt x="624" y="0"/>
                    </a:cubicBezTo>
                    <a:close/>
                  </a:path>
                </a:pathLst>
              </a:custGeom>
              <a:solidFill>
                <a:srgbClr val="00FFFF">
                  <a:alpha val="5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Text Box 17"/>
              <p:cNvSpPr txBox="1">
                <a:spLocks noChangeArrowheads="1"/>
              </p:cNvSpPr>
              <p:nvPr/>
            </p:nvSpPr>
            <p:spPr bwMode="auto">
              <a:xfrm>
                <a:off x="239" y="2009"/>
                <a:ext cx="1434" cy="975"/>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a:t>Occipital</a:t>
                </a:r>
              </a:p>
              <a:p>
                <a:pPr algn="ctr" eaLnBrk="1" hangingPunct="1"/>
                <a:r>
                  <a:rPr lang="fr-FR" altLang="en-US"/>
                  <a:t>Lobe</a:t>
                </a:r>
              </a:p>
            </p:txBody>
          </p:sp>
        </p:grpSp>
        <p:grpSp>
          <p:nvGrpSpPr>
            <p:cNvPr id="37906" name="Group 18"/>
            <p:cNvGrpSpPr>
              <a:grpSpLocks/>
            </p:cNvGrpSpPr>
            <p:nvPr/>
          </p:nvGrpSpPr>
          <p:grpSpPr bwMode="auto">
            <a:xfrm>
              <a:off x="1474" y="2064"/>
              <a:ext cx="1220" cy="905"/>
              <a:chOff x="2519" y="1060"/>
              <a:chExt cx="2377" cy="1757"/>
            </a:xfrm>
          </p:grpSpPr>
          <p:sp>
            <p:nvSpPr>
              <p:cNvPr id="37907" name="Freeform 19"/>
              <p:cNvSpPr>
                <a:spLocks/>
              </p:cNvSpPr>
              <p:nvPr/>
            </p:nvSpPr>
            <p:spPr bwMode="auto">
              <a:xfrm>
                <a:off x="2519" y="1176"/>
                <a:ext cx="682" cy="1641"/>
              </a:xfrm>
              <a:custGeom>
                <a:avLst/>
                <a:gdLst>
                  <a:gd name="T0" fmla="*/ 48 w 885"/>
                  <a:gd name="T1" fmla="*/ 0 h 2176"/>
                  <a:gd name="T2" fmla="*/ 39 w 885"/>
                  <a:gd name="T3" fmla="*/ 274 h 2176"/>
                  <a:gd name="T4" fmla="*/ 186 w 885"/>
                  <a:gd name="T5" fmla="*/ 439 h 2176"/>
                  <a:gd name="T6" fmla="*/ 423 w 885"/>
                  <a:gd name="T7" fmla="*/ 667 h 2176"/>
                  <a:gd name="T8" fmla="*/ 515 w 885"/>
                  <a:gd name="T9" fmla="*/ 804 h 2176"/>
                  <a:gd name="T10" fmla="*/ 551 w 885"/>
                  <a:gd name="T11" fmla="*/ 859 h 2176"/>
                  <a:gd name="T12" fmla="*/ 570 w 885"/>
                  <a:gd name="T13" fmla="*/ 887 h 2176"/>
                  <a:gd name="T14" fmla="*/ 615 w 885"/>
                  <a:gd name="T15" fmla="*/ 969 h 2176"/>
                  <a:gd name="T16" fmla="*/ 634 w 885"/>
                  <a:gd name="T17" fmla="*/ 1042 h 2176"/>
                  <a:gd name="T18" fmla="*/ 597 w 885"/>
                  <a:gd name="T19" fmla="*/ 1261 h 2176"/>
                  <a:gd name="T20" fmla="*/ 643 w 885"/>
                  <a:gd name="T21" fmla="*/ 1591 h 2176"/>
                  <a:gd name="T22" fmla="*/ 652 w 885"/>
                  <a:gd name="T23" fmla="*/ 1618 h 2176"/>
                  <a:gd name="T24" fmla="*/ 670 w 885"/>
                  <a:gd name="T25" fmla="*/ 1645 h 2176"/>
                  <a:gd name="T26" fmla="*/ 707 w 885"/>
                  <a:gd name="T27" fmla="*/ 1764 h 2176"/>
                  <a:gd name="T28" fmla="*/ 725 w 885"/>
                  <a:gd name="T29" fmla="*/ 1819 h 2176"/>
                  <a:gd name="T30" fmla="*/ 789 w 885"/>
                  <a:gd name="T31" fmla="*/ 1883 h 2176"/>
                  <a:gd name="T32" fmla="*/ 844 w 885"/>
                  <a:gd name="T33" fmla="*/ 2029 h 2176"/>
                  <a:gd name="T34" fmla="*/ 862 w 885"/>
                  <a:gd name="T35" fmla="*/ 2176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5" h="2176">
                    <a:moveTo>
                      <a:pt x="48" y="0"/>
                    </a:moveTo>
                    <a:cubicBezTo>
                      <a:pt x="5" y="65"/>
                      <a:pt x="0" y="211"/>
                      <a:pt x="39" y="274"/>
                    </a:cubicBezTo>
                    <a:cubicBezTo>
                      <a:pt x="81" y="341"/>
                      <a:pt x="129" y="388"/>
                      <a:pt x="186" y="439"/>
                    </a:cubicBezTo>
                    <a:cubicBezTo>
                      <a:pt x="267" y="511"/>
                      <a:pt x="347" y="591"/>
                      <a:pt x="423" y="667"/>
                    </a:cubicBezTo>
                    <a:cubicBezTo>
                      <a:pt x="440" y="721"/>
                      <a:pt x="481" y="759"/>
                      <a:pt x="515" y="804"/>
                    </a:cubicBezTo>
                    <a:cubicBezTo>
                      <a:pt x="528" y="822"/>
                      <a:pt x="539" y="841"/>
                      <a:pt x="551" y="859"/>
                    </a:cubicBezTo>
                    <a:cubicBezTo>
                      <a:pt x="557" y="868"/>
                      <a:pt x="570" y="887"/>
                      <a:pt x="570" y="887"/>
                    </a:cubicBezTo>
                    <a:cubicBezTo>
                      <a:pt x="580" y="917"/>
                      <a:pt x="605" y="939"/>
                      <a:pt x="615" y="969"/>
                    </a:cubicBezTo>
                    <a:cubicBezTo>
                      <a:pt x="629" y="1011"/>
                      <a:pt x="622" y="987"/>
                      <a:pt x="634" y="1042"/>
                    </a:cubicBezTo>
                    <a:cubicBezTo>
                      <a:pt x="628" y="1148"/>
                      <a:pt x="645" y="1189"/>
                      <a:pt x="597" y="1261"/>
                    </a:cubicBezTo>
                    <a:cubicBezTo>
                      <a:pt x="563" y="1367"/>
                      <a:pt x="580" y="1498"/>
                      <a:pt x="643" y="1591"/>
                    </a:cubicBezTo>
                    <a:cubicBezTo>
                      <a:pt x="646" y="1600"/>
                      <a:pt x="648" y="1610"/>
                      <a:pt x="652" y="1618"/>
                    </a:cubicBezTo>
                    <a:cubicBezTo>
                      <a:pt x="657" y="1628"/>
                      <a:pt x="666" y="1635"/>
                      <a:pt x="670" y="1645"/>
                    </a:cubicBezTo>
                    <a:cubicBezTo>
                      <a:pt x="687" y="1683"/>
                      <a:pt x="695" y="1724"/>
                      <a:pt x="707" y="1764"/>
                    </a:cubicBezTo>
                    <a:cubicBezTo>
                      <a:pt x="712" y="1782"/>
                      <a:pt x="719" y="1801"/>
                      <a:pt x="725" y="1819"/>
                    </a:cubicBezTo>
                    <a:cubicBezTo>
                      <a:pt x="728" y="1828"/>
                      <a:pt x="789" y="1883"/>
                      <a:pt x="789" y="1883"/>
                    </a:cubicBezTo>
                    <a:cubicBezTo>
                      <a:pt x="771" y="1909"/>
                      <a:pt x="866" y="2007"/>
                      <a:pt x="844" y="2029"/>
                    </a:cubicBezTo>
                    <a:cubicBezTo>
                      <a:pt x="834" y="2059"/>
                      <a:pt x="885" y="2153"/>
                      <a:pt x="862" y="2176"/>
                    </a:cubicBez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Text Box 20"/>
              <p:cNvSpPr txBox="1">
                <a:spLocks noChangeArrowheads="1"/>
              </p:cNvSpPr>
              <p:nvPr/>
            </p:nvSpPr>
            <p:spPr bwMode="auto">
              <a:xfrm>
                <a:off x="3028" y="1060"/>
                <a:ext cx="1868" cy="452"/>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b="1">
                    <a:solidFill>
                      <a:schemeClr val="bg1"/>
                    </a:solidFill>
                  </a:rPr>
                  <a:t>Central</a:t>
                </a:r>
                <a:r>
                  <a:rPr lang="fr-FR" altLang="en-US">
                    <a:solidFill>
                      <a:schemeClr val="bg1"/>
                    </a:solidFill>
                  </a:rPr>
                  <a:t> </a:t>
                </a:r>
                <a:r>
                  <a:rPr lang="fr-FR" altLang="en-US" b="1">
                    <a:solidFill>
                      <a:schemeClr val="bg1"/>
                    </a:solidFill>
                  </a:rPr>
                  <a:t>Sulcus</a:t>
                </a:r>
              </a:p>
            </p:txBody>
          </p:sp>
          <p:sp>
            <p:nvSpPr>
              <p:cNvPr id="37909" name="Line 21"/>
              <p:cNvSpPr>
                <a:spLocks noChangeShapeType="1"/>
              </p:cNvSpPr>
              <p:nvPr/>
            </p:nvSpPr>
            <p:spPr bwMode="auto">
              <a:xfrm flipH="1">
                <a:off x="2854" y="1326"/>
                <a:ext cx="519" cy="3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0" name="Group 22"/>
            <p:cNvGrpSpPr>
              <a:grpSpLocks/>
            </p:cNvGrpSpPr>
            <p:nvPr/>
          </p:nvGrpSpPr>
          <p:grpSpPr bwMode="auto">
            <a:xfrm>
              <a:off x="1443" y="2703"/>
              <a:ext cx="1316" cy="920"/>
              <a:chOff x="2464" y="2336"/>
              <a:chExt cx="2669" cy="1858"/>
            </a:xfrm>
          </p:grpSpPr>
          <p:grpSp>
            <p:nvGrpSpPr>
              <p:cNvPr id="37911" name="Group 23"/>
              <p:cNvGrpSpPr>
                <a:grpSpLocks/>
              </p:cNvGrpSpPr>
              <p:nvPr/>
            </p:nvGrpSpPr>
            <p:grpSpPr bwMode="auto">
              <a:xfrm>
                <a:off x="3002" y="2964"/>
                <a:ext cx="2131" cy="1230"/>
                <a:chOff x="3072" y="2736"/>
                <a:chExt cx="2761" cy="1631"/>
              </a:xfrm>
            </p:grpSpPr>
            <p:sp>
              <p:nvSpPr>
                <p:cNvPr id="37912" name="Text Box 24"/>
                <p:cNvSpPr txBox="1">
                  <a:spLocks noChangeArrowheads="1"/>
                </p:cNvSpPr>
                <p:nvPr/>
              </p:nvSpPr>
              <p:spPr bwMode="auto">
                <a:xfrm>
                  <a:off x="3373" y="3744"/>
                  <a:ext cx="2460" cy="623"/>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b="1">
                      <a:solidFill>
                        <a:schemeClr val="bg1"/>
                      </a:solidFill>
                    </a:rPr>
                    <a:t>Lateral Sulcus</a:t>
                  </a:r>
                </a:p>
              </p:txBody>
            </p:sp>
            <p:sp>
              <p:nvSpPr>
                <p:cNvPr id="37913" name="Line 25"/>
                <p:cNvSpPr>
                  <a:spLocks noChangeShapeType="1"/>
                </p:cNvSpPr>
                <p:nvPr/>
              </p:nvSpPr>
              <p:spPr bwMode="auto">
                <a:xfrm flipH="1" flipV="1">
                  <a:off x="3072" y="2736"/>
                  <a:ext cx="1008" cy="105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14" name="Freeform 26"/>
              <p:cNvSpPr>
                <a:spLocks/>
              </p:cNvSpPr>
              <p:nvPr/>
            </p:nvSpPr>
            <p:spPr bwMode="auto">
              <a:xfrm>
                <a:off x="2464" y="2336"/>
                <a:ext cx="1096" cy="912"/>
              </a:xfrm>
              <a:custGeom>
                <a:avLst/>
                <a:gdLst>
                  <a:gd name="T0" fmla="*/ 1096 w 1096"/>
                  <a:gd name="T1" fmla="*/ 912 h 912"/>
                  <a:gd name="T2" fmla="*/ 936 w 1096"/>
                  <a:gd name="T3" fmla="*/ 744 h 912"/>
                  <a:gd name="T4" fmla="*/ 856 w 1096"/>
                  <a:gd name="T5" fmla="*/ 688 h 912"/>
                  <a:gd name="T6" fmla="*/ 736 w 1096"/>
                  <a:gd name="T7" fmla="*/ 584 h 912"/>
                  <a:gd name="T8" fmla="*/ 512 w 1096"/>
                  <a:gd name="T9" fmla="*/ 560 h 912"/>
                  <a:gd name="T10" fmla="*/ 448 w 1096"/>
                  <a:gd name="T11" fmla="*/ 544 h 912"/>
                  <a:gd name="T12" fmla="*/ 328 w 1096"/>
                  <a:gd name="T13" fmla="*/ 472 h 912"/>
                  <a:gd name="T14" fmla="*/ 240 w 1096"/>
                  <a:gd name="T15" fmla="*/ 448 h 912"/>
                  <a:gd name="T16" fmla="*/ 72 w 1096"/>
                  <a:gd name="T17" fmla="*/ 280 h 912"/>
                  <a:gd name="T18" fmla="*/ 24 w 1096"/>
                  <a:gd name="T19" fmla="*/ 80 h 912"/>
                  <a:gd name="T20" fmla="*/ 16 w 1096"/>
                  <a:gd name="T21" fmla="*/ 48 h 912"/>
                  <a:gd name="T22" fmla="*/ 0 w 1096"/>
                  <a:gd name="T23"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6" h="912">
                    <a:moveTo>
                      <a:pt x="1096" y="912"/>
                    </a:moveTo>
                    <a:cubicBezTo>
                      <a:pt x="1043" y="859"/>
                      <a:pt x="998" y="785"/>
                      <a:pt x="936" y="744"/>
                    </a:cubicBezTo>
                    <a:cubicBezTo>
                      <a:pt x="921" y="734"/>
                      <a:pt x="873" y="703"/>
                      <a:pt x="856" y="688"/>
                    </a:cubicBezTo>
                    <a:cubicBezTo>
                      <a:pt x="819" y="655"/>
                      <a:pt x="781" y="607"/>
                      <a:pt x="736" y="584"/>
                    </a:cubicBezTo>
                    <a:cubicBezTo>
                      <a:pt x="677" y="554"/>
                      <a:pt x="555" y="562"/>
                      <a:pt x="512" y="560"/>
                    </a:cubicBezTo>
                    <a:cubicBezTo>
                      <a:pt x="501" y="558"/>
                      <a:pt x="462" y="552"/>
                      <a:pt x="448" y="544"/>
                    </a:cubicBezTo>
                    <a:cubicBezTo>
                      <a:pt x="408" y="522"/>
                      <a:pt x="371" y="488"/>
                      <a:pt x="328" y="472"/>
                    </a:cubicBezTo>
                    <a:cubicBezTo>
                      <a:pt x="299" y="462"/>
                      <a:pt x="267" y="463"/>
                      <a:pt x="240" y="448"/>
                    </a:cubicBezTo>
                    <a:cubicBezTo>
                      <a:pt x="177" y="413"/>
                      <a:pt x="96" y="351"/>
                      <a:pt x="72" y="280"/>
                    </a:cubicBezTo>
                    <a:cubicBezTo>
                      <a:pt x="50" y="214"/>
                      <a:pt x="41" y="147"/>
                      <a:pt x="24" y="80"/>
                    </a:cubicBezTo>
                    <a:cubicBezTo>
                      <a:pt x="21" y="69"/>
                      <a:pt x="19" y="59"/>
                      <a:pt x="16" y="48"/>
                    </a:cubicBezTo>
                    <a:cubicBezTo>
                      <a:pt x="11" y="32"/>
                      <a:pt x="0" y="0"/>
                      <a:pt x="0" y="0"/>
                    </a:cubicBez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5" name="Group 27"/>
            <p:cNvGrpSpPr>
              <a:grpSpLocks/>
            </p:cNvGrpSpPr>
            <p:nvPr/>
          </p:nvGrpSpPr>
          <p:grpSpPr bwMode="auto">
            <a:xfrm>
              <a:off x="857" y="2441"/>
              <a:ext cx="613" cy="793"/>
              <a:chOff x="1432" y="1864"/>
              <a:chExt cx="1080" cy="1432"/>
            </a:xfrm>
          </p:grpSpPr>
          <p:sp>
            <p:nvSpPr>
              <p:cNvPr id="37916" name="Freeform 28"/>
              <p:cNvSpPr>
                <a:spLocks/>
              </p:cNvSpPr>
              <p:nvPr/>
            </p:nvSpPr>
            <p:spPr bwMode="auto">
              <a:xfrm>
                <a:off x="1432" y="1864"/>
                <a:ext cx="392" cy="1432"/>
              </a:xfrm>
              <a:custGeom>
                <a:avLst/>
                <a:gdLst>
                  <a:gd name="T0" fmla="*/ 0 w 392"/>
                  <a:gd name="T1" fmla="*/ 0 h 1432"/>
                  <a:gd name="T2" fmla="*/ 112 w 392"/>
                  <a:gd name="T3" fmla="*/ 216 h 1432"/>
                  <a:gd name="T4" fmla="*/ 152 w 392"/>
                  <a:gd name="T5" fmla="*/ 288 h 1432"/>
                  <a:gd name="T6" fmla="*/ 184 w 392"/>
                  <a:gd name="T7" fmla="*/ 360 h 1432"/>
                  <a:gd name="T8" fmla="*/ 360 w 392"/>
                  <a:gd name="T9" fmla="*/ 576 h 1432"/>
                  <a:gd name="T10" fmla="*/ 392 w 392"/>
                  <a:gd name="T11" fmla="*/ 760 h 1432"/>
                  <a:gd name="T12" fmla="*/ 384 w 392"/>
                  <a:gd name="T13" fmla="*/ 928 h 1432"/>
                  <a:gd name="T14" fmla="*/ 352 w 392"/>
                  <a:gd name="T15" fmla="*/ 1032 h 1432"/>
                  <a:gd name="T16" fmla="*/ 304 w 392"/>
                  <a:gd name="T17" fmla="*/ 1192 h 1432"/>
                  <a:gd name="T18" fmla="*/ 272 w 392"/>
                  <a:gd name="T19" fmla="*/ 1272 h 1432"/>
                  <a:gd name="T20" fmla="*/ 208 w 392"/>
                  <a:gd name="T21" fmla="*/ 1432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1432">
                    <a:moveTo>
                      <a:pt x="0" y="0"/>
                    </a:moveTo>
                    <a:cubicBezTo>
                      <a:pt x="42" y="42"/>
                      <a:pt x="93" y="158"/>
                      <a:pt x="112" y="216"/>
                    </a:cubicBezTo>
                    <a:cubicBezTo>
                      <a:pt x="120" y="240"/>
                      <a:pt x="141" y="265"/>
                      <a:pt x="152" y="288"/>
                    </a:cubicBezTo>
                    <a:cubicBezTo>
                      <a:pt x="164" y="311"/>
                      <a:pt x="171" y="337"/>
                      <a:pt x="184" y="360"/>
                    </a:cubicBezTo>
                    <a:cubicBezTo>
                      <a:pt x="229" y="441"/>
                      <a:pt x="295" y="511"/>
                      <a:pt x="360" y="576"/>
                    </a:cubicBezTo>
                    <a:cubicBezTo>
                      <a:pt x="376" y="639"/>
                      <a:pt x="385" y="695"/>
                      <a:pt x="392" y="760"/>
                    </a:cubicBezTo>
                    <a:cubicBezTo>
                      <a:pt x="389" y="816"/>
                      <a:pt x="388" y="872"/>
                      <a:pt x="384" y="928"/>
                    </a:cubicBezTo>
                    <a:cubicBezTo>
                      <a:pt x="381" y="964"/>
                      <a:pt x="361" y="997"/>
                      <a:pt x="352" y="1032"/>
                    </a:cubicBezTo>
                    <a:cubicBezTo>
                      <a:pt x="339" y="1084"/>
                      <a:pt x="328" y="1144"/>
                      <a:pt x="304" y="1192"/>
                    </a:cubicBezTo>
                    <a:cubicBezTo>
                      <a:pt x="291" y="1218"/>
                      <a:pt x="288" y="1248"/>
                      <a:pt x="272" y="1272"/>
                    </a:cubicBezTo>
                    <a:cubicBezTo>
                      <a:pt x="244" y="1314"/>
                      <a:pt x="208" y="1379"/>
                      <a:pt x="208" y="1432"/>
                    </a:cubicBezTo>
                  </a:path>
                </a:pathLst>
              </a:custGeom>
              <a:noFill/>
              <a:ln w="381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7" name="Freeform 29"/>
              <p:cNvSpPr>
                <a:spLocks/>
              </p:cNvSpPr>
              <p:nvPr/>
            </p:nvSpPr>
            <p:spPr bwMode="auto">
              <a:xfrm>
                <a:off x="1824" y="2584"/>
                <a:ext cx="688" cy="160"/>
              </a:xfrm>
              <a:custGeom>
                <a:avLst/>
                <a:gdLst>
                  <a:gd name="T0" fmla="*/ 0 w 688"/>
                  <a:gd name="T1" fmla="*/ 160 h 160"/>
                  <a:gd name="T2" fmla="*/ 456 w 688"/>
                  <a:gd name="T3" fmla="*/ 80 h 160"/>
                  <a:gd name="T4" fmla="*/ 608 w 688"/>
                  <a:gd name="T5" fmla="*/ 24 h 160"/>
                  <a:gd name="T6" fmla="*/ 664 w 688"/>
                  <a:gd name="T7" fmla="*/ 8 h 160"/>
                  <a:gd name="T8" fmla="*/ 688 w 688"/>
                  <a:gd name="T9" fmla="*/ 0 h 160"/>
                </a:gdLst>
                <a:ahLst/>
                <a:cxnLst>
                  <a:cxn ang="0">
                    <a:pos x="T0" y="T1"/>
                  </a:cxn>
                  <a:cxn ang="0">
                    <a:pos x="T2" y="T3"/>
                  </a:cxn>
                  <a:cxn ang="0">
                    <a:pos x="T4" y="T5"/>
                  </a:cxn>
                  <a:cxn ang="0">
                    <a:pos x="T6" y="T7"/>
                  </a:cxn>
                  <a:cxn ang="0">
                    <a:pos x="T8" y="T9"/>
                  </a:cxn>
                </a:cxnLst>
                <a:rect l="0" t="0" r="r" b="b"/>
                <a:pathLst>
                  <a:path w="688" h="160">
                    <a:moveTo>
                      <a:pt x="0" y="160"/>
                    </a:moveTo>
                    <a:cubicBezTo>
                      <a:pt x="152" y="148"/>
                      <a:pt x="309" y="122"/>
                      <a:pt x="456" y="80"/>
                    </a:cubicBezTo>
                    <a:cubicBezTo>
                      <a:pt x="510" y="64"/>
                      <a:pt x="555" y="42"/>
                      <a:pt x="608" y="24"/>
                    </a:cubicBezTo>
                    <a:cubicBezTo>
                      <a:pt x="666" y="5"/>
                      <a:pt x="594" y="28"/>
                      <a:pt x="664" y="8"/>
                    </a:cubicBezTo>
                    <a:cubicBezTo>
                      <a:pt x="672" y="6"/>
                      <a:pt x="688" y="0"/>
                      <a:pt x="688" y="0"/>
                    </a:cubicBezTo>
                  </a:path>
                </a:pathLst>
              </a:custGeom>
              <a:noFill/>
              <a:ln w="381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37921" name="Picture 33" descr="precentralgyrus-zoom-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749551"/>
            <a:ext cx="6470650" cy="378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7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37921"/>
                                        </p:tgtEl>
                                        <p:attrNameLst>
                                          <p:attrName>style.visibility</p:attrName>
                                        </p:attrNameLst>
                                      </p:cBhvr>
                                      <p:to>
                                        <p:strVal val="visible"/>
                                      </p:to>
                                    </p:set>
                                    <p:anim calcmode="lin" valueType="num">
                                      <p:cBhvr>
                                        <p:cTn id="15" dur="500" fill="hold"/>
                                        <p:tgtEl>
                                          <p:spTgt spid="37921"/>
                                        </p:tgtEl>
                                        <p:attrNameLst>
                                          <p:attrName>ppt_w</p:attrName>
                                        </p:attrNameLst>
                                      </p:cBhvr>
                                      <p:tavLst>
                                        <p:tav tm="0">
                                          <p:val>
                                            <p:fltVal val="0"/>
                                          </p:val>
                                        </p:tav>
                                        <p:tav tm="100000">
                                          <p:val>
                                            <p:strVal val="#ppt_w"/>
                                          </p:val>
                                        </p:tav>
                                      </p:tavLst>
                                    </p:anim>
                                    <p:anim calcmode="lin" valueType="num">
                                      <p:cBhvr>
                                        <p:cTn id="16" dur="500" fill="hold"/>
                                        <p:tgtEl>
                                          <p:spTgt spid="379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a:t>Applications of Ontologies</a:t>
            </a:r>
          </a:p>
        </p:txBody>
      </p:sp>
      <p:sp>
        <p:nvSpPr>
          <p:cNvPr id="39939" name="Rectangle 3"/>
          <p:cNvSpPr>
            <a:spLocks noGrp="1" noChangeArrowheads="1"/>
          </p:cNvSpPr>
          <p:nvPr>
            <p:ph type="body" idx="1"/>
          </p:nvPr>
        </p:nvSpPr>
        <p:spPr/>
        <p:txBody>
          <a:bodyPr/>
          <a:lstStyle/>
          <a:p>
            <a:r>
              <a:rPr lang="en-GB" altLang="en-US">
                <a:solidFill>
                  <a:srgbClr val="0033CC"/>
                </a:solidFill>
              </a:rPr>
              <a:t>Organising complex and semi-structured information</a:t>
            </a:r>
            <a:endParaRPr lang="en-GB" altLang="en-US"/>
          </a:p>
          <a:p>
            <a:pPr lvl="1"/>
            <a:r>
              <a:rPr lang="en-GB" altLang="en-US"/>
              <a:t>UN-FAO, NASA, Ordnance Survey, General Motors, Lockheed Martin, …</a:t>
            </a:r>
          </a:p>
        </p:txBody>
      </p:sp>
      <p:pic>
        <p:nvPicPr>
          <p:cNvPr id="39943" name="Picture 7" descr="flood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429000"/>
            <a:ext cx="3810000" cy="2878138"/>
          </a:xfrm>
          <a:prstGeom prst="rect">
            <a:avLst/>
          </a:prstGeom>
          <a:noFill/>
          <a:extLst>
            <a:ext uri="{909E8E84-426E-40DD-AFC4-6F175D3DCCD1}">
              <a14:hiddenFill xmlns:a14="http://schemas.microsoft.com/office/drawing/2010/main">
                <a:solidFill>
                  <a:srgbClr val="FFFFFF"/>
                </a:solidFill>
              </a14:hiddenFill>
            </a:ext>
          </a:extLst>
        </p:spPr>
      </p:pic>
      <p:pic>
        <p:nvPicPr>
          <p:cNvPr id="399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02014"/>
            <a:ext cx="44196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0787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46"/>
                                        </p:tgtEl>
                                        <p:attrNameLst>
                                          <p:attrName>style.visibility</p:attrName>
                                        </p:attrNameLst>
                                      </p:cBhvr>
                                      <p:to>
                                        <p:strVal val="visible"/>
                                      </p:to>
                                    </p:set>
                                    <p:animEffect transition="in" filter="fade">
                                      <p:cBhvr>
                                        <p:cTn id="7" dur="500"/>
                                        <p:tgtEl>
                                          <p:spTgt spid="39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9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mtClean="0"/>
              <a:t>FOAF: Friend of a friend</a:t>
            </a:r>
          </a:p>
        </p:txBody>
      </p:sp>
      <p:sp>
        <p:nvSpPr>
          <p:cNvPr id="7173" name="Rectangle 3"/>
          <p:cNvSpPr>
            <a:spLocks noGrp="1" noChangeArrowheads="1"/>
          </p:cNvSpPr>
          <p:nvPr>
            <p:ph idx="1"/>
          </p:nvPr>
        </p:nvSpPr>
        <p:spPr/>
        <p:txBody>
          <a:bodyPr>
            <a:noAutofit/>
          </a:bodyPr>
          <a:lstStyle/>
          <a:p>
            <a:pPr eaLnBrk="1" hangingPunct="1">
              <a:lnSpc>
                <a:spcPct val="80000"/>
              </a:lnSpc>
              <a:buFont typeface="Wingdings" panose="05000000000000000000" pitchFamily="2" charset="2"/>
              <a:buNone/>
            </a:pPr>
            <a:r>
              <a:rPr lang="en-US" altLang="en-US" sz="1800" i="1" dirty="0"/>
              <a:t>	“The Friend of a Friend (FOAF) project is about creating a Web of machine-readable homepages describing people, the links between them and the things they create and do. </a:t>
            </a:r>
            <a:r>
              <a:rPr lang="en-US" altLang="en-US" sz="1800" dirty="0"/>
              <a:t>” (</a:t>
            </a:r>
            <a:r>
              <a:rPr lang="en-US" altLang="en-US" sz="1800" dirty="0">
                <a:hlinkClick r:id="rId2"/>
              </a:rPr>
              <a:t>http://www.foaf-project.org/</a:t>
            </a:r>
            <a:r>
              <a:rPr lang="en-US" altLang="en-US" sz="1800" dirty="0"/>
              <a:t>)</a:t>
            </a:r>
          </a:p>
          <a:p>
            <a:pPr eaLnBrk="1" hangingPunct="1">
              <a:lnSpc>
                <a:spcPct val="80000"/>
              </a:lnSpc>
              <a:buFont typeface="Wingdings" panose="05000000000000000000" pitchFamily="2" charset="2"/>
              <a:buNone/>
            </a:pPr>
            <a:endParaRPr lang="en-US" altLang="en-US" sz="1800" dirty="0"/>
          </a:p>
          <a:p>
            <a:pPr>
              <a:lnSpc>
                <a:spcPct val="80000"/>
              </a:lnSpc>
            </a:pPr>
            <a:r>
              <a:rPr lang="en-US" altLang="en-US" sz="2000" dirty="0"/>
              <a:t> machine-readable ontology describing persons, their activities and their relations to other people and objects</a:t>
            </a:r>
          </a:p>
          <a:p>
            <a:pPr eaLnBrk="1" hangingPunct="1">
              <a:lnSpc>
                <a:spcPct val="80000"/>
              </a:lnSpc>
            </a:pPr>
            <a:r>
              <a:rPr lang="en-US" altLang="en-US" sz="2000" dirty="0"/>
              <a:t>Everybody can </a:t>
            </a:r>
            <a:r>
              <a:rPr lang="en-US" altLang="en-US" sz="2000" dirty="0" smtClean="0"/>
              <a:t>put her </a:t>
            </a:r>
            <a:r>
              <a:rPr lang="en-US" altLang="en-US" sz="2000" dirty="0"/>
              <a:t>own </a:t>
            </a:r>
            <a:r>
              <a:rPr lang="en-US" altLang="en-US" sz="2000" dirty="0" err="1"/>
              <a:t>FoaF</a:t>
            </a:r>
            <a:r>
              <a:rPr lang="en-US" altLang="en-US" sz="2000" dirty="0"/>
              <a:t> file on </a:t>
            </a:r>
            <a:r>
              <a:rPr lang="en-US" altLang="en-US" sz="2000" dirty="0" smtClean="0"/>
              <a:t>her </a:t>
            </a:r>
            <a:r>
              <a:rPr lang="en-US" altLang="en-US" sz="2000" dirty="0"/>
              <a:t>own webpage</a:t>
            </a:r>
            <a:r>
              <a:rPr lang="en-US" altLang="en-US" sz="2000" dirty="0" smtClean="0"/>
              <a:t>.</a:t>
            </a:r>
          </a:p>
          <a:p>
            <a:pPr>
              <a:lnSpc>
                <a:spcPct val="80000"/>
              </a:lnSpc>
            </a:pPr>
            <a:r>
              <a:rPr lang="en-US" altLang="en-US" sz="2000" dirty="0" smtClean="0"/>
              <a:t>A distributed, open social network</a:t>
            </a:r>
            <a:endParaRPr lang="en-US" altLang="en-US" sz="2000" dirty="0"/>
          </a:p>
          <a:p>
            <a:pPr eaLnBrk="1" hangingPunct="1">
              <a:lnSpc>
                <a:spcPct val="80000"/>
              </a:lnSpc>
              <a:buFont typeface="Wingdings" panose="05000000000000000000" pitchFamily="2" charset="2"/>
              <a:buNone/>
            </a:pPr>
            <a:endParaRPr lang="en-US" altLang="en-US" sz="2000" dirty="0"/>
          </a:p>
          <a:p>
            <a:pPr eaLnBrk="1" hangingPunct="1">
              <a:lnSpc>
                <a:spcPct val="80000"/>
              </a:lnSpc>
              <a:buFont typeface="Wingdings" panose="05000000000000000000" pitchFamily="2" charset="2"/>
              <a:buNone/>
            </a:pPr>
            <a:endParaRPr lang="en-US" altLang="en-US" sz="2000" dirty="0"/>
          </a:p>
          <a:p>
            <a:pPr eaLnBrk="1" hangingPunct="1">
              <a:lnSpc>
                <a:spcPct val="80000"/>
              </a:lnSpc>
              <a:buFont typeface="Wingdings" panose="05000000000000000000" pitchFamily="2" charset="2"/>
              <a:buNone/>
            </a:pPr>
            <a:r>
              <a:rPr lang="en-US" altLang="en-US" sz="2000" dirty="0"/>
              <a:t>Reference: FOAF Vocabulary Specification 0.91: </a:t>
            </a:r>
            <a:r>
              <a:rPr lang="en-US" altLang="en-US" sz="2400" dirty="0"/>
              <a:t>http://xmlns.com/foaf/spec/</a:t>
            </a:r>
            <a:endParaRPr lang="en-US" altLang="en-US" sz="1600" dirty="0"/>
          </a:p>
          <a:p>
            <a:pPr eaLnBrk="1" hangingPunct="1">
              <a:lnSpc>
                <a:spcPct val="80000"/>
              </a:lnSpc>
              <a:buFont typeface="Wingdings" panose="05000000000000000000" pitchFamily="2" charset="2"/>
              <a:buNone/>
            </a:pPr>
            <a:endParaRPr lang="en-US" altLang="en-US" sz="1400" dirty="0"/>
          </a:p>
        </p:txBody>
      </p:sp>
      <p:sp>
        <p:nvSpPr>
          <p:cNvPr id="717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CA7FEF2F-1563-4FBC-8A16-F6256A3EAF57}" type="datetime1">
              <a:rPr lang="en-US" altLang="en-US"/>
              <a:pPr eaLnBrk="1" hangingPunct="1"/>
              <a:t>10/29/2019</a:t>
            </a:fld>
            <a:endParaRPr lang="en-US" altLang="zh-CN"/>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E763BDFF-B197-4C42-A41D-0691C7A73A20}" type="slidenum">
              <a:rPr lang="en-US" altLang="zh-CN"/>
              <a:pPr eaLnBrk="1" hangingPunct="1"/>
              <a:t>67</a:t>
            </a:fld>
            <a:endParaRPr lang="en-US" altLang="zh-CN"/>
          </a:p>
        </p:txBody>
      </p:sp>
    </p:spTree>
    <p:extLst>
      <p:ext uri="{BB962C8B-B14F-4D97-AF65-F5344CB8AC3E}">
        <p14:creationId xmlns:p14="http://schemas.microsoft.com/office/powerpoint/2010/main" val="29669602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E0680CE6-9AB6-42C0-AED9-93F6B1DE8CA6}" type="datetime1">
              <a:rPr lang="en-US" altLang="en-US"/>
              <a:pPr eaLnBrk="1" hangingPunct="1"/>
              <a:t>10/29/2019</a:t>
            </a:fld>
            <a:endParaRPr lang="en-US" altLang="zh-CN"/>
          </a:p>
        </p:txBody>
      </p:sp>
      <p:sp>
        <p:nvSpPr>
          <p:cNvPr id="1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5DB9D09C-E535-4A1C-99C7-CD4DB70F40AA}" type="slidenum">
              <a:rPr lang="en-US" altLang="zh-CN"/>
              <a:pPr eaLnBrk="1" hangingPunct="1"/>
              <a:t>68</a:t>
            </a:fld>
            <a:endParaRPr lang="en-US" altLang="zh-CN"/>
          </a:p>
        </p:txBody>
      </p:sp>
      <p:sp>
        <p:nvSpPr>
          <p:cNvPr id="1029" name="Rectangle 2"/>
          <p:cNvSpPr>
            <a:spLocks noGrp="1" noChangeArrowheads="1"/>
          </p:cNvSpPr>
          <p:nvPr>
            <p:ph type="title"/>
          </p:nvPr>
        </p:nvSpPr>
        <p:spPr/>
        <p:txBody>
          <a:bodyPr/>
          <a:lstStyle/>
          <a:p>
            <a:pPr eaLnBrk="1" hangingPunct="1"/>
            <a:r>
              <a:rPr lang="en-US" altLang="en-US" smtClean="0"/>
              <a:t>FOAF Vocabulary:</a:t>
            </a:r>
          </a:p>
        </p:txBody>
      </p:sp>
      <p:graphicFrame>
        <p:nvGraphicFramePr>
          <p:cNvPr id="1026" name="Object 3"/>
          <p:cNvGraphicFramePr>
            <a:graphicFrameLocks noGrp="1" noChangeAspect="1"/>
          </p:cNvGraphicFramePr>
          <p:nvPr>
            <p:ph idx="1"/>
          </p:nvPr>
        </p:nvGraphicFramePr>
        <p:xfrm>
          <a:off x="2362200" y="1524000"/>
          <a:ext cx="7086600" cy="4827588"/>
        </p:xfrm>
        <a:graphic>
          <a:graphicData uri="http://schemas.openxmlformats.org/presentationml/2006/ole">
            <mc:AlternateContent xmlns:mc="http://schemas.openxmlformats.org/markup-compatibility/2006">
              <mc:Choice xmlns:v="urn:schemas-microsoft-com:vml" Requires="v">
                <p:oleObj spid="_x0000_s1046" name="Bitmap" r:id="rId3" imgW="7257143" imgH="4944165" progId="Paint.Picture">
                  <p:embed/>
                </p:oleObj>
              </mc:Choice>
              <mc:Fallback>
                <p:oleObj name="Bitmap" r:id="rId3" imgW="7257143" imgH="494416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24000"/>
                        <a:ext cx="7086600" cy="482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4"/>
          <p:cNvSpPr txBox="1">
            <a:spLocks noChangeArrowheads="1"/>
          </p:cNvSpPr>
          <p:nvPr/>
        </p:nvSpPr>
        <p:spPr bwMode="auto">
          <a:xfrm>
            <a:off x="7162800" y="4849814"/>
            <a:ext cx="32718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en-US" sz="2000">
                <a:latin typeface="Tahoma" panose="020B0604030504040204" pitchFamily="34" charset="0"/>
              </a:rPr>
              <a:t>See details at</a:t>
            </a:r>
          </a:p>
          <a:p>
            <a:pPr eaLnBrk="1" hangingPunct="1"/>
            <a:r>
              <a:rPr lang="en-US" altLang="en-US" sz="2000">
                <a:latin typeface="Tahoma" panose="020B0604030504040204" pitchFamily="34" charset="0"/>
                <a:hlinkClick r:id="rId5"/>
              </a:rPr>
              <a:t>http://xmlns.com/foaf/0.1/</a:t>
            </a:r>
            <a:r>
              <a:rPr lang="en-US" altLang="en-US" sz="2000">
                <a:latin typeface="Tahoma" panose="020B0604030504040204" pitchFamily="34" charset="0"/>
              </a:rPr>
              <a:t> </a:t>
            </a:r>
          </a:p>
        </p:txBody>
      </p:sp>
    </p:spTree>
    <p:extLst>
      <p:ext uri="{BB962C8B-B14F-4D97-AF65-F5344CB8AC3E}">
        <p14:creationId xmlns:p14="http://schemas.microsoft.com/office/powerpoint/2010/main" val="36364587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7CC02483-655E-4B3D-9E74-6ACDFF32CC1D}" type="datetime1">
              <a:rPr lang="en-US" altLang="en-US"/>
              <a:pPr eaLnBrk="1" hangingPunct="1"/>
              <a:t>10/29/2019</a:t>
            </a:fld>
            <a:endParaRPr lang="en-US" altLang="zh-CN"/>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F54BF8C4-8EF3-42DD-9F7B-AEDB6CBF126B}" type="slidenum">
              <a:rPr lang="en-US" altLang="zh-CN"/>
              <a:pPr eaLnBrk="1" hangingPunct="1"/>
              <a:t>69</a:t>
            </a:fld>
            <a:endParaRPr lang="en-US" altLang="zh-CN"/>
          </a:p>
        </p:txBody>
      </p:sp>
      <p:sp>
        <p:nvSpPr>
          <p:cNvPr id="10244" name="Rectangle 2"/>
          <p:cNvSpPr>
            <a:spLocks noGrp="1" noChangeArrowheads="1"/>
          </p:cNvSpPr>
          <p:nvPr>
            <p:ph type="title"/>
          </p:nvPr>
        </p:nvSpPr>
        <p:spPr/>
        <p:txBody>
          <a:bodyPr/>
          <a:lstStyle/>
          <a:p>
            <a:pPr eaLnBrk="1" hangingPunct="1"/>
            <a:r>
              <a:rPr lang="en-US" altLang="en-US" dirty="0" smtClean="0"/>
              <a:t>FOAF: Basic Idea</a:t>
            </a:r>
          </a:p>
        </p:txBody>
      </p:sp>
      <p:sp>
        <p:nvSpPr>
          <p:cNvPr id="10245" name="Rectangle 3"/>
          <p:cNvSpPr>
            <a:spLocks noGrp="1" noChangeArrowheads="1"/>
          </p:cNvSpPr>
          <p:nvPr>
            <p:ph type="body" idx="1"/>
          </p:nvPr>
        </p:nvSpPr>
        <p:spPr/>
        <p:txBody>
          <a:bodyPr/>
          <a:lstStyle/>
          <a:p>
            <a:pPr eaLnBrk="1" hangingPunct="1"/>
            <a:r>
              <a:rPr lang="en-US" altLang="en-US" sz="2600" dirty="0"/>
              <a:t>FOAF aims to create a linked information system about people, groups, </a:t>
            </a:r>
            <a:r>
              <a:rPr lang="en-US" altLang="en-US" sz="2600" dirty="0" smtClean="0"/>
              <a:t>and companies. </a:t>
            </a:r>
            <a:endParaRPr lang="en-US" altLang="en-US" sz="2600" dirty="0"/>
          </a:p>
          <a:p>
            <a:pPr eaLnBrk="1" hangingPunct="1"/>
            <a:r>
              <a:rPr lang="en-US" altLang="en-US" sz="2600" dirty="0"/>
              <a:t>If people publish information in FOAF document format, machines will be able to make use of that information. </a:t>
            </a:r>
          </a:p>
          <a:p>
            <a:pPr eaLnBrk="1" hangingPunct="1"/>
            <a:r>
              <a:rPr lang="en-US" altLang="en-US" sz="2600" dirty="0"/>
              <a:t>If those files contain “see also” references to other such documents in the Web, we will have a machine-friendly version of today’s hypertext web</a:t>
            </a:r>
          </a:p>
          <a:p>
            <a:pPr eaLnBrk="1" hangingPunct="1"/>
            <a:r>
              <a:rPr lang="en-US" altLang="en-US" sz="2600" dirty="0"/>
              <a:t>FOAF documents are usually represented in RDF.</a:t>
            </a:r>
          </a:p>
        </p:txBody>
      </p:sp>
    </p:spTree>
    <p:extLst>
      <p:ext uri="{BB962C8B-B14F-4D97-AF65-F5344CB8AC3E}">
        <p14:creationId xmlns:p14="http://schemas.microsoft.com/office/powerpoint/2010/main" val="1556983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6E3840A6-6608-4696-BE19-5DBD464562D1}" type="slidenum">
              <a:rPr lang="en-US" altLang="en-US"/>
              <a:pPr/>
              <a:t>7</a:t>
            </a:fld>
            <a:endParaRPr lang="en-US" altLang="en-US"/>
          </a:p>
        </p:txBody>
      </p:sp>
      <p:sp>
        <p:nvSpPr>
          <p:cNvPr id="293890" name="AutoShape 2"/>
          <p:cNvSpPr>
            <a:spLocks noChangeArrowheads="1"/>
          </p:cNvSpPr>
          <p:nvPr/>
        </p:nvSpPr>
        <p:spPr bwMode="auto">
          <a:xfrm>
            <a:off x="5867400" y="2133600"/>
            <a:ext cx="4572000" cy="3733800"/>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sz="1600">
              <a:latin typeface="Tahoma" panose="020B0604030504040204" pitchFamily="34" charset="0"/>
            </a:endParaRPr>
          </a:p>
        </p:txBody>
      </p:sp>
      <p:sp>
        <p:nvSpPr>
          <p:cNvPr id="293891" name="Rectangle 3"/>
          <p:cNvSpPr>
            <a:spLocks noGrp="1" noRot="1" noChangeArrowheads="1"/>
          </p:cNvSpPr>
          <p:nvPr>
            <p:ph type="title"/>
          </p:nvPr>
        </p:nvSpPr>
        <p:spPr/>
        <p:txBody>
          <a:bodyPr/>
          <a:lstStyle/>
          <a:p>
            <a:r>
              <a:rPr lang="en-GB" altLang="en-US" dirty="0"/>
              <a:t>The </a:t>
            </a:r>
            <a:r>
              <a:rPr lang="en-GB" altLang="en-US" dirty="0">
                <a:solidFill>
                  <a:srgbClr val="FF0000"/>
                </a:solidFill>
              </a:rPr>
              <a:t>Syntactic</a:t>
            </a:r>
            <a:r>
              <a:rPr lang="en-GB" altLang="en-US" dirty="0"/>
              <a:t> Web</a:t>
            </a:r>
            <a:endParaRPr lang="en-US" altLang="en-US" dirty="0"/>
          </a:p>
        </p:txBody>
      </p:sp>
      <p:sp>
        <p:nvSpPr>
          <p:cNvPr id="293892" name="Text Box 4"/>
          <p:cNvSpPr txBox="1">
            <a:spLocks noChangeArrowheads="1"/>
          </p:cNvSpPr>
          <p:nvPr/>
        </p:nvSpPr>
        <p:spPr bwMode="auto">
          <a:xfrm>
            <a:off x="8915401" y="6400800"/>
            <a:ext cx="15605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en-US" sz="1200">
                <a:solidFill>
                  <a:schemeClr val="bg2"/>
                </a:solidFill>
                <a:latin typeface="Arial" panose="020B0604020202020204" pitchFamily="34" charset="0"/>
              </a:rPr>
              <a:t>[Hendler &amp; Miller 02]</a:t>
            </a:r>
          </a:p>
        </p:txBody>
      </p:sp>
      <p:pic>
        <p:nvPicPr>
          <p:cNvPr id="293893" name="Picture 5" descr="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246314"/>
            <a:ext cx="3910013" cy="3544887"/>
          </a:xfrm>
          <a:prstGeom prst="rect">
            <a:avLst/>
          </a:prstGeom>
          <a:noFill/>
          <a:extLst>
            <a:ext uri="{909E8E84-426E-40DD-AFC4-6F175D3DCCD1}">
              <a14:hiddenFill xmlns:a14="http://schemas.microsoft.com/office/drawing/2010/main">
                <a:solidFill>
                  <a:srgbClr val="FFFFFF"/>
                </a:solidFill>
              </a14:hiddenFill>
            </a:ext>
          </a:extLst>
        </p:spPr>
      </p:pic>
      <p:grpSp>
        <p:nvGrpSpPr>
          <p:cNvPr id="293894" name="Group 6"/>
          <p:cNvGrpSpPr>
            <a:grpSpLocks/>
          </p:cNvGrpSpPr>
          <p:nvPr/>
        </p:nvGrpSpPr>
        <p:grpSpPr bwMode="auto">
          <a:xfrm>
            <a:off x="1919289" y="1844676"/>
            <a:ext cx="3616325" cy="4176713"/>
            <a:chOff x="249" y="1162"/>
            <a:chExt cx="2278" cy="2631"/>
          </a:xfrm>
        </p:grpSpPr>
        <p:pic>
          <p:nvPicPr>
            <p:cNvPr id="293895" name="Picture 7" descr="Slide0001hendler"/>
            <p:cNvPicPr>
              <a:picLocks noChangeAspect="1" noChangeArrowheads="1"/>
            </p:cNvPicPr>
            <p:nvPr/>
          </p:nvPicPr>
          <p:blipFill>
            <a:blip r:embed="rId4">
              <a:extLst>
                <a:ext uri="{28A0092B-C50C-407E-A947-70E740481C1C}">
                  <a14:useLocalDpi xmlns:a14="http://schemas.microsoft.com/office/drawing/2010/main" val="0"/>
                </a:ext>
              </a:extLst>
            </a:blip>
            <a:srcRect t="13580" b="8643"/>
            <a:stretch>
              <a:fillRect/>
            </a:stretch>
          </p:blipFill>
          <p:spPr bwMode="auto">
            <a:xfrm>
              <a:off x="249" y="1162"/>
              <a:ext cx="1731" cy="114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29389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 y="2659"/>
              <a:ext cx="1688" cy="1134"/>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3897" name="Line 9"/>
            <p:cNvSpPr>
              <a:spLocks noChangeShapeType="1"/>
            </p:cNvSpPr>
            <p:nvPr/>
          </p:nvSpPr>
          <p:spPr bwMode="auto">
            <a:xfrm>
              <a:off x="657" y="2205"/>
              <a:ext cx="363" cy="454"/>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99022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mtClean="0"/>
              <a:t>Basic example</a:t>
            </a:r>
          </a:p>
        </p:txBody>
      </p:sp>
      <p:sp>
        <p:nvSpPr>
          <p:cNvPr id="819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1AF6B31C-2ACB-407B-B24D-0511BB64294D}" type="datetime1">
              <a:rPr lang="en-US" altLang="en-US"/>
              <a:pPr eaLnBrk="1" hangingPunct="1"/>
              <a:t>10/29/2019</a:t>
            </a:fld>
            <a:endParaRPr lang="en-US" altLang="zh-CN"/>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87F8508-4F78-4683-8AA6-9EC896CAE0AE}" type="slidenum">
              <a:rPr lang="en-US" altLang="zh-CN"/>
              <a:pPr eaLnBrk="1" hangingPunct="1"/>
              <a:t>70</a:t>
            </a:fld>
            <a:endParaRPr lang="en-US" altLang="zh-CN"/>
          </a:p>
        </p:txBody>
      </p:sp>
      <p:sp>
        <p:nvSpPr>
          <p:cNvPr id="8198" name="Text Box 4"/>
          <p:cNvSpPr txBox="1">
            <a:spLocks noChangeArrowheads="1"/>
          </p:cNvSpPr>
          <p:nvPr/>
        </p:nvSpPr>
        <p:spPr bwMode="auto">
          <a:xfrm>
            <a:off x="1847850" y="1844676"/>
            <a:ext cx="8820150" cy="138499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fr-FR" altLang="en-US" sz="1400" dirty="0">
                <a:latin typeface="Courier New" panose="02070309020205020404" pitchFamily="49" charset="0"/>
              </a:rPr>
              <a:t>&lt;</a:t>
            </a:r>
            <a:r>
              <a:rPr lang="fr-FR" altLang="en-US" sz="1400" dirty="0" err="1">
                <a:latin typeface="Courier New" panose="02070309020205020404" pitchFamily="49" charset="0"/>
              </a:rPr>
              <a:t>foaf:Person</a:t>
            </a:r>
            <a:r>
              <a:rPr lang="fr-FR" altLang="en-US" sz="1400" dirty="0">
                <a:latin typeface="Courier New" panose="02070309020205020404" pitchFamily="49" charset="0"/>
              </a:rPr>
              <a:t> </a:t>
            </a:r>
            <a:r>
              <a:rPr lang="fr-FR" altLang="en-US" sz="1400" dirty="0" err="1">
                <a:latin typeface="Courier New" panose="02070309020205020404" pitchFamily="49" charset="0"/>
              </a:rPr>
              <a:t>rdf:about</a:t>
            </a:r>
            <a:r>
              <a:rPr lang="fr-FR" altLang="en-US" sz="1400" dirty="0">
                <a:latin typeface="Courier New" panose="02070309020205020404" pitchFamily="49" charset="0"/>
              </a:rPr>
              <a:t>="#me" </a:t>
            </a:r>
            <a:r>
              <a:rPr lang="fr-FR" altLang="en-US" sz="1400" dirty="0" err="1">
                <a:latin typeface="Courier New" panose="02070309020205020404" pitchFamily="49" charset="0"/>
              </a:rPr>
              <a:t>xmlns:foaf</a:t>
            </a:r>
            <a:r>
              <a:rPr lang="fr-FR" altLang="en-US" sz="1400" dirty="0">
                <a:latin typeface="Courier New" panose="02070309020205020404" pitchFamily="49" charset="0"/>
              </a:rPr>
              <a:t>="http://xmlns.com/</a:t>
            </a:r>
            <a:r>
              <a:rPr lang="fr-FR" altLang="en-US" sz="1400" dirty="0" err="1">
                <a:latin typeface="Courier New" panose="02070309020205020404" pitchFamily="49" charset="0"/>
              </a:rPr>
              <a:t>foaf</a:t>
            </a:r>
            <a:r>
              <a:rPr lang="fr-FR" altLang="en-US" sz="1400" dirty="0">
                <a:latin typeface="Courier New" panose="02070309020205020404" pitchFamily="49" charset="0"/>
              </a:rPr>
              <a:t>/0.1/"&gt;</a:t>
            </a:r>
          </a:p>
          <a:p>
            <a:pPr eaLnBrk="1" hangingPunct="1"/>
            <a:r>
              <a:rPr lang="fr-FR" altLang="en-US" sz="1400" dirty="0">
                <a:latin typeface="Courier New" panose="02070309020205020404" pitchFamily="49" charset="0"/>
              </a:rPr>
              <a:t>  &lt;</a:t>
            </a:r>
            <a:r>
              <a:rPr lang="fr-FR" altLang="en-US" sz="1400" dirty="0" err="1">
                <a:latin typeface="Courier New" panose="02070309020205020404" pitchFamily="49" charset="0"/>
              </a:rPr>
              <a:t>foaf:name</a:t>
            </a:r>
            <a:r>
              <a:rPr lang="fr-FR" altLang="en-US" sz="1400" dirty="0">
                <a:latin typeface="Courier New" panose="02070309020205020404" pitchFamily="49" charset="0"/>
              </a:rPr>
              <a:t>&gt;Dan </a:t>
            </a:r>
            <a:r>
              <a:rPr lang="fr-FR" altLang="en-US" sz="1400" dirty="0" err="1">
                <a:latin typeface="Courier New" panose="02070309020205020404" pitchFamily="49" charset="0"/>
              </a:rPr>
              <a:t>Brickley</a:t>
            </a:r>
            <a:r>
              <a:rPr lang="fr-FR" altLang="en-US" sz="1400" dirty="0">
                <a:latin typeface="Courier New" panose="02070309020205020404" pitchFamily="49" charset="0"/>
              </a:rPr>
              <a:t>&lt;/</a:t>
            </a:r>
            <a:r>
              <a:rPr lang="fr-FR" altLang="en-US" sz="1400" dirty="0" err="1">
                <a:latin typeface="Courier New" panose="02070309020205020404" pitchFamily="49" charset="0"/>
              </a:rPr>
              <a:t>foaf:name</a:t>
            </a:r>
            <a:r>
              <a:rPr lang="fr-FR" altLang="en-US" sz="1400" dirty="0">
                <a:latin typeface="Courier New" panose="02070309020205020404" pitchFamily="49" charset="0"/>
              </a:rPr>
              <a:t>&gt;</a:t>
            </a:r>
          </a:p>
          <a:p>
            <a:pPr eaLnBrk="1" hangingPunct="1"/>
            <a:r>
              <a:rPr lang="fr-FR" altLang="en-US" sz="1400" dirty="0">
                <a:latin typeface="Courier New" panose="02070309020205020404" pitchFamily="49" charset="0"/>
              </a:rPr>
              <a:t>  &lt;foaf:mbox_sha1sum&gt;241021fb0e6289f92815fc210f9e9137262c252e&lt;/foaf:mbox_sha1sum&gt;</a:t>
            </a:r>
          </a:p>
          <a:p>
            <a:pPr eaLnBrk="1" hangingPunct="1"/>
            <a:r>
              <a:rPr lang="fr-FR" altLang="en-US" sz="1400" dirty="0">
                <a:latin typeface="Courier New" panose="02070309020205020404" pitchFamily="49" charset="0"/>
              </a:rPr>
              <a:t>  &lt;</a:t>
            </a:r>
            <a:r>
              <a:rPr lang="fr-FR" altLang="en-US" sz="1400" dirty="0" err="1">
                <a:latin typeface="Courier New" panose="02070309020205020404" pitchFamily="49" charset="0"/>
              </a:rPr>
              <a:t>foaf:homepage</a:t>
            </a:r>
            <a:r>
              <a:rPr lang="fr-FR" altLang="en-US" sz="1400" dirty="0">
                <a:latin typeface="Courier New" panose="02070309020205020404" pitchFamily="49" charset="0"/>
              </a:rPr>
              <a:t> </a:t>
            </a:r>
            <a:r>
              <a:rPr lang="fr-FR" altLang="en-US" sz="1400" dirty="0" err="1">
                <a:latin typeface="Courier New" panose="02070309020205020404" pitchFamily="49" charset="0"/>
              </a:rPr>
              <a:t>rdf:resource</a:t>
            </a:r>
            <a:r>
              <a:rPr lang="fr-FR" altLang="en-US" sz="1400" dirty="0">
                <a:latin typeface="Courier New" panose="02070309020205020404" pitchFamily="49" charset="0"/>
              </a:rPr>
              <a:t>="http://danbri.org/" /&gt;</a:t>
            </a:r>
          </a:p>
          <a:p>
            <a:pPr eaLnBrk="1" hangingPunct="1"/>
            <a:r>
              <a:rPr lang="fr-FR" altLang="en-US" sz="1400" dirty="0">
                <a:latin typeface="Courier New" panose="02070309020205020404" pitchFamily="49" charset="0"/>
              </a:rPr>
              <a:t>  &lt;</a:t>
            </a:r>
            <a:r>
              <a:rPr lang="fr-FR" altLang="en-US" sz="1400" dirty="0" err="1">
                <a:latin typeface="Courier New" panose="02070309020205020404" pitchFamily="49" charset="0"/>
              </a:rPr>
              <a:t>foaf:img</a:t>
            </a:r>
            <a:r>
              <a:rPr lang="fr-FR" altLang="en-US" sz="1400" dirty="0">
                <a:latin typeface="Courier New" panose="02070309020205020404" pitchFamily="49" charset="0"/>
              </a:rPr>
              <a:t> </a:t>
            </a:r>
            <a:r>
              <a:rPr lang="fr-FR" altLang="en-US" sz="1400" dirty="0" err="1">
                <a:latin typeface="Courier New" panose="02070309020205020404" pitchFamily="49" charset="0"/>
              </a:rPr>
              <a:t>rdf:resource</a:t>
            </a:r>
            <a:r>
              <a:rPr lang="fr-FR" altLang="en-US" sz="1400" dirty="0">
                <a:latin typeface="Courier New" panose="02070309020205020404" pitchFamily="49" charset="0"/>
              </a:rPr>
              <a:t>="/images/me.jpg" /&gt;</a:t>
            </a:r>
          </a:p>
          <a:p>
            <a:pPr eaLnBrk="1" hangingPunct="1"/>
            <a:r>
              <a:rPr lang="fr-FR" altLang="en-US" sz="1400" dirty="0">
                <a:latin typeface="Courier New" panose="02070309020205020404" pitchFamily="49" charset="0"/>
              </a:rPr>
              <a:t>&lt;/</a:t>
            </a:r>
            <a:r>
              <a:rPr lang="fr-FR" altLang="en-US" sz="1400" dirty="0" err="1">
                <a:latin typeface="Courier New" panose="02070309020205020404" pitchFamily="49" charset="0"/>
              </a:rPr>
              <a:t>foaf:Person</a:t>
            </a:r>
            <a:r>
              <a:rPr lang="fr-FR" altLang="en-US" sz="1400" dirty="0">
                <a:latin typeface="Courier New" panose="02070309020205020404" pitchFamily="49" charset="0"/>
              </a:rPr>
              <a:t>&gt;</a:t>
            </a:r>
          </a:p>
        </p:txBody>
      </p:sp>
    </p:spTree>
    <p:extLst>
      <p:ext uri="{BB962C8B-B14F-4D97-AF65-F5344CB8AC3E}">
        <p14:creationId xmlns:p14="http://schemas.microsoft.com/office/powerpoint/2010/main" val="2276724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8762DDB8-4FBD-4897-A455-24C4786FE92D}" type="datetime1">
              <a:rPr lang="en-US" altLang="en-US"/>
              <a:pPr eaLnBrk="1" hangingPunct="1"/>
              <a:t>10/29/2019</a:t>
            </a:fld>
            <a:endParaRPr lang="en-US" altLang="zh-CN"/>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6841BE3B-F42C-481B-8F12-7368C79A09FA}" type="slidenum">
              <a:rPr lang="en-US" altLang="zh-CN"/>
              <a:pPr eaLnBrk="1" hangingPunct="1"/>
              <a:t>71</a:t>
            </a:fld>
            <a:endParaRPr lang="en-US" altLang="zh-CN"/>
          </a:p>
        </p:txBody>
      </p:sp>
      <p:sp>
        <p:nvSpPr>
          <p:cNvPr id="9220" name="Rectangle 2"/>
          <p:cNvSpPr>
            <a:spLocks noGrp="1" noChangeArrowheads="1"/>
          </p:cNvSpPr>
          <p:nvPr>
            <p:ph type="title"/>
          </p:nvPr>
        </p:nvSpPr>
        <p:spPr/>
        <p:txBody>
          <a:bodyPr/>
          <a:lstStyle/>
          <a:p>
            <a:pPr eaLnBrk="1" hangingPunct="1"/>
            <a:r>
              <a:rPr lang="en-US" altLang="en-US" smtClean="0"/>
              <a:t>FOAF: Basic Idea</a:t>
            </a:r>
          </a:p>
        </p:txBody>
      </p:sp>
      <p:sp>
        <p:nvSpPr>
          <p:cNvPr id="9221" name="Rectangle 3"/>
          <p:cNvSpPr>
            <a:spLocks noGrp="1" noChangeArrowheads="1"/>
          </p:cNvSpPr>
          <p:nvPr>
            <p:ph type="body" idx="1"/>
          </p:nvPr>
        </p:nvSpPr>
        <p:spPr/>
        <p:txBody>
          <a:bodyPr/>
          <a:lstStyle/>
          <a:p>
            <a:pPr eaLnBrk="1" hangingPunct="1">
              <a:lnSpc>
                <a:spcPct val="80000"/>
              </a:lnSpc>
            </a:pPr>
            <a:r>
              <a:rPr lang="en-US" altLang="en-US" sz="2100" i="1"/>
              <a:t>To a computer, the Web is a flat, boring world, devoid of meaning. This is a pity, as in fact documents on the Web describe real objects and imaginary concepts, and give particular relationships between them. For example, a document might describe a person. The title document to a house describes a house and also the ownership relation with a person. Adding semantics to the Web involves two things: allowing documents which have information in machine-readable forms, and allowing links to be created with relationship values. Only when we have this extra level of semantics will we be able to use computer power to help us exploit the information to a greater extent than our own reading. </a:t>
            </a:r>
            <a:r>
              <a:rPr lang="en-US" altLang="en-US" sz="2100"/>
              <a:t/>
            </a:r>
            <a:br>
              <a:rPr lang="en-US" altLang="en-US" sz="2100"/>
            </a:br>
            <a:r>
              <a:rPr lang="en-US" altLang="en-US" sz="2100"/>
              <a:t/>
            </a:r>
            <a:br>
              <a:rPr lang="en-US" altLang="en-US" sz="2100"/>
            </a:br>
            <a:r>
              <a:rPr lang="en-US" altLang="en-US" sz="2100"/>
              <a:t>- Tim Berners-Lee "W3 future directions" keynote, 1st World Wide Web Conference Geneva, May 1994 </a:t>
            </a:r>
          </a:p>
        </p:txBody>
      </p:sp>
    </p:spTree>
    <p:extLst>
      <p:ext uri="{BB962C8B-B14F-4D97-AF65-F5344CB8AC3E}">
        <p14:creationId xmlns:p14="http://schemas.microsoft.com/office/powerpoint/2010/main" val="867108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88E0EE95-CE1F-4792-A04A-8205C8A3A75C}" type="datetime1">
              <a:rPr lang="en-US" altLang="en-US"/>
              <a:pPr eaLnBrk="1" hangingPunct="1"/>
              <a:t>10/29/2019</a:t>
            </a:fld>
            <a:endParaRPr lang="en-US" altLang="zh-CN"/>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B7998EBB-156A-4FA5-82A2-D8476B2A06CE}" type="slidenum">
              <a:rPr lang="en-US" altLang="zh-CN"/>
              <a:pPr eaLnBrk="1" hangingPunct="1"/>
              <a:t>72</a:t>
            </a:fld>
            <a:endParaRPr lang="en-US" altLang="zh-CN"/>
          </a:p>
        </p:txBody>
      </p:sp>
      <p:sp>
        <p:nvSpPr>
          <p:cNvPr id="11268" name="Rectangle 2"/>
          <p:cNvSpPr>
            <a:spLocks noGrp="1" noChangeArrowheads="1"/>
          </p:cNvSpPr>
          <p:nvPr>
            <p:ph type="title"/>
          </p:nvPr>
        </p:nvSpPr>
        <p:spPr/>
        <p:txBody>
          <a:bodyPr/>
          <a:lstStyle/>
          <a:p>
            <a:pPr eaLnBrk="1" hangingPunct="1"/>
            <a:r>
              <a:rPr lang="en-US" altLang="en-US" smtClean="0"/>
              <a:t>FOAF basic concepts</a:t>
            </a:r>
          </a:p>
        </p:txBody>
      </p:sp>
      <p:sp>
        <p:nvSpPr>
          <p:cNvPr id="11269" name="Rectangle 3"/>
          <p:cNvSpPr>
            <a:spLocks noGrp="1" noChangeArrowheads="1"/>
          </p:cNvSpPr>
          <p:nvPr>
            <p:ph type="body" idx="1"/>
          </p:nvPr>
        </p:nvSpPr>
        <p:spPr/>
        <p:txBody>
          <a:bodyPr/>
          <a:lstStyle/>
          <a:p>
            <a:pPr eaLnBrk="1" hangingPunct="1"/>
            <a:r>
              <a:rPr lang="en-US" altLang="en-US" sz="2600"/>
              <a:t>foaf:Agent </a:t>
            </a:r>
          </a:p>
          <a:p>
            <a:pPr lvl="1" eaLnBrk="1" hangingPunct="1"/>
            <a:r>
              <a:rPr lang="en-US" altLang="en-US" sz="2200"/>
              <a:t>An agent (eg., person, group, software or physical artifact)</a:t>
            </a:r>
          </a:p>
          <a:p>
            <a:pPr lvl="1" eaLnBrk="1" hangingPunct="1"/>
            <a:r>
              <a:rPr lang="en-US" altLang="en-US" sz="2200"/>
              <a:t>Subclass: foaf:Person, foaf:Organization, foaf:Group</a:t>
            </a:r>
          </a:p>
          <a:p>
            <a:pPr eaLnBrk="1" hangingPunct="1"/>
            <a:r>
              <a:rPr lang="en-US" altLang="en-US" sz="2600"/>
              <a:t>foaf:Document</a:t>
            </a:r>
          </a:p>
          <a:p>
            <a:pPr lvl="1" eaLnBrk="1" hangingPunct="1"/>
            <a:r>
              <a:rPr lang="en-US" altLang="en-US" sz="2200"/>
              <a:t>Sublcass: foaf:Image</a:t>
            </a:r>
          </a:p>
          <a:p>
            <a:pPr eaLnBrk="1" hangingPunct="1"/>
            <a:r>
              <a:rPr lang="en-US" altLang="en-US" sz="2600"/>
              <a:t>foaf:Person</a:t>
            </a:r>
          </a:p>
          <a:p>
            <a:pPr lvl="1" eaLnBrk="1" hangingPunct="1"/>
            <a:r>
              <a:rPr lang="en-US" altLang="en-US" sz="2200"/>
              <a:t>A person</a:t>
            </a:r>
          </a:p>
          <a:p>
            <a:pPr eaLnBrk="1" hangingPunct="1"/>
            <a:r>
              <a:rPr lang="en-US" altLang="en-US" sz="2600"/>
              <a:t>foaf:Project</a:t>
            </a:r>
          </a:p>
          <a:p>
            <a:pPr lvl="1" eaLnBrk="1" hangingPunct="1"/>
            <a:r>
              <a:rPr lang="en-US" altLang="en-US" sz="2200"/>
              <a:t>A project</a:t>
            </a:r>
          </a:p>
          <a:p>
            <a:pPr lvl="1" eaLnBrk="1" hangingPunct="1"/>
            <a:endParaRPr lang="en-US" altLang="en-US" sz="2200"/>
          </a:p>
        </p:txBody>
      </p:sp>
    </p:spTree>
    <p:extLst>
      <p:ext uri="{BB962C8B-B14F-4D97-AF65-F5344CB8AC3E}">
        <p14:creationId xmlns:p14="http://schemas.microsoft.com/office/powerpoint/2010/main" val="25279721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B67B9524-E047-4ACA-AFEF-911D12AE48C2}" type="datetime1">
              <a:rPr lang="en-US" altLang="en-US"/>
              <a:pPr eaLnBrk="1" hangingPunct="1"/>
              <a:t>10/29/2019</a:t>
            </a:fld>
            <a:endParaRPr lang="en-US" altLang="zh-CN"/>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D1D23435-B548-4750-BD0D-8C5587CEC499}" type="slidenum">
              <a:rPr lang="en-US" altLang="zh-CN"/>
              <a:pPr eaLnBrk="1" hangingPunct="1"/>
              <a:t>73</a:t>
            </a:fld>
            <a:endParaRPr lang="en-US" altLang="zh-CN"/>
          </a:p>
        </p:txBody>
      </p:sp>
      <p:sp>
        <p:nvSpPr>
          <p:cNvPr id="12292" name="Rectangle 2"/>
          <p:cNvSpPr>
            <a:spLocks noGrp="1" noChangeArrowheads="1"/>
          </p:cNvSpPr>
          <p:nvPr>
            <p:ph type="title"/>
          </p:nvPr>
        </p:nvSpPr>
        <p:spPr/>
        <p:txBody>
          <a:bodyPr/>
          <a:lstStyle/>
          <a:p>
            <a:pPr eaLnBrk="1" hangingPunct="1"/>
            <a:r>
              <a:rPr lang="en-US" altLang="en-US" smtClean="0"/>
              <a:t>FOAF basic properties</a:t>
            </a:r>
          </a:p>
        </p:txBody>
      </p:sp>
      <p:sp>
        <p:nvSpPr>
          <p:cNvPr id="12293" name="Rectangle 3"/>
          <p:cNvSpPr>
            <a:spLocks noGrp="1" noChangeArrowheads="1"/>
          </p:cNvSpPr>
          <p:nvPr>
            <p:ph type="body" idx="1"/>
          </p:nvPr>
        </p:nvSpPr>
        <p:spPr/>
        <p:txBody>
          <a:bodyPr/>
          <a:lstStyle/>
          <a:p>
            <a:pPr eaLnBrk="1" hangingPunct="1">
              <a:lnSpc>
                <a:spcPct val="90000"/>
              </a:lnSpc>
            </a:pPr>
            <a:r>
              <a:rPr lang="en-US" altLang="en-US" smtClean="0"/>
              <a:t>foaf:family_name</a:t>
            </a:r>
          </a:p>
          <a:p>
            <a:pPr eaLnBrk="1" hangingPunct="1">
              <a:lnSpc>
                <a:spcPct val="90000"/>
              </a:lnSpc>
            </a:pPr>
            <a:r>
              <a:rPr lang="en-US" altLang="en-US" smtClean="0"/>
              <a:t>foaf:firstName</a:t>
            </a:r>
          </a:p>
          <a:p>
            <a:pPr eaLnBrk="1" hangingPunct="1">
              <a:lnSpc>
                <a:spcPct val="90000"/>
              </a:lnSpc>
            </a:pPr>
            <a:r>
              <a:rPr lang="en-US" altLang="en-US" smtClean="0"/>
              <a:t>foaf:homepage</a:t>
            </a:r>
          </a:p>
          <a:p>
            <a:pPr eaLnBrk="1" hangingPunct="1">
              <a:lnSpc>
                <a:spcPct val="90000"/>
              </a:lnSpc>
            </a:pPr>
            <a:r>
              <a:rPr lang="en-US" altLang="en-US" smtClean="0"/>
              <a:t>foaf:knows</a:t>
            </a:r>
          </a:p>
          <a:p>
            <a:pPr lvl="1" eaLnBrk="1" hangingPunct="1">
              <a:lnSpc>
                <a:spcPct val="90000"/>
              </a:lnSpc>
            </a:pPr>
            <a:r>
              <a:rPr lang="en-US" altLang="en-US" smtClean="0"/>
              <a:t>A person known by this person</a:t>
            </a:r>
          </a:p>
          <a:p>
            <a:pPr eaLnBrk="1" hangingPunct="1">
              <a:lnSpc>
                <a:spcPct val="90000"/>
              </a:lnSpc>
            </a:pPr>
            <a:r>
              <a:rPr lang="en-US" altLang="en-US" smtClean="0"/>
              <a:t>foaf:mbox</a:t>
            </a:r>
          </a:p>
          <a:p>
            <a:pPr eaLnBrk="1" hangingPunct="1">
              <a:lnSpc>
                <a:spcPct val="90000"/>
              </a:lnSpc>
            </a:pPr>
            <a:r>
              <a:rPr lang="en-US" altLang="en-US" smtClean="0"/>
              <a:t>foaf:mbox_sha1sum</a:t>
            </a:r>
          </a:p>
          <a:p>
            <a:pPr eaLnBrk="1" hangingPunct="1">
              <a:lnSpc>
                <a:spcPct val="90000"/>
              </a:lnSpc>
            </a:pPr>
            <a:r>
              <a:rPr lang="en-US" altLang="en-US" smtClean="0"/>
              <a:t>foaf:title</a:t>
            </a:r>
          </a:p>
          <a:p>
            <a:pPr lvl="1" eaLnBrk="1" hangingPunct="1">
              <a:lnSpc>
                <a:spcPct val="90000"/>
              </a:lnSpc>
            </a:pPr>
            <a:r>
              <a:rPr lang="en-US" altLang="en-US" smtClean="0"/>
              <a:t>Personal title (Mr, Mrs, Ms, Dr, etc.)</a:t>
            </a:r>
          </a:p>
        </p:txBody>
      </p:sp>
    </p:spTree>
    <p:extLst>
      <p:ext uri="{BB962C8B-B14F-4D97-AF65-F5344CB8AC3E}">
        <p14:creationId xmlns:p14="http://schemas.microsoft.com/office/powerpoint/2010/main" val="16649387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7B7E61D9-FB4C-4B82-9351-502CBEEBE626}" type="datetime1">
              <a:rPr lang="en-US" altLang="en-US"/>
              <a:pPr eaLnBrk="1" hangingPunct="1"/>
              <a:t>10/29/2019</a:t>
            </a:fld>
            <a:endParaRPr lang="en-US" altLang="zh-CN"/>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2F8FFB5B-196D-40D9-88EC-9F3B3D5EB19A}" type="slidenum">
              <a:rPr lang="en-US" altLang="zh-CN"/>
              <a:pPr eaLnBrk="1" hangingPunct="1"/>
              <a:t>74</a:t>
            </a:fld>
            <a:endParaRPr lang="en-US" altLang="zh-CN"/>
          </a:p>
        </p:txBody>
      </p:sp>
      <p:sp>
        <p:nvSpPr>
          <p:cNvPr id="13316" name="Rectangle 2"/>
          <p:cNvSpPr>
            <a:spLocks noGrp="1" noChangeArrowheads="1"/>
          </p:cNvSpPr>
          <p:nvPr>
            <p:ph type="title"/>
          </p:nvPr>
        </p:nvSpPr>
        <p:spPr/>
        <p:txBody>
          <a:bodyPr/>
          <a:lstStyle/>
          <a:p>
            <a:pPr eaLnBrk="1" hangingPunct="1"/>
            <a:r>
              <a:rPr lang="en-US" altLang="en-US" i="1" smtClean="0">
                <a:solidFill>
                  <a:srgbClr val="FF0000"/>
                </a:solidFill>
              </a:rPr>
              <a:t>Create your own FOAF</a:t>
            </a:r>
          </a:p>
        </p:txBody>
      </p:sp>
      <p:sp>
        <p:nvSpPr>
          <p:cNvPr id="13317" name="Rectangle 3"/>
          <p:cNvSpPr>
            <a:spLocks noGrp="1" noChangeArrowheads="1"/>
          </p:cNvSpPr>
          <p:nvPr>
            <p:ph type="body" idx="1"/>
          </p:nvPr>
        </p:nvSpPr>
        <p:spPr>
          <a:xfrm>
            <a:off x="1774825" y="1719263"/>
            <a:ext cx="1944688" cy="4411662"/>
          </a:xfrm>
        </p:spPr>
        <p:txBody>
          <a:bodyPr/>
          <a:lstStyle/>
          <a:p>
            <a:pPr eaLnBrk="1" hangingPunct="1"/>
            <a:r>
              <a:rPr lang="en-US" altLang="en-US" sz="2200"/>
              <a:t>http://www.ldodds.com/foaf/foaf-a-matic</a:t>
            </a:r>
          </a:p>
          <a:p>
            <a:pPr eaLnBrk="1" hangingPunct="1"/>
            <a:r>
              <a:rPr lang="en-US" altLang="en-US" sz="2200"/>
              <a:t>Fill in the detail of yourself</a:t>
            </a:r>
          </a:p>
          <a:p>
            <a:pPr eaLnBrk="1" hangingPunct="1"/>
            <a:r>
              <a:rPr lang="en-US" altLang="en-US" sz="2200"/>
              <a:t>It will create FOAF in RDF</a:t>
            </a:r>
          </a:p>
        </p:txBody>
      </p:sp>
      <p:sp>
        <p:nvSpPr>
          <p:cNvPr id="13318" name="Text Box 4"/>
          <p:cNvSpPr txBox="1">
            <a:spLocks noChangeArrowheads="1"/>
          </p:cNvSpPr>
          <p:nvPr/>
        </p:nvSpPr>
        <p:spPr bwMode="auto">
          <a:xfrm>
            <a:off x="3792538" y="1484314"/>
            <a:ext cx="6659562" cy="5078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fr-FR" altLang="en-US" sz="1200"/>
              <a:t>&lt;rdf:RDF xmlns:rdf="http://www.w3.org/1999/02/22-rdf-syntax-ns#"</a:t>
            </a:r>
          </a:p>
          <a:p>
            <a:pPr eaLnBrk="1" hangingPunct="1"/>
            <a:r>
              <a:rPr lang="fr-FR" altLang="en-US" sz="1200"/>
              <a:t>      xmlns:rdfs="http://www.w3.org/2000/01/rdf-schema#"</a:t>
            </a:r>
          </a:p>
          <a:p>
            <a:pPr eaLnBrk="1" hangingPunct="1"/>
            <a:r>
              <a:rPr lang="fr-FR" altLang="en-US" sz="1200"/>
              <a:t>      xmlns:foaf="http://xmlns.com/foaf/0.1/"</a:t>
            </a:r>
          </a:p>
          <a:p>
            <a:pPr eaLnBrk="1" hangingPunct="1"/>
            <a:r>
              <a:rPr lang="fr-FR" altLang="en-US" sz="1200"/>
              <a:t>      xmlns:admin="http://webns.net/mvcb/"&gt;</a:t>
            </a:r>
          </a:p>
          <a:p>
            <a:pPr eaLnBrk="1" hangingPunct="1"/>
            <a:r>
              <a:rPr lang="fr-FR" altLang="en-US" sz="1200"/>
              <a:t>&lt;foaf:Person rdf:ID="me"&gt;</a:t>
            </a:r>
          </a:p>
          <a:p>
            <a:pPr eaLnBrk="1" hangingPunct="1"/>
            <a:r>
              <a:rPr lang="fr-FR" altLang="en-US" sz="1200"/>
              <a:t>&lt;foaf:name&gt;Ying Ding&lt;/foaf:name&gt;</a:t>
            </a:r>
          </a:p>
          <a:p>
            <a:pPr eaLnBrk="1" hangingPunct="1"/>
            <a:r>
              <a:rPr lang="fr-FR" altLang="en-US" sz="1200"/>
              <a:t>&lt;foaf:title&gt;Mrs.&lt;/foaf:title&gt;</a:t>
            </a:r>
          </a:p>
          <a:p>
            <a:pPr eaLnBrk="1" hangingPunct="1"/>
            <a:r>
              <a:rPr lang="fr-FR" altLang="en-US" sz="1200"/>
              <a:t>&lt;foaf:givenname&gt;Ying&lt;/foaf:givenname&gt;</a:t>
            </a:r>
          </a:p>
          <a:p>
            <a:pPr eaLnBrk="1" hangingPunct="1"/>
            <a:r>
              <a:rPr lang="fr-FR" altLang="en-US" sz="1200"/>
              <a:t>&lt;foaf:family_name&gt;Ding&lt;/foaf:family_name&gt;</a:t>
            </a:r>
          </a:p>
          <a:p>
            <a:pPr eaLnBrk="1" hangingPunct="1"/>
            <a:r>
              <a:rPr lang="fr-FR" altLang="en-US" sz="1200"/>
              <a:t>&lt;foaf:mbox_sha1sum&gt;f782acba4fc1c1bbecefc41fe2696fa62a84dfe5&lt;/foaf:mbox_sha1sum&gt;</a:t>
            </a:r>
          </a:p>
          <a:p>
            <a:pPr eaLnBrk="1" hangingPunct="1"/>
            <a:r>
              <a:rPr lang="fr-FR" altLang="en-US" sz="1200"/>
              <a:t>&lt;foaf:homepage rdf:resource="www.yingding.com"/&gt;</a:t>
            </a:r>
          </a:p>
          <a:p>
            <a:pPr eaLnBrk="1" hangingPunct="1"/>
            <a:r>
              <a:rPr lang="fr-FR" altLang="en-US" sz="1200"/>
              <a:t>&lt;foaf:depiction rdf:resource="me.jpg"/&gt;</a:t>
            </a:r>
          </a:p>
          <a:p>
            <a:pPr eaLnBrk="1" hangingPunct="1"/>
            <a:r>
              <a:rPr lang="fr-FR" altLang="en-US" sz="1200"/>
              <a:t>&lt;foaf:phone rdf:resource="tel:0043-512-5076488"/&gt;</a:t>
            </a:r>
          </a:p>
          <a:p>
            <a:pPr eaLnBrk="1" hangingPunct="1"/>
            <a:r>
              <a:rPr lang="fr-FR" altLang="en-US" sz="1200"/>
              <a:t>&lt;foaf:workplaceHomepage rdf:resource="www.iu.edu"/&gt;</a:t>
            </a:r>
          </a:p>
          <a:p>
            <a:pPr eaLnBrk="1" hangingPunct="1"/>
            <a:r>
              <a:rPr lang="fr-FR" altLang="en-US" sz="1200"/>
              <a:t>&lt;foaf:workInfoHomepage rdf:resource="www.iu.edu/ying"/&gt;</a:t>
            </a:r>
          </a:p>
          <a:p>
            <a:pPr eaLnBrk="1" hangingPunct="1"/>
            <a:r>
              <a:rPr lang="fr-FR" altLang="en-US" sz="1200"/>
              <a:t>&lt;foaf:schoolHomepage rdf:resource="www.uibk.ac.at"/&gt;</a:t>
            </a:r>
          </a:p>
          <a:p>
            <a:pPr eaLnBrk="1" hangingPunct="1"/>
            <a:r>
              <a:rPr lang="fr-FR" altLang="en-US" sz="1200"/>
              <a:t>&lt;foaf:knows&gt;</a:t>
            </a:r>
          </a:p>
          <a:p>
            <a:pPr eaLnBrk="1" hangingPunct="1"/>
            <a:r>
              <a:rPr lang="fr-FR" altLang="en-US" sz="1200"/>
              <a:t>  &lt;foaf:Person&gt;</a:t>
            </a:r>
          </a:p>
          <a:p>
            <a:pPr eaLnBrk="1" hangingPunct="1"/>
            <a:r>
              <a:rPr lang="fr-FR" altLang="en-US" sz="1200"/>
              <a:t>  &lt;foaf:name&gt;Stefan Decker&lt;/foaf:name&gt;</a:t>
            </a:r>
          </a:p>
          <a:p>
            <a:pPr eaLnBrk="1" hangingPunct="1"/>
            <a:r>
              <a:rPr lang="fr-FR" altLang="en-US" sz="1200"/>
              <a:t>  &lt;foaf:mbox_sha1sum&gt;1bc1f862b688a45b7e0c8d4a8467c23177c53fad&lt;/foaf:mbox_sha1sum&gt;</a:t>
            </a:r>
          </a:p>
          <a:p>
            <a:pPr eaLnBrk="1" hangingPunct="1"/>
            <a:r>
              <a:rPr lang="fr-FR" altLang="en-US" sz="1200"/>
              <a:t>  &lt;rdfs:seeAlso rdf:resource="www.semanticweb.org"/&gt;&lt;/foaf:Person&gt;&lt;/foaf:knows&gt;</a:t>
            </a:r>
          </a:p>
          <a:p>
            <a:pPr eaLnBrk="1" hangingPunct="1"/>
            <a:r>
              <a:rPr lang="fr-FR" altLang="en-US" sz="1200"/>
              <a:t>&lt;foaf:knows&gt;</a:t>
            </a:r>
          </a:p>
          <a:p>
            <a:pPr eaLnBrk="1" hangingPunct="1"/>
            <a:r>
              <a:rPr lang="fr-FR" altLang="en-US" sz="1200"/>
              <a:t>  &lt;foaf:Person&gt;</a:t>
            </a:r>
          </a:p>
          <a:p>
            <a:pPr eaLnBrk="1" hangingPunct="1"/>
            <a:r>
              <a:rPr lang="fr-FR" altLang="en-US" sz="1200"/>
              <a:t>  &lt;foaf:name&gt;Ioan Toma&lt;/foaf:name&gt;</a:t>
            </a:r>
          </a:p>
          <a:p>
            <a:pPr eaLnBrk="1" hangingPunct="1"/>
            <a:r>
              <a:rPr lang="fr-FR" altLang="en-US" sz="1200"/>
              <a:t>&lt;foaf:mbox_sha1sum&gt;1e9f327c5c745341ad13710805961aa739861904&lt;/foaf:mbox_sha1sum&gt;</a:t>
            </a:r>
          </a:p>
          <a:p>
            <a:pPr eaLnBrk="1" hangingPunct="1"/>
            <a:r>
              <a:rPr lang="fr-FR" altLang="en-US" sz="1200"/>
              <a:t>&lt;rdfs:seeAlso rdf:resource="www.ubik.ac.at/Ioan"/&gt;&lt;/foaf:Person&gt;&lt;/foaf:knows&gt;&lt;/foaf:Person&gt;</a:t>
            </a:r>
          </a:p>
          <a:p>
            <a:pPr eaLnBrk="1" hangingPunct="1"/>
            <a:r>
              <a:rPr lang="fr-FR" altLang="en-US" sz="1200"/>
              <a:t>&lt;/rdf:RDF&gt;</a:t>
            </a:r>
          </a:p>
        </p:txBody>
      </p:sp>
    </p:spTree>
    <p:extLst>
      <p:ext uri="{BB962C8B-B14F-4D97-AF65-F5344CB8AC3E}">
        <p14:creationId xmlns:p14="http://schemas.microsoft.com/office/powerpoint/2010/main" val="10254399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BD72901-6B3F-4864-AD6A-397CD8AC3980}" type="datetime1">
              <a:rPr lang="en-US" altLang="en-US"/>
              <a:pPr eaLnBrk="1" hangingPunct="1"/>
              <a:t>10/29/2019</a:t>
            </a:fld>
            <a:endParaRPr lang="en-US" altLang="zh-CN"/>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D4C97FBB-5594-408A-8D3F-6E48FE880E85}" type="slidenum">
              <a:rPr lang="en-US" altLang="zh-CN"/>
              <a:pPr eaLnBrk="1" hangingPunct="1"/>
              <a:t>75</a:t>
            </a:fld>
            <a:endParaRPr lang="en-US" altLang="zh-CN"/>
          </a:p>
        </p:txBody>
      </p:sp>
      <p:sp>
        <p:nvSpPr>
          <p:cNvPr id="14340" name="Rectangle 2"/>
          <p:cNvSpPr>
            <a:spLocks noGrp="1" noChangeArrowheads="1"/>
          </p:cNvSpPr>
          <p:nvPr>
            <p:ph type="title"/>
          </p:nvPr>
        </p:nvSpPr>
        <p:spPr/>
        <p:txBody>
          <a:bodyPr/>
          <a:lstStyle/>
          <a:p>
            <a:pPr eaLnBrk="1" hangingPunct="1"/>
            <a:r>
              <a:rPr lang="en-US" altLang="en-US" smtClean="0"/>
              <a:t>Publish your FOAF description</a:t>
            </a:r>
          </a:p>
        </p:txBody>
      </p:sp>
      <p:sp>
        <p:nvSpPr>
          <p:cNvPr id="14341" name="Rectangle 3"/>
          <p:cNvSpPr>
            <a:spLocks noGrp="1" noChangeArrowheads="1"/>
          </p:cNvSpPr>
          <p:nvPr>
            <p:ph type="body" idx="1"/>
          </p:nvPr>
        </p:nvSpPr>
        <p:spPr/>
        <p:txBody>
          <a:bodyPr/>
          <a:lstStyle/>
          <a:p>
            <a:pPr eaLnBrk="1" hangingPunct="1"/>
            <a:r>
              <a:rPr lang="en-US" altLang="en-US" smtClean="0"/>
              <a:t>Save your FOAF RDF file into your website somewhere and name it usually as “foaf.rdf”</a:t>
            </a:r>
          </a:p>
        </p:txBody>
      </p:sp>
    </p:spTree>
    <p:extLst>
      <p:ext uri="{BB962C8B-B14F-4D97-AF65-F5344CB8AC3E}">
        <p14:creationId xmlns:p14="http://schemas.microsoft.com/office/powerpoint/2010/main" val="8192520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03387C21-1DE1-4919-A212-25D857244D25}" type="datetime1">
              <a:rPr lang="en-US" altLang="en-US"/>
              <a:pPr eaLnBrk="1" hangingPunct="1"/>
              <a:t>10/29/2019</a:t>
            </a:fld>
            <a:endParaRPr lang="en-US" altLang="zh-CN"/>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0F82B8ED-6F7E-48BC-AF9E-8633B26FE343}" type="slidenum">
              <a:rPr lang="en-US" altLang="zh-CN"/>
              <a:pPr eaLnBrk="1" hangingPunct="1"/>
              <a:t>76</a:t>
            </a:fld>
            <a:endParaRPr lang="en-US" altLang="zh-CN"/>
          </a:p>
        </p:txBody>
      </p:sp>
      <p:sp>
        <p:nvSpPr>
          <p:cNvPr id="16388" name="Rectangle 2"/>
          <p:cNvSpPr>
            <a:spLocks noGrp="1" noChangeArrowheads="1"/>
          </p:cNvSpPr>
          <p:nvPr>
            <p:ph type="title"/>
          </p:nvPr>
        </p:nvSpPr>
        <p:spPr/>
        <p:txBody>
          <a:bodyPr/>
          <a:lstStyle/>
          <a:p>
            <a:pPr eaLnBrk="1" hangingPunct="1"/>
            <a:r>
              <a:rPr lang="en-US" altLang="en-US" smtClean="0"/>
              <a:t>FOAF Conclusions</a:t>
            </a:r>
          </a:p>
        </p:txBody>
      </p:sp>
      <p:sp>
        <p:nvSpPr>
          <p:cNvPr id="16389" name="Rectangle 3"/>
          <p:cNvSpPr>
            <a:spLocks noGrp="1" noChangeArrowheads="1"/>
          </p:cNvSpPr>
          <p:nvPr>
            <p:ph type="body" idx="1"/>
          </p:nvPr>
        </p:nvSpPr>
        <p:spPr/>
        <p:txBody>
          <a:bodyPr/>
          <a:lstStyle/>
          <a:p>
            <a:pPr eaLnBrk="1" hangingPunct="1">
              <a:lnSpc>
                <a:spcPct val="90000"/>
              </a:lnSpc>
            </a:pPr>
            <a:r>
              <a:rPr lang="en-US" altLang="en-US" sz="2600"/>
              <a:t>Vocabulary for machine-processable personal homepages  </a:t>
            </a:r>
          </a:p>
          <a:p>
            <a:pPr eaLnBrk="1" hangingPunct="1">
              <a:lnSpc>
                <a:spcPct val="90000"/>
              </a:lnSpc>
            </a:pPr>
            <a:r>
              <a:rPr lang="en-US" altLang="en-US" sz="2600"/>
              <a:t>currently some preliminary tools available</a:t>
            </a:r>
          </a:p>
          <a:p>
            <a:pPr eaLnBrk="1" hangingPunct="1">
              <a:lnSpc>
                <a:spcPct val="90000"/>
              </a:lnSpc>
            </a:pPr>
            <a:r>
              <a:rPr lang="en-US" altLang="en-US" sz="2600"/>
              <a:t>not yet as successful as social networks such as friendster, which use proprietary central data</a:t>
            </a:r>
          </a:p>
          <a:p>
            <a:pPr eaLnBrk="1" hangingPunct="1">
              <a:lnSpc>
                <a:spcPct val="90000"/>
              </a:lnSpc>
            </a:pPr>
            <a:r>
              <a:rPr lang="en-US" altLang="en-US" sz="2600"/>
              <a:t>advantage of foaf: decentralized, could serve as exchange format between those existing networks and exists on its own</a:t>
            </a:r>
          </a:p>
        </p:txBody>
      </p:sp>
    </p:spTree>
    <p:extLst>
      <p:ext uri="{BB962C8B-B14F-4D97-AF65-F5344CB8AC3E}">
        <p14:creationId xmlns:p14="http://schemas.microsoft.com/office/powerpoint/2010/main" val="4168245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Jena</a:t>
            </a:r>
            <a:endParaRPr lang="en-US" dirty="0"/>
          </a:p>
        </p:txBody>
      </p:sp>
      <p:sp>
        <p:nvSpPr>
          <p:cNvPr id="3" name="Content Placeholder 2"/>
          <p:cNvSpPr>
            <a:spLocks noGrp="1"/>
          </p:cNvSpPr>
          <p:nvPr>
            <p:ph idx="1"/>
          </p:nvPr>
        </p:nvSpPr>
        <p:spPr/>
        <p:txBody>
          <a:bodyPr/>
          <a:lstStyle/>
          <a:p>
            <a:r>
              <a:rPr lang="en-US" dirty="0" smtClean="0"/>
              <a:t>a </a:t>
            </a:r>
            <a:r>
              <a:rPr lang="en-US" dirty="0"/>
              <a:t>Java API for </a:t>
            </a:r>
            <a:r>
              <a:rPr lang="en-US" dirty="0" smtClean="0"/>
              <a:t>RDF</a:t>
            </a:r>
          </a:p>
          <a:p>
            <a:r>
              <a:rPr lang="en-US" dirty="0"/>
              <a:t>Java libraries </a:t>
            </a:r>
            <a:r>
              <a:rPr lang="en-US" dirty="0" smtClean="0"/>
              <a:t>to develop </a:t>
            </a:r>
            <a:r>
              <a:rPr lang="en-US" dirty="0"/>
              <a:t>code that handles RDF, RDFS, </a:t>
            </a:r>
            <a:r>
              <a:rPr lang="en-US" dirty="0" err="1"/>
              <a:t>RDFa</a:t>
            </a:r>
            <a:r>
              <a:rPr lang="en-US" dirty="0"/>
              <a:t>, OWL and </a:t>
            </a:r>
            <a:r>
              <a:rPr lang="en-US" dirty="0" smtClean="0"/>
              <a:t>SPARQL</a:t>
            </a:r>
          </a:p>
          <a:p>
            <a:r>
              <a:rPr lang="en-US" dirty="0" smtClean="0"/>
              <a:t>Includes </a:t>
            </a:r>
            <a:r>
              <a:rPr lang="en-US" dirty="0"/>
              <a:t>a rule-based inference engine to perform reasoning based on OWL and RDFS </a:t>
            </a:r>
            <a:r>
              <a:rPr lang="en-US" dirty="0" smtClean="0"/>
              <a:t>ontologies</a:t>
            </a:r>
          </a:p>
          <a:p>
            <a:r>
              <a:rPr lang="en-US" dirty="0" smtClean="0"/>
              <a:t>Store </a:t>
            </a:r>
            <a:r>
              <a:rPr lang="en-US" dirty="0"/>
              <a:t>RDF triples in memory or on disk</a:t>
            </a:r>
          </a:p>
        </p:txBody>
      </p:sp>
      <p:sp>
        <p:nvSpPr>
          <p:cNvPr id="4" name="Slide Number Placeholder 3"/>
          <p:cNvSpPr>
            <a:spLocks noGrp="1"/>
          </p:cNvSpPr>
          <p:nvPr>
            <p:ph type="sldNum" sz="quarter" idx="12"/>
          </p:nvPr>
        </p:nvSpPr>
        <p:spPr/>
        <p:txBody>
          <a:bodyPr/>
          <a:lstStyle/>
          <a:p>
            <a:fld id="{A78FC74C-1AAD-4A23-8CBA-CF1A3849B798}" type="slidenum">
              <a:rPr lang="en-US" smtClean="0"/>
              <a:t>77</a:t>
            </a:fld>
            <a:endParaRPr lang="en-US"/>
          </a:p>
        </p:txBody>
      </p:sp>
    </p:spTree>
    <p:extLst>
      <p:ext uri="{BB962C8B-B14F-4D97-AF65-F5344CB8AC3E}">
        <p14:creationId xmlns:p14="http://schemas.microsoft.com/office/powerpoint/2010/main" val="7548347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Grp="1" noChangeArrowheads="1"/>
          </p:cNvSpPr>
          <p:nvPr>
            <p:ph type="title"/>
          </p:nvPr>
        </p:nvSpPr>
        <p:spPr/>
        <p:txBody>
          <a:bodyPr/>
          <a:lstStyle/>
          <a:p>
            <a:r>
              <a:rPr lang="en-US" altLang="en-US" dirty="0" smtClean="0"/>
              <a:t>SPARQL</a:t>
            </a:r>
            <a:endParaRPr lang="el-GR" altLang="en-US" dirty="0" smtClean="0"/>
          </a:p>
        </p:txBody>
      </p:sp>
      <p:sp>
        <p:nvSpPr>
          <p:cNvPr id="138243" name="Rectangle 3"/>
          <p:cNvSpPr>
            <a:spLocks noGrp="1" noChangeArrowheads="1"/>
          </p:cNvSpPr>
          <p:nvPr>
            <p:ph type="body" idx="1"/>
          </p:nvPr>
        </p:nvSpPr>
        <p:spPr/>
        <p:txBody>
          <a:bodyPr>
            <a:normAutofit/>
          </a:bodyPr>
          <a:lstStyle/>
          <a:p>
            <a:pPr>
              <a:defRPr/>
            </a:pPr>
            <a:r>
              <a:rPr lang="en-US" dirty="0" smtClean="0"/>
              <a:t>Querying an RDF knowledgebase</a:t>
            </a:r>
          </a:p>
          <a:p>
            <a:pPr>
              <a:defRPr/>
            </a:pPr>
            <a:r>
              <a:rPr lang="en-US" dirty="0"/>
              <a:t>SPARQL Protocol and RDF Query Language</a:t>
            </a:r>
          </a:p>
          <a:p>
            <a:pPr>
              <a:defRPr/>
            </a:pPr>
            <a:r>
              <a:rPr lang="en-US" dirty="0" smtClean="0"/>
              <a:t>SPARQL is based on matching </a:t>
            </a:r>
            <a:r>
              <a:rPr lang="en-US" i="1" dirty="0" smtClean="0"/>
              <a:t>graph patterns</a:t>
            </a:r>
          </a:p>
          <a:p>
            <a:pPr lvl="1">
              <a:defRPr/>
            </a:pPr>
            <a:r>
              <a:rPr lang="en-US" dirty="0" smtClean="0"/>
              <a:t>Triple patterns</a:t>
            </a:r>
          </a:p>
          <a:p>
            <a:pPr lvl="1">
              <a:defRPr/>
            </a:pPr>
            <a:r>
              <a:rPr lang="en-US" dirty="0" smtClean="0"/>
              <a:t>Conjunctions</a:t>
            </a:r>
          </a:p>
          <a:p>
            <a:pPr lvl="1">
              <a:defRPr/>
            </a:pPr>
            <a:r>
              <a:rPr lang="en-US" dirty="0" smtClean="0"/>
              <a:t>Disjunctions</a:t>
            </a:r>
          </a:p>
          <a:p>
            <a:pPr lvl="1">
              <a:defRPr/>
            </a:pPr>
            <a:r>
              <a:rPr lang="en-US" dirty="0" smtClean="0"/>
              <a:t>Optional </a:t>
            </a:r>
            <a:r>
              <a:rPr lang="en-US" dirty="0"/>
              <a:t>patterns</a:t>
            </a:r>
          </a:p>
          <a:p>
            <a:pPr>
              <a:buFontTx/>
              <a:buChar char="-"/>
              <a:defRPr/>
            </a:pPr>
            <a:endParaRPr lang="en-US" dirty="0" smtClean="0"/>
          </a:p>
          <a:p>
            <a:pPr>
              <a:buFont typeface="Wingdings" panose="05000000000000000000" pitchFamily="2" charset="2"/>
              <a:buNone/>
              <a:defRPr/>
            </a:pPr>
            <a:endParaRPr lang="el-GR" dirty="0" smtClean="0"/>
          </a:p>
        </p:txBody>
      </p:sp>
    </p:spTree>
    <p:extLst>
      <p:ext uri="{BB962C8B-B14F-4D97-AF65-F5344CB8AC3E}">
        <p14:creationId xmlns:p14="http://schemas.microsoft.com/office/powerpoint/2010/main" val="42020403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Grp="1" noChangeArrowheads="1"/>
          </p:cNvSpPr>
          <p:nvPr>
            <p:ph type="title"/>
          </p:nvPr>
        </p:nvSpPr>
        <p:spPr/>
        <p:txBody>
          <a:bodyPr/>
          <a:lstStyle/>
          <a:p>
            <a:r>
              <a:rPr lang="en-US" altLang="en-US" dirty="0" smtClean="0"/>
              <a:t>SPARQL</a:t>
            </a:r>
            <a:endParaRPr lang="el-GR" altLang="en-US" dirty="0" smtClean="0"/>
          </a:p>
        </p:txBody>
      </p:sp>
      <p:sp>
        <p:nvSpPr>
          <p:cNvPr id="138243" name="Rectangle 3"/>
          <p:cNvSpPr>
            <a:spLocks noGrp="1" noChangeArrowheads="1"/>
          </p:cNvSpPr>
          <p:nvPr>
            <p:ph type="body" idx="1"/>
          </p:nvPr>
        </p:nvSpPr>
        <p:spPr/>
        <p:txBody>
          <a:bodyPr>
            <a:normAutofit/>
          </a:bodyPr>
          <a:lstStyle/>
          <a:p>
            <a:pPr>
              <a:defRPr/>
            </a:pPr>
            <a:r>
              <a:rPr lang="en-US" dirty="0" smtClean="0"/>
              <a:t>The simplest graph pattern is the triple pattern</a:t>
            </a:r>
          </a:p>
          <a:p>
            <a:pPr>
              <a:defRPr/>
            </a:pPr>
            <a:r>
              <a:rPr lang="en-US" dirty="0" smtClean="0"/>
              <a:t>Like an RDF triple, but a </a:t>
            </a:r>
            <a:r>
              <a:rPr lang="en-US" i="1" dirty="0" smtClean="0"/>
              <a:t>variable</a:t>
            </a:r>
            <a:r>
              <a:rPr lang="en-US" dirty="0" smtClean="0"/>
              <a:t> can replace the subject, predicate, or object</a:t>
            </a:r>
          </a:p>
          <a:p>
            <a:pPr>
              <a:defRPr/>
            </a:pPr>
            <a:r>
              <a:rPr lang="en-US" dirty="0" smtClean="0"/>
              <a:t>Combining triple patterns gives a basic graph pattern</a:t>
            </a:r>
          </a:p>
          <a:p>
            <a:pPr lvl="1">
              <a:defRPr/>
            </a:pPr>
            <a:r>
              <a:rPr lang="en-US" dirty="0" smtClean="0"/>
              <a:t>An exact match to all triple patterns is needed to fulfill the graph pattern</a:t>
            </a:r>
          </a:p>
          <a:p>
            <a:pPr>
              <a:buFontTx/>
              <a:buChar char="-"/>
              <a:defRPr/>
            </a:pPr>
            <a:endParaRPr lang="en-US" dirty="0" smtClean="0"/>
          </a:p>
          <a:p>
            <a:pPr>
              <a:buFont typeface="Wingdings" panose="05000000000000000000" pitchFamily="2" charset="2"/>
              <a:buNone/>
              <a:defRPr/>
            </a:pPr>
            <a:endParaRPr lang="el-GR" dirty="0" smtClean="0"/>
          </a:p>
        </p:txBody>
      </p:sp>
    </p:spTree>
    <p:extLst>
      <p:ext uri="{BB962C8B-B14F-4D97-AF65-F5344CB8AC3E}">
        <p14:creationId xmlns:p14="http://schemas.microsoft.com/office/powerpoint/2010/main" val="2866933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A6B602D7-B167-4DFC-9325-B680A94C3DCB}" type="slidenum">
              <a:rPr lang="en-US" altLang="en-US"/>
              <a:pPr/>
              <a:t>8</a:t>
            </a:fld>
            <a:endParaRPr lang="en-US" altLang="en-US"/>
          </a:p>
        </p:txBody>
      </p:sp>
      <p:sp>
        <p:nvSpPr>
          <p:cNvPr id="295938" name="Rectangle 2"/>
          <p:cNvSpPr>
            <a:spLocks noGrp="1" noRot="1" noChangeArrowheads="1"/>
          </p:cNvSpPr>
          <p:nvPr>
            <p:ph type="title"/>
          </p:nvPr>
        </p:nvSpPr>
        <p:spPr>
          <a:xfrm>
            <a:off x="1981200" y="274639"/>
            <a:ext cx="8229600" cy="803275"/>
          </a:xfrm>
        </p:spPr>
        <p:txBody>
          <a:bodyPr/>
          <a:lstStyle/>
          <a:p>
            <a:r>
              <a:rPr lang="en-GB" altLang="en-US" dirty="0"/>
              <a:t>What is the Problem?</a:t>
            </a:r>
            <a:endParaRPr lang="en-US" altLang="en-US" dirty="0"/>
          </a:p>
        </p:txBody>
      </p:sp>
      <p:pic>
        <p:nvPicPr>
          <p:cNvPr id="295939" name="Picture 3" descr="Slide0001hendl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3580" b="8643"/>
          <a:stretch>
            <a:fillRect/>
          </a:stretch>
        </p:blipFill>
        <p:spPr>
          <a:xfrm>
            <a:off x="5257800" y="1885950"/>
            <a:ext cx="5410200" cy="405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5940" name="Rectangle 4"/>
          <p:cNvSpPr>
            <a:spLocks noChangeArrowheads="1"/>
          </p:cNvSpPr>
          <p:nvPr/>
        </p:nvSpPr>
        <p:spPr bwMode="auto">
          <a:xfrm>
            <a:off x="2178050" y="1108075"/>
            <a:ext cx="5619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bg2"/>
                </a:solidFill>
                <a:latin typeface="Trebuchet MS" panose="020B0603020202020204" pitchFamily="34"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Trebuchet MS" panose="020B0603020202020204" pitchFamily="34"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Trebuchet MS" panose="020B0603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Trebuchet MS" panose="020B060302020202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9pPr>
          </a:lstStyle>
          <a:p>
            <a:pPr eaLnBrk="1" hangingPunct="1"/>
            <a:r>
              <a:rPr lang="en-GB" altLang="en-US" sz="2800" dirty="0">
                <a:solidFill>
                  <a:schemeClr val="tx1"/>
                </a:solidFill>
              </a:rPr>
              <a:t>Consider a typical web page:</a:t>
            </a:r>
            <a:endParaRPr lang="en-US" altLang="en-US" sz="2800" dirty="0">
              <a:solidFill>
                <a:schemeClr val="tx1"/>
              </a:solidFill>
            </a:endParaRPr>
          </a:p>
        </p:txBody>
      </p:sp>
      <p:sp>
        <p:nvSpPr>
          <p:cNvPr id="295941" name="Rectangle 5"/>
          <p:cNvSpPr>
            <a:spLocks noChangeArrowheads="1"/>
          </p:cNvSpPr>
          <p:nvPr/>
        </p:nvSpPr>
        <p:spPr bwMode="auto">
          <a:xfrm>
            <a:off x="1752600" y="1676401"/>
            <a:ext cx="35052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bg2"/>
                </a:solidFill>
                <a:latin typeface="Trebuchet MS" panose="020B0603020202020204" pitchFamily="34"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Trebuchet MS" panose="020B0603020202020204" pitchFamily="34"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Trebuchet MS" panose="020B0603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Trebuchet MS" panose="020B060302020202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9pPr>
          </a:lstStyle>
          <a:p>
            <a:pPr eaLnBrk="1" hangingPunct="1"/>
            <a:r>
              <a:rPr lang="en-GB" altLang="en-US" sz="2000" dirty="0" err="1">
                <a:solidFill>
                  <a:schemeClr val="tx1"/>
                </a:solidFill>
              </a:rPr>
              <a:t>Markup</a:t>
            </a:r>
            <a:r>
              <a:rPr lang="en-GB" altLang="en-US" sz="2000" dirty="0">
                <a:solidFill>
                  <a:schemeClr val="tx1"/>
                </a:solidFill>
              </a:rPr>
              <a:t> consists of: </a:t>
            </a:r>
          </a:p>
          <a:p>
            <a:pPr lvl="1" eaLnBrk="1" hangingPunct="1"/>
            <a:r>
              <a:rPr lang="en-GB" altLang="en-US" sz="2000" dirty="0">
                <a:solidFill>
                  <a:schemeClr val="tx1"/>
                </a:solidFill>
              </a:rPr>
              <a:t>rendering information (e.g., font size and colour)</a:t>
            </a:r>
          </a:p>
          <a:p>
            <a:pPr lvl="1" eaLnBrk="1" hangingPunct="1"/>
            <a:r>
              <a:rPr lang="en-GB" altLang="en-US" sz="2000" dirty="0">
                <a:solidFill>
                  <a:schemeClr val="tx1"/>
                </a:solidFill>
              </a:rPr>
              <a:t>Hyper-links to related content</a:t>
            </a:r>
          </a:p>
          <a:p>
            <a:pPr eaLnBrk="1" hangingPunct="1"/>
            <a:r>
              <a:rPr lang="en-GB" altLang="en-US" sz="2000" dirty="0">
                <a:solidFill>
                  <a:srgbClr val="FF0000"/>
                </a:solidFill>
              </a:rPr>
              <a:t>Semantic</a:t>
            </a:r>
            <a:r>
              <a:rPr lang="en-GB" altLang="en-US" sz="2000" dirty="0">
                <a:solidFill>
                  <a:schemeClr val="tx1"/>
                </a:solidFill>
              </a:rPr>
              <a:t> content is accessible to humans but </a:t>
            </a:r>
            <a:r>
              <a:rPr lang="en-GB" altLang="en-US" sz="2000" dirty="0">
                <a:solidFill>
                  <a:srgbClr val="FF0000"/>
                </a:solidFill>
              </a:rPr>
              <a:t>not</a:t>
            </a:r>
            <a:r>
              <a:rPr lang="en-GB" altLang="en-US" sz="2000" dirty="0">
                <a:solidFill>
                  <a:schemeClr val="tx1"/>
                </a:solidFill>
              </a:rPr>
              <a:t> (easily) to computers…</a:t>
            </a:r>
            <a:endParaRPr lang="en-US" altLang="en-US" sz="2000" dirty="0">
              <a:solidFill>
                <a:schemeClr val="tx1"/>
              </a:solidFill>
            </a:endParaRPr>
          </a:p>
        </p:txBody>
      </p:sp>
      <p:sp>
        <p:nvSpPr>
          <p:cNvPr id="295942" name="Rectangle 6"/>
          <p:cNvSpPr>
            <a:spLocks noChangeArrowheads="1"/>
          </p:cNvSpPr>
          <p:nvPr/>
        </p:nvSpPr>
        <p:spPr bwMode="auto">
          <a:xfrm>
            <a:off x="9448800" y="6400801"/>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GB" altLang="en-US" sz="1200">
                <a:solidFill>
                  <a:schemeClr val="bg2"/>
                </a:solidFill>
                <a:latin typeface="Trebuchet MS" panose="020B0603020202020204" pitchFamily="34" charset="0"/>
              </a:rPr>
              <a:t>[Davies, 03]</a:t>
            </a:r>
          </a:p>
        </p:txBody>
      </p:sp>
    </p:spTree>
    <p:extLst>
      <p:ext uri="{BB962C8B-B14F-4D97-AF65-F5344CB8AC3E}">
        <p14:creationId xmlns:p14="http://schemas.microsoft.com/office/powerpoint/2010/main" val="1153895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Grp="1" noChangeArrowheads="1"/>
          </p:cNvSpPr>
          <p:nvPr>
            <p:ph type="title"/>
          </p:nvPr>
        </p:nvSpPr>
        <p:spPr/>
        <p:txBody>
          <a:bodyPr/>
          <a:lstStyle/>
          <a:p>
            <a:r>
              <a:rPr lang="en-US" altLang="en-US" dirty="0" smtClean="0"/>
              <a:t>Example</a:t>
            </a:r>
            <a:endParaRPr lang="el-GR" altLang="en-US" dirty="0" smtClean="0"/>
          </a:p>
        </p:txBody>
      </p:sp>
      <p:sp>
        <p:nvSpPr>
          <p:cNvPr id="112643" name="Rectangle 3"/>
          <p:cNvSpPr>
            <a:spLocks noGrp="1" noChangeArrowheads="1"/>
          </p:cNvSpPr>
          <p:nvPr>
            <p:ph type="body" idx="1"/>
          </p:nvPr>
        </p:nvSpPr>
        <p:spPr/>
        <p:txBody>
          <a:bodyPr/>
          <a:lstStyle/>
          <a:p>
            <a:pPr>
              <a:lnSpc>
                <a:spcPct val="80000"/>
              </a:lnSpc>
            </a:pPr>
            <a:r>
              <a:rPr lang="en-US" altLang="en-US" sz="2000" dirty="0"/>
              <a:t>Get all instances of a particular class (e.g. course) :</a:t>
            </a:r>
          </a:p>
          <a:p>
            <a:pPr>
              <a:lnSpc>
                <a:spcPct val="80000"/>
              </a:lnSpc>
              <a:buFont typeface="Wingdings" panose="05000000000000000000" pitchFamily="2" charset="2"/>
              <a:buNone/>
            </a:pPr>
            <a:r>
              <a:rPr lang="en-US" altLang="en-US" sz="2000" dirty="0"/>
              <a:t>(declaration of </a:t>
            </a:r>
            <a:r>
              <a:rPr lang="en-US" altLang="en-US" sz="2000" dirty="0" err="1"/>
              <a:t>rdf</a:t>
            </a:r>
            <a:r>
              <a:rPr lang="en-US" altLang="en-US" sz="2000" dirty="0"/>
              <a:t>, </a:t>
            </a:r>
            <a:r>
              <a:rPr lang="en-US" altLang="en-US" sz="2000" dirty="0" err="1"/>
              <a:t>rdfs</a:t>
            </a:r>
            <a:r>
              <a:rPr lang="en-US" altLang="en-US" sz="2000" dirty="0"/>
              <a:t>  prefixes omitted for brevity)</a:t>
            </a:r>
          </a:p>
          <a:p>
            <a:pPr>
              <a:lnSpc>
                <a:spcPct val="80000"/>
              </a:lnSpc>
              <a:buFont typeface="Wingdings" panose="05000000000000000000" pitchFamily="2" charset="2"/>
              <a:buNone/>
            </a:pPr>
            <a:endParaRPr lang="en-US" altLang="en-US" sz="2000" dirty="0"/>
          </a:p>
          <a:p>
            <a:pPr>
              <a:lnSpc>
                <a:spcPct val="80000"/>
              </a:lnSpc>
              <a:buFont typeface="Wingdings" panose="05000000000000000000" pitchFamily="2" charset="2"/>
              <a:buNone/>
            </a:pPr>
            <a:r>
              <a:rPr lang="en-US" altLang="en-US" sz="2000" dirty="0"/>
              <a:t>PREFIX </a:t>
            </a:r>
            <a:r>
              <a:rPr lang="en-US" altLang="en-US" sz="2000" dirty="0" err="1"/>
              <a:t>uni</a:t>
            </a:r>
            <a:r>
              <a:rPr lang="en-US" altLang="en-US" sz="2000" dirty="0"/>
              <a:t>: &lt;http://www.mydomain.org/uni-ns#&gt;</a:t>
            </a:r>
          </a:p>
          <a:p>
            <a:pPr>
              <a:lnSpc>
                <a:spcPct val="80000"/>
              </a:lnSpc>
              <a:buFont typeface="Wingdings" panose="05000000000000000000" pitchFamily="2" charset="2"/>
              <a:buNone/>
            </a:pPr>
            <a:r>
              <a:rPr lang="en-US" altLang="en-US" sz="2000" dirty="0"/>
              <a:t>SELECT ?</a:t>
            </a:r>
            <a:r>
              <a:rPr lang="en-US" altLang="en-US" sz="2000" dirty="0" err="1"/>
              <a:t>i</a:t>
            </a:r>
            <a:endParaRPr lang="en-US" altLang="en-US" sz="2000" dirty="0"/>
          </a:p>
          <a:p>
            <a:pPr>
              <a:lnSpc>
                <a:spcPct val="80000"/>
              </a:lnSpc>
              <a:buFont typeface="Wingdings" panose="05000000000000000000" pitchFamily="2" charset="2"/>
              <a:buNone/>
            </a:pPr>
            <a:r>
              <a:rPr lang="en-US" altLang="en-US" sz="2000" dirty="0"/>
              <a:t>WHERE</a:t>
            </a:r>
          </a:p>
          <a:p>
            <a:pPr>
              <a:lnSpc>
                <a:spcPct val="80000"/>
              </a:lnSpc>
              <a:buFont typeface="Wingdings" panose="05000000000000000000" pitchFamily="2" charset="2"/>
              <a:buNone/>
            </a:pPr>
            <a:r>
              <a:rPr lang="en-US" altLang="en-US" sz="2000" dirty="0"/>
              <a:t>{</a:t>
            </a:r>
          </a:p>
          <a:p>
            <a:pPr>
              <a:lnSpc>
                <a:spcPct val="80000"/>
              </a:lnSpc>
              <a:buFont typeface="Wingdings" panose="05000000000000000000" pitchFamily="2" charset="2"/>
              <a:buNone/>
            </a:pPr>
            <a:r>
              <a:rPr lang="en-US" altLang="en-US" sz="2000" dirty="0"/>
              <a:t>	?</a:t>
            </a:r>
            <a:r>
              <a:rPr lang="en-US" altLang="en-US" sz="2000" dirty="0" err="1" smtClean="0"/>
              <a:t>i</a:t>
            </a:r>
            <a:r>
              <a:rPr lang="en-US" altLang="en-US" sz="2000" dirty="0" smtClean="0"/>
              <a:t>	</a:t>
            </a:r>
            <a:r>
              <a:rPr lang="en-US" altLang="en-US" sz="2000" dirty="0" err="1" smtClean="0"/>
              <a:t>rdf:type</a:t>
            </a:r>
            <a:r>
              <a:rPr lang="en-US" altLang="en-US" sz="2000" dirty="0"/>
              <a:t>	 </a:t>
            </a:r>
            <a:r>
              <a:rPr lang="en-US" altLang="en-US" sz="2000" dirty="0" smtClean="0"/>
              <a:t>   </a:t>
            </a:r>
            <a:r>
              <a:rPr lang="en-US" altLang="en-US" sz="2000" dirty="0" err="1" smtClean="0"/>
              <a:t>uni:course</a:t>
            </a:r>
            <a:r>
              <a:rPr lang="en-US" altLang="en-US" sz="2000" dirty="0" smtClean="0"/>
              <a:t> </a:t>
            </a:r>
            <a:r>
              <a:rPr lang="en-US" altLang="en-US" sz="2000" dirty="0"/>
              <a:t>.</a:t>
            </a:r>
          </a:p>
          <a:p>
            <a:pPr>
              <a:lnSpc>
                <a:spcPct val="80000"/>
              </a:lnSpc>
              <a:buFont typeface="Wingdings" panose="05000000000000000000" pitchFamily="2" charset="2"/>
              <a:buNone/>
            </a:pPr>
            <a:r>
              <a:rPr lang="en-US" altLang="en-US" sz="2000" dirty="0"/>
              <a:t>}</a:t>
            </a:r>
          </a:p>
          <a:p>
            <a:pPr>
              <a:lnSpc>
                <a:spcPct val="80000"/>
              </a:lnSpc>
              <a:buFont typeface="Wingdings" panose="05000000000000000000" pitchFamily="2" charset="2"/>
              <a:buNone/>
            </a:pPr>
            <a:endParaRPr lang="en-US" altLang="en-US" sz="2000" dirty="0"/>
          </a:p>
          <a:p>
            <a:pPr>
              <a:lnSpc>
                <a:spcPct val="80000"/>
              </a:lnSpc>
              <a:buFont typeface="Wingdings" panose="05000000000000000000" pitchFamily="2" charset="2"/>
              <a:buNone/>
            </a:pPr>
            <a:endParaRPr lang="en-US" altLang="en-US" sz="2000" dirty="0"/>
          </a:p>
          <a:p>
            <a:pPr>
              <a:lnSpc>
                <a:spcPct val="80000"/>
              </a:lnSpc>
              <a:buFont typeface="Wingdings" panose="05000000000000000000" pitchFamily="2" charset="2"/>
              <a:buNone/>
            </a:pPr>
            <a:endParaRPr lang="el-GR" altLang="en-US" sz="2000" dirty="0"/>
          </a:p>
        </p:txBody>
      </p:sp>
    </p:spTree>
    <p:extLst>
      <p:ext uri="{BB962C8B-B14F-4D97-AF65-F5344CB8AC3E}">
        <p14:creationId xmlns:p14="http://schemas.microsoft.com/office/powerpoint/2010/main" val="17473730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AutoShape 2"/>
          <p:cNvSpPr>
            <a:spLocks noGrp="1" noChangeArrowheads="1"/>
          </p:cNvSpPr>
          <p:nvPr>
            <p:ph type="title"/>
          </p:nvPr>
        </p:nvSpPr>
        <p:spPr/>
        <p:txBody>
          <a:bodyPr/>
          <a:lstStyle/>
          <a:p>
            <a:r>
              <a:rPr lang="en-US" altLang="en-US" dirty="0"/>
              <a:t>Example</a:t>
            </a:r>
            <a:endParaRPr lang="el-GR" altLang="en-US" dirty="0" smtClean="0"/>
          </a:p>
        </p:txBody>
      </p:sp>
      <p:sp>
        <p:nvSpPr>
          <p:cNvPr id="113670" name="Rectangle 3"/>
          <p:cNvSpPr>
            <a:spLocks noGrp="1" noChangeArrowheads="1"/>
          </p:cNvSpPr>
          <p:nvPr>
            <p:ph idx="1"/>
          </p:nvPr>
        </p:nvSpPr>
        <p:spPr/>
        <p:txBody>
          <a:bodyPr/>
          <a:lstStyle/>
          <a:p>
            <a:pPr defTabSz="520700">
              <a:lnSpc>
                <a:spcPct val="80000"/>
              </a:lnSpc>
              <a:tabLst>
                <a:tab pos="1079500" algn="l"/>
                <a:tab pos="1968500" algn="l"/>
                <a:tab pos="2514600" algn="l"/>
              </a:tabLst>
            </a:pPr>
            <a:r>
              <a:rPr lang="en-US" altLang="en-US" sz="2000" dirty="0" smtClean="0"/>
              <a:t>Retrieve </a:t>
            </a:r>
            <a:r>
              <a:rPr lang="en-US" altLang="en-US" sz="2000" dirty="0"/>
              <a:t>all phone numbers of staff members:</a:t>
            </a:r>
          </a:p>
          <a:p>
            <a:pPr defTabSz="520700">
              <a:lnSpc>
                <a:spcPct val="80000"/>
              </a:lnSpc>
              <a:buNone/>
              <a:tabLst>
                <a:tab pos="1079500" algn="l"/>
                <a:tab pos="1968500" algn="l"/>
                <a:tab pos="2514600" algn="l"/>
              </a:tabLst>
            </a:pPr>
            <a:r>
              <a:rPr lang="en-US" altLang="en-US" sz="2000" b="1" dirty="0"/>
              <a:t>		SELECT ?x ?y</a:t>
            </a:r>
          </a:p>
          <a:p>
            <a:pPr defTabSz="520700">
              <a:lnSpc>
                <a:spcPct val="80000"/>
              </a:lnSpc>
              <a:buNone/>
              <a:tabLst>
                <a:tab pos="1079500" algn="l"/>
                <a:tab pos="1968500" algn="l"/>
                <a:tab pos="2514600" algn="l"/>
              </a:tabLst>
            </a:pPr>
            <a:r>
              <a:rPr lang="en-US" altLang="en-US" sz="2000" b="1" dirty="0"/>
              <a:t>		WHERE </a:t>
            </a:r>
          </a:p>
          <a:p>
            <a:pPr defTabSz="520700">
              <a:lnSpc>
                <a:spcPct val="80000"/>
              </a:lnSpc>
              <a:buNone/>
              <a:tabLst>
                <a:tab pos="1079500" algn="l"/>
                <a:tab pos="1968500" algn="l"/>
                <a:tab pos="2514600" algn="l"/>
              </a:tabLst>
            </a:pPr>
            <a:r>
              <a:rPr lang="en-US" altLang="en-US" sz="2000" b="1" dirty="0"/>
              <a:t>		{ ?x </a:t>
            </a:r>
            <a:r>
              <a:rPr lang="en-US" altLang="en-US" sz="2000" b="1" dirty="0" err="1"/>
              <a:t>uni:phone</a:t>
            </a:r>
            <a:r>
              <a:rPr lang="en-US" altLang="en-US" sz="2000" b="1" dirty="0"/>
              <a:t> ?y .}</a:t>
            </a:r>
            <a:endParaRPr lang="en-GB" altLang="en-US" sz="2000" dirty="0"/>
          </a:p>
          <a:p>
            <a:pPr defTabSz="520700">
              <a:lnSpc>
                <a:spcPct val="80000"/>
              </a:lnSpc>
              <a:tabLst>
                <a:tab pos="1079500" algn="l"/>
                <a:tab pos="1968500" algn="l"/>
                <a:tab pos="2514600" algn="l"/>
              </a:tabLst>
            </a:pPr>
            <a:r>
              <a:rPr lang="en-GB" altLang="en-US" sz="2000" dirty="0"/>
              <a:t>Here </a:t>
            </a:r>
            <a:r>
              <a:rPr lang="en-GB" altLang="en-US" sz="2000" b="1" dirty="0"/>
              <a:t>?x</a:t>
            </a:r>
            <a:r>
              <a:rPr lang="en-GB" altLang="en-US" sz="2000" dirty="0"/>
              <a:t> and </a:t>
            </a:r>
            <a:r>
              <a:rPr lang="en-GB" altLang="en-US" sz="2000" b="1" dirty="0"/>
              <a:t>?y</a:t>
            </a:r>
            <a:r>
              <a:rPr lang="en-GB" altLang="en-US" sz="2000" dirty="0"/>
              <a:t> are variables, and </a:t>
            </a:r>
            <a:r>
              <a:rPr lang="en-GB" altLang="en-US" sz="2000" b="1" dirty="0"/>
              <a:t>?x </a:t>
            </a:r>
            <a:r>
              <a:rPr lang="en-GB" altLang="en-US" sz="2000" b="1" dirty="0" err="1"/>
              <a:t>uni:phone</a:t>
            </a:r>
            <a:r>
              <a:rPr lang="en-GB" altLang="en-US" sz="2000" b="1" dirty="0"/>
              <a:t> ?y</a:t>
            </a:r>
            <a:r>
              <a:rPr lang="en-GB" altLang="en-US" sz="2000" dirty="0"/>
              <a:t> represents a resource-property-value triple pattern</a:t>
            </a:r>
            <a:endParaRPr lang="el-GR" altLang="en-US" sz="2000" dirty="0"/>
          </a:p>
        </p:txBody>
      </p:sp>
      <p:sp>
        <p:nvSpPr>
          <p:cNvPr id="113666"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1366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1366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69D884-A3B3-432A-BD0F-385BB88C02AB}" type="slidenum">
              <a:rPr lang="el-GR" altLang="en-US">
                <a:solidFill>
                  <a:schemeClr val="bg1"/>
                </a:solidFill>
              </a:rPr>
              <a:pPr eaLnBrk="1" hangingPunct="1"/>
              <a:t>81</a:t>
            </a:fld>
            <a:endParaRPr lang="el-GR" altLang="en-US">
              <a:solidFill>
                <a:schemeClr val="bg1"/>
              </a:solidFill>
            </a:endParaRPr>
          </a:p>
        </p:txBody>
      </p:sp>
    </p:spTree>
    <p:extLst>
      <p:ext uri="{BB962C8B-B14F-4D97-AF65-F5344CB8AC3E}">
        <p14:creationId xmlns:p14="http://schemas.microsoft.com/office/powerpoint/2010/main" val="27581996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AutoShape 2"/>
          <p:cNvSpPr>
            <a:spLocks noGrp="1" noChangeArrowheads="1"/>
          </p:cNvSpPr>
          <p:nvPr>
            <p:ph type="title"/>
          </p:nvPr>
        </p:nvSpPr>
        <p:spPr/>
        <p:txBody>
          <a:bodyPr/>
          <a:lstStyle/>
          <a:p>
            <a:pPr eaLnBrk="1" hangingPunct="1"/>
            <a:r>
              <a:rPr lang="el-GR" altLang="en-US" smtClean="0"/>
              <a:t>Using select-from-where </a:t>
            </a:r>
          </a:p>
        </p:txBody>
      </p:sp>
      <p:sp>
        <p:nvSpPr>
          <p:cNvPr id="113670" name="Rectangle 3"/>
          <p:cNvSpPr>
            <a:spLocks noGrp="1" noChangeArrowheads="1"/>
          </p:cNvSpPr>
          <p:nvPr>
            <p:ph idx="1"/>
          </p:nvPr>
        </p:nvSpPr>
        <p:spPr/>
        <p:txBody>
          <a:bodyPr/>
          <a:lstStyle/>
          <a:p>
            <a:pPr defTabSz="520700">
              <a:lnSpc>
                <a:spcPct val="80000"/>
              </a:lnSpc>
              <a:tabLst>
                <a:tab pos="1079500" algn="l"/>
                <a:tab pos="1968500" algn="l"/>
                <a:tab pos="2514600" algn="l"/>
              </a:tabLst>
            </a:pPr>
            <a:r>
              <a:rPr lang="en-US" altLang="en-US" sz="2000" dirty="0"/>
              <a:t>As in SQL, SPARQL queries have a SELECT-FROM-WHERE structure:</a:t>
            </a:r>
            <a:endParaRPr lang="en-GB" altLang="en-US" sz="2000" b="1" dirty="0"/>
          </a:p>
          <a:p>
            <a:pPr lvl="1" defTabSz="520700">
              <a:lnSpc>
                <a:spcPct val="80000"/>
              </a:lnSpc>
              <a:tabLst>
                <a:tab pos="1079500" algn="l"/>
                <a:tab pos="1968500" algn="l"/>
                <a:tab pos="2514600" algn="l"/>
              </a:tabLst>
            </a:pPr>
            <a:r>
              <a:rPr lang="en-GB" altLang="en-US" sz="1800" b="1" dirty="0"/>
              <a:t>SELECT</a:t>
            </a:r>
            <a:r>
              <a:rPr lang="en-GB" altLang="en-US" sz="1800" dirty="0"/>
              <a:t> specifies the projection: the number and order of retrieved data</a:t>
            </a:r>
            <a:endParaRPr lang="en-GB" altLang="en-US" sz="1800" b="1" dirty="0"/>
          </a:p>
          <a:p>
            <a:pPr lvl="1" defTabSz="520700">
              <a:lnSpc>
                <a:spcPct val="80000"/>
              </a:lnSpc>
              <a:tabLst>
                <a:tab pos="1079500" algn="l"/>
                <a:tab pos="1968500" algn="l"/>
                <a:tab pos="2514600" algn="l"/>
              </a:tabLst>
            </a:pPr>
            <a:r>
              <a:rPr lang="en-GB" altLang="en-US" sz="1800" b="1" dirty="0"/>
              <a:t>FROM</a:t>
            </a:r>
            <a:r>
              <a:rPr lang="en-GB" altLang="en-US" sz="1800" dirty="0"/>
              <a:t> is used to specify the source being queried (optional)</a:t>
            </a:r>
            <a:endParaRPr lang="en-GB" altLang="en-US" sz="1800" b="1" dirty="0"/>
          </a:p>
          <a:p>
            <a:pPr lvl="1" defTabSz="520700">
              <a:lnSpc>
                <a:spcPct val="80000"/>
              </a:lnSpc>
              <a:tabLst>
                <a:tab pos="1079500" algn="l"/>
                <a:tab pos="1968500" algn="l"/>
                <a:tab pos="2514600" algn="l"/>
              </a:tabLst>
            </a:pPr>
            <a:r>
              <a:rPr lang="en-GB" altLang="en-US" sz="1800" b="1" dirty="0"/>
              <a:t>WHERE</a:t>
            </a:r>
            <a:r>
              <a:rPr lang="en-GB" altLang="en-US" sz="1800" dirty="0"/>
              <a:t> imposes constraints on possible solutions in the form of graph pattern templates and </a:t>
            </a:r>
            <a:r>
              <a:rPr lang="en-GB" altLang="en-US" sz="1800" dirty="0" smtClean="0"/>
              <a:t>Boolean constraints - conjunctions (AND) and disjunctions (OR)</a:t>
            </a:r>
            <a:endParaRPr lang="en-US" altLang="en-US" sz="1800" dirty="0"/>
          </a:p>
        </p:txBody>
      </p:sp>
      <p:sp>
        <p:nvSpPr>
          <p:cNvPr id="113666"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1366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1366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69D884-A3B3-432A-BD0F-385BB88C02AB}" type="slidenum">
              <a:rPr lang="el-GR" altLang="en-US">
                <a:solidFill>
                  <a:schemeClr val="bg1"/>
                </a:solidFill>
              </a:rPr>
              <a:pPr eaLnBrk="1" hangingPunct="1"/>
              <a:t>82</a:t>
            </a:fld>
            <a:endParaRPr lang="el-GR" altLang="en-US">
              <a:solidFill>
                <a:schemeClr val="bg1"/>
              </a:solidFill>
            </a:endParaRPr>
          </a:p>
        </p:txBody>
      </p:sp>
    </p:spTree>
    <p:extLst>
      <p:ext uri="{BB962C8B-B14F-4D97-AF65-F5344CB8AC3E}">
        <p14:creationId xmlns:p14="http://schemas.microsoft.com/office/powerpoint/2010/main" val="34666631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AutoShape 2"/>
          <p:cNvSpPr>
            <a:spLocks noGrp="1" noChangeArrowheads="1"/>
          </p:cNvSpPr>
          <p:nvPr>
            <p:ph type="title"/>
          </p:nvPr>
        </p:nvSpPr>
        <p:spPr/>
        <p:txBody>
          <a:bodyPr/>
          <a:lstStyle/>
          <a:p>
            <a:pPr eaLnBrk="1" hangingPunct="1"/>
            <a:r>
              <a:rPr lang="el-GR" altLang="en-US" smtClean="0"/>
              <a:t>Implicit Join </a:t>
            </a:r>
          </a:p>
        </p:txBody>
      </p:sp>
      <p:sp>
        <p:nvSpPr>
          <p:cNvPr id="114694" name="Rectangle 3"/>
          <p:cNvSpPr>
            <a:spLocks noGrp="1" noChangeArrowheads="1"/>
          </p:cNvSpPr>
          <p:nvPr>
            <p:ph idx="1"/>
          </p:nvPr>
        </p:nvSpPr>
        <p:spPr/>
        <p:txBody>
          <a:bodyPr/>
          <a:lstStyle/>
          <a:p>
            <a:pPr defTabSz="520700">
              <a:spcAft>
                <a:spcPct val="30000"/>
              </a:spcAft>
              <a:tabLst>
                <a:tab pos="1079500" algn="l"/>
                <a:tab pos="1968500" algn="l"/>
                <a:tab pos="2514600" algn="l"/>
              </a:tabLst>
            </a:pPr>
            <a:r>
              <a:rPr lang="en-US" altLang="en-US" sz="2000" dirty="0"/>
              <a:t>Retrieve all lecturers and their phone numbers:</a:t>
            </a:r>
            <a:endParaRPr lang="en-US" altLang="en-US" sz="2000" b="1" dirty="0"/>
          </a:p>
          <a:p>
            <a:pPr defTabSz="520700">
              <a:buNone/>
              <a:tabLst>
                <a:tab pos="1079500" algn="l"/>
                <a:tab pos="1968500" algn="l"/>
                <a:tab pos="2514600" algn="l"/>
              </a:tabLst>
            </a:pPr>
            <a:r>
              <a:rPr lang="en-US" altLang="en-US" sz="2000" b="1" dirty="0"/>
              <a:t>		SELECT ?x ?y</a:t>
            </a:r>
          </a:p>
          <a:p>
            <a:pPr defTabSz="520700">
              <a:lnSpc>
                <a:spcPct val="70000"/>
              </a:lnSpc>
              <a:spcAft>
                <a:spcPct val="40000"/>
              </a:spcAft>
              <a:buNone/>
              <a:tabLst>
                <a:tab pos="1079500" algn="l"/>
                <a:tab pos="1968500" algn="l"/>
                <a:tab pos="2514600" algn="l"/>
              </a:tabLst>
            </a:pPr>
            <a:r>
              <a:rPr lang="en-US" altLang="en-US" sz="2000" b="1" dirty="0"/>
              <a:t>		WHERE</a:t>
            </a:r>
          </a:p>
          <a:p>
            <a:pPr defTabSz="520700">
              <a:lnSpc>
                <a:spcPct val="70000"/>
              </a:lnSpc>
              <a:spcAft>
                <a:spcPct val="40000"/>
              </a:spcAft>
              <a:buNone/>
              <a:tabLst>
                <a:tab pos="1079500" algn="l"/>
                <a:tab pos="1968500" algn="l"/>
                <a:tab pos="2514600" algn="l"/>
              </a:tabLst>
            </a:pPr>
            <a:r>
              <a:rPr lang="en-US" altLang="en-US" sz="2000" b="1" dirty="0"/>
              <a:t>		{ ?x </a:t>
            </a:r>
            <a:r>
              <a:rPr lang="en-US" altLang="en-US" sz="2000" b="1" dirty="0" err="1"/>
              <a:t>rdf:type</a:t>
            </a:r>
            <a:r>
              <a:rPr lang="en-US" altLang="en-US" sz="2000" b="1" dirty="0"/>
              <a:t> </a:t>
            </a:r>
            <a:r>
              <a:rPr lang="en-US" altLang="en-US" sz="2000" b="1" dirty="0" err="1"/>
              <a:t>uni:Lecturer</a:t>
            </a:r>
            <a:r>
              <a:rPr lang="en-US" altLang="en-US" sz="2000" b="1" dirty="0"/>
              <a:t> ;</a:t>
            </a:r>
          </a:p>
          <a:p>
            <a:pPr defTabSz="520700">
              <a:lnSpc>
                <a:spcPct val="70000"/>
              </a:lnSpc>
              <a:spcAft>
                <a:spcPct val="40000"/>
              </a:spcAft>
              <a:buNone/>
              <a:tabLst>
                <a:tab pos="1079500" algn="l"/>
                <a:tab pos="1968500" algn="l"/>
                <a:tab pos="2514600" algn="l"/>
              </a:tabLst>
            </a:pPr>
            <a:r>
              <a:rPr lang="en-US" altLang="en-US" sz="2000" b="1" dirty="0"/>
              <a:t>	    		 </a:t>
            </a:r>
            <a:r>
              <a:rPr lang="en-US" altLang="en-US" sz="2000" b="1" dirty="0" err="1"/>
              <a:t>uni:phone</a:t>
            </a:r>
            <a:r>
              <a:rPr lang="en-US" altLang="en-US" sz="2000" b="1" dirty="0"/>
              <a:t> ?y . }</a:t>
            </a:r>
          </a:p>
          <a:p>
            <a:pPr defTabSz="520700">
              <a:tabLst>
                <a:tab pos="1079500" algn="l"/>
                <a:tab pos="1968500" algn="l"/>
                <a:tab pos="2514600" algn="l"/>
              </a:tabLst>
            </a:pPr>
            <a:r>
              <a:rPr lang="en-US" altLang="en-US" sz="2000" dirty="0">
                <a:solidFill>
                  <a:schemeClr val="accent1"/>
                </a:solidFill>
              </a:rPr>
              <a:t>Implicit join</a:t>
            </a:r>
            <a:r>
              <a:rPr lang="en-US" altLang="en-US" sz="2000" dirty="0"/>
              <a:t>: </a:t>
            </a:r>
            <a:endParaRPr lang="en-US" altLang="en-US" sz="2000" dirty="0" smtClean="0"/>
          </a:p>
          <a:p>
            <a:pPr defTabSz="520700">
              <a:tabLst>
                <a:tab pos="1079500" algn="l"/>
                <a:tab pos="1968500" algn="l"/>
                <a:tab pos="2514600" algn="l"/>
              </a:tabLst>
            </a:pPr>
            <a:r>
              <a:rPr lang="en-US" altLang="en-US" sz="2000" dirty="0" smtClean="0"/>
              <a:t>Restrict </a:t>
            </a:r>
            <a:r>
              <a:rPr lang="en-US" altLang="en-US" sz="2000" dirty="0"/>
              <a:t>the second pattern only to those triples, the resource of which is in the variable </a:t>
            </a:r>
            <a:r>
              <a:rPr lang="en-US" altLang="en-US" sz="2000" b="1" dirty="0"/>
              <a:t>?</a:t>
            </a:r>
            <a:r>
              <a:rPr lang="en-US" altLang="en-US" sz="2000" b="1" dirty="0" smtClean="0"/>
              <a:t>x</a:t>
            </a:r>
            <a:endParaRPr lang="en-GB" altLang="en-US" sz="2000" b="1" dirty="0"/>
          </a:p>
        </p:txBody>
      </p:sp>
      <p:sp>
        <p:nvSpPr>
          <p:cNvPr id="114690"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1469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1469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BDC5BD-0DBE-40EC-B75C-701EDFF7F77C}" type="slidenum">
              <a:rPr lang="el-GR" altLang="en-US">
                <a:solidFill>
                  <a:schemeClr val="bg1"/>
                </a:solidFill>
              </a:rPr>
              <a:pPr eaLnBrk="1" hangingPunct="1"/>
              <a:t>83</a:t>
            </a:fld>
            <a:endParaRPr lang="el-GR" altLang="en-US">
              <a:solidFill>
                <a:schemeClr val="bg1"/>
              </a:solidFill>
            </a:endParaRPr>
          </a:p>
        </p:txBody>
      </p:sp>
    </p:spTree>
    <p:extLst>
      <p:ext uri="{BB962C8B-B14F-4D97-AF65-F5344CB8AC3E}">
        <p14:creationId xmlns:p14="http://schemas.microsoft.com/office/powerpoint/2010/main" val="36633970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a:spLocks noGrp="1" noChangeArrowheads="1"/>
          </p:cNvSpPr>
          <p:nvPr>
            <p:ph type="title"/>
          </p:nvPr>
        </p:nvSpPr>
        <p:spPr/>
        <p:txBody>
          <a:bodyPr/>
          <a:lstStyle/>
          <a:p>
            <a:r>
              <a:rPr lang="en-US" altLang="en-US" dirty="0" smtClean="0"/>
              <a:t>Implicit join</a:t>
            </a:r>
            <a:endParaRPr lang="el-GR" altLang="en-US" dirty="0" smtClean="0"/>
          </a:p>
        </p:txBody>
      </p:sp>
      <p:sp>
        <p:nvSpPr>
          <p:cNvPr id="115715" name="Rectangle 3"/>
          <p:cNvSpPr>
            <a:spLocks noGrp="1" noChangeArrowheads="1"/>
          </p:cNvSpPr>
          <p:nvPr>
            <p:ph type="body" idx="1"/>
          </p:nvPr>
        </p:nvSpPr>
        <p:spPr/>
        <p:txBody>
          <a:bodyPr>
            <a:normAutofit lnSpcReduction="10000"/>
          </a:bodyPr>
          <a:lstStyle/>
          <a:p>
            <a:r>
              <a:rPr lang="en-GB" altLang="en-US" dirty="0"/>
              <a:t>a semicolon indicates that the following triple shares its subject with the previous one</a:t>
            </a:r>
            <a:endParaRPr lang="el-GR" altLang="en-US" dirty="0"/>
          </a:p>
          <a:p>
            <a:r>
              <a:rPr lang="en-US" altLang="en-US" dirty="0" smtClean="0"/>
              <a:t>The previous query is equivalent to writing:</a:t>
            </a:r>
          </a:p>
          <a:p>
            <a:pPr>
              <a:buFont typeface="Wingdings" panose="05000000000000000000" pitchFamily="2" charset="2"/>
              <a:buNone/>
            </a:pPr>
            <a:r>
              <a:rPr lang="en-US" altLang="en-US" b="1" dirty="0" smtClean="0"/>
              <a:t>SELECT ?x ?y</a:t>
            </a:r>
          </a:p>
          <a:p>
            <a:pPr>
              <a:buFont typeface="Wingdings" panose="05000000000000000000" pitchFamily="2" charset="2"/>
              <a:buNone/>
            </a:pPr>
            <a:r>
              <a:rPr lang="en-US" altLang="en-US" b="1" dirty="0" smtClean="0"/>
              <a:t>WHERE</a:t>
            </a:r>
          </a:p>
          <a:p>
            <a:pPr>
              <a:buFont typeface="Wingdings" panose="05000000000000000000" pitchFamily="2" charset="2"/>
              <a:buNone/>
            </a:pPr>
            <a:r>
              <a:rPr lang="en-US" altLang="en-US" b="1" dirty="0" smtClean="0"/>
              <a:t>{</a:t>
            </a:r>
          </a:p>
          <a:p>
            <a:pPr>
              <a:buFont typeface="Wingdings" panose="05000000000000000000" pitchFamily="2" charset="2"/>
              <a:buNone/>
            </a:pPr>
            <a:r>
              <a:rPr lang="en-US" altLang="en-US" b="1" dirty="0" smtClean="0"/>
              <a:t>	?x </a:t>
            </a:r>
            <a:r>
              <a:rPr lang="en-US" altLang="en-US" b="1" dirty="0" err="1" smtClean="0"/>
              <a:t>rdf:type</a:t>
            </a:r>
            <a:r>
              <a:rPr lang="en-US" altLang="en-US" b="1" dirty="0" smtClean="0"/>
              <a:t> </a:t>
            </a:r>
            <a:r>
              <a:rPr lang="en-US" altLang="en-US" b="1" dirty="0" err="1" smtClean="0"/>
              <a:t>uni:Lecturer</a:t>
            </a:r>
            <a:r>
              <a:rPr lang="en-US" altLang="en-US" b="1" dirty="0" smtClean="0"/>
              <a:t> .</a:t>
            </a:r>
          </a:p>
          <a:p>
            <a:pPr>
              <a:buFont typeface="Wingdings" panose="05000000000000000000" pitchFamily="2" charset="2"/>
              <a:buNone/>
            </a:pPr>
            <a:r>
              <a:rPr lang="en-US" altLang="en-US" b="1" dirty="0" smtClean="0"/>
              <a:t>	?x </a:t>
            </a:r>
            <a:r>
              <a:rPr lang="en-US" altLang="en-US" b="1" dirty="0" err="1" smtClean="0"/>
              <a:t>uni:phone</a:t>
            </a:r>
            <a:r>
              <a:rPr lang="en-US" altLang="en-US" b="1" dirty="0" smtClean="0"/>
              <a:t> ?y .</a:t>
            </a:r>
          </a:p>
          <a:p>
            <a:pPr>
              <a:buFont typeface="Wingdings" panose="05000000000000000000" pitchFamily="2" charset="2"/>
              <a:buNone/>
            </a:pPr>
            <a:r>
              <a:rPr lang="en-US" altLang="en-US" b="1" dirty="0" smtClean="0"/>
              <a:t>}</a:t>
            </a:r>
          </a:p>
          <a:p>
            <a:pPr>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20490036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AutoShape 2"/>
          <p:cNvSpPr>
            <a:spLocks noGrp="1" noChangeArrowheads="1"/>
          </p:cNvSpPr>
          <p:nvPr>
            <p:ph type="title"/>
          </p:nvPr>
        </p:nvSpPr>
        <p:spPr/>
        <p:txBody>
          <a:bodyPr/>
          <a:lstStyle/>
          <a:p>
            <a:pPr eaLnBrk="1" hangingPunct="1"/>
            <a:r>
              <a:rPr lang="en-US" altLang="en-US" smtClean="0"/>
              <a:t>Explicit Join</a:t>
            </a:r>
            <a:endParaRPr lang="el-GR" altLang="en-US" smtClean="0"/>
          </a:p>
        </p:txBody>
      </p:sp>
      <p:sp>
        <p:nvSpPr>
          <p:cNvPr id="118790" name="Rectangle 3"/>
          <p:cNvSpPr>
            <a:spLocks noGrp="1" noChangeArrowheads="1"/>
          </p:cNvSpPr>
          <p:nvPr>
            <p:ph idx="1"/>
          </p:nvPr>
        </p:nvSpPr>
        <p:spPr/>
        <p:txBody>
          <a:bodyPr>
            <a:normAutofit fontScale="92500" lnSpcReduction="10000"/>
          </a:bodyPr>
          <a:lstStyle/>
          <a:p>
            <a:pPr defTabSz="520700">
              <a:spcAft>
                <a:spcPct val="30000"/>
              </a:spcAft>
              <a:tabLst>
                <a:tab pos="1079500" algn="l"/>
                <a:tab pos="1968500" algn="l"/>
                <a:tab pos="2514600" algn="l"/>
              </a:tabLst>
              <a:defRPr/>
            </a:pPr>
            <a:r>
              <a:rPr lang="en-US" dirty="0" smtClean="0"/>
              <a:t>Retrieve the name of all courses taught by the lecturer with ID 949352</a:t>
            </a:r>
            <a:endParaRPr lang="en-US" b="1" dirty="0" smtClean="0"/>
          </a:p>
          <a:p>
            <a:pPr>
              <a:buFont typeface="Wingdings" panose="05000000000000000000" pitchFamily="2" charset="2"/>
              <a:buNone/>
              <a:defRPr/>
            </a:pPr>
            <a:r>
              <a:rPr lang="en-US" b="1" dirty="0" smtClean="0"/>
              <a:t>SELECT ?n</a:t>
            </a:r>
          </a:p>
          <a:p>
            <a:pPr>
              <a:buFont typeface="Wingdings" panose="05000000000000000000" pitchFamily="2" charset="2"/>
              <a:buNone/>
              <a:defRPr/>
            </a:pPr>
            <a:r>
              <a:rPr lang="en-US" b="1" dirty="0" smtClean="0"/>
              <a:t>WHERE</a:t>
            </a:r>
          </a:p>
          <a:p>
            <a:pPr>
              <a:buFont typeface="Wingdings" panose="05000000000000000000" pitchFamily="2" charset="2"/>
              <a:buNone/>
              <a:defRPr/>
            </a:pPr>
            <a:r>
              <a:rPr lang="en-US" b="1" dirty="0" smtClean="0"/>
              <a:t>{</a:t>
            </a:r>
          </a:p>
          <a:p>
            <a:pPr>
              <a:buFont typeface="Wingdings" panose="05000000000000000000" pitchFamily="2" charset="2"/>
              <a:buNone/>
              <a:defRPr/>
            </a:pPr>
            <a:r>
              <a:rPr lang="en-US" b="1" dirty="0" smtClean="0"/>
              <a:t>	?x </a:t>
            </a:r>
            <a:r>
              <a:rPr lang="en-US" b="1" dirty="0" err="1" smtClean="0"/>
              <a:t>rdf:type</a:t>
            </a:r>
            <a:r>
              <a:rPr lang="en-US" b="1" dirty="0" smtClean="0"/>
              <a:t> </a:t>
            </a:r>
            <a:r>
              <a:rPr lang="en-US" b="1" dirty="0" err="1" smtClean="0"/>
              <a:t>uni:Course</a:t>
            </a:r>
            <a:r>
              <a:rPr lang="en-US" b="1" dirty="0" smtClean="0"/>
              <a:t> ;</a:t>
            </a:r>
          </a:p>
          <a:p>
            <a:pPr>
              <a:buFont typeface="Wingdings" panose="05000000000000000000" pitchFamily="2" charset="2"/>
              <a:buNone/>
              <a:defRPr/>
            </a:pPr>
            <a:r>
              <a:rPr lang="en-US" b="1" dirty="0" smtClean="0"/>
              <a:t>		</a:t>
            </a:r>
            <a:r>
              <a:rPr lang="en-US" b="1" dirty="0" err="1" smtClean="0"/>
              <a:t>uni:isTaughtBy</a:t>
            </a:r>
            <a:r>
              <a:rPr lang="en-US" b="1" dirty="0" smtClean="0"/>
              <a:t> :949352 .</a:t>
            </a:r>
          </a:p>
          <a:p>
            <a:pPr>
              <a:buFont typeface="Wingdings" panose="05000000000000000000" pitchFamily="2" charset="2"/>
              <a:buNone/>
              <a:defRPr/>
            </a:pPr>
            <a:r>
              <a:rPr lang="en-US" b="1" dirty="0" smtClean="0"/>
              <a:t>	?c </a:t>
            </a:r>
            <a:r>
              <a:rPr lang="en-US" b="1" dirty="0" err="1" smtClean="0"/>
              <a:t>uni:name</a:t>
            </a:r>
            <a:r>
              <a:rPr lang="en-US" b="1" dirty="0" smtClean="0"/>
              <a:t> ?n .</a:t>
            </a:r>
          </a:p>
          <a:p>
            <a:pPr>
              <a:buFont typeface="Wingdings" panose="05000000000000000000" pitchFamily="2" charset="2"/>
              <a:buNone/>
              <a:defRPr/>
            </a:pPr>
            <a:r>
              <a:rPr lang="en-US" b="1" dirty="0" smtClean="0"/>
              <a:t>	FILTER (?c = ?x) .</a:t>
            </a:r>
          </a:p>
          <a:p>
            <a:pPr>
              <a:buFont typeface="Wingdings" panose="05000000000000000000" pitchFamily="2" charset="2"/>
              <a:buNone/>
              <a:defRPr/>
            </a:pPr>
            <a:r>
              <a:rPr lang="en-US" b="1" dirty="0" smtClean="0"/>
              <a:t>}</a:t>
            </a:r>
          </a:p>
        </p:txBody>
      </p:sp>
      <p:sp>
        <p:nvSpPr>
          <p:cNvPr id="116738"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1673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1674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2BF4D4-C6FF-4975-AAE8-EF255F7D2FC8}" type="slidenum">
              <a:rPr lang="el-GR" altLang="en-US">
                <a:solidFill>
                  <a:schemeClr val="bg1"/>
                </a:solidFill>
              </a:rPr>
              <a:pPr eaLnBrk="1" hangingPunct="1"/>
              <a:t>85</a:t>
            </a:fld>
            <a:endParaRPr lang="el-GR" altLang="en-US">
              <a:solidFill>
                <a:schemeClr val="bg1"/>
              </a:solidFill>
            </a:endParaRPr>
          </a:p>
        </p:txBody>
      </p:sp>
    </p:spTree>
    <p:extLst>
      <p:ext uri="{BB962C8B-B14F-4D97-AF65-F5344CB8AC3E}">
        <p14:creationId xmlns:p14="http://schemas.microsoft.com/office/powerpoint/2010/main" val="31119332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 Τίτλος"/>
          <p:cNvSpPr>
            <a:spLocks noGrp="1"/>
          </p:cNvSpPr>
          <p:nvPr>
            <p:ph type="title"/>
          </p:nvPr>
        </p:nvSpPr>
        <p:spPr/>
        <p:txBody>
          <a:bodyPr/>
          <a:lstStyle/>
          <a:p>
            <a:r>
              <a:rPr lang="en-US" altLang="en-US" smtClean="0"/>
              <a:t>Optional Patterns</a:t>
            </a:r>
            <a:endParaRPr lang="el-GR" altLang="en-US" smtClean="0"/>
          </a:p>
        </p:txBody>
      </p:sp>
      <p:sp>
        <p:nvSpPr>
          <p:cNvPr id="3" name="2 - Θέση περιεχομένου"/>
          <p:cNvSpPr>
            <a:spLocks noGrp="1"/>
          </p:cNvSpPr>
          <p:nvPr>
            <p:ph idx="1"/>
          </p:nvPr>
        </p:nvSpPr>
        <p:spPr/>
        <p:txBody>
          <a:bodyPr>
            <a:normAutofit fontScale="92500" lnSpcReduction="20000"/>
          </a:bodyPr>
          <a:lstStyle/>
          <a:p>
            <a:pPr>
              <a:buFont typeface="Wingdings" panose="05000000000000000000" pitchFamily="2" charset="2"/>
              <a:buNone/>
              <a:defRPr/>
            </a:pPr>
            <a:r>
              <a:rPr lang="en-US" b="1" dirty="0" smtClean="0"/>
              <a:t>&lt;</a:t>
            </a:r>
            <a:r>
              <a:rPr lang="en-US" b="1" dirty="0" err="1" smtClean="0"/>
              <a:t>uni:lecturer</a:t>
            </a:r>
            <a:r>
              <a:rPr lang="en-US" b="1" dirty="0" smtClean="0"/>
              <a:t> </a:t>
            </a:r>
            <a:r>
              <a:rPr lang="en-US" b="1" dirty="0" err="1" smtClean="0"/>
              <a:t>rdf:about</a:t>
            </a:r>
            <a:r>
              <a:rPr lang="en-US" b="1" dirty="0" smtClean="0"/>
              <a:t>=“949352”&gt;</a:t>
            </a:r>
          </a:p>
          <a:p>
            <a:pPr>
              <a:buFont typeface="Wingdings" panose="05000000000000000000" pitchFamily="2" charset="2"/>
              <a:buNone/>
              <a:defRPr/>
            </a:pPr>
            <a:r>
              <a:rPr lang="en-US" b="1" dirty="0" smtClean="0"/>
              <a:t>	&lt;</a:t>
            </a:r>
            <a:r>
              <a:rPr lang="en-US" b="1" dirty="0" err="1" smtClean="0"/>
              <a:t>uni:name</a:t>
            </a:r>
            <a:r>
              <a:rPr lang="en-US" b="1" dirty="0" smtClean="0"/>
              <a:t>&gt;</a:t>
            </a:r>
            <a:r>
              <a:rPr lang="en-US" b="1" dirty="0" err="1" smtClean="0"/>
              <a:t>Grigoris</a:t>
            </a:r>
            <a:r>
              <a:rPr lang="en-US" b="1" dirty="0" smtClean="0"/>
              <a:t> Antoniou&lt;/</a:t>
            </a:r>
            <a:r>
              <a:rPr lang="en-US" b="1" dirty="0" err="1" smtClean="0"/>
              <a:t>uni:name</a:t>
            </a:r>
            <a:r>
              <a:rPr lang="en-US" b="1" dirty="0" smtClean="0"/>
              <a:t>&gt;</a:t>
            </a:r>
          </a:p>
          <a:p>
            <a:pPr>
              <a:buFont typeface="Wingdings" panose="05000000000000000000" pitchFamily="2" charset="2"/>
              <a:buNone/>
              <a:defRPr/>
            </a:pPr>
            <a:r>
              <a:rPr lang="en-US" b="1" dirty="0" smtClean="0"/>
              <a:t>&lt;/</a:t>
            </a:r>
            <a:r>
              <a:rPr lang="en-US" b="1" dirty="0" err="1" smtClean="0"/>
              <a:t>uni:lecturer</a:t>
            </a:r>
            <a:r>
              <a:rPr lang="en-US" b="1" dirty="0" smtClean="0"/>
              <a:t>&gt;</a:t>
            </a:r>
          </a:p>
          <a:p>
            <a:pPr>
              <a:buFont typeface="Wingdings" panose="05000000000000000000" pitchFamily="2" charset="2"/>
              <a:buNone/>
              <a:defRPr/>
            </a:pPr>
            <a:r>
              <a:rPr lang="en-US" b="1" dirty="0" smtClean="0"/>
              <a:t>&lt;</a:t>
            </a:r>
            <a:r>
              <a:rPr lang="en-US" b="1" dirty="0" err="1" smtClean="0"/>
              <a:t>uni:professor</a:t>
            </a:r>
            <a:r>
              <a:rPr lang="en-US" b="1" dirty="0" smtClean="0"/>
              <a:t> </a:t>
            </a:r>
            <a:r>
              <a:rPr lang="en-US" b="1" dirty="0" err="1" smtClean="0"/>
              <a:t>rdf:about</a:t>
            </a:r>
            <a:r>
              <a:rPr lang="en-US" b="1" dirty="0" smtClean="0"/>
              <a:t>=“94318”&gt;</a:t>
            </a:r>
          </a:p>
          <a:p>
            <a:pPr>
              <a:buFont typeface="Wingdings" panose="05000000000000000000" pitchFamily="2" charset="2"/>
              <a:buNone/>
              <a:defRPr/>
            </a:pPr>
            <a:r>
              <a:rPr lang="en-US" b="1" dirty="0" smtClean="0"/>
              <a:t>	&lt;</a:t>
            </a:r>
            <a:r>
              <a:rPr lang="en-US" b="1" dirty="0" err="1" smtClean="0"/>
              <a:t>uni:name</a:t>
            </a:r>
            <a:r>
              <a:rPr lang="en-US" b="1" dirty="0" smtClean="0"/>
              <a:t>&gt;David </a:t>
            </a:r>
            <a:r>
              <a:rPr lang="en-US" b="1" dirty="0" err="1" smtClean="0"/>
              <a:t>Billington</a:t>
            </a:r>
            <a:r>
              <a:rPr lang="en-US" b="1" dirty="0" smtClean="0"/>
              <a:t>&lt;/</a:t>
            </a:r>
            <a:r>
              <a:rPr lang="en-US" b="1" dirty="0" err="1" smtClean="0"/>
              <a:t>uni:name</a:t>
            </a:r>
            <a:r>
              <a:rPr lang="en-US" b="1" dirty="0" smtClean="0"/>
              <a:t>&gt;</a:t>
            </a:r>
          </a:p>
          <a:p>
            <a:pPr>
              <a:buFont typeface="Wingdings" panose="05000000000000000000" pitchFamily="2" charset="2"/>
              <a:buNone/>
              <a:defRPr/>
            </a:pPr>
            <a:r>
              <a:rPr lang="en-US" b="1" dirty="0" smtClean="0"/>
              <a:t>	&lt;</a:t>
            </a:r>
            <a:r>
              <a:rPr lang="en-US" b="1" dirty="0" err="1" smtClean="0"/>
              <a:t>uni:email</a:t>
            </a:r>
            <a:r>
              <a:rPr lang="en-US" b="1" dirty="0" smtClean="0"/>
              <a:t>&gt;david@work.example.org&lt;/</a:t>
            </a:r>
            <a:r>
              <a:rPr lang="en-US" b="1" dirty="0" err="1" smtClean="0"/>
              <a:t>uni:email</a:t>
            </a:r>
            <a:r>
              <a:rPr lang="en-US" b="1" dirty="0" smtClean="0"/>
              <a:t>&gt;</a:t>
            </a:r>
          </a:p>
          <a:p>
            <a:pPr>
              <a:buFont typeface="Wingdings" panose="05000000000000000000" pitchFamily="2" charset="2"/>
              <a:buNone/>
              <a:defRPr/>
            </a:pPr>
            <a:r>
              <a:rPr lang="en-US" b="1" dirty="0" smtClean="0"/>
              <a:t>&lt;/</a:t>
            </a:r>
            <a:r>
              <a:rPr lang="en-US" b="1" dirty="0" err="1" smtClean="0"/>
              <a:t>uni:professor</a:t>
            </a:r>
            <a:r>
              <a:rPr lang="en-US" b="1" dirty="0" smtClean="0"/>
              <a:t>&gt;</a:t>
            </a:r>
          </a:p>
          <a:p>
            <a:pPr>
              <a:buFont typeface="Wingdings" panose="05000000000000000000" pitchFamily="2" charset="2"/>
              <a:buNone/>
              <a:defRPr/>
            </a:pPr>
            <a:endParaRPr lang="en-US" b="1" dirty="0" smtClean="0"/>
          </a:p>
          <a:p>
            <a:pPr>
              <a:defRPr/>
            </a:pPr>
            <a:r>
              <a:rPr lang="en-US" b="1" dirty="0" smtClean="0"/>
              <a:t>For one lecturer it only lists the name</a:t>
            </a:r>
          </a:p>
          <a:p>
            <a:pPr>
              <a:defRPr/>
            </a:pPr>
            <a:r>
              <a:rPr lang="en-US" b="1" dirty="0" smtClean="0"/>
              <a:t>For the other it also lists the email address</a:t>
            </a:r>
            <a:endParaRPr lang="el-GR" b="1" dirty="0"/>
          </a:p>
        </p:txBody>
      </p:sp>
      <p:sp>
        <p:nvSpPr>
          <p:cNvPr id="117764"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17765"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1776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22FF15-FDBB-4696-8157-18B04029644B}" type="slidenum">
              <a:rPr lang="el-GR" altLang="en-US">
                <a:solidFill>
                  <a:schemeClr val="bg1"/>
                </a:solidFill>
              </a:rPr>
              <a:pPr eaLnBrk="1" hangingPunct="1"/>
              <a:t>86</a:t>
            </a:fld>
            <a:endParaRPr lang="el-GR" altLang="en-US">
              <a:solidFill>
                <a:schemeClr val="bg1"/>
              </a:solidFill>
            </a:endParaRPr>
          </a:p>
        </p:txBody>
      </p:sp>
    </p:spTree>
    <p:extLst>
      <p:ext uri="{BB962C8B-B14F-4D97-AF65-F5344CB8AC3E}">
        <p14:creationId xmlns:p14="http://schemas.microsoft.com/office/powerpoint/2010/main" val="28497833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1 - Τίτλος"/>
          <p:cNvSpPr>
            <a:spLocks noGrp="1"/>
          </p:cNvSpPr>
          <p:nvPr>
            <p:ph type="title"/>
          </p:nvPr>
        </p:nvSpPr>
        <p:spPr/>
        <p:txBody>
          <a:bodyPr/>
          <a:lstStyle/>
          <a:p>
            <a:r>
              <a:rPr lang="en-US" altLang="en-US" dirty="0" smtClean="0"/>
              <a:t>Optional Patterns</a:t>
            </a:r>
            <a:endParaRPr lang="el-GR" altLang="en-US" dirty="0" smtClean="0"/>
          </a:p>
        </p:txBody>
      </p:sp>
      <p:sp>
        <p:nvSpPr>
          <p:cNvPr id="118787" name="2 - Θέση περιεχομένου"/>
          <p:cNvSpPr>
            <a:spLocks noGrp="1"/>
          </p:cNvSpPr>
          <p:nvPr>
            <p:ph idx="1"/>
          </p:nvPr>
        </p:nvSpPr>
        <p:spPr/>
        <p:txBody>
          <a:bodyPr/>
          <a:lstStyle/>
          <a:p>
            <a:r>
              <a:rPr lang="en-US" altLang="en-US" dirty="0" smtClean="0"/>
              <a:t>All lecturers and their email addresses:</a:t>
            </a:r>
          </a:p>
          <a:p>
            <a:pPr>
              <a:buFont typeface="Wingdings" panose="05000000000000000000" pitchFamily="2" charset="2"/>
              <a:buNone/>
            </a:pPr>
            <a:r>
              <a:rPr lang="en-US" altLang="en-US" b="1" dirty="0" smtClean="0"/>
              <a:t>SELECT ?name ?email</a:t>
            </a:r>
          </a:p>
          <a:p>
            <a:pPr>
              <a:buFont typeface="Wingdings" panose="05000000000000000000" pitchFamily="2" charset="2"/>
              <a:buNone/>
            </a:pPr>
            <a:r>
              <a:rPr lang="en-US" altLang="en-US" b="1" dirty="0" smtClean="0"/>
              <a:t>WHERE</a:t>
            </a:r>
          </a:p>
          <a:p>
            <a:pPr>
              <a:buFont typeface="Wingdings" panose="05000000000000000000" pitchFamily="2" charset="2"/>
              <a:buNone/>
            </a:pPr>
            <a:r>
              <a:rPr lang="en-US" altLang="en-US" b="1" dirty="0" smtClean="0"/>
              <a:t>{	?x </a:t>
            </a:r>
            <a:r>
              <a:rPr lang="en-US" altLang="en-US" b="1" dirty="0" err="1" smtClean="0"/>
              <a:t>rdf:type</a:t>
            </a:r>
            <a:r>
              <a:rPr lang="en-US" altLang="en-US" b="1" dirty="0" smtClean="0"/>
              <a:t> </a:t>
            </a:r>
            <a:r>
              <a:rPr lang="en-US" altLang="en-US" b="1" dirty="0" err="1" smtClean="0"/>
              <a:t>uni:Lecturer</a:t>
            </a:r>
            <a:r>
              <a:rPr lang="en-US" altLang="en-US" b="1" dirty="0" smtClean="0"/>
              <a:t> ;</a:t>
            </a:r>
          </a:p>
          <a:p>
            <a:pPr>
              <a:buFont typeface="Wingdings" panose="05000000000000000000" pitchFamily="2" charset="2"/>
              <a:buNone/>
            </a:pPr>
            <a:r>
              <a:rPr lang="en-US" altLang="en-US" b="1" dirty="0" smtClean="0"/>
              <a:t>		</a:t>
            </a:r>
            <a:r>
              <a:rPr lang="en-US" altLang="en-US" b="1" dirty="0" err="1" smtClean="0"/>
              <a:t>uni:name</a:t>
            </a:r>
            <a:r>
              <a:rPr lang="en-US" altLang="en-US" b="1" dirty="0" smtClean="0"/>
              <a:t> ?name ;</a:t>
            </a:r>
          </a:p>
          <a:p>
            <a:pPr>
              <a:buFont typeface="Wingdings" panose="05000000000000000000" pitchFamily="2" charset="2"/>
              <a:buNone/>
            </a:pPr>
            <a:r>
              <a:rPr lang="en-US" altLang="en-US" b="1" dirty="0" smtClean="0"/>
              <a:t>		</a:t>
            </a:r>
            <a:r>
              <a:rPr lang="en-US" altLang="en-US" b="1" dirty="0" err="1" smtClean="0"/>
              <a:t>uni:email</a:t>
            </a:r>
            <a:r>
              <a:rPr lang="en-US" altLang="en-US" b="1" dirty="0" smtClean="0"/>
              <a:t> ?email .</a:t>
            </a:r>
          </a:p>
          <a:p>
            <a:pPr>
              <a:buFont typeface="Wingdings" panose="05000000000000000000" pitchFamily="2" charset="2"/>
              <a:buNone/>
            </a:pPr>
            <a:r>
              <a:rPr lang="en-US" altLang="en-US" b="1" dirty="0" smtClean="0"/>
              <a:t>}</a:t>
            </a:r>
          </a:p>
          <a:p>
            <a:endParaRPr lang="el-GR" altLang="en-US" dirty="0" smtClean="0"/>
          </a:p>
        </p:txBody>
      </p:sp>
      <p:sp>
        <p:nvSpPr>
          <p:cNvPr id="118788"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1878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1879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2DB19A-11CD-4F53-A493-885F00304B3A}" type="slidenum">
              <a:rPr lang="el-GR" altLang="en-US">
                <a:solidFill>
                  <a:schemeClr val="bg1"/>
                </a:solidFill>
              </a:rPr>
              <a:pPr eaLnBrk="1" hangingPunct="1"/>
              <a:t>87</a:t>
            </a:fld>
            <a:endParaRPr lang="el-GR" altLang="en-US">
              <a:solidFill>
                <a:schemeClr val="bg1"/>
              </a:solidFill>
            </a:endParaRPr>
          </a:p>
        </p:txBody>
      </p:sp>
    </p:spTree>
    <p:extLst>
      <p:ext uri="{BB962C8B-B14F-4D97-AF65-F5344CB8AC3E}">
        <p14:creationId xmlns:p14="http://schemas.microsoft.com/office/powerpoint/2010/main" val="23196965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 Τίτλος"/>
          <p:cNvSpPr>
            <a:spLocks noGrp="1"/>
          </p:cNvSpPr>
          <p:nvPr>
            <p:ph type="title"/>
          </p:nvPr>
        </p:nvSpPr>
        <p:spPr/>
        <p:txBody>
          <a:bodyPr/>
          <a:lstStyle/>
          <a:p>
            <a:r>
              <a:rPr lang="en-US" altLang="en-US" dirty="0" smtClean="0"/>
              <a:t>Optional Patterns</a:t>
            </a:r>
            <a:endParaRPr lang="el-GR" altLang="en-US" dirty="0" smtClean="0"/>
          </a:p>
        </p:txBody>
      </p:sp>
      <p:sp>
        <p:nvSpPr>
          <p:cNvPr id="119811" name="2 - Θέση περιεχομένου"/>
          <p:cNvSpPr>
            <a:spLocks noGrp="1"/>
          </p:cNvSpPr>
          <p:nvPr>
            <p:ph idx="1"/>
          </p:nvPr>
        </p:nvSpPr>
        <p:spPr/>
        <p:txBody>
          <a:bodyPr>
            <a:normAutofit fontScale="85000" lnSpcReduction="20000"/>
          </a:bodyPr>
          <a:lstStyle/>
          <a:p>
            <a:pPr>
              <a:buFont typeface="Wingdings" panose="05000000000000000000" pitchFamily="2" charset="2"/>
              <a:buNone/>
            </a:pPr>
            <a:r>
              <a:rPr lang="en-US" altLang="en-US" b="1" dirty="0"/>
              <a:t>SELECT ?name ?email</a:t>
            </a:r>
          </a:p>
          <a:p>
            <a:pPr>
              <a:buFont typeface="Wingdings" panose="05000000000000000000" pitchFamily="2" charset="2"/>
              <a:buNone/>
            </a:pPr>
            <a:r>
              <a:rPr lang="en-US" altLang="en-US" b="1" dirty="0"/>
              <a:t>WHERE</a:t>
            </a:r>
          </a:p>
          <a:p>
            <a:pPr>
              <a:buFont typeface="Wingdings" panose="05000000000000000000" pitchFamily="2" charset="2"/>
              <a:buNone/>
            </a:pPr>
            <a:r>
              <a:rPr lang="en-US" altLang="en-US" b="1" dirty="0"/>
              <a:t>{	?x </a:t>
            </a:r>
            <a:r>
              <a:rPr lang="en-US" altLang="en-US" b="1" dirty="0" err="1"/>
              <a:t>rdf:type</a:t>
            </a:r>
            <a:r>
              <a:rPr lang="en-US" altLang="en-US" b="1" dirty="0"/>
              <a:t> </a:t>
            </a:r>
            <a:r>
              <a:rPr lang="en-US" altLang="en-US" b="1" dirty="0" err="1"/>
              <a:t>uni:Lecturer</a:t>
            </a:r>
            <a:r>
              <a:rPr lang="en-US" altLang="en-US" b="1" dirty="0"/>
              <a:t> ;</a:t>
            </a:r>
          </a:p>
          <a:p>
            <a:pPr>
              <a:buFont typeface="Wingdings" panose="05000000000000000000" pitchFamily="2" charset="2"/>
              <a:buNone/>
            </a:pPr>
            <a:r>
              <a:rPr lang="en-US" altLang="en-US" b="1" dirty="0"/>
              <a:t>		</a:t>
            </a:r>
            <a:r>
              <a:rPr lang="en-US" altLang="en-US" b="1" dirty="0" err="1"/>
              <a:t>uni:name</a:t>
            </a:r>
            <a:r>
              <a:rPr lang="en-US" altLang="en-US" b="1" dirty="0"/>
              <a:t> ?name ;</a:t>
            </a:r>
          </a:p>
          <a:p>
            <a:pPr>
              <a:buFont typeface="Wingdings" panose="05000000000000000000" pitchFamily="2" charset="2"/>
              <a:buNone/>
            </a:pPr>
            <a:r>
              <a:rPr lang="en-US" altLang="en-US" b="1" dirty="0"/>
              <a:t>		</a:t>
            </a:r>
            <a:r>
              <a:rPr lang="en-US" altLang="en-US" b="1" dirty="0" err="1"/>
              <a:t>uni:email</a:t>
            </a:r>
            <a:r>
              <a:rPr lang="en-US" altLang="en-US" b="1" dirty="0"/>
              <a:t> ?email .</a:t>
            </a:r>
          </a:p>
          <a:p>
            <a:pPr>
              <a:buFont typeface="Wingdings" panose="05000000000000000000" pitchFamily="2" charset="2"/>
              <a:buNone/>
            </a:pPr>
            <a:r>
              <a:rPr lang="en-US" altLang="en-US" b="1" dirty="0"/>
              <a:t>}</a:t>
            </a:r>
          </a:p>
          <a:p>
            <a:r>
              <a:rPr lang="en-US" altLang="en-US" b="1" dirty="0" smtClean="0"/>
              <a:t>The result:</a:t>
            </a:r>
          </a:p>
          <a:p>
            <a:endParaRPr lang="en-US" altLang="en-US" b="1" dirty="0" smtClean="0"/>
          </a:p>
          <a:p>
            <a:endParaRPr lang="en-US" altLang="en-US" b="1" dirty="0" smtClean="0"/>
          </a:p>
          <a:p>
            <a:endParaRPr lang="en-US" altLang="en-US" b="1" dirty="0" smtClean="0"/>
          </a:p>
          <a:p>
            <a:r>
              <a:rPr lang="en-US" altLang="en-US" b="1" dirty="0" smtClean="0"/>
              <a:t>Grigoris Antoniou is listed as a lecturer, but he has no e-mail address</a:t>
            </a:r>
          </a:p>
        </p:txBody>
      </p:sp>
      <p:graphicFrame>
        <p:nvGraphicFramePr>
          <p:cNvPr id="7" name="6 - Πίνακας"/>
          <p:cNvGraphicFramePr>
            <a:graphicFrameLocks noGrp="1"/>
          </p:cNvGraphicFramePr>
          <p:nvPr>
            <p:extLst/>
          </p:nvPr>
        </p:nvGraphicFramePr>
        <p:xfrm>
          <a:off x="2611418" y="4684619"/>
          <a:ext cx="6096000" cy="741364"/>
        </p:xfrm>
        <a:graphic>
          <a:graphicData uri="http://schemas.openxmlformats.org/drawingml/2006/table">
            <a:tbl>
              <a:tblPr firstRow="1" firstCol="1" lastRow="1" lastCol="1" bandRow="1" bandCol="1">
                <a:effectLst/>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2">
                <a:tc>
                  <a:txBody>
                    <a:bodyPr/>
                    <a:lstStyle/>
                    <a:p>
                      <a:r>
                        <a:rPr lang="en-US" sz="1800" b="0" cap="none" spc="0" dirty="0" smtClean="0">
                          <a:ln>
                            <a:noFill/>
                          </a:ln>
                          <a:solidFill>
                            <a:schemeClr val="tx1"/>
                          </a:solidFill>
                          <a:effectLst/>
                        </a:rPr>
                        <a:t>?name</a:t>
                      </a:r>
                      <a:endParaRPr lang="el-GR" sz="1800" b="0" cap="none" spc="0" dirty="0">
                        <a:ln>
                          <a:noFill/>
                        </a:ln>
                        <a:solidFill>
                          <a:schemeClr val="tx1"/>
                        </a:solidFill>
                        <a:effectLst/>
                      </a:endParaRPr>
                    </a:p>
                  </a:txBody>
                  <a:tcPr marT="45700" marB="457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US" sz="1800" b="0" cap="none" spc="0" dirty="0" smtClean="0">
                          <a:ln>
                            <a:noFill/>
                          </a:ln>
                          <a:solidFill>
                            <a:schemeClr val="tx1"/>
                          </a:solidFill>
                          <a:effectLst/>
                        </a:rPr>
                        <a:t>?email</a:t>
                      </a:r>
                      <a:endParaRPr lang="el-GR" sz="1800" b="0" cap="none" spc="0" dirty="0">
                        <a:ln>
                          <a:noFill/>
                        </a:ln>
                        <a:solidFill>
                          <a:schemeClr val="tx1"/>
                        </a:solidFill>
                        <a:effectLst/>
                      </a:endParaRPr>
                    </a:p>
                  </a:txBody>
                  <a:tcPr marT="45700" marB="457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682">
                <a:tc>
                  <a:txBody>
                    <a:bodyPr/>
                    <a:lstStyle/>
                    <a:p>
                      <a:r>
                        <a:rPr lang="en-US" sz="1800" b="0" cap="none" spc="0" dirty="0" smtClean="0">
                          <a:ln>
                            <a:noFill/>
                          </a:ln>
                          <a:solidFill>
                            <a:schemeClr val="tx1"/>
                          </a:solidFill>
                          <a:effectLst/>
                        </a:rPr>
                        <a:t>David</a:t>
                      </a:r>
                      <a:r>
                        <a:rPr lang="en-US" sz="1800" b="0" cap="none" spc="0" baseline="0" dirty="0" smtClean="0">
                          <a:ln>
                            <a:noFill/>
                          </a:ln>
                          <a:solidFill>
                            <a:schemeClr val="tx1"/>
                          </a:solidFill>
                          <a:effectLst/>
                        </a:rPr>
                        <a:t> </a:t>
                      </a:r>
                      <a:r>
                        <a:rPr lang="en-US" sz="1800" b="0" cap="none" spc="0" baseline="0" dirty="0" err="1" smtClean="0">
                          <a:ln>
                            <a:noFill/>
                          </a:ln>
                          <a:solidFill>
                            <a:schemeClr val="tx1"/>
                          </a:solidFill>
                          <a:effectLst/>
                        </a:rPr>
                        <a:t>Billington</a:t>
                      </a:r>
                      <a:endParaRPr lang="el-GR" sz="1800" b="0" cap="none" spc="0" dirty="0">
                        <a:ln>
                          <a:noFill/>
                        </a:ln>
                        <a:solidFill>
                          <a:schemeClr val="tx1"/>
                        </a:solidFill>
                        <a:effectLst/>
                      </a:endParaRPr>
                    </a:p>
                  </a:txBody>
                  <a:tcPr marT="45700" marB="457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lang="en-US" sz="1800" b="0" cap="none" spc="0" dirty="0" smtClean="0">
                          <a:ln>
                            <a:noFill/>
                          </a:ln>
                          <a:solidFill>
                            <a:schemeClr val="tx1"/>
                          </a:solidFill>
                          <a:effectLst/>
                        </a:rPr>
                        <a:t>david@work.example.org</a:t>
                      </a:r>
                      <a:endParaRPr lang="el-GR" sz="1800" b="0" cap="none" spc="0" dirty="0">
                        <a:ln>
                          <a:noFill/>
                        </a:ln>
                        <a:solidFill>
                          <a:schemeClr val="tx1"/>
                        </a:solidFill>
                        <a:effectLst/>
                      </a:endParaRPr>
                    </a:p>
                  </a:txBody>
                  <a:tcPr marT="45700" marB="457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68212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1 - Τίτλος"/>
          <p:cNvSpPr>
            <a:spLocks noGrp="1"/>
          </p:cNvSpPr>
          <p:nvPr>
            <p:ph type="title"/>
          </p:nvPr>
        </p:nvSpPr>
        <p:spPr/>
        <p:txBody>
          <a:bodyPr/>
          <a:lstStyle/>
          <a:p>
            <a:r>
              <a:rPr lang="en-US" altLang="en-US" dirty="0" smtClean="0"/>
              <a:t>Optional Patterns</a:t>
            </a:r>
            <a:endParaRPr lang="el-GR" altLang="en-US" dirty="0" smtClean="0"/>
          </a:p>
        </p:txBody>
      </p:sp>
      <p:sp>
        <p:nvSpPr>
          <p:cNvPr id="3" name="2 - Θέση περιεχομένου"/>
          <p:cNvSpPr>
            <a:spLocks noGrp="1"/>
          </p:cNvSpPr>
          <p:nvPr>
            <p:ph idx="1"/>
          </p:nvPr>
        </p:nvSpPr>
        <p:spPr/>
        <p:txBody>
          <a:bodyPr>
            <a:normAutofit/>
          </a:bodyPr>
          <a:lstStyle/>
          <a:p>
            <a:pPr>
              <a:defRPr/>
            </a:pPr>
            <a:r>
              <a:rPr lang="en-US" dirty="0" smtClean="0"/>
              <a:t>Use an optional pattern:</a:t>
            </a:r>
          </a:p>
          <a:p>
            <a:pPr>
              <a:buFont typeface="Wingdings" panose="05000000000000000000" pitchFamily="2" charset="2"/>
              <a:buNone/>
              <a:defRPr/>
            </a:pPr>
            <a:r>
              <a:rPr lang="en-US" b="1" dirty="0" smtClean="0"/>
              <a:t>SELECT ?name ?email</a:t>
            </a:r>
          </a:p>
          <a:p>
            <a:pPr>
              <a:buFont typeface="Wingdings" panose="05000000000000000000" pitchFamily="2" charset="2"/>
              <a:buNone/>
              <a:defRPr/>
            </a:pPr>
            <a:r>
              <a:rPr lang="en-US" b="1" dirty="0" smtClean="0"/>
              <a:t>WHERE</a:t>
            </a:r>
          </a:p>
          <a:p>
            <a:pPr>
              <a:buFont typeface="Wingdings" panose="05000000000000000000" pitchFamily="2" charset="2"/>
              <a:buNone/>
              <a:defRPr/>
            </a:pPr>
            <a:r>
              <a:rPr lang="en-US" b="1" dirty="0" smtClean="0"/>
              <a:t>{	?x </a:t>
            </a:r>
            <a:r>
              <a:rPr lang="en-US" b="1" dirty="0" err="1" smtClean="0"/>
              <a:t>rdf:type</a:t>
            </a:r>
            <a:r>
              <a:rPr lang="en-US" b="1" dirty="0" smtClean="0"/>
              <a:t> </a:t>
            </a:r>
            <a:r>
              <a:rPr lang="en-US" b="1" dirty="0" err="1" smtClean="0"/>
              <a:t>uni:Lecturer</a:t>
            </a:r>
            <a:r>
              <a:rPr lang="en-US" b="1" dirty="0" smtClean="0"/>
              <a:t> ;</a:t>
            </a:r>
          </a:p>
          <a:p>
            <a:pPr>
              <a:buFont typeface="Wingdings" panose="05000000000000000000" pitchFamily="2" charset="2"/>
              <a:buNone/>
              <a:defRPr/>
            </a:pPr>
            <a:r>
              <a:rPr lang="en-US" b="1" dirty="0" smtClean="0"/>
              <a:t>		</a:t>
            </a:r>
            <a:r>
              <a:rPr lang="en-US" b="1" dirty="0" err="1" smtClean="0"/>
              <a:t>uni:name</a:t>
            </a:r>
            <a:r>
              <a:rPr lang="en-US" b="1" dirty="0" smtClean="0"/>
              <a:t> ?name .</a:t>
            </a:r>
          </a:p>
          <a:p>
            <a:pPr>
              <a:buFont typeface="Wingdings" panose="05000000000000000000" pitchFamily="2" charset="2"/>
              <a:buNone/>
              <a:defRPr/>
            </a:pPr>
            <a:r>
              <a:rPr lang="en-US" b="1" dirty="0" smtClean="0"/>
              <a:t>		OPTIONAL { x? </a:t>
            </a:r>
            <a:r>
              <a:rPr lang="en-US" b="1" dirty="0" err="1" smtClean="0"/>
              <a:t>uni:email</a:t>
            </a:r>
            <a:r>
              <a:rPr lang="en-US" b="1" dirty="0" smtClean="0"/>
              <a:t> ?email }</a:t>
            </a:r>
          </a:p>
          <a:p>
            <a:pPr>
              <a:buFont typeface="Wingdings" panose="05000000000000000000" pitchFamily="2" charset="2"/>
              <a:buNone/>
              <a:defRPr/>
            </a:pPr>
            <a:r>
              <a:rPr lang="en-US" b="1" dirty="0" smtClean="0"/>
              <a:t>}</a:t>
            </a:r>
          </a:p>
          <a:p>
            <a:pPr>
              <a:defRPr/>
            </a:pPr>
            <a:endParaRPr lang="en-US" dirty="0" smtClean="0"/>
          </a:p>
          <a:p>
            <a:pPr>
              <a:defRPr/>
            </a:pPr>
            <a:endParaRPr lang="el-GR" dirty="0"/>
          </a:p>
        </p:txBody>
      </p:sp>
      <p:sp>
        <p:nvSpPr>
          <p:cNvPr id="120836"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2083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2083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5B336A-4BE1-4D9D-9FEF-C72D2C10596D}" type="slidenum">
              <a:rPr lang="el-GR" altLang="en-US">
                <a:solidFill>
                  <a:schemeClr val="bg1"/>
                </a:solidFill>
              </a:rPr>
              <a:pPr eaLnBrk="1" hangingPunct="1"/>
              <a:t>89</a:t>
            </a:fld>
            <a:endParaRPr lang="el-GR" altLang="en-US">
              <a:solidFill>
                <a:schemeClr val="bg1"/>
              </a:solidFill>
            </a:endParaRPr>
          </a:p>
        </p:txBody>
      </p:sp>
    </p:spTree>
    <p:extLst>
      <p:ext uri="{BB962C8B-B14F-4D97-AF65-F5344CB8AC3E}">
        <p14:creationId xmlns:p14="http://schemas.microsoft.com/office/powerpoint/2010/main" val="83064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FB1F639-107C-4859-A52C-BD0E8A3078A7}" type="slidenum">
              <a:rPr lang="en-US" altLang="en-US"/>
              <a:pPr/>
              <a:t>9</a:t>
            </a:fld>
            <a:endParaRPr lang="en-US" altLang="en-US"/>
          </a:p>
        </p:txBody>
      </p:sp>
      <p:sp>
        <p:nvSpPr>
          <p:cNvPr id="297986" name="Rectangle 2"/>
          <p:cNvSpPr>
            <a:spLocks noGrp="1" noRot="1" noChangeArrowheads="1"/>
          </p:cNvSpPr>
          <p:nvPr>
            <p:ph type="title"/>
          </p:nvPr>
        </p:nvSpPr>
        <p:spPr/>
        <p:txBody>
          <a:bodyPr/>
          <a:lstStyle/>
          <a:p>
            <a:r>
              <a:rPr lang="en-GB" altLang="en-US"/>
              <a:t>i.e. the Syntactic Web is…</a:t>
            </a:r>
            <a:endParaRPr lang="en-US" altLang="en-US"/>
          </a:p>
        </p:txBody>
      </p:sp>
      <p:sp>
        <p:nvSpPr>
          <p:cNvPr id="297987" name="Rectangle 3"/>
          <p:cNvSpPr>
            <a:spLocks noGrp="1" noChangeArrowheads="1"/>
          </p:cNvSpPr>
          <p:nvPr>
            <p:ph type="body" idx="1"/>
          </p:nvPr>
        </p:nvSpPr>
        <p:spPr>
          <a:xfrm>
            <a:off x="2209800" y="1576388"/>
            <a:ext cx="8280400" cy="4341812"/>
          </a:xfrm>
        </p:spPr>
        <p:txBody>
          <a:bodyPr/>
          <a:lstStyle/>
          <a:p>
            <a:pPr lvl="1">
              <a:lnSpc>
                <a:spcPct val="90000"/>
              </a:lnSpc>
              <a:buFont typeface="Wingdings" panose="05000000000000000000" pitchFamily="2" charset="2"/>
              <a:buNone/>
            </a:pPr>
            <a:endParaRPr lang="en-GB" altLang="en-US"/>
          </a:p>
          <a:p>
            <a:pPr>
              <a:lnSpc>
                <a:spcPct val="90000"/>
              </a:lnSpc>
            </a:pPr>
            <a:r>
              <a:rPr lang="en-GB" altLang="en-US" sz="3000"/>
              <a:t>A place where </a:t>
            </a:r>
          </a:p>
          <a:p>
            <a:pPr lvl="1">
              <a:lnSpc>
                <a:spcPct val="90000"/>
              </a:lnSpc>
            </a:pPr>
            <a:r>
              <a:rPr lang="en-GB" altLang="en-US" sz="2600"/>
              <a:t>computers do the presentation (easy) and </a:t>
            </a:r>
          </a:p>
          <a:p>
            <a:pPr lvl="1">
              <a:lnSpc>
                <a:spcPct val="90000"/>
              </a:lnSpc>
            </a:pPr>
            <a:r>
              <a:rPr lang="en-GB" altLang="en-US" sz="2600"/>
              <a:t>people do the linking and interpreting (hard). </a:t>
            </a:r>
          </a:p>
          <a:p>
            <a:pPr>
              <a:lnSpc>
                <a:spcPct val="90000"/>
              </a:lnSpc>
            </a:pPr>
            <a:endParaRPr lang="en-GB" altLang="en-US" sz="3000"/>
          </a:p>
          <a:p>
            <a:pPr>
              <a:lnSpc>
                <a:spcPct val="90000"/>
              </a:lnSpc>
            </a:pPr>
            <a:r>
              <a:rPr lang="en-GB" altLang="en-US" sz="3000" i="1"/>
              <a:t>Why not get computers to do more of the hard work?</a:t>
            </a:r>
          </a:p>
          <a:p>
            <a:pPr>
              <a:lnSpc>
                <a:spcPct val="90000"/>
              </a:lnSpc>
              <a:buFont typeface="Wingdings" panose="05000000000000000000" pitchFamily="2" charset="2"/>
              <a:buNone/>
            </a:pPr>
            <a:endParaRPr lang="en-US" altLang="en-US" sz="2600" i="1"/>
          </a:p>
        </p:txBody>
      </p:sp>
      <p:sp>
        <p:nvSpPr>
          <p:cNvPr id="297988" name="Text Box 4"/>
          <p:cNvSpPr txBox="1">
            <a:spLocks noChangeArrowheads="1"/>
          </p:cNvSpPr>
          <p:nvPr/>
        </p:nvSpPr>
        <p:spPr bwMode="auto">
          <a:xfrm>
            <a:off x="9448800" y="6400800"/>
            <a:ext cx="952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en-US" sz="1200">
                <a:latin typeface="Trebuchet MS" panose="020B0603020202020204" pitchFamily="34" charset="0"/>
              </a:rPr>
              <a:t>[Goble, 03]</a:t>
            </a:r>
          </a:p>
        </p:txBody>
      </p:sp>
    </p:spTree>
    <p:extLst>
      <p:ext uri="{BB962C8B-B14F-4D97-AF65-F5344CB8AC3E}">
        <p14:creationId xmlns:p14="http://schemas.microsoft.com/office/powerpoint/2010/main" val="115170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1 - Τίτλος"/>
          <p:cNvSpPr>
            <a:spLocks noGrp="1"/>
          </p:cNvSpPr>
          <p:nvPr>
            <p:ph type="title"/>
          </p:nvPr>
        </p:nvSpPr>
        <p:spPr/>
        <p:txBody>
          <a:bodyPr/>
          <a:lstStyle/>
          <a:p>
            <a:r>
              <a:rPr lang="en-US" altLang="en-US" dirty="0" smtClean="0"/>
              <a:t>Optional Patterns</a:t>
            </a:r>
            <a:endParaRPr lang="el-GR" altLang="en-US" dirty="0" smtClean="0"/>
          </a:p>
        </p:txBody>
      </p:sp>
      <p:sp>
        <p:nvSpPr>
          <p:cNvPr id="121859" name="2 - Θέση περιεχομένου"/>
          <p:cNvSpPr>
            <a:spLocks noGrp="1"/>
          </p:cNvSpPr>
          <p:nvPr>
            <p:ph idx="1"/>
          </p:nvPr>
        </p:nvSpPr>
        <p:spPr/>
        <p:txBody>
          <a:bodyPr/>
          <a:lstStyle/>
          <a:p>
            <a:r>
              <a:rPr lang="en-US" altLang="en-US" smtClean="0"/>
              <a:t>The meaning is roughly “give us the names of lecturers, and if known also their e-mail address”</a:t>
            </a:r>
          </a:p>
          <a:p>
            <a:r>
              <a:rPr lang="en-US" altLang="en-US" smtClean="0"/>
              <a:t>The result looks like this:</a:t>
            </a:r>
          </a:p>
          <a:p>
            <a:pPr>
              <a:buFont typeface="Wingdings" panose="05000000000000000000" pitchFamily="2" charset="2"/>
              <a:buNone/>
            </a:pPr>
            <a:endParaRPr lang="el-GR" altLang="en-US" smtClean="0"/>
          </a:p>
        </p:txBody>
      </p:sp>
      <p:sp>
        <p:nvSpPr>
          <p:cNvPr id="121860"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2186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2186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7E4DFD-FD97-4A81-9A79-A7FF82A57232}" type="slidenum">
              <a:rPr lang="el-GR" altLang="en-US">
                <a:solidFill>
                  <a:schemeClr val="bg1"/>
                </a:solidFill>
              </a:rPr>
              <a:pPr eaLnBrk="1" hangingPunct="1"/>
              <a:t>90</a:t>
            </a:fld>
            <a:endParaRPr lang="el-GR" altLang="en-US">
              <a:solidFill>
                <a:schemeClr val="bg1"/>
              </a:solidFill>
            </a:endParaRPr>
          </a:p>
        </p:txBody>
      </p:sp>
      <p:graphicFrame>
        <p:nvGraphicFramePr>
          <p:cNvPr id="8" name="7 - Πίνακας"/>
          <p:cNvGraphicFramePr>
            <a:graphicFrameLocks noGrp="1"/>
          </p:cNvGraphicFramePr>
          <p:nvPr>
            <p:extLst/>
          </p:nvPr>
        </p:nvGraphicFramePr>
        <p:xfrm>
          <a:off x="2784494" y="3453205"/>
          <a:ext cx="6096000" cy="111283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r>
                        <a:rPr lang="en-US" sz="1800" b="0" cap="none" spc="0" dirty="0" smtClean="0">
                          <a:ln>
                            <a:noFill/>
                          </a:ln>
                          <a:solidFill>
                            <a:schemeClr val="tx1"/>
                          </a:solidFill>
                          <a:effectLst/>
                        </a:rPr>
                        <a:t>?name</a:t>
                      </a:r>
                      <a:endParaRPr lang="el-GR" sz="1800" b="0" cap="none" spc="0" dirty="0">
                        <a:ln>
                          <a:noFill/>
                        </a:ln>
                        <a:solidFill>
                          <a:schemeClr val="tx1"/>
                        </a:solidFill>
                        <a:effectLst/>
                      </a:endParaRPr>
                    </a:p>
                  </a:txBody>
                  <a:tcPr marT="45733" marB="45733">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US" sz="1800" b="0" cap="none" spc="0" dirty="0" smtClean="0">
                          <a:ln>
                            <a:noFill/>
                          </a:ln>
                          <a:solidFill>
                            <a:schemeClr val="tx1"/>
                          </a:solidFill>
                          <a:effectLst/>
                        </a:rPr>
                        <a:t>?email</a:t>
                      </a:r>
                      <a:endParaRPr lang="el-GR" sz="1800" dirty="0"/>
                    </a:p>
                  </a:txBody>
                  <a:tcPr marT="45733" marB="45733">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946">
                <a:tc>
                  <a:txBody>
                    <a:bodyPr/>
                    <a:lstStyle/>
                    <a:p>
                      <a:r>
                        <a:rPr lang="en-US" sz="1800" dirty="0" err="1" smtClean="0"/>
                        <a:t>Grigoris</a:t>
                      </a:r>
                      <a:r>
                        <a:rPr lang="en-US" sz="1800" dirty="0" smtClean="0"/>
                        <a:t> Antoniou</a:t>
                      </a:r>
                      <a:endParaRPr lang="el-GR" sz="1800" dirty="0"/>
                    </a:p>
                  </a:txBody>
                  <a:tcPr marT="45733" marB="45733">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l-GR" sz="1800" dirty="0"/>
                    </a:p>
                  </a:txBody>
                  <a:tcPr marT="45733" marB="4573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946">
                <a:tc>
                  <a:txBody>
                    <a:bodyPr/>
                    <a:lstStyle/>
                    <a:p>
                      <a:r>
                        <a:rPr lang="en-US" sz="1800" dirty="0" smtClean="0"/>
                        <a:t>David </a:t>
                      </a:r>
                      <a:r>
                        <a:rPr lang="en-US" sz="1800" dirty="0" err="1" smtClean="0"/>
                        <a:t>Billington</a:t>
                      </a:r>
                      <a:endParaRPr lang="el-GR" sz="1800" dirty="0"/>
                    </a:p>
                  </a:txBody>
                  <a:tcPr marT="45733" marB="45733">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cap="none" spc="0" dirty="0" smtClean="0">
                          <a:ln>
                            <a:noFill/>
                          </a:ln>
                          <a:solidFill>
                            <a:schemeClr val="tx1"/>
                          </a:solidFill>
                          <a:effectLst/>
                        </a:rPr>
                        <a:t>david@work.example.org</a:t>
                      </a:r>
                      <a:endParaRPr lang="el-GR" sz="1800" b="0" cap="none" spc="0" dirty="0" smtClean="0">
                        <a:ln>
                          <a:noFill/>
                        </a:ln>
                        <a:solidFill>
                          <a:schemeClr val="tx1"/>
                        </a:solidFill>
                        <a:effectLst/>
                      </a:endParaRPr>
                    </a:p>
                  </a:txBody>
                  <a:tcPr marT="45733" marB="45733">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401355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p:cNvSpPr>
            <a:spLocks noGrp="1" noChangeArrowheads="1"/>
          </p:cNvSpPr>
          <p:nvPr>
            <p:ph type="title"/>
          </p:nvPr>
        </p:nvSpPr>
        <p:spPr>
          <a:ln/>
        </p:spPr>
        <p:txBody>
          <a:bodyPr vert="horz" lIns="91440" tIns="12344" rIns="91440" bIns="45720" rtlCol="0" anchor="ctr">
            <a:normAutofit/>
          </a:bodyPr>
          <a:lstStyle/>
          <a:p>
            <a:pPr>
              <a:lnSpc>
                <a:spcPct val="93000"/>
              </a:lnSpc>
              <a:tabLst>
                <a:tab pos="0" algn="l"/>
                <a:tab pos="650961" algn="l"/>
                <a:tab pos="1303363" algn="l"/>
                <a:tab pos="1955764" algn="l"/>
                <a:tab pos="2608166" algn="l"/>
                <a:tab pos="3260568" algn="l"/>
                <a:tab pos="3912970" algn="l"/>
                <a:tab pos="4565371" algn="l"/>
                <a:tab pos="5217773" algn="l"/>
                <a:tab pos="5870174" algn="l"/>
                <a:tab pos="6522576" algn="l"/>
                <a:tab pos="7174977" algn="l"/>
                <a:tab pos="7827379" algn="l"/>
                <a:tab pos="8479780" algn="l"/>
                <a:tab pos="9132182" algn="l"/>
                <a:tab pos="9784583" algn="l"/>
              </a:tabLst>
            </a:pPr>
            <a:r>
              <a:rPr lang="en-GB" altLang="en-US"/>
              <a:t>Linking Open Data Project</a:t>
            </a:r>
          </a:p>
        </p:txBody>
      </p:sp>
      <p:sp>
        <p:nvSpPr>
          <p:cNvPr id="125954" name="Rectangle 2"/>
          <p:cNvSpPr>
            <a:spLocks noGrp="1" noChangeArrowheads="1"/>
          </p:cNvSpPr>
          <p:nvPr>
            <p:ph idx="1"/>
          </p:nvPr>
        </p:nvSpPr>
        <p:spPr>
          <a:ln/>
        </p:spPr>
        <p:txBody>
          <a:bodyPr/>
          <a:lstStyle/>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a:t>Goal: “expose” open datasets in RDF</a:t>
            </a:r>
          </a:p>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i="1"/>
              <a:t>Set RDF links among the data items</a:t>
            </a:r>
            <a:r>
              <a:rPr lang="en-GB" altLang="en-US"/>
              <a:t> from different datasets</a:t>
            </a:r>
          </a:p>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a:t>Set up query endpoints</a:t>
            </a:r>
          </a:p>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a:t>Altogether billions of triples, millions of links…</a:t>
            </a:r>
          </a:p>
        </p:txBody>
      </p:sp>
      <p:pic>
        <p:nvPicPr>
          <p:cNvPr id="1259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239" y="5453853"/>
            <a:ext cx="3456363" cy="760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042783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Grp="1" noChangeArrowheads="1"/>
          </p:cNvSpPr>
          <p:nvPr>
            <p:ph type="title"/>
          </p:nvPr>
        </p:nvSpPr>
        <p:spPr>
          <a:ln/>
        </p:spPr>
        <p:txBody>
          <a:bodyPr vert="horz" lIns="91440" tIns="12344" rIns="91440" bIns="45720" rtlCol="0" anchor="ctr">
            <a:normAutofit/>
          </a:bodyPr>
          <a:lstStyle/>
          <a:p>
            <a:pPr>
              <a:lnSpc>
                <a:spcPct val="93000"/>
              </a:lnSpc>
              <a:tabLst>
                <a:tab pos="0" algn="l"/>
                <a:tab pos="650961" algn="l"/>
                <a:tab pos="1303363" algn="l"/>
                <a:tab pos="1955764" algn="l"/>
                <a:tab pos="2608166" algn="l"/>
                <a:tab pos="3260568" algn="l"/>
                <a:tab pos="3912970" algn="l"/>
                <a:tab pos="4565371" algn="l"/>
                <a:tab pos="5217773" algn="l"/>
                <a:tab pos="5870174" algn="l"/>
                <a:tab pos="6522576" algn="l"/>
                <a:tab pos="7174977" algn="l"/>
                <a:tab pos="7827379" algn="l"/>
                <a:tab pos="8479780" algn="l"/>
                <a:tab pos="9132182" algn="l"/>
                <a:tab pos="9784583" algn="l"/>
              </a:tabLst>
            </a:pPr>
            <a:r>
              <a:rPr lang="en-GB" altLang="en-US" dirty="0"/>
              <a:t>Example data source: </a:t>
            </a:r>
            <a:r>
              <a:rPr lang="en-GB" altLang="en-US" dirty="0" err="1"/>
              <a:t>DBpedia</a:t>
            </a:r>
            <a:endParaRPr lang="en-GB" altLang="en-US" dirty="0"/>
          </a:p>
        </p:txBody>
      </p:sp>
      <p:sp>
        <p:nvSpPr>
          <p:cNvPr id="126978" name="Rectangle 2"/>
          <p:cNvSpPr>
            <a:spLocks noGrp="1" noChangeArrowheads="1"/>
          </p:cNvSpPr>
          <p:nvPr>
            <p:ph idx="1"/>
          </p:nvPr>
        </p:nvSpPr>
        <p:spPr>
          <a:ln/>
        </p:spPr>
        <p:txBody>
          <a:bodyPr/>
          <a:lstStyle/>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a:t>D</a:t>
            </a:r>
            <a:r>
              <a:rPr lang="en-US" altLang="en-US"/>
              <a:t>Bpedia is a community effort to</a:t>
            </a:r>
          </a:p>
          <a:p>
            <a:pPr marL="782018" lvl="1">
              <a:spcBef>
                <a:spcPts val="680"/>
              </a:spcBef>
              <a:spcAft>
                <a:spcPts val="227"/>
              </a:spcAft>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US" altLang="en-US"/>
              <a:t>extract structured (“infobox”) information from Wikipedia</a:t>
            </a:r>
          </a:p>
          <a:p>
            <a:pPr marL="782018" lvl="1">
              <a:spcBef>
                <a:spcPts val="680"/>
              </a:spcBef>
              <a:spcAft>
                <a:spcPts val="227"/>
              </a:spcAft>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US" altLang="en-US"/>
              <a:t>provide a query endpoint to the dataset</a:t>
            </a:r>
          </a:p>
          <a:p>
            <a:pPr marL="782018" lvl="1">
              <a:spcBef>
                <a:spcPts val="680"/>
              </a:spcBef>
              <a:spcAft>
                <a:spcPts val="227"/>
              </a:spcAft>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US" altLang="en-US"/>
              <a:t>interlink the DBpedia dataset with other datasets on the Web</a:t>
            </a:r>
          </a:p>
        </p:txBody>
      </p:sp>
      <p:grpSp>
        <p:nvGrpSpPr>
          <p:cNvPr id="126979" name="Group 3"/>
          <p:cNvGrpSpPr>
            <a:grpSpLocks/>
          </p:cNvGrpSpPr>
          <p:nvPr/>
        </p:nvGrpSpPr>
        <p:grpSpPr bwMode="auto">
          <a:xfrm>
            <a:off x="5050451" y="3789039"/>
            <a:ext cx="1882277" cy="1631691"/>
            <a:chOff x="2449" y="2631"/>
            <a:chExt cx="1307" cy="1133"/>
          </a:xfrm>
        </p:grpSpPr>
        <p:pic>
          <p:nvPicPr>
            <p:cNvPr id="1269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 y="2631"/>
              <a:ext cx="1308" cy="3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69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 y="3138"/>
              <a:ext cx="1306" cy="1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69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 y="3463"/>
              <a:ext cx="902" cy="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3092509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Grp="1" noChangeArrowheads="1"/>
          </p:cNvSpPr>
          <p:nvPr>
            <p:ph type="title" idx="4294967295"/>
          </p:nvPr>
        </p:nvSpPr>
        <p:spPr>
          <a:xfrm>
            <a:off x="1523521" y="1"/>
            <a:ext cx="9144960" cy="653829"/>
          </a:xfrm>
          <a:ln/>
        </p:spPr>
        <p:txBody>
          <a:bodyPr vert="horz" lIns="91440" tIns="12344" rIns="91440" bIns="45720" rtlCol="0" anchor="ctr">
            <a:normAutofit fontScale="90000"/>
          </a:bodyPr>
          <a:lstStyle/>
          <a:p>
            <a:pPr>
              <a:lnSpc>
                <a:spcPct val="93000"/>
              </a:lnSpc>
              <a:tabLst>
                <a:tab pos="0" algn="l"/>
                <a:tab pos="650961" algn="l"/>
                <a:tab pos="1303363" algn="l"/>
                <a:tab pos="1955764" algn="l"/>
                <a:tab pos="2608166" algn="l"/>
                <a:tab pos="3260568" algn="l"/>
                <a:tab pos="3912970" algn="l"/>
                <a:tab pos="4565371" algn="l"/>
                <a:tab pos="5217773" algn="l"/>
                <a:tab pos="5870174" algn="l"/>
                <a:tab pos="6522576" algn="l"/>
                <a:tab pos="7174977" algn="l"/>
                <a:tab pos="7827379" algn="l"/>
                <a:tab pos="8479780" algn="l"/>
                <a:tab pos="9132182" algn="l"/>
                <a:tab pos="9784583" algn="l"/>
              </a:tabLst>
            </a:pPr>
            <a:r>
              <a:rPr lang="en-GB" altLang="en-US"/>
              <a:t>Extracting Wikipedia structured data </a:t>
            </a:r>
          </a:p>
        </p:txBody>
      </p:sp>
      <p:sp>
        <p:nvSpPr>
          <p:cNvPr id="128002" name="Rectangle 2"/>
          <p:cNvSpPr>
            <a:spLocks noChangeArrowheads="1"/>
          </p:cNvSpPr>
          <p:nvPr/>
        </p:nvSpPr>
        <p:spPr bwMode="auto">
          <a:xfrm>
            <a:off x="4202202" y="813686"/>
            <a:ext cx="6368349" cy="5246321"/>
          </a:xfrm>
          <a:prstGeom prst="rect">
            <a:avLst/>
          </a:prstGeom>
          <a:solidFill>
            <a:srgbClr val="E6E6FF"/>
          </a:solidFill>
          <a:ln>
            <a:noFill/>
          </a:ln>
          <a:effectLst>
            <a:outerShdw dist="101823" dir="2700000" algn="ctr" rotWithShape="0">
              <a:srgbClr val="C0C0C0"/>
            </a:outerShdw>
          </a:effectLst>
          <a:extLst>
            <a:ext uri="{91240B29-F687-4F45-9708-019B960494DF}">
              <a14:hiddenLine xmlns:a14="http://schemas.microsoft.com/office/drawing/2010/main" w="12600">
                <a:solidFill>
                  <a:srgbClr val="000000"/>
                </a:solidFill>
                <a:miter lim="800000"/>
                <a:headEnd/>
                <a:tailEnd/>
              </a14:hiddenLine>
            </a:ext>
          </a:extLst>
        </p:spPr>
        <p:txBody>
          <a:bodyPr lIns="81646" tIns="42456" rIns="81646" bIns="42456">
            <a:spAutoFit/>
          </a:bodyPr>
          <a:lstStyle>
            <a:lvl1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1pPr>
            <a:lvl2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2pPr>
            <a:lvl3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3pPr>
            <a:lvl4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4pPr>
            <a:lvl5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5pPr>
            <a:lvl6pPr marL="25146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6pPr>
            <a:lvl7pPr marL="29718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7pPr>
            <a:lvl8pPr marL="34290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8pPr>
            <a:lvl9pPr marL="38862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9pPr>
          </a:lstStyle>
          <a:p>
            <a:pPr>
              <a:lnSpc>
                <a:spcPct val="89000"/>
              </a:lnSpc>
            </a:pPr>
            <a:r>
              <a:rPr lang="en-US" altLang="en-US" sz="1724" b="1">
                <a:latin typeface="Courier New" panose="02070309020205020404" pitchFamily="49" charset="0"/>
              </a:rPr>
              <a:t>@prefix dbpedia &lt;http://dbpedia.org/resource/&gt;.</a:t>
            </a:r>
          </a:p>
          <a:p>
            <a:pPr>
              <a:lnSpc>
                <a:spcPct val="116000"/>
              </a:lnSpc>
            </a:pPr>
            <a:r>
              <a:rPr lang="en-US" altLang="en-US" sz="1724" b="1">
                <a:latin typeface="Courier New" panose="02070309020205020404" pitchFamily="49" charset="0"/>
              </a:rPr>
              <a:t>@prefix dbterm  &lt;http://dbpedia.org/property/&gt;.</a:t>
            </a:r>
          </a:p>
          <a:p>
            <a:pPr>
              <a:lnSpc>
                <a:spcPct val="116000"/>
              </a:lnSpc>
            </a:pPr>
            <a:endParaRPr lang="en-US" altLang="en-US" sz="1724" b="1">
              <a:latin typeface="Courier New" panose="02070309020205020404" pitchFamily="49" charset="0"/>
            </a:endParaRPr>
          </a:p>
          <a:p>
            <a:pPr>
              <a:lnSpc>
                <a:spcPct val="116000"/>
              </a:lnSpc>
            </a:pPr>
            <a:r>
              <a:rPr lang="en-US" altLang="en-US" sz="1724" b="1">
                <a:latin typeface="Courier New" panose="02070309020205020404" pitchFamily="49" charset="0"/>
              </a:rPr>
              <a:t>dbpedia:</a:t>
            </a:r>
            <a:r>
              <a:rPr lang="en-US" altLang="en-US" sz="1724" b="1">
                <a:solidFill>
                  <a:srgbClr val="FF0000"/>
                </a:solidFill>
                <a:latin typeface="Courier New" panose="02070309020205020404" pitchFamily="49" charset="0"/>
              </a:rPr>
              <a:t>Amsterdam</a:t>
            </a:r>
            <a:r>
              <a:rPr lang="en-US" altLang="en-US" sz="1724" b="1">
                <a:latin typeface="Courier New" panose="02070309020205020404" pitchFamily="49" charset="0"/>
              </a:rPr>
              <a:t/>
            </a:r>
            <a:br>
              <a:rPr lang="en-US" altLang="en-US" sz="1724" b="1">
                <a:latin typeface="Courier New" panose="02070309020205020404" pitchFamily="49" charset="0"/>
              </a:rPr>
            </a:br>
            <a:r>
              <a:rPr lang="en-US" altLang="en-US" sz="1724" b="1">
                <a:latin typeface="Courier New" panose="02070309020205020404" pitchFamily="49" charset="0"/>
              </a:rPr>
              <a:t>  dbterm:officialName “Amsterdam” ;</a:t>
            </a:r>
            <a:br>
              <a:rPr lang="en-US" altLang="en-US" sz="1724" b="1">
                <a:latin typeface="Courier New" panose="02070309020205020404" pitchFamily="49" charset="0"/>
              </a:rPr>
            </a:br>
            <a:r>
              <a:rPr lang="en-US" altLang="en-US" sz="1724" b="1">
                <a:latin typeface="Courier New" panose="02070309020205020404" pitchFamily="49" charset="0"/>
              </a:rPr>
              <a:t>  dbterm:longd “4” ;</a:t>
            </a:r>
          </a:p>
          <a:p>
            <a:pPr>
              <a:lnSpc>
                <a:spcPct val="116000"/>
              </a:lnSpc>
            </a:pPr>
            <a:r>
              <a:rPr lang="en-US" altLang="en-US" sz="1724" b="1">
                <a:latin typeface="Courier New" panose="02070309020205020404" pitchFamily="49" charset="0"/>
              </a:rPr>
              <a:t>  dbterm:longm “53” ;</a:t>
            </a:r>
          </a:p>
          <a:p>
            <a:pPr>
              <a:lnSpc>
                <a:spcPct val="116000"/>
              </a:lnSpc>
            </a:pPr>
            <a:r>
              <a:rPr lang="en-US" altLang="en-US" sz="1724" b="1">
                <a:latin typeface="Courier New" panose="02070309020205020404" pitchFamily="49" charset="0"/>
              </a:rPr>
              <a:t>  dbterm:longs “32” ;</a:t>
            </a:r>
          </a:p>
          <a:p>
            <a:pPr>
              <a:lnSpc>
                <a:spcPct val="116000"/>
              </a:lnSpc>
            </a:pPr>
            <a:r>
              <a:rPr lang="en-US" altLang="en-US" sz="1724" b="1">
                <a:latin typeface="Courier New" panose="02070309020205020404" pitchFamily="49" charset="0"/>
              </a:rPr>
              <a:t>  ...</a:t>
            </a:r>
            <a:br>
              <a:rPr lang="en-US" altLang="en-US" sz="1724" b="1">
                <a:latin typeface="Courier New" panose="02070309020205020404" pitchFamily="49" charset="0"/>
              </a:rPr>
            </a:br>
            <a:r>
              <a:rPr lang="en-US" altLang="en-US" sz="1724" b="1">
                <a:latin typeface="Courier New" panose="02070309020205020404" pitchFamily="49" charset="0"/>
              </a:rPr>
              <a:t>  dbterm:leaderTitle “Mayor” ; </a:t>
            </a:r>
            <a:br>
              <a:rPr lang="en-US" altLang="en-US" sz="1724" b="1">
                <a:latin typeface="Courier New" panose="02070309020205020404" pitchFamily="49" charset="0"/>
              </a:rPr>
            </a:br>
            <a:r>
              <a:rPr lang="en-US" altLang="en-US" sz="1724" b="1">
                <a:latin typeface="Courier New" panose="02070309020205020404" pitchFamily="49" charset="0"/>
              </a:rPr>
              <a:t>  dbterm:leaderName dbpedia:Job_Cohen ;</a:t>
            </a:r>
          </a:p>
          <a:p>
            <a:pPr>
              <a:lnSpc>
                <a:spcPct val="116000"/>
              </a:lnSpc>
            </a:pPr>
            <a:r>
              <a:rPr lang="en-US" altLang="en-US" sz="1724" b="1">
                <a:latin typeface="Courier New" panose="02070309020205020404" pitchFamily="49" charset="0"/>
              </a:rPr>
              <a:t>  ...</a:t>
            </a:r>
          </a:p>
          <a:p>
            <a:pPr>
              <a:lnSpc>
                <a:spcPct val="116000"/>
              </a:lnSpc>
            </a:pPr>
            <a:r>
              <a:rPr lang="en-US" altLang="en-US" sz="1724" b="1">
                <a:latin typeface="Courier New" panose="02070309020205020404" pitchFamily="49" charset="0"/>
              </a:rPr>
              <a:t>  dbterm:areaTotalKm “219” ;</a:t>
            </a:r>
          </a:p>
          <a:p>
            <a:pPr>
              <a:lnSpc>
                <a:spcPct val="116000"/>
              </a:lnSpc>
            </a:pPr>
            <a:r>
              <a:rPr lang="en-US" altLang="en-US" sz="1724" b="1">
                <a:latin typeface="Courier New" panose="02070309020205020404" pitchFamily="49" charset="0"/>
              </a:rPr>
              <a:t>  ...</a:t>
            </a:r>
          </a:p>
          <a:p>
            <a:pPr>
              <a:lnSpc>
                <a:spcPct val="116000"/>
              </a:lnSpc>
            </a:pPr>
            <a:r>
              <a:rPr lang="en-US" altLang="en-US" sz="1724" b="1">
                <a:latin typeface="Courier New" panose="02070309020205020404" pitchFamily="49" charset="0"/>
              </a:rPr>
              <a:t>dbpedia:ABN_AMRO</a:t>
            </a:r>
          </a:p>
          <a:p>
            <a:pPr>
              <a:lnSpc>
                <a:spcPct val="116000"/>
              </a:lnSpc>
            </a:pPr>
            <a:r>
              <a:rPr lang="en-US" altLang="en-US" sz="1724" b="1">
                <a:latin typeface="Courier New" panose="02070309020205020404" pitchFamily="49" charset="0"/>
              </a:rPr>
              <a:t>  dbterm:location dbpedia:Amsterdam ;</a:t>
            </a:r>
          </a:p>
          <a:p>
            <a:pPr>
              <a:lnSpc>
                <a:spcPct val="116000"/>
              </a:lnSpc>
            </a:pPr>
            <a:r>
              <a:rPr lang="en-US" altLang="en-US" sz="1724" b="1">
                <a:latin typeface="Courier New" panose="02070309020205020404" pitchFamily="49" charset="0"/>
              </a:rPr>
              <a:t>  ...</a:t>
            </a:r>
          </a:p>
        </p:txBody>
      </p:sp>
      <p:pic>
        <p:nvPicPr>
          <p:cNvPr id="1280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219" y="685513"/>
            <a:ext cx="2338806" cy="5878697"/>
          </a:xfrm>
          <a:prstGeom prst="rect">
            <a:avLst/>
          </a:prstGeom>
          <a:noFill/>
          <a:ln>
            <a:noFill/>
          </a:ln>
          <a:effectLst>
            <a:outerShdw dist="101823" dir="2700000" algn="ctr" rotWithShape="0">
              <a:srgbClr val="C0C0C0"/>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9148826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p:cNvSpPr>
            <a:spLocks noGrp="1" noChangeArrowheads="1"/>
          </p:cNvSpPr>
          <p:nvPr>
            <p:ph type="title" idx="4294967295"/>
          </p:nvPr>
        </p:nvSpPr>
        <p:spPr>
          <a:xfrm>
            <a:off x="1716501" y="-33123"/>
            <a:ext cx="8951980" cy="734478"/>
          </a:xfrm>
          <a:ln/>
        </p:spPr>
        <p:txBody>
          <a:bodyPr vert="horz" lIns="91440" tIns="12344" rIns="91440" bIns="45720" rtlCol="0" anchor="ctr">
            <a:normAutofit/>
          </a:bodyPr>
          <a:lstStyle/>
          <a:p>
            <a:pPr>
              <a:lnSpc>
                <a:spcPct val="93000"/>
              </a:lnSpc>
              <a:tabLst>
                <a:tab pos="0" algn="l"/>
                <a:tab pos="650961" algn="l"/>
                <a:tab pos="1303363" algn="l"/>
                <a:tab pos="1955764" algn="l"/>
                <a:tab pos="2608166" algn="l"/>
                <a:tab pos="3260568" algn="l"/>
                <a:tab pos="3912970" algn="l"/>
                <a:tab pos="4565371" algn="l"/>
                <a:tab pos="5217773" algn="l"/>
                <a:tab pos="5870174" algn="l"/>
                <a:tab pos="6522576" algn="l"/>
                <a:tab pos="7174977" algn="l"/>
                <a:tab pos="7827379" algn="l"/>
                <a:tab pos="8479780" algn="l"/>
                <a:tab pos="9132182" algn="l"/>
                <a:tab pos="9784583" algn="l"/>
              </a:tabLst>
            </a:pPr>
            <a:r>
              <a:rPr lang="en-GB" altLang="en-US"/>
              <a:t>Automatic links among open datasets</a:t>
            </a:r>
          </a:p>
        </p:txBody>
      </p:sp>
      <p:sp>
        <p:nvSpPr>
          <p:cNvPr id="129026" name="Rectangle 2"/>
          <p:cNvSpPr>
            <a:spLocks noChangeArrowheads="1"/>
          </p:cNvSpPr>
          <p:nvPr/>
        </p:nvSpPr>
        <p:spPr bwMode="auto">
          <a:xfrm>
            <a:off x="2701564" y="816567"/>
            <a:ext cx="6594453" cy="1173603"/>
          </a:xfrm>
          <a:prstGeom prst="rect">
            <a:avLst/>
          </a:prstGeom>
          <a:solidFill>
            <a:srgbClr val="E6E6FF"/>
          </a:solidFill>
          <a:ln>
            <a:noFill/>
          </a:ln>
          <a:effectLst>
            <a:outerShdw dist="101823" dir="2700000" algn="ctr" rotWithShape="0">
              <a:srgbClr val="C0C0C0"/>
            </a:outerShdw>
          </a:effectLst>
          <a:extLst>
            <a:ext uri="{91240B29-F687-4F45-9708-019B960494DF}">
              <a14:hiddenLine xmlns:a14="http://schemas.microsoft.com/office/drawing/2010/main" w="12600">
                <a:solidFill>
                  <a:srgbClr val="000000"/>
                </a:solidFill>
                <a:miter lim="800000"/>
                <a:headEnd/>
                <a:tailEnd/>
              </a14:hiddenLine>
            </a:ext>
          </a:extLst>
        </p:spPr>
        <p:txBody>
          <a:bodyPr lIns="81646" tIns="42456" rIns="81646" bIns="42456">
            <a:spAutoFit/>
          </a:bodyPr>
          <a:lstStyle>
            <a:lvl1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1pPr>
            <a:lvl2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2pPr>
            <a:lvl3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3pPr>
            <a:lvl4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4pPr>
            <a:lvl5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5pPr>
            <a:lvl6pPr marL="25146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6pPr>
            <a:lvl7pPr marL="29718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7pPr>
            <a:lvl8pPr marL="34290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8pPr>
            <a:lvl9pPr marL="38862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9pPr>
          </a:lstStyle>
          <a:p>
            <a:pPr>
              <a:lnSpc>
                <a:spcPct val="89000"/>
              </a:lnSpc>
            </a:pPr>
            <a:r>
              <a:rPr lang="en-US" altLang="en-US" sz="1724" b="1">
                <a:latin typeface="Courier New" panose="02070309020205020404" pitchFamily="49" charset="0"/>
              </a:rPr>
              <a:t>&lt;http://dbpedia.org/resource/Amsterdam&gt;</a:t>
            </a:r>
            <a:br>
              <a:rPr lang="en-US" altLang="en-US" sz="1724" b="1">
                <a:latin typeface="Courier New" panose="02070309020205020404" pitchFamily="49" charset="0"/>
              </a:rPr>
            </a:br>
            <a:r>
              <a:rPr lang="en-US" altLang="en-US" sz="1724" b="1">
                <a:latin typeface="Courier New" panose="02070309020205020404" pitchFamily="49" charset="0"/>
              </a:rPr>
              <a:t>  owl:sameAs &lt;http://rdf.freebase.com/ns/...&gt; ;</a:t>
            </a:r>
          </a:p>
          <a:p>
            <a:pPr>
              <a:lnSpc>
                <a:spcPct val="116000"/>
              </a:lnSpc>
            </a:pPr>
            <a:r>
              <a:rPr lang="en-US" altLang="en-US" sz="1724" b="1">
                <a:latin typeface="Courier New" panose="02070309020205020404" pitchFamily="49" charset="0"/>
              </a:rPr>
              <a:t>  owl:sameAs &lt;http://sws.geonames.org/2759793&gt; ;</a:t>
            </a:r>
          </a:p>
          <a:p>
            <a:pPr>
              <a:lnSpc>
                <a:spcPct val="116000"/>
              </a:lnSpc>
            </a:pPr>
            <a:r>
              <a:rPr lang="en-US" altLang="en-US" sz="1724" b="1">
                <a:latin typeface="Courier New" panose="02070309020205020404" pitchFamily="49" charset="0"/>
              </a:rPr>
              <a:t>  ...</a:t>
            </a:r>
          </a:p>
        </p:txBody>
      </p:sp>
      <p:sp>
        <p:nvSpPr>
          <p:cNvPr id="129027" name="Rectangle 3"/>
          <p:cNvSpPr>
            <a:spLocks noChangeArrowheads="1"/>
          </p:cNvSpPr>
          <p:nvPr/>
        </p:nvSpPr>
        <p:spPr bwMode="auto">
          <a:xfrm>
            <a:off x="2046296" y="3296507"/>
            <a:ext cx="7903550" cy="1860779"/>
          </a:xfrm>
          <a:prstGeom prst="rect">
            <a:avLst/>
          </a:prstGeom>
          <a:solidFill>
            <a:srgbClr val="E6E6FF"/>
          </a:solidFill>
          <a:ln>
            <a:noFill/>
          </a:ln>
          <a:effectLst>
            <a:outerShdw dist="101823" dir="2700000" algn="ctr" rotWithShape="0">
              <a:srgbClr val="C0C0C0"/>
            </a:outerShdw>
          </a:effectLst>
          <a:extLst>
            <a:ext uri="{91240B29-F687-4F45-9708-019B960494DF}">
              <a14:hiddenLine xmlns:a14="http://schemas.microsoft.com/office/drawing/2010/main" w="12600">
                <a:solidFill>
                  <a:srgbClr val="000000"/>
                </a:solidFill>
                <a:miter lim="800000"/>
                <a:headEnd/>
                <a:tailEnd/>
              </a14:hiddenLine>
            </a:ext>
          </a:extLst>
        </p:spPr>
        <p:txBody>
          <a:bodyPr lIns="81646" tIns="42456" rIns="81646" bIns="42456">
            <a:spAutoFit/>
          </a:bodyPr>
          <a:lstStyle>
            <a:lvl1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1pPr>
            <a:lvl2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2pPr>
            <a:lvl3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3pPr>
            <a:lvl4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4pPr>
            <a:lvl5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5pPr>
            <a:lvl6pPr marL="25146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6pPr>
            <a:lvl7pPr marL="29718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7pPr>
            <a:lvl8pPr marL="34290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8pPr>
            <a:lvl9pPr marL="38862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9pPr>
          </a:lstStyle>
          <a:p>
            <a:pPr>
              <a:lnSpc>
                <a:spcPct val="89000"/>
              </a:lnSpc>
            </a:pPr>
            <a:r>
              <a:rPr lang="en-US" altLang="en-US" sz="1724" b="1">
                <a:latin typeface="Courier New" panose="02070309020205020404" pitchFamily="49" charset="0"/>
              </a:rPr>
              <a:t>&lt;http://sws.geonames.org/2759793&gt;</a:t>
            </a:r>
          </a:p>
          <a:p>
            <a:pPr>
              <a:lnSpc>
                <a:spcPct val="116000"/>
              </a:lnSpc>
            </a:pPr>
            <a:r>
              <a:rPr lang="en-US" altLang="en-US" sz="1724" b="1">
                <a:latin typeface="Courier New" panose="02070309020205020404" pitchFamily="49" charset="0"/>
              </a:rPr>
              <a:t>  owl:sameAs &lt;http://dbpedia.org/resource/Amsterdam&gt;</a:t>
            </a:r>
          </a:p>
          <a:p>
            <a:pPr>
              <a:lnSpc>
                <a:spcPct val="116000"/>
              </a:lnSpc>
            </a:pPr>
            <a:r>
              <a:rPr lang="en-US" altLang="en-US" sz="1724" b="1">
                <a:latin typeface="Courier New" panose="02070309020205020404" pitchFamily="49" charset="0"/>
              </a:rPr>
              <a:t>  wgs84_pos:lat “52.3666667” ;</a:t>
            </a:r>
          </a:p>
          <a:p>
            <a:pPr>
              <a:lnSpc>
                <a:spcPct val="116000"/>
              </a:lnSpc>
            </a:pPr>
            <a:r>
              <a:rPr lang="en-US" altLang="en-US" sz="1724" b="1">
                <a:latin typeface="Courier New" panose="02070309020205020404" pitchFamily="49" charset="0"/>
              </a:rPr>
              <a:t>  wgs84_pos:long “4.8833333” ;</a:t>
            </a:r>
          </a:p>
          <a:p>
            <a:pPr>
              <a:lnSpc>
                <a:spcPct val="116000"/>
              </a:lnSpc>
            </a:pPr>
            <a:r>
              <a:rPr lang="en-US" altLang="en-US" sz="1724" b="1">
                <a:latin typeface="Courier New" panose="02070309020205020404" pitchFamily="49" charset="0"/>
              </a:rPr>
              <a:t>  geo:inCountry &lt;http://www.geonames.org/countries/#NL&gt; ;</a:t>
            </a:r>
          </a:p>
          <a:p>
            <a:pPr>
              <a:lnSpc>
                <a:spcPct val="116000"/>
              </a:lnSpc>
            </a:pPr>
            <a:r>
              <a:rPr lang="en-US" altLang="en-US" sz="1724" b="1">
                <a:latin typeface="Courier New" panose="02070309020205020404" pitchFamily="49" charset="0"/>
              </a:rPr>
              <a:t> ...</a:t>
            </a:r>
          </a:p>
        </p:txBody>
      </p:sp>
      <p:sp>
        <p:nvSpPr>
          <p:cNvPr id="129028" name="Text Box 4"/>
          <p:cNvSpPr txBox="1">
            <a:spLocks noChangeArrowheads="1"/>
          </p:cNvSpPr>
          <p:nvPr/>
        </p:nvSpPr>
        <p:spPr bwMode="auto">
          <a:xfrm>
            <a:off x="1740984" y="5986710"/>
            <a:ext cx="8766200" cy="773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82430" rIns="81646" bIns="40823"/>
          <a:lstStyle>
            <a:lvl1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1pPr>
            <a:lvl2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2pPr>
            <a:lvl3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3pPr>
            <a:lvl4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4pPr>
            <a:lvl5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5pPr>
            <a:lvl6pPr marL="25146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6pPr>
            <a:lvl7pPr marL="29718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7pPr>
            <a:lvl8pPr marL="34290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8pPr>
            <a:lvl9pPr marL="38862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9pPr>
          </a:lstStyle>
          <a:p>
            <a:r>
              <a:rPr lang="en-US" altLang="en-US" sz="2540"/>
              <a:t>Processors can switch automatically from one to the other…</a:t>
            </a:r>
          </a:p>
          <a:p>
            <a:endParaRPr lang="en-US" altLang="en-US" sz="2540"/>
          </a:p>
        </p:txBody>
      </p:sp>
      <p:sp>
        <p:nvSpPr>
          <p:cNvPr id="129029" name="Line 5"/>
          <p:cNvSpPr>
            <a:spLocks noChangeShapeType="1"/>
          </p:cNvSpPr>
          <p:nvPr/>
        </p:nvSpPr>
        <p:spPr bwMode="auto">
          <a:xfrm flipV="1">
            <a:off x="8381521" y="2446818"/>
            <a:ext cx="326915" cy="1146360"/>
          </a:xfrm>
          <a:prstGeom prst="line">
            <a:avLst/>
          </a:prstGeom>
          <a:noFill/>
          <a:ln w="360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129030" name="Line 6"/>
          <p:cNvSpPr>
            <a:spLocks noChangeShapeType="1"/>
          </p:cNvSpPr>
          <p:nvPr/>
        </p:nvSpPr>
        <p:spPr bwMode="auto">
          <a:xfrm flipH="1">
            <a:off x="5277996" y="1795870"/>
            <a:ext cx="1798748" cy="1468954"/>
          </a:xfrm>
          <a:prstGeom prst="line">
            <a:avLst/>
          </a:prstGeom>
          <a:noFill/>
          <a:ln w="360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Tree>
    <p:extLst>
      <p:ext uri="{BB962C8B-B14F-4D97-AF65-F5344CB8AC3E}">
        <p14:creationId xmlns:p14="http://schemas.microsoft.com/office/powerpoint/2010/main" val="5893765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Chapter 3</a:t>
            </a:r>
          </a:p>
        </p:txBody>
      </p:sp>
      <p:sp>
        <p:nvSpPr>
          <p:cNvPr id="122883"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mtClean="0"/>
              <a:t>A Semantic Web Primer</a:t>
            </a:r>
          </a:p>
        </p:txBody>
      </p:sp>
      <p:sp>
        <p:nvSpPr>
          <p:cNvPr id="122884"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5C983A-2C01-4511-9910-CE812493DF15}" type="slidenum">
              <a:rPr lang="el-GR" altLang="en-US">
                <a:solidFill>
                  <a:schemeClr val="bg1"/>
                </a:solidFill>
              </a:rPr>
              <a:pPr eaLnBrk="1" hangingPunct="1"/>
              <a:t>95</a:t>
            </a:fld>
            <a:endParaRPr lang="el-GR" altLang="en-US">
              <a:solidFill>
                <a:schemeClr val="bg1"/>
              </a:solidFill>
            </a:endParaRPr>
          </a:p>
        </p:txBody>
      </p:sp>
      <p:sp>
        <p:nvSpPr>
          <p:cNvPr id="122885" name="AutoShape 2"/>
          <p:cNvSpPr>
            <a:spLocks noGrp="1" noChangeArrowheads="1"/>
          </p:cNvSpPr>
          <p:nvPr>
            <p:ph type="title"/>
          </p:nvPr>
        </p:nvSpPr>
        <p:spPr/>
        <p:txBody>
          <a:bodyPr/>
          <a:lstStyle/>
          <a:p>
            <a:pPr eaLnBrk="1" hangingPunct="1"/>
            <a:r>
              <a:rPr lang="en-US" altLang="en-US" dirty="0" smtClean="0"/>
              <a:t>RDF Summary</a:t>
            </a:r>
            <a:endParaRPr lang="el-GR" altLang="en-US" dirty="0" smtClean="0"/>
          </a:p>
        </p:txBody>
      </p:sp>
      <p:sp>
        <p:nvSpPr>
          <p:cNvPr id="122886" name="Rectangle 3"/>
          <p:cNvSpPr>
            <a:spLocks noGrp="1" noChangeArrowheads="1"/>
          </p:cNvSpPr>
          <p:nvPr>
            <p:ph type="body" idx="1"/>
          </p:nvPr>
        </p:nvSpPr>
        <p:spPr>
          <a:xfrm>
            <a:off x="838200" y="1613647"/>
            <a:ext cx="10515600" cy="4563316"/>
          </a:xfrm>
        </p:spPr>
        <p:txBody>
          <a:bodyPr>
            <a:normAutofit fontScale="92500" lnSpcReduction="10000"/>
          </a:bodyPr>
          <a:lstStyle/>
          <a:p>
            <a:pPr eaLnBrk="1" hangingPunct="1">
              <a:lnSpc>
                <a:spcPct val="90000"/>
              </a:lnSpc>
            </a:pPr>
            <a:r>
              <a:rPr lang="el-GR" altLang="en-US" sz="2400" dirty="0"/>
              <a:t>RDF provides a foundation for representing and processing metadata </a:t>
            </a:r>
            <a:endParaRPr lang="en-US" altLang="en-US" sz="2400" dirty="0"/>
          </a:p>
          <a:p>
            <a:pPr eaLnBrk="1" hangingPunct="1">
              <a:lnSpc>
                <a:spcPct val="90000"/>
              </a:lnSpc>
            </a:pPr>
            <a:r>
              <a:rPr lang="el-GR" altLang="en-US" sz="2400" dirty="0"/>
              <a:t>RDF has a graph-based data model </a:t>
            </a:r>
            <a:endParaRPr lang="en-US" altLang="en-US" sz="2400" dirty="0"/>
          </a:p>
          <a:p>
            <a:pPr eaLnBrk="1" hangingPunct="1">
              <a:lnSpc>
                <a:spcPct val="90000"/>
              </a:lnSpc>
            </a:pPr>
            <a:r>
              <a:rPr lang="en-US" altLang="en-US" sz="2400" dirty="0"/>
              <a:t>RDF has an XML-based syntax to support syntactic interoperability </a:t>
            </a:r>
            <a:endParaRPr lang="el-GR" altLang="en-US" sz="2400" dirty="0"/>
          </a:p>
          <a:p>
            <a:pPr lvl="1" eaLnBrk="1" hangingPunct="1">
              <a:lnSpc>
                <a:spcPct val="90000"/>
              </a:lnSpc>
            </a:pPr>
            <a:r>
              <a:rPr lang="el-GR" altLang="en-US" sz="2000" dirty="0"/>
              <a:t>XML and RDF complement each other because RDF supports semantic interoperability </a:t>
            </a:r>
            <a:endParaRPr lang="en-US" altLang="en-US" sz="2000" dirty="0"/>
          </a:p>
          <a:p>
            <a:pPr eaLnBrk="1" hangingPunct="1">
              <a:lnSpc>
                <a:spcPct val="90000"/>
              </a:lnSpc>
            </a:pPr>
            <a:r>
              <a:rPr lang="el-GR" altLang="en-US" sz="2400" dirty="0"/>
              <a:t>RDF </a:t>
            </a:r>
            <a:r>
              <a:rPr lang="el-GR" altLang="en-US" sz="2400" dirty="0" smtClean="0"/>
              <a:t>allows </a:t>
            </a:r>
            <a:r>
              <a:rPr lang="el-GR" altLang="en-US" sz="2400" dirty="0"/>
              <a:t>incremental building of knowledge, and its sharing and </a:t>
            </a:r>
            <a:r>
              <a:rPr lang="el-GR" altLang="en-US" sz="2400" dirty="0" smtClean="0"/>
              <a:t>reuse</a:t>
            </a:r>
            <a:endParaRPr lang="en-US" altLang="en-US" sz="2400" dirty="0" smtClean="0"/>
          </a:p>
          <a:p>
            <a:pPr>
              <a:defRPr/>
            </a:pPr>
            <a:r>
              <a:rPr lang="en-US" sz="2400" dirty="0"/>
              <a:t>RDF is domain-independent </a:t>
            </a:r>
            <a:endParaRPr lang="en-GB" sz="2400" dirty="0"/>
          </a:p>
          <a:p>
            <a:pPr>
              <a:buNone/>
              <a:defRPr/>
            </a:pPr>
            <a:r>
              <a:rPr lang="en-GB" sz="2400" dirty="0"/>
              <a:t>	 -  </a:t>
            </a:r>
            <a:r>
              <a:rPr lang="en-GB" sz="2000" dirty="0" smtClean="0"/>
              <a:t>RDF Schema provides a mechanism for describing specific domains</a:t>
            </a:r>
            <a:endParaRPr lang="en-US" sz="2000" dirty="0" smtClean="0"/>
          </a:p>
          <a:p>
            <a:pPr>
              <a:defRPr/>
            </a:pPr>
            <a:r>
              <a:rPr lang="en-US" sz="2400" dirty="0" smtClean="0"/>
              <a:t>RDF Schema is a primitive ontology language</a:t>
            </a:r>
            <a:endParaRPr lang="en-GB" sz="2400" dirty="0" smtClean="0"/>
          </a:p>
          <a:p>
            <a:pPr lvl="1">
              <a:defRPr/>
            </a:pPr>
            <a:r>
              <a:rPr lang="en-GB" sz="2000" dirty="0" smtClean="0"/>
              <a:t>It </a:t>
            </a:r>
            <a:r>
              <a:rPr lang="en-GB" sz="2000" dirty="0"/>
              <a:t>offers certain modelling primitives with fixed meaning </a:t>
            </a:r>
          </a:p>
          <a:p>
            <a:pPr>
              <a:defRPr/>
            </a:pPr>
            <a:r>
              <a:rPr lang="en-GB" sz="2400" dirty="0"/>
              <a:t>Key concepts of RDF Schema are class, subclass relations, property, </a:t>
            </a:r>
            <a:r>
              <a:rPr lang="en-GB" sz="2400" dirty="0" err="1"/>
              <a:t>subproperty</a:t>
            </a:r>
            <a:r>
              <a:rPr lang="en-GB" sz="2400" dirty="0"/>
              <a:t> relations, and domain and range restrictions</a:t>
            </a:r>
            <a:endParaRPr lang="en-US" sz="2400" dirty="0"/>
          </a:p>
          <a:p>
            <a:pPr>
              <a:defRPr/>
            </a:pPr>
            <a:r>
              <a:rPr lang="en-US" sz="2400" dirty="0" smtClean="0"/>
              <a:t>SPARQL is a </a:t>
            </a:r>
            <a:r>
              <a:rPr lang="en-US" sz="2400" dirty="0"/>
              <a:t>query </a:t>
            </a:r>
            <a:r>
              <a:rPr lang="en-US" sz="2400" dirty="0" smtClean="0"/>
              <a:t>language </a:t>
            </a:r>
            <a:r>
              <a:rPr lang="en-US" sz="2400" dirty="0"/>
              <a:t>for RDF and </a:t>
            </a:r>
            <a:r>
              <a:rPr lang="en-US" sz="2400" dirty="0" smtClean="0"/>
              <a:t>RDFS</a:t>
            </a:r>
            <a:endParaRPr lang="el-GR" sz="2400" dirty="0"/>
          </a:p>
          <a:p>
            <a:pPr eaLnBrk="1" hangingPunct="1">
              <a:lnSpc>
                <a:spcPct val="90000"/>
              </a:lnSpc>
            </a:pPr>
            <a:endParaRPr lang="en-US" altLang="en-US" sz="2400" dirty="0"/>
          </a:p>
          <a:p>
            <a:pPr eaLnBrk="1" hangingPunct="1">
              <a:lnSpc>
                <a:spcPct val="90000"/>
              </a:lnSpc>
              <a:buFont typeface="Wingdings" panose="05000000000000000000" pitchFamily="2" charset="2"/>
              <a:buNone/>
            </a:pPr>
            <a:endParaRPr lang="el-GR" altLang="en-US" sz="2400" dirty="0"/>
          </a:p>
        </p:txBody>
      </p:sp>
    </p:spTree>
    <p:extLst>
      <p:ext uri="{BB962C8B-B14F-4D97-AF65-F5344CB8AC3E}">
        <p14:creationId xmlns:p14="http://schemas.microsoft.com/office/powerpoint/2010/main" val="3269407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ltLang="en-US" dirty="0" smtClean="0"/>
              <a:t>RDFS as an Ontology Language</a:t>
            </a:r>
            <a:endParaRPr lang="en-GB" altLang="en-US" dirty="0"/>
          </a:p>
        </p:txBody>
      </p:sp>
      <p:sp>
        <p:nvSpPr>
          <p:cNvPr id="51203" name="Rectangle 3"/>
          <p:cNvSpPr>
            <a:spLocks noGrp="1" noChangeArrowheads="1"/>
          </p:cNvSpPr>
          <p:nvPr>
            <p:ph idx="1"/>
          </p:nvPr>
        </p:nvSpPr>
        <p:spPr/>
        <p:txBody>
          <a:bodyPr/>
          <a:lstStyle/>
          <a:p>
            <a:pPr>
              <a:lnSpc>
                <a:spcPct val="90000"/>
              </a:lnSpc>
            </a:pPr>
            <a:r>
              <a:rPr lang="en-GB" altLang="en-US" sz="1800" dirty="0" smtClean="0"/>
              <a:t>RDFS </a:t>
            </a:r>
            <a:r>
              <a:rPr lang="en-GB" altLang="en-US" sz="1800" dirty="0"/>
              <a:t>is recognisable as an ontology language</a:t>
            </a:r>
          </a:p>
          <a:p>
            <a:pPr lvl="1">
              <a:lnSpc>
                <a:spcPct val="90000"/>
              </a:lnSpc>
            </a:pPr>
            <a:r>
              <a:rPr lang="en-GB" altLang="en-US" sz="1600" b="1" dirty="0">
                <a:solidFill>
                  <a:srgbClr val="0033CC"/>
                </a:solidFill>
              </a:rPr>
              <a:t>Classes</a:t>
            </a:r>
            <a:r>
              <a:rPr lang="en-GB" altLang="en-US" sz="1600" dirty="0"/>
              <a:t> and </a:t>
            </a:r>
            <a:r>
              <a:rPr lang="en-GB" altLang="en-US" sz="1600" b="1" dirty="0">
                <a:solidFill>
                  <a:srgbClr val="0033CC"/>
                </a:solidFill>
              </a:rPr>
              <a:t>properties</a:t>
            </a:r>
            <a:endParaRPr lang="en-GB" altLang="en-US" sz="1600" dirty="0">
              <a:solidFill>
                <a:srgbClr val="0033CC"/>
              </a:solidFill>
            </a:endParaRPr>
          </a:p>
          <a:p>
            <a:pPr lvl="1">
              <a:lnSpc>
                <a:spcPct val="90000"/>
              </a:lnSpc>
            </a:pPr>
            <a:r>
              <a:rPr lang="en-GB" altLang="en-US" sz="1600" b="1" dirty="0">
                <a:solidFill>
                  <a:srgbClr val="0033CC"/>
                </a:solidFill>
              </a:rPr>
              <a:t>Sub/super-classes</a:t>
            </a:r>
            <a:r>
              <a:rPr lang="en-GB" altLang="en-US" sz="1600" dirty="0"/>
              <a:t> (and properties)</a:t>
            </a:r>
          </a:p>
          <a:p>
            <a:pPr lvl="1">
              <a:lnSpc>
                <a:spcPct val="90000"/>
              </a:lnSpc>
            </a:pPr>
            <a:r>
              <a:rPr lang="en-GB" altLang="en-US" sz="1600" b="1" dirty="0">
                <a:solidFill>
                  <a:srgbClr val="0033CC"/>
                </a:solidFill>
              </a:rPr>
              <a:t>Range</a:t>
            </a:r>
            <a:r>
              <a:rPr lang="en-GB" altLang="en-US" sz="1600" dirty="0"/>
              <a:t> and </a:t>
            </a:r>
            <a:r>
              <a:rPr lang="en-GB" altLang="en-US" sz="1600" b="1" dirty="0">
                <a:solidFill>
                  <a:srgbClr val="0033CC"/>
                </a:solidFill>
              </a:rPr>
              <a:t>domain</a:t>
            </a:r>
            <a:r>
              <a:rPr lang="en-GB" altLang="en-US" sz="1600" dirty="0"/>
              <a:t> (of properties</a:t>
            </a:r>
            <a:r>
              <a:rPr lang="en-GB" altLang="en-US" sz="1600" dirty="0" smtClean="0"/>
              <a:t>)</a:t>
            </a:r>
            <a:endParaRPr lang="en-GB" altLang="en-US" sz="1600" dirty="0"/>
          </a:p>
        </p:txBody>
      </p:sp>
    </p:spTree>
    <p:extLst>
      <p:ext uri="{BB962C8B-B14F-4D97-AF65-F5344CB8AC3E}">
        <p14:creationId xmlns:p14="http://schemas.microsoft.com/office/powerpoint/2010/main" val="3558295619"/>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ltLang="en-US" dirty="0" smtClean="0"/>
              <a:t>RDFS as an Ontology Language</a:t>
            </a:r>
            <a:endParaRPr lang="en-GB" altLang="en-US" dirty="0"/>
          </a:p>
        </p:txBody>
      </p:sp>
      <p:sp>
        <p:nvSpPr>
          <p:cNvPr id="51203" name="Rectangle 3"/>
          <p:cNvSpPr>
            <a:spLocks noGrp="1" noChangeArrowheads="1"/>
          </p:cNvSpPr>
          <p:nvPr>
            <p:ph idx="1"/>
          </p:nvPr>
        </p:nvSpPr>
        <p:spPr/>
        <p:txBody>
          <a:bodyPr/>
          <a:lstStyle/>
          <a:p>
            <a:pPr>
              <a:lnSpc>
                <a:spcPct val="90000"/>
              </a:lnSpc>
            </a:pPr>
            <a:r>
              <a:rPr lang="en-GB" altLang="en-US" sz="1800" dirty="0" smtClean="0"/>
              <a:t>RDFS </a:t>
            </a:r>
            <a:r>
              <a:rPr lang="en-GB" altLang="en-US" sz="1800" dirty="0"/>
              <a:t>is recognisable as an ontology language</a:t>
            </a:r>
          </a:p>
          <a:p>
            <a:pPr lvl="1">
              <a:lnSpc>
                <a:spcPct val="90000"/>
              </a:lnSpc>
            </a:pPr>
            <a:r>
              <a:rPr lang="en-GB" altLang="en-US" sz="1600" b="1" dirty="0">
                <a:solidFill>
                  <a:srgbClr val="0033CC"/>
                </a:solidFill>
              </a:rPr>
              <a:t>Classes</a:t>
            </a:r>
            <a:r>
              <a:rPr lang="en-GB" altLang="en-US" sz="1600" dirty="0"/>
              <a:t> and </a:t>
            </a:r>
            <a:r>
              <a:rPr lang="en-GB" altLang="en-US" sz="1600" b="1" dirty="0">
                <a:solidFill>
                  <a:srgbClr val="0033CC"/>
                </a:solidFill>
              </a:rPr>
              <a:t>properties</a:t>
            </a:r>
            <a:endParaRPr lang="en-GB" altLang="en-US" sz="1600" dirty="0">
              <a:solidFill>
                <a:srgbClr val="0033CC"/>
              </a:solidFill>
            </a:endParaRPr>
          </a:p>
          <a:p>
            <a:pPr lvl="1">
              <a:lnSpc>
                <a:spcPct val="90000"/>
              </a:lnSpc>
            </a:pPr>
            <a:r>
              <a:rPr lang="en-GB" altLang="en-US" sz="1600" b="1" dirty="0">
                <a:solidFill>
                  <a:srgbClr val="0033CC"/>
                </a:solidFill>
              </a:rPr>
              <a:t>Sub/super-classes</a:t>
            </a:r>
            <a:r>
              <a:rPr lang="en-GB" altLang="en-US" sz="1600" dirty="0"/>
              <a:t> (and properties)</a:t>
            </a:r>
          </a:p>
          <a:p>
            <a:pPr lvl="1">
              <a:lnSpc>
                <a:spcPct val="90000"/>
              </a:lnSpc>
            </a:pPr>
            <a:r>
              <a:rPr lang="en-GB" altLang="en-US" sz="1600" b="1" dirty="0">
                <a:solidFill>
                  <a:srgbClr val="0033CC"/>
                </a:solidFill>
              </a:rPr>
              <a:t>Range</a:t>
            </a:r>
            <a:r>
              <a:rPr lang="en-GB" altLang="en-US" sz="1600" dirty="0"/>
              <a:t> and </a:t>
            </a:r>
            <a:r>
              <a:rPr lang="en-GB" altLang="en-US" sz="1600" b="1" dirty="0">
                <a:solidFill>
                  <a:srgbClr val="0033CC"/>
                </a:solidFill>
              </a:rPr>
              <a:t>domain</a:t>
            </a:r>
            <a:r>
              <a:rPr lang="en-GB" altLang="en-US" sz="1600" dirty="0"/>
              <a:t> (of properties)</a:t>
            </a:r>
          </a:p>
          <a:p>
            <a:r>
              <a:rPr lang="en-GB" altLang="en-US" sz="1800" dirty="0"/>
              <a:t>But RDFS </a:t>
            </a:r>
            <a:r>
              <a:rPr lang="en-GB" altLang="en-US" sz="1800" b="1" dirty="0">
                <a:solidFill>
                  <a:srgbClr val="0033CC"/>
                </a:solidFill>
              </a:rPr>
              <a:t>too weak</a:t>
            </a:r>
            <a:r>
              <a:rPr lang="en-GB" altLang="en-US" sz="1800" dirty="0"/>
              <a:t> to describe resources in sufficient detail, e.g.:</a:t>
            </a:r>
          </a:p>
          <a:p>
            <a:pPr lvl="1"/>
            <a:r>
              <a:rPr lang="en-GB" altLang="en-US" sz="1600" dirty="0"/>
              <a:t>No </a:t>
            </a:r>
            <a:r>
              <a:rPr lang="en-GB" altLang="en-US" sz="1600" b="1" dirty="0">
                <a:solidFill>
                  <a:srgbClr val="0033CC"/>
                </a:solidFill>
              </a:rPr>
              <a:t>existence/cardinality</a:t>
            </a:r>
            <a:r>
              <a:rPr lang="en-GB" altLang="en-US" sz="1600" dirty="0"/>
              <a:t> constraints</a:t>
            </a:r>
          </a:p>
          <a:p>
            <a:pPr lvl="1"/>
            <a:r>
              <a:rPr lang="en-GB" altLang="en-US" sz="1600" dirty="0"/>
              <a:t>No </a:t>
            </a:r>
            <a:r>
              <a:rPr lang="en-GB" altLang="en-US" sz="1600" b="1" dirty="0">
                <a:solidFill>
                  <a:srgbClr val="0033CC"/>
                </a:solidFill>
              </a:rPr>
              <a:t>transitive, inverse or symmetrical</a:t>
            </a:r>
            <a:r>
              <a:rPr lang="en-GB" altLang="en-US" sz="1600" dirty="0"/>
              <a:t> properties</a:t>
            </a:r>
          </a:p>
          <a:p>
            <a:pPr lvl="1"/>
            <a:r>
              <a:rPr lang="en-GB" altLang="en-US" sz="1600" dirty="0"/>
              <a:t>No </a:t>
            </a:r>
            <a:r>
              <a:rPr lang="en-GB" altLang="en-US" sz="1600" b="1" dirty="0">
                <a:solidFill>
                  <a:srgbClr val="0033CC"/>
                </a:solidFill>
              </a:rPr>
              <a:t>localised range and domain</a:t>
            </a:r>
            <a:r>
              <a:rPr lang="en-GB" altLang="en-US" sz="1600" dirty="0"/>
              <a:t> constraints</a:t>
            </a:r>
          </a:p>
          <a:p>
            <a:pPr lvl="1"/>
            <a:r>
              <a:rPr lang="en-GB" altLang="en-US" sz="1600" dirty="0"/>
              <a:t>…</a:t>
            </a:r>
          </a:p>
          <a:p>
            <a:r>
              <a:rPr lang="en-GB" altLang="en-US" sz="1800" dirty="0" smtClean="0"/>
              <a:t>OWL: a more sophisticated ontology language</a:t>
            </a:r>
            <a:endParaRPr lang="en-GB" altLang="en-US" sz="1600" dirty="0">
              <a:solidFill>
                <a:srgbClr val="0033CC"/>
              </a:solidFill>
            </a:endParaRPr>
          </a:p>
        </p:txBody>
      </p:sp>
    </p:spTree>
    <p:extLst>
      <p:ext uri="{BB962C8B-B14F-4D97-AF65-F5344CB8AC3E}">
        <p14:creationId xmlns:p14="http://schemas.microsoft.com/office/powerpoint/2010/main" val="266193044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entailment</a:t>
            </a:r>
            <a:endParaRPr lang="en-US" dirty="0"/>
          </a:p>
        </p:txBody>
      </p:sp>
      <p:sp>
        <p:nvSpPr>
          <p:cNvPr id="3" name="Slide Number Placeholder 2"/>
          <p:cNvSpPr>
            <a:spLocks noGrp="1"/>
          </p:cNvSpPr>
          <p:nvPr>
            <p:ph type="sldNum" sz="quarter" idx="12"/>
          </p:nvPr>
        </p:nvSpPr>
        <p:spPr/>
        <p:txBody>
          <a:bodyPr/>
          <a:lstStyle/>
          <a:p>
            <a:fld id="{A78FC74C-1AAD-4A23-8CBA-CF1A3849B798}" type="slidenum">
              <a:rPr lang="en-US" smtClean="0"/>
              <a:t>98</a:t>
            </a:fld>
            <a:endParaRPr lang="en-US"/>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5970"/>
          <a:stretch/>
        </p:blipFill>
        <p:spPr bwMode="auto">
          <a:xfrm>
            <a:off x="1301839" y="2686050"/>
            <a:ext cx="8680361" cy="21526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698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Acknowledgement</a:t>
            </a:r>
            <a:endParaRPr lang="en-US" dirty="0"/>
          </a:p>
        </p:txBody>
      </p:sp>
      <p:sp>
        <p:nvSpPr>
          <p:cNvPr id="5" name="Content Placeholder 4"/>
          <p:cNvSpPr>
            <a:spLocks noGrp="1"/>
          </p:cNvSpPr>
          <p:nvPr>
            <p:ph idx="1"/>
          </p:nvPr>
        </p:nvSpPr>
        <p:spPr/>
        <p:txBody>
          <a:bodyPr>
            <a:normAutofit/>
          </a:bodyPr>
          <a:lstStyle/>
          <a:p>
            <a:r>
              <a:rPr lang="en-US" dirty="0" smtClean="0"/>
              <a:t>“A </a:t>
            </a:r>
            <a:r>
              <a:rPr lang="en-US" dirty="0"/>
              <a:t>semantic Web </a:t>
            </a:r>
            <a:r>
              <a:rPr lang="en-US" dirty="0" smtClean="0"/>
              <a:t>primer,” by </a:t>
            </a:r>
            <a:r>
              <a:rPr lang="en-US" dirty="0"/>
              <a:t>Frank van </a:t>
            </a:r>
            <a:r>
              <a:rPr lang="en-US" dirty="0" err="1"/>
              <a:t>Harmelen</a:t>
            </a:r>
            <a:r>
              <a:rPr lang="en-US" dirty="0"/>
              <a:t> and G. </a:t>
            </a:r>
            <a:r>
              <a:rPr lang="en-US" dirty="0" smtClean="0"/>
              <a:t>Antoniou</a:t>
            </a:r>
          </a:p>
          <a:p>
            <a:r>
              <a:rPr lang="en-US" dirty="0" smtClean="0"/>
              <a:t>“FOAF,” by Ying </a:t>
            </a:r>
            <a:r>
              <a:rPr lang="en-US" dirty="0"/>
              <a:t>Ding, </a:t>
            </a:r>
            <a:r>
              <a:rPr lang="en-US" dirty="0" smtClean="0"/>
              <a:t>Indiana University</a:t>
            </a:r>
          </a:p>
          <a:p>
            <a:r>
              <a:rPr lang="en-US" dirty="0" smtClean="0"/>
              <a:t>“Introduction </a:t>
            </a:r>
            <a:r>
              <a:rPr lang="en-US" dirty="0"/>
              <a:t>to the Semantic </a:t>
            </a:r>
            <a:r>
              <a:rPr lang="en-US" dirty="0" smtClean="0"/>
              <a:t>Web (tutorial),” by </a:t>
            </a:r>
            <a:r>
              <a:rPr lang="en-US" dirty="0"/>
              <a:t>Ivan Herman, W3C</a:t>
            </a:r>
          </a:p>
          <a:p>
            <a:r>
              <a:rPr lang="en-US" dirty="0"/>
              <a:t/>
            </a:r>
            <a:br>
              <a:rPr lang="en-US" dirty="0"/>
            </a:br>
            <a:endParaRPr lang="en-US" dirty="0" smtClean="0"/>
          </a:p>
          <a:p>
            <a:endParaRPr lang="en-US" dirty="0"/>
          </a:p>
        </p:txBody>
      </p:sp>
    </p:spTree>
    <p:extLst>
      <p:ext uri="{BB962C8B-B14F-4D97-AF65-F5344CB8AC3E}">
        <p14:creationId xmlns:p14="http://schemas.microsoft.com/office/powerpoint/2010/main" val="97132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7721</TotalTime>
  <Words>5151</Words>
  <Application>Microsoft Office PowerPoint</Application>
  <PresentationFormat>Widescreen</PresentationFormat>
  <Paragraphs>955</Paragraphs>
  <Slides>99</Slides>
  <Notes>45</Notes>
  <HiddenSlides>1</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17" baseType="lpstr">
      <vt:lpstr>ＭＳ Ｐゴシック</vt:lpstr>
      <vt:lpstr>SimSun</vt:lpstr>
      <vt:lpstr>SimSun</vt:lpstr>
      <vt:lpstr>Arial</vt:lpstr>
      <vt:lpstr>Arial Unicode MS</vt:lpstr>
      <vt:lpstr>Avenir Heavy</vt:lpstr>
      <vt:lpstr>Calibri</vt:lpstr>
      <vt:lpstr>Calibri Light</vt:lpstr>
      <vt:lpstr>Courier New</vt:lpstr>
      <vt:lpstr>Futura Lt</vt:lpstr>
      <vt:lpstr>Georgia</vt:lpstr>
      <vt:lpstr>Symbol</vt:lpstr>
      <vt:lpstr>Tahoma</vt:lpstr>
      <vt:lpstr>Times New Roman</vt:lpstr>
      <vt:lpstr>Trebuchet MS</vt:lpstr>
      <vt:lpstr>Wingdings</vt:lpstr>
      <vt:lpstr>Office Theme</vt:lpstr>
      <vt:lpstr>Bitmap</vt:lpstr>
      <vt:lpstr>CPSC 583 Expert Systems Design Theory</vt:lpstr>
      <vt:lpstr>Expert system: facts + rules</vt:lpstr>
      <vt:lpstr>Semantic Web</vt:lpstr>
      <vt:lpstr>The problem?</vt:lpstr>
      <vt:lpstr>Today’s Web</vt:lpstr>
      <vt:lpstr>Limitations of the Web Search today</vt:lpstr>
      <vt:lpstr>The Syntactic Web</vt:lpstr>
      <vt:lpstr>What is the Problem?</vt:lpstr>
      <vt:lpstr>i.e. the Syntactic Web is…</vt:lpstr>
      <vt:lpstr>What about XML?</vt:lpstr>
      <vt:lpstr>XML</vt:lpstr>
      <vt:lpstr>XML: Document = labeled tree</vt:lpstr>
      <vt:lpstr>But XML tags don’t have a commonly accepted meaning</vt:lpstr>
      <vt:lpstr>XML</vt:lpstr>
      <vt:lpstr>XML: limitations for semantic markup</vt:lpstr>
      <vt:lpstr>XML is a first step</vt:lpstr>
      <vt:lpstr>The solution(?)</vt:lpstr>
      <vt:lpstr>semantic web and Semantic Web</vt:lpstr>
      <vt:lpstr>Semantic Web languages today</vt:lpstr>
      <vt:lpstr>Resource Description  Framework (RDF)</vt:lpstr>
      <vt:lpstr>The RDF Data Model</vt:lpstr>
      <vt:lpstr>RDF</vt:lpstr>
      <vt:lpstr>RDF: Basic Ideas</vt:lpstr>
      <vt:lpstr>URIs are a foundation</vt:lpstr>
      <vt:lpstr>What does a URI mean?</vt:lpstr>
      <vt:lpstr>RDF: Basic Ideas</vt:lpstr>
      <vt:lpstr>Values</vt:lpstr>
      <vt:lpstr>Data Types</vt:lpstr>
      <vt:lpstr>RDF triple = Edge in a graph</vt:lpstr>
      <vt:lpstr>RDF for semantic annotation</vt:lpstr>
      <vt:lpstr>A Set of triples is a Semantic Net</vt:lpstr>
      <vt:lpstr>Three Views of a Statement</vt:lpstr>
      <vt:lpstr>Serializing RDF</vt:lpstr>
      <vt:lpstr>N3 notation for RDF</vt:lpstr>
      <vt:lpstr>N3 triple representation</vt:lpstr>
      <vt:lpstr>RDF Example</vt:lpstr>
      <vt:lpstr>N3 triple representation</vt:lpstr>
      <vt:lpstr>N3 Example</vt:lpstr>
      <vt:lpstr>Triples as logical formula</vt:lpstr>
      <vt:lpstr>Binary Predicates</vt:lpstr>
      <vt:lpstr>Binary Predicates</vt:lpstr>
      <vt:lpstr>RDF Schema</vt:lpstr>
      <vt:lpstr>RDF Schema</vt:lpstr>
      <vt:lpstr>What does RDF Schema add?</vt:lpstr>
      <vt:lpstr>Why Classes are Useful</vt:lpstr>
      <vt:lpstr>Why Classes are Useful</vt:lpstr>
      <vt:lpstr>Class Hierarchy Example</vt:lpstr>
      <vt:lpstr>Inheritance in Class Hierarchies</vt:lpstr>
      <vt:lpstr>Core Classes</vt:lpstr>
      <vt:lpstr>Core Properties</vt:lpstr>
      <vt:lpstr>Examples </vt:lpstr>
      <vt:lpstr>Utility Properties</vt:lpstr>
      <vt:lpstr>Example: A University</vt:lpstr>
      <vt:lpstr>Some applications</vt:lpstr>
      <vt:lpstr>The Semantic Web and Ontology</vt:lpstr>
      <vt:lpstr>The Semantic Web and Ontology</vt:lpstr>
      <vt:lpstr>Ontology in Information Science</vt:lpstr>
      <vt:lpstr>Database integration</vt:lpstr>
      <vt:lpstr>Data Integration</vt:lpstr>
      <vt:lpstr>Database integration</vt:lpstr>
      <vt:lpstr>Example Ontology (Protégé)</vt:lpstr>
      <vt:lpstr>Data and Ontology Integration</vt:lpstr>
      <vt:lpstr>Ontology Integration Tasks</vt:lpstr>
      <vt:lpstr>Applications of Ontologies</vt:lpstr>
      <vt:lpstr>Applications of Ontologies</vt:lpstr>
      <vt:lpstr>Applications of Ontologies</vt:lpstr>
      <vt:lpstr>FOAF: Friend of a friend</vt:lpstr>
      <vt:lpstr>FOAF Vocabulary:</vt:lpstr>
      <vt:lpstr>FOAF: Basic Idea</vt:lpstr>
      <vt:lpstr>Basic example</vt:lpstr>
      <vt:lpstr>FOAF: Basic Idea</vt:lpstr>
      <vt:lpstr>FOAF basic concepts</vt:lpstr>
      <vt:lpstr>FOAF basic properties</vt:lpstr>
      <vt:lpstr>Create your own FOAF</vt:lpstr>
      <vt:lpstr>Publish your FOAF description</vt:lpstr>
      <vt:lpstr>FOAF Conclusions</vt:lpstr>
      <vt:lpstr>Apache Jena</vt:lpstr>
      <vt:lpstr>SPARQL</vt:lpstr>
      <vt:lpstr>SPARQL</vt:lpstr>
      <vt:lpstr>Example</vt:lpstr>
      <vt:lpstr>Example</vt:lpstr>
      <vt:lpstr>Using select-from-where </vt:lpstr>
      <vt:lpstr>Implicit Join </vt:lpstr>
      <vt:lpstr>Implicit join</vt:lpstr>
      <vt:lpstr>Explicit Join</vt:lpstr>
      <vt:lpstr>Optional Patterns</vt:lpstr>
      <vt:lpstr>Optional Patterns</vt:lpstr>
      <vt:lpstr>Optional Patterns</vt:lpstr>
      <vt:lpstr>Optional Patterns</vt:lpstr>
      <vt:lpstr>Optional Patterns</vt:lpstr>
      <vt:lpstr>Linking Open Data Project</vt:lpstr>
      <vt:lpstr>Example data source: DBpedia</vt:lpstr>
      <vt:lpstr>Extracting Wikipedia structured data </vt:lpstr>
      <vt:lpstr>Automatic links among open datasets</vt:lpstr>
      <vt:lpstr>RDF Summary</vt:lpstr>
      <vt:lpstr>RDFS as an Ontology Language</vt:lpstr>
      <vt:lpstr>RDFS as an Ontology Language</vt:lpstr>
      <vt:lpstr>Logical entailment</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anandvp</dc:creator>
  <cp:lastModifiedBy>Panangadan, Anand</cp:lastModifiedBy>
  <cp:revision>384</cp:revision>
  <cp:lastPrinted>2015-11-17T06:10:29Z</cp:lastPrinted>
  <dcterms:created xsi:type="dcterms:W3CDTF">2015-09-15T20:27:29Z</dcterms:created>
  <dcterms:modified xsi:type="dcterms:W3CDTF">2019-10-30T00:25:44Z</dcterms:modified>
</cp:coreProperties>
</file>