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9.jpeg" ContentType="image/jpeg"/>
  <Override PartName="/ppt/media/image28.png" ContentType="image/png"/>
  <Override PartName="/ppt/media/image7.jpeg" ContentType="image/jpeg"/>
  <Override PartName="/ppt/media/image24.png" ContentType="image/png"/>
  <Override PartName="/ppt/media/image11.jpeg" ContentType="image/jpeg"/>
  <Override PartName="/ppt/media/image23.jpeg" ContentType="image/jpeg"/>
  <Override PartName="/ppt/media/image12.png" ContentType="image/png"/>
  <Override PartName="/ppt/media/image22.png" ContentType="image/png"/>
  <Override PartName="/ppt/media/image21.jpeg" ContentType="image/jpeg"/>
  <Override PartName="/ppt/media/image19.jpeg" ContentType="image/jpeg"/>
  <Override PartName="/ppt/media/image16.png" ContentType="image/png"/>
  <Override PartName="/ppt/media/image15.jpeg" ContentType="image/jpeg"/>
  <Override PartName="/ppt/media/image14.png" ContentType="image/png"/>
  <Override PartName="/ppt/media/image1.jpeg" ContentType="image/jpeg"/>
  <Override PartName="/ppt/media/image10.png" ContentType="image/png"/>
  <Override PartName="/ppt/media/image35.jpeg" ContentType="image/jpeg"/>
  <Override PartName="/ppt/media/image27.jpeg" ContentType="image/jpeg"/>
  <Override PartName="/ppt/media/image9.jpeg" ContentType="image/jpeg"/>
  <Override PartName="/ppt/media/image31.jpeg" ContentType="image/jpeg"/>
  <Override PartName="/ppt/media/image40.png" ContentType="image/png"/>
  <Override PartName="/ppt/media/image4.jpeg" ContentType="image/jpeg"/>
  <Override PartName="/ppt/media/image33.jpeg" ContentType="image/jpeg"/>
  <Override PartName="/ppt/media/image13.jpeg" ContentType="image/jpeg"/>
  <Override PartName="/ppt/media/image44.png" ContentType="image/png"/>
  <Override PartName="/ppt/media/image41.jpeg" ContentType="image/jpeg"/>
  <Override PartName="/ppt/media/image45.jpeg" ContentType="image/jpeg"/>
  <Override PartName="/ppt/media/image30.png" ContentType="image/png"/>
  <Override PartName="/ppt/media/image37.jpeg" ContentType="image/jpeg"/>
  <Override PartName="/ppt/media/image42.png" ContentType="image/png"/>
  <Override PartName="/ppt/media/image43.jpeg" ContentType="image/jpeg"/>
  <Override PartName="/ppt/media/image34.png" ContentType="image/png"/>
  <Override PartName="/ppt/media/image46.png" ContentType="image/png"/>
  <Override PartName="/ppt/media/image38.png" ContentType="image/png"/>
  <Override PartName="/ppt/media/image39.jpeg" ContentType="image/jpeg"/>
  <Override PartName="/ppt/media/image8.png" ContentType="image/png"/>
  <Override PartName="/ppt/media/image18.png" ContentType="image/png"/>
  <Override PartName="/ppt/media/image20.png" ContentType="image/png"/>
  <Override PartName="/ppt/media/image36.png" ContentType="image/png"/>
  <Override PartName="/ppt/media/image6.png" ContentType="image/png"/>
  <Override PartName="/ppt/media/image5.jpeg" ContentType="image/jpeg"/>
  <Override PartName="/ppt/media/image2.png" ContentType="image/png"/>
  <Override PartName="/ppt/media/image25.jpeg" ContentType="image/jpeg"/>
  <Override PartName="/ppt/media/image32.png" ContentType="image/png"/>
  <Override PartName="/ppt/media/image3.png" ContentType="image/png"/>
  <Override PartName="/ppt/media/image17.jpeg" ContentType="image/jpeg"/>
  <Override PartName="/ppt/media/image26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9AA0E26-A19A-44EB-B232-464BE3F4EB0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5E4173D-BF1D-41CA-8222-B7CCEB3BC672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8AC2591-7F7B-4DAB-B4A4-F710DBEF2ECB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E3AC87A-BBCB-4913-B520-1962FAFBFB0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6DF3D7F-70B8-41BF-A898-33C810E000F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23F3F50-030D-4A39-917D-D67BBA964778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7A5F927-5628-47BB-BB47-0A8720CFFD17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C3CE958-736B-4E76-A9D7-CAFC6A2D0D57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10B6678-A632-4C6A-A187-2A79B039860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6276697-21B8-4473-A25A-55979763C108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71C64AF-9BCA-4D83-B2A4-D782706660F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392B7A5-2081-442E-BECE-8806525A2473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FC30853-E1BE-420F-B196-D4E6E140ED71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Pulse para editar el formato del </a:t>
            </a:r>
            <a:r>
              <a:rPr b="0" lang="en-US" sz="4400" spc="-1" strike="noStrike">
                <a:latin typeface="Arial"/>
              </a:rPr>
              <a:t>texto de título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Pulse para editar el formato de texto del esquema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Segundo nivel del esquema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Tercer nivel del esquema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Cuarto nivel del esquema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Quinto nivel del esquema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Sexto nivel del esquema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Séptimo nivel del esquema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54;p13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3600" y="360"/>
            <a:ext cx="9137160" cy="513684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2880" y="1714680"/>
            <a:ext cx="755352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200" spc="-1" strike="noStrike">
                <a:solidFill>
                  <a:srgbClr val="000000"/>
                </a:solidFill>
                <a:latin typeface="Arial"/>
                <a:ea typeface="Arial"/>
              </a:rPr>
              <a:t>Carrera de Especialización en Sistemas Embebidos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41" name="Google Shape;56;p13" descr=""/>
          <p:cNvPicPr/>
          <p:nvPr/>
        </p:nvPicPr>
        <p:blipFill>
          <a:blip r:embed="rId2"/>
          <a:stretch/>
        </p:blipFill>
        <p:spPr>
          <a:xfrm>
            <a:off x="2762280" y="128160"/>
            <a:ext cx="3174480" cy="112860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1600200" y="2743200"/>
            <a:ext cx="3058560" cy="703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400" spc="-1" strike="noStrike">
                <a:solidFill>
                  <a:srgbClr val="000000"/>
                </a:solidFill>
                <a:latin typeface="Arial"/>
                <a:ea typeface="Arial"/>
              </a:rPr>
              <a:t>Trabajo final</a:t>
            </a:r>
            <a:br>
              <a:rPr sz="2000"/>
            </a:br>
            <a:r>
              <a:rPr b="0" lang="es" sz="2000" spc="-1" strike="noStrike">
                <a:latin typeface="Arial"/>
                <a:ea typeface="Arial"/>
              </a:rPr>
              <a:t> </a:t>
            </a:r>
            <a:r>
              <a:rPr b="0" lang="es" sz="2000" spc="-1" strike="noStrike">
                <a:solidFill>
                  <a:srgbClr val="000000"/>
                </a:solidFill>
                <a:latin typeface="Arial"/>
                <a:ea typeface="Arial"/>
              </a:rPr>
              <a:t>Raúl Romero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685800" y="1379880"/>
            <a:ext cx="777060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200" spc="-1" strike="noStrike">
                <a:solidFill>
                  <a:srgbClr val="000000"/>
                </a:solidFill>
                <a:latin typeface="Arial"/>
                <a:ea typeface="Arial"/>
              </a:rPr>
              <a:t>Microarquitecturas y Softcores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EE37E9A-E564-49EE-A4A8-DF2CE964E4F1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4572000" y="2399760"/>
            <a:ext cx="2900520" cy="217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65;p 4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2520" y="0"/>
            <a:ext cx="9137160" cy="5136840"/>
          </a:xfrm>
          <a:prstGeom prst="rect">
            <a:avLst/>
          </a:prstGeom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2E8BEE4-F297-48DF-B99E-8D91B61E095D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10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118440" y="108000"/>
            <a:ext cx="61783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90" spc="-1" strike="noStrike">
                <a:solidFill>
                  <a:srgbClr val="595959"/>
                </a:solidFill>
                <a:latin typeface="Arial"/>
                <a:ea typeface="Arial"/>
              </a:rPr>
              <a:t>bcd_up_down_counter</a:t>
            </a:r>
            <a:endParaRPr b="0" lang="en-US" sz="279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108000" y="842040"/>
            <a:ext cx="8914320" cy="357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65;p 5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2520" y="0"/>
            <a:ext cx="9137160" cy="513684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F098079-0AAF-4789-A4D8-1D8F1EE65797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11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118440" y="108000"/>
            <a:ext cx="61783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90" spc="-1" strike="noStrike">
                <a:solidFill>
                  <a:srgbClr val="595959"/>
                </a:solidFill>
                <a:latin typeface="Arial"/>
                <a:ea typeface="Arial"/>
              </a:rPr>
              <a:t>Caracter_detector</a:t>
            </a:r>
            <a:endParaRPr b="0" lang="en-US" sz="279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120600" y="1035000"/>
            <a:ext cx="8915040" cy="317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65;p 7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2520" y="0"/>
            <a:ext cx="9137160" cy="5136840"/>
          </a:xfrm>
          <a:prstGeom prst="rect">
            <a:avLst/>
          </a:prstGeom>
          <a:ln w="0">
            <a:noFill/>
          </a:ln>
        </p:spPr>
      </p:pic>
      <p:sp>
        <p:nvSpPr>
          <p:cNvPr id="87" name="PlaceHolder 1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2374636-D125-42BB-AA16-9C7BC566871C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12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118440" y="108000"/>
            <a:ext cx="61783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90" spc="-1" strike="noStrike">
                <a:solidFill>
                  <a:srgbClr val="595959"/>
                </a:solidFill>
                <a:latin typeface="Arial"/>
                <a:ea typeface="Arial"/>
              </a:rPr>
              <a:t>Block design</a:t>
            </a:r>
            <a:endParaRPr b="0" lang="en-US" sz="279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300600" y="1002600"/>
            <a:ext cx="8686800" cy="304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65;p 8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2520" y="0"/>
            <a:ext cx="9137160" cy="513684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ACBB063-C0CB-44A3-BC24-F4F55F0B312C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13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118440" y="108000"/>
            <a:ext cx="61783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90" spc="-1" strike="noStrike">
                <a:solidFill>
                  <a:srgbClr val="595959"/>
                </a:solidFill>
                <a:latin typeface="Arial"/>
                <a:ea typeface="Arial"/>
              </a:rPr>
              <a:t>counter_ip. Señales y registros</a:t>
            </a:r>
            <a:endParaRPr b="0" lang="en-US" sz="279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1220760" y="840960"/>
            <a:ext cx="6900840" cy="369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65;p 12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2520" y="0"/>
            <a:ext cx="9137160" cy="513684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818A3EF-96B5-4F98-B45C-15D31B367498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14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title"/>
          </p:nvPr>
        </p:nvSpPr>
        <p:spPr>
          <a:xfrm>
            <a:off x="118440" y="108000"/>
            <a:ext cx="61783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90" spc="-1" strike="noStrike">
                <a:solidFill>
                  <a:srgbClr val="595959"/>
                </a:solidFill>
                <a:latin typeface="Arial"/>
                <a:ea typeface="Arial"/>
              </a:rPr>
              <a:t>Board-Address</a:t>
            </a:r>
            <a:endParaRPr b="0" lang="en-US" sz="279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252000" y="1159920"/>
            <a:ext cx="8686800" cy="281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65;p 13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2520" y="0"/>
            <a:ext cx="9137160" cy="5136840"/>
          </a:xfrm>
          <a:prstGeom prst="rect">
            <a:avLst/>
          </a:prstGeom>
          <a:ln w="0">
            <a:noFill/>
          </a:ln>
        </p:spPr>
      </p:pic>
      <p:sp>
        <p:nvSpPr>
          <p:cNvPr id="99" name="PlaceHolder 1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5210644-9021-484C-9821-FDBD86FEDDAA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15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title"/>
          </p:nvPr>
        </p:nvSpPr>
        <p:spPr>
          <a:xfrm>
            <a:off x="118440" y="108000"/>
            <a:ext cx="61783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90" spc="-1" strike="noStrike">
                <a:solidFill>
                  <a:srgbClr val="595959"/>
                </a:solidFill>
                <a:latin typeface="Arial"/>
                <a:ea typeface="Arial"/>
              </a:rPr>
              <a:t>Jerarquía</a:t>
            </a:r>
            <a:endParaRPr b="0" lang="en-US" sz="279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156600" y="970200"/>
            <a:ext cx="8915400" cy="314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65;p 14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2520" y="0"/>
            <a:ext cx="9137160" cy="5136840"/>
          </a:xfrm>
          <a:prstGeom prst="rect">
            <a:avLst/>
          </a:prstGeom>
          <a:ln w="0">
            <a:noFill/>
          </a:ln>
        </p:spPr>
      </p:pic>
      <p:sp>
        <p:nvSpPr>
          <p:cNvPr id="103" name="PlaceHolder 1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2FAAB41-92C2-4BFE-9E63-ED3165F9185D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16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title"/>
          </p:nvPr>
        </p:nvSpPr>
        <p:spPr>
          <a:xfrm>
            <a:off x="118440" y="108000"/>
            <a:ext cx="833976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90" spc="-1" strike="noStrike">
                <a:solidFill>
                  <a:srgbClr val="595959"/>
                </a:solidFill>
                <a:latin typeface="Arial"/>
                <a:ea typeface="Arial"/>
              </a:rPr>
              <a:t>Proyecto de software. Estructura de carpetas</a:t>
            </a:r>
            <a:endParaRPr b="0" lang="en-US" sz="279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1864080" y="1724040"/>
            <a:ext cx="5451120" cy="170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65;p 15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2520" y="0"/>
            <a:ext cx="9137160" cy="5136840"/>
          </a:xfrm>
          <a:prstGeom prst="rect">
            <a:avLst/>
          </a:prstGeom>
          <a:ln w="0">
            <a:noFill/>
          </a:ln>
        </p:spPr>
      </p:pic>
      <p:sp>
        <p:nvSpPr>
          <p:cNvPr id="107" name="PlaceHolder 1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9858FBD-F44C-4A11-9A3B-C40D80F44AB9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17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title"/>
          </p:nvPr>
        </p:nvSpPr>
        <p:spPr>
          <a:xfrm>
            <a:off x="118440" y="108000"/>
            <a:ext cx="833976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90" spc="-1" strike="noStrike">
                <a:solidFill>
                  <a:srgbClr val="595959"/>
                </a:solidFill>
                <a:latin typeface="Arial"/>
                <a:ea typeface="Arial"/>
              </a:rPr>
              <a:t>Archivo system.hdf</a:t>
            </a:r>
            <a:endParaRPr b="0" lang="en-US" sz="279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1586880" y="552600"/>
            <a:ext cx="6028920" cy="441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65;p 16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2520" y="0"/>
            <a:ext cx="9137160" cy="5136840"/>
          </a:xfrm>
          <a:prstGeom prst="rect">
            <a:avLst/>
          </a:prstGeom>
          <a:ln w="0">
            <a:noFill/>
          </a:ln>
        </p:spPr>
      </p:pic>
      <p:sp>
        <p:nvSpPr>
          <p:cNvPr id="111" name="PlaceHolder 1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BE7EE19-3627-4421-839A-19A5AD8990E7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18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118440" y="108000"/>
            <a:ext cx="833976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90" spc="-1" strike="noStrike">
                <a:solidFill>
                  <a:srgbClr val="595959"/>
                </a:solidFill>
                <a:latin typeface="Arial"/>
                <a:ea typeface="Arial"/>
              </a:rPr>
              <a:t>Archivo contador.c</a:t>
            </a:r>
            <a:endParaRPr b="0" lang="en-US" sz="279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528840" y="721800"/>
            <a:ext cx="8229960" cy="393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65;p 17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6840" y="0"/>
            <a:ext cx="9137160" cy="5136840"/>
          </a:xfrm>
          <a:prstGeom prst="rect">
            <a:avLst/>
          </a:prstGeom>
          <a:ln w="0">
            <a:noFill/>
          </a:ln>
        </p:spPr>
      </p:pic>
      <p:sp>
        <p:nvSpPr>
          <p:cNvPr id="115" name="PlaceHolder 1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84711F0-2672-4301-8B49-BD6AEA9371E7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title"/>
          </p:nvPr>
        </p:nvSpPr>
        <p:spPr>
          <a:xfrm>
            <a:off x="118440" y="108000"/>
            <a:ext cx="833976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90" spc="-1" strike="noStrike">
                <a:solidFill>
                  <a:srgbClr val="595959"/>
                </a:solidFill>
                <a:latin typeface="Arial"/>
                <a:ea typeface="Arial"/>
              </a:rPr>
              <a:t>Archivo contador.c</a:t>
            </a:r>
            <a:endParaRPr b="0" lang="en-US" sz="279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156600" y="1143000"/>
            <a:ext cx="8912880" cy="264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65;p14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12600" y="1800"/>
            <a:ext cx="9137160" cy="513684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C1F8915-6BC5-432C-AFCE-66D35CB50F84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118440" y="108000"/>
            <a:ext cx="61783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90" spc="-1" strike="noStrike">
                <a:solidFill>
                  <a:srgbClr val="595959"/>
                </a:solidFill>
                <a:latin typeface="Arial"/>
                <a:ea typeface="Arial"/>
              </a:rPr>
              <a:t>Contador BCD </a:t>
            </a:r>
            <a:endParaRPr b="0" lang="en-US" sz="2790" spc="-1" strike="noStrike">
              <a:latin typeface="Arial"/>
            </a:endParaRPr>
          </a:p>
        </p:txBody>
      </p:sp>
      <p:sp>
        <p:nvSpPr>
          <p:cNvPr id="49" name="PlaceHolder 5"/>
          <p:cNvSpPr/>
          <p:nvPr/>
        </p:nvSpPr>
        <p:spPr>
          <a:xfrm>
            <a:off x="565200" y="1203120"/>
            <a:ext cx="7999920" cy="29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400" spc="-1" strike="noStrike">
                <a:solidFill>
                  <a:srgbClr val="4a86e8"/>
                </a:solidFill>
                <a:latin typeface="Arial"/>
                <a:ea typeface="Arial"/>
              </a:rPr>
              <a:t>Características principales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400" spc="-1" strike="noStrike">
                <a:solidFill>
                  <a:srgbClr val="4a86e8"/>
                </a:solidFill>
                <a:latin typeface="Arial"/>
                <a:ea typeface="Arial"/>
              </a:rPr>
              <a:t>	</a:t>
            </a:r>
            <a:r>
              <a:rPr b="1" lang="es" sz="2400" spc="-1" strike="noStrike">
                <a:solidFill>
                  <a:srgbClr val="4a86e8"/>
                </a:solidFill>
                <a:latin typeface="Arial"/>
                <a:ea typeface="Arial"/>
              </a:rPr>
              <a:t>- Comandos por micro: “a”, “d”, “p” y “r”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400" spc="-1" strike="noStrike">
                <a:solidFill>
                  <a:srgbClr val="4a86e8"/>
                </a:solidFill>
                <a:latin typeface="Arial"/>
                <a:ea typeface="Arial"/>
              </a:rPr>
              <a:t>	</a:t>
            </a:r>
            <a:r>
              <a:rPr b="1" lang="es" sz="2400" spc="-1" strike="noStrike">
                <a:solidFill>
                  <a:srgbClr val="4a86e8"/>
                </a:solidFill>
                <a:latin typeface="Arial"/>
                <a:ea typeface="Arial"/>
              </a:rPr>
              <a:t>- Frecuencia de actualización de la cuenta 1Hz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400" spc="-1" strike="noStrike">
                <a:solidFill>
                  <a:srgbClr val="4a86e8"/>
                </a:solidFill>
                <a:latin typeface="Arial"/>
                <a:ea typeface="Arial"/>
              </a:rPr>
              <a:t>  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65;p 18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6840" y="0"/>
            <a:ext cx="9137160" cy="5136840"/>
          </a:xfrm>
          <a:prstGeom prst="rect">
            <a:avLst/>
          </a:prstGeom>
          <a:ln w="0"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8871E4D-5DD2-4D6D-9FF8-69A29392C7C2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118440" y="108000"/>
            <a:ext cx="833976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90" spc="-1" strike="noStrike">
                <a:solidFill>
                  <a:srgbClr val="595959"/>
                </a:solidFill>
                <a:latin typeface="Arial"/>
                <a:ea typeface="Arial"/>
              </a:rPr>
              <a:t>Archivo contador.c</a:t>
            </a:r>
            <a:endParaRPr b="0" lang="en-US" sz="279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280440" y="799200"/>
            <a:ext cx="8733960" cy="364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65;p 19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6840" y="0"/>
            <a:ext cx="9137160" cy="5136840"/>
          </a:xfrm>
          <a:prstGeom prst="rect">
            <a:avLst/>
          </a:prstGeom>
          <a:ln w="0"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sldNum" idx="22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1F59A4F-8BCB-492E-A1E9-620652F8E86C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21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118440" y="108000"/>
            <a:ext cx="833976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90" spc="-1" strike="noStrike">
                <a:solidFill>
                  <a:srgbClr val="595959"/>
                </a:solidFill>
                <a:latin typeface="Arial"/>
                <a:ea typeface="Arial"/>
              </a:rPr>
              <a:t>Archivo counter_ip.h</a:t>
            </a:r>
            <a:endParaRPr b="0" lang="en-US" sz="279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1674720" y="878400"/>
            <a:ext cx="5797080" cy="365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65;p 20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6840" y="0"/>
            <a:ext cx="9137160" cy="5136840"/>
          </a:xfrm>
          <a:prstGeom prst="rect">
            <a:avLst/>
          </a:prstGeom>
          <a:ln w="0"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sldNum" idx="23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934A043-9F49-4736-BA0A-FBD0D0E9CE63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22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title"/>
          </p:nvPr>
        </p:nvSpPr>
        <p:spPr>
          <a:xfrm>
            <a:off x="118440" y="108000"/>
            <a:ext cx="833976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90" spc="-1" strike="noStrike">
                <a:solidFill>
                  <a:srgbClr val="595959"/>
                </a:solidFill>
                <a:latin typeface="Arial"/>
                <a:ea typeface="Arial"/>
              </a:rPr>
              <a:t>Archivo xparameters.h</a:t>
            </a:r>
            <a:endParaRPr b="0" lang="en-US" sz="279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613080" y="1143000"/>
            <a:ext cx="7917120" cy="297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295;p36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0" y="0"/>
            <a:ext cx="9137160" cy="513684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296;p36" descr=""/>
          <p:cNvPicPr/>
          <p:nvPr/>
        </p:nvPicPr>
        <p:blipFill>
          <a:blip r:embed="rId2"/>
          <a:stretch/>
        </p:blipFill>
        <p:spPr>
          <a:xfrm>
            <a:off x="2304000" y="1191600"/>
            <a:ext cx="4853880" cy="2726280"/>
          </a:xfrm>
          <a:prstGeom prst="rect">
            <a:avLst/>
          </a:prstGeom>
          <a:ln w="0">
            <a:noFill/>
          </a:ln>
        </p:spPr>
      </p:pic>
      <p:sp>
        <p:nvSpPr>
          <p:cNvPr id="132" name="PlaceHolder 1"/>
          <p:cNvSpPr>
            <a:spLocks noGrp="1"/>
          </p:cNvSpPr>
          <p:nvPr>
            <p:ph type="sldNum" idx="24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9FD1BA5-779B-4D88-B359-273EE760F5E3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65;p 10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2520" y="0"/>
            <a:ext cx="9137160" cy="5136840"/>
          </a:xfrm>
          <a:prstGeom prst="rect">
            <a:avLst/>
          </a:prstGeom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8286C83-BCE4-4059-AE0F-1C8396949D06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3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title"/>
          </p:nvPr>
        </p:nvSpPr>
        <p:spPr>
          <a:xfrm>
            <a:off x="118440" y="108000"/>
            <a:ext cx="61783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90" spc="-1" strike="noStrike">
                <a:solidFill>
                  <a:srgbClr val="595959"/>
                </a:solidFill>
                <a:latin typeface="Arial"/>
                <a:ea typeface="Arial"/>
              </a:rPr>
              <a:t>Diagrama en bloques</a:t>
            </a:r>
            <a:endParaRPr b="0" lang="en-US" sz="279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2057400" y="986400"/>
            <a:ext cx="4848480" cy="329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65;p 1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2520" y="0"/>
            <a:ext cx="9137160" cy="5136840"/>
          </a:xfrm>
          <a:prstGeom prst="rect">
            <a:avLst/>
          </a:prstGeom>
          <a:ln w="0">
            <a:noFill/>
          </a:ln>
        </p:spPr>
      </p:pic>
      <p:sp>
        <p:nvSpPr>
          <p:cNvPr id="55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BFAC489-D9B2-423D-ACBA-5ECF5425B133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title"/>
          </p:nvPr>
        </p:nvSpPr>
        <p:spPr>
          <a:xfrm>
            <a:off x="118440" y="108000"/>
            <a:ext cx="61783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90" spc="-1" strike="noStrike">
                <a:solidFill>
                  <a:srgbClr val="595959"/>
                </a:solidFill>
                <a:latin typeface="Arial"/>
                <a:ea typeface="Arial"/>
              </a:rPr>
              <a:t>Diagrama en bloques CLP</a:t>
            </a:r>
            <a:endParaRPr b="0" lang="en-US" sz="279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146520" y="1371600"/>
            <a:ext cx="8912160" cy="237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65;p 11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6480" y="0"/>
            <a:ext cx="9137160" cy="5136840"/>
          </a:xfrm>
          <a:prstGeom prst="rect">
            <a:avLst/>
          </a:prstGeom>
          <a:ln w="0">
            <a:noFill/>
          </a:ln>
        </p:spPr>
      </p:pic>
      <p:sp>
        <p:nvSpPr>
          <p:cNvPr id="59" name="PlaceHolder 1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7F08B6E-44C8-4BD5-B3AC-AD2BFF48ABF2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title"/>
          </p:nvPr>
        </p:nvSpPr>
        <p:spPr>
          <a:xfrm>
            <a:off x="118440" y="108000"/>
            <a:ext cx="719676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90" spc="-1" strike="noStrike">
                <a:solidFill>
                  <a:srgbClr val="595959"/>
                </a:solidFill>
                <a:latin typeface="Arial"/>
                <a:ea typeface="Arial"/>
              </a:rPr>
              <a:t>Diagrama en bloques MyS (counter_ip)</a:t>
            </a:r>
            <a:endParaRPr b="0" lang="en-US" sz="279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105840" y="1249560"/>
            <a:ext cx="8917560" cy="268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5;p 6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5400" y="0"/>
            <a:ext cx="9137160" cy="5136840"/>
          </a:xfrm>
          <a:prstGeom prst="rect">
            <a:avLst/>
          </a:prstGeom>
          <a:ln w="0">
            <a:noFill/>
          </a:ln>
        </p:spPr>
      </p:pic>
      <p:sp>
        <p:nvSpPr>
          <p:cNvPr id="63" name="PlaceHolder 1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E9D88EF-C837-4461-973D-32E3D4A26989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6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title"/>
          </p:nvPr>
        </p:nvSpPr>
        <p:spPr>
          <a:xfrm>
            <a:off x="118440" y="108000"/>
            <a:ext cx="61783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90" spc="-1" strike="noStrike">
                <a:solidFill>
                  <a:srgbClr val="595959"/>
                </a:solidFill>
                <a:latin typeface="Arial"/>
                <a:ea typeface="Arial"/>
              </a:rPr>
              <a:t>Diagrama en bloques vivado</a:t>
            </a:r>
            <a:endParaRPr b="0" lang="en-US" sz="279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182520" y="999000"/>
            <a:ext cx="8857800" cy="303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5;p 9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5400" y="5400"/>
            <a:ext cx="9137160" cy="5136840"/>
          </a:xfrm>
          <a:prstGeom prst="rect">
            <a:avLst/>
          </a:prstGeom>
          <a:ln w="0">
            <a:noFill/>
          </a:ln>
        </p:spPr>
      </p:pic>
      <p:sp>
        <p:nvSpPr>
          <p:cNvPr id="67" name="PlaceHolder 1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8B590D8-80FB-497A-AD3B-72783B79901C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7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title"/>
          </p:nvPr>
        </p:nvSpPr>
        <p:spPr>
          <a:xfrm>
            <a:off x="118440" y="108000"/>
            <a:ext cx="61783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90" spc="-1" strike="noStrike">
                <a:solidFill>
                  <a:srgbClr val="595959"/>
                </a:solidFill>
                <a:latin typeface="Arial"/>
                <a:ea typeface="Arial"/>
              </a:rPr>
              <a:t>Diagrama en bloques vivado</a:t>
            </a:r>
            <a:endParaRPr b="0" lang="en-US" sz="279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1371600" y="685800"/>
            <a:ext cx="6827760" cy="425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65;p 2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2520" y="0"/>
            <a:ext cx="9137160" cy="5136840"/>
          </a:xfrm>
          <a:prstGeom prst="rect">
            <a:avLst/>
          </a:prstGeom>
          <a:ln w="0">
            <a:noFill/>
          </a:ln>
        </p:spPr>
      </p:pic>
      <p:sp>
        <p:nvSpPr>
          <p:cNvPr id="71" name="PlaceHolder 1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0AC29FF-0510-4D9B-B2F6-D3AF85221752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title"/>
          </p:nvPr>
        </p:nvSpPr>
        <p:spPr>
          <a:xfrm>
            <a:off x="118440" y="108000"/>
            <a:ext cx="61783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90" spc="-1" strike="noStrike">
                <a:solidFill>
                  <a:srgbClr val="595959"/>
                </a:solidFill>
                <a:latin typeface="Arial"/>
                <a:ea typeface="Arial"/>
              </a:rPr>
              <a:t>Generador de habilitación</a:t>
            </a:r>
            <a:endParaRPr b="0" lang="en-US" sz="279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604440" y="556560"/>
            <a:ext cx="7866720" cy="437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65;p 3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2520" y="0"/>
            <a:ext cx="9137160" cy="5136840"/>
          </a:xfrm>
          <a:prstGeom prst="rect">
            <a:avLst/>
          </a:prstGeom>
          <a:ln w="0"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8980584-96BE-44E5-98F4-06F03BF5E267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title"/>
          </p:nvPr>
        </p:nvSpPr>
        <p:spPr>
          <a:xfrm>
            <a:off x="118440" y="108000"/>
            <a:ext cx="61783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790" spc="-1" strike="noStrike">
                <a:solidFill>
                  <a:srgbClr val="595959"/>
                </a:solidFill>
                <a:latin typeface="Arial"/>
                <a:ea typeface="Arial"/>
              </a:rPr>
              <a:t>bcd_up_down_counter</a:t>
            </a:r>
            <a:endParaRPr b="0" lang="en-US" sz="279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66680" y="886320"/>
            <a:ext cx="8783640" cy="322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es-AR</dc:language>
  <cp:lastModifiedBy/>
  <dcterms:modified xsi:type="dcterms:W3CDTF">2024-10-04T10:56:48Z</dcterms:modified>
  <cp:revision>95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