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3.jpeg" ContentType="image/jpeg"/>
  <Override PartName="/ppt/media/image12.png" ContentType="image/png"/>
  <Override PartName="/ppt/media/image11.jpeg" ContentType="image/jpeg"/>
  <Override PartName="/ppt/media/image9.jpeg" ContentType="image/jpeg"/>
  <Override PartName="/ppt/media/image8.png" ContentType="image/png"/>
  <Override PartName="/ppt/media/image7.jpeg" ContentType="image/jpeg"/>
  <Override PartName="/ppt/media/image18.png" ContentType="image/png"/>
  <Override PartName="/ppt/media/image20.png" ContentType="image/png"/>
  <Override PartName="/ppt/media/image6.png" ContentType="image/png"/>
  <Override PartName="/ppt/media/image19.jpeg" ContentType="image/jpeg"/>
  <Override PartName="/ppt/media/image1.jpeg" ContentType="image/jpeg"/>
  <Override PartName="/ppt/media/image10.png" ContentType="image/png"/>
  <Override PartName="/ppt/media/image22.png" ContentType="image/png"/>
  <Override PartName="/ppt/media/image21.jpeg" ContentType="image/jpeg"/>
  <Override PartName="/ppt/media/image16.png" ContentType="image/png"/>
  <Override PartName="/ppt/media/image15.jpeg" ContentType="image/jpeg"/>
  <Override PartName="/ppt/media/image14.png" ContentType="image/png"/>
  <Override PartName="/ppt/media/image17.jpeg" ContentType="image/jpeg"/>
  <Override PartName="/ppt/media/image3.png" ContentType="image/png"/>
  <Override PartName="/ppt/media/image2.png" ContentType="image/png"/>
  <Override PartName="/ppt/media/image4.jpeg" ContentType="image/jpeg"/>
  <Override PartName="/ppt/media/image5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460555C-06EC-43E5-860C-4E03F98B739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47D8B06-2680-4F87-A542-D8855C6100F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A498A57-C0F1-494B-9A91-57E077ABE2B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EFDD930-2C91-4BD0-8681-8A08FBA8E3CF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B235D81-9AD3-4811-AE46-5E5C6D2A61C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3E5707E-8C4E-4D16-93D8-D654CA92922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6FC090-475D-4D74-B18E-7D038994CF8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BCA4D36-9442-4393-A1A5-6D975A27850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E98E6B7-7E56-4D77-BFC0-D4BEEE1B617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67151E3-2CA6-4D2F-B8A9-2C064C8DFFC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D8004A9-A7A7-4097-9E92-C3E87BA602C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666431E-45C0-4ACB-820F-C039C9E8882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BD81BB9-3238-4302-B6B2-CB4D97D0F29E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Pulse para editar el formato del texto de título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Pulse para editar el formato de texto del esquema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Segundo nivel del esquema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Tercer nivel del esquema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Cuarto nivel del esquema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Quinto nivel del esquema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Sexto nivel del esquema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Séptimo nivel del esquema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54;p13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3600" y="360"/>
            <a:ext cx="9137520" cy="513720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2880" y="1714680"/>
            <a:ext cx="755388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000000"/>
                </a:solidFill>
                <a:latin typeface="Arial"/>
                <a:ea typeface="Arial"/>
              </a:rPr>
              <a:t>Carrera de Especialización en Sistemas </a:t>
            </a:r>
            <a:r>
              <a:rPr b="0" lang="es" sz="2200" spc="-1" strike="noStrike">
                <a:solidFill>
                  <a:srgbClr val="000000"/>
                </a:solidFill>
                <a:latin typeface="Arial"/>
                <a:ea typeface="Arial"/>
              </a:rPr>
              <a:t>Embebidos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41" name="Google Shape;56;p13" descr=""/>
          <p:cNvPicPr/>
          <p:nvPr/>
        </p:nvPicPr>
        <p:blipFill>
          <a:blip r:embed="rId2"/>
          <a:stretch/>
        </p:blipFill>
        <p:spPr>
          <a:xfrm>
            <a:off x="2762280" y="128160"/>
            <a:ext cx="3174840" cy="112896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600200" y="2743200"/>
            <a:ext cx="305892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j</a:t>
            </a: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br>
              <a:rPr sz="2000"/>
            </a:b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ú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685800" y="1379880"/>
            <a:ext cx="777096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200" spc="-1" strike="noStrike">
                <a:solidFill>
                  <a:srgbClr val="000000"/>
                </a:solidFill>
                <a:latin typeface="Arial"/>
                <a:ea typeface="Arial"/>
              </a:rPr>
              <a:t>Microarquitecturas y Softcores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E05023F-104E-4675-B391-50209CDB58FB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4572000" y="2399760"/>
            <a:ext cx="2900880" cy="217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65;p 4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2520" y="0"/>
            <a:ext cx="9137520" cy="513720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51B9C9D-C5CC-4AD7-86D7-F9773CD232F7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61786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bcd_up_down_counter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108000" y="734040"/>
            <a:ext cx="8914680" cy="357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295;p36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0" y="0"/>
            <a:ext cx="9137520" cy="5137200"/>
          </a:xfrm>
          <a:prstGeom prst="rect">
            <a:avLst/>
          </a:prstGeom>
          <a:ln w="0">
            <a:noFill/>
          </a:ln>
        </p:spPr>
      </p:pic>
      <p:pic>
        <p:nvPicPr>
          <p:cNvPr id="83" name="Google Shape;296;p36" descr=""/>
          <p:cNvPicPr/>
          <p:nvPr/>
        </p:nvPicPr>
        <p:blipFill>
          <a:blip r:embed="rId2"/>
          <a:stretch/>
        </p:blipFill>
        <p:spPr>
          <a:xfrm>
            <a:off x="2304000" y="1191600"/>
            <a:ext cx="4854240" cy="272664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0DED33A-9984-4645-BACC-2C823A24E9C2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65;p14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12600" y="1800"/>
            <a:ext cx="9137520" cy="513720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BA4072B-7375-41FF-B014-9D3045BE40E2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61786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Contador BCD </a:t>
            </a:r>
            <a:endParaRPr b="0" lang="en-US" sz="2790" spc="-1" strike="noStrike">
              <a:latin typeface="Arial"/>
            </a:endParaRPr>
          </a:p>
        </p:txBody>
      </p:sp>
      <p:sp>
        <p:nvSpPr>
          <p:cNvPr id="49" name="PlaceHolder 5"/>
          <p:cNvSpPr/>
          <p:nvPr/>
        </p:nvSpPr>
        <p:spPr>
          <a:xfrm>
            <a:off x="457200" y="915120"/>
            <a:ext cx="8000280" cy="38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rgbClr val="4a86e8"/>
                </a:solidFill>
                <a:latin typeface="Arial"/>
                <a:ea typeface="Arial"/>
              </a:rPr>
              <a:t>Características principales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rgbClr val="4a86e8"/>
                </a:solidFill>
                <a:latin typeface="Arial"/>
                <a:ea typeface="Arial"/>
              </a:rPr>
              <a:t>	</a:t>
            </a:r>
            <a:r>
              <a:rPr b="1" lang="es" sz="2400" spc="-1" strike="noStrike">
                <a:solidFill>
                  <a:srgbClr val="4a86e8"/>
                </a:solidFill>
                <a:latin typeface="Arial"/>
                <a:ea typeface="Arial"/>
              </a:rPr>
              <a:t>- Comandos uart: “a”, “d”, “p” y “r”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rgbClr val="4a86e8"/>
                </a:solidFill>
                <a:latin typeface="Arial"/>
                <a:ea typeface="Arial"/>
              </a:rPr>
              <a:t>	</a:t>
            </a:r>
            <a:r>
              <a:rPr b="1" lang="es" sz="2400" spc="-1" strike="noStrike">
                <a:solidFill>
                  <a:srgbClr val="4a86e8"/>
                </a:solidFill>
                <a:latin typeface="Arial"/>
                <a:ea typeface="Arial"/>
              </a:rPr>
              <a:t>- Frecuencia de actualización de la cuenta 1Hz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rgbClr val="4a86e8"/>
                </a:solidFill>
                <a:latin typeface="Arial"/>
                <a:ea typeface="Arial"/>
              </a:rPr>
              <a:t>	</a:t>
            </a:r>
            <a:r>
              <a:rPr b="1" lang="es" sz="2400" spc="-1" strike="noStrike">
                <a:solidFill>
                  <a:srgbClr val="4a86e8"/>
                </a:solidFill>
                <a:latin typeface="Arial"/>
                <a:ea typeface="Arial"/>
              </a:rPr>
              <a:t>- Reset por hardware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rgbClr val="4a86e8"/>
                </a:solidFill>
                <a:latin typeface="Arial"/>
                <a:ea typeface="Arial"/>
              </a:rPr>
              <a:t>  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65;p 10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2520" y="0"/>
            <a:ext cx="9137520" cy="513720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3A5FD77-8003-4569-98E6-9606C71B7F8D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61786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Diagrama en bloques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457200" y="1143360"/>
            <a:ext cx="7833960" cy="251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65;p 1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2520" y="0"/>
            <a:ext cx="9137520" cy="513720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28C44C1-25D2-42B8-851E-04EDD1374652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61786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Diagrama en bloques inicial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74520" y="1371600"/>
            <a:ext cx="8912520" cy="237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65;p 11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6480" y="0"/>
            <a:ext cx="9137520" cy="513720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1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9E1E6D3-099C-4F8F-B90F-1E018F83B59A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61786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Diagrama en bloques modificado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-2160" y="1263600"/>
            <a:ext cx="9110160" cy="2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5;p 6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5400" y="0"/>
            <a:ext cx="9137520" cy="5137200"/>
          </a:xfrm>
          <a:prstGeom prst="rect">
            <a:avLst/>
          </a:prstGeom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3E1873A-B513-4587-9484-42A7B44A1AA3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61786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Diagrama en bloques vivado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146520" y="999000"/>
            <a:ext cx="8858160" cy="303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5;p 9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5400" y="5400"/>
            <a:ext cx="9137520" cy="5137200"/>
          </a:xfrm>
          <a:prstGeom prst="rect">
            <a:avLst/>
          </a:prstGeom>
          <a:ln w="0">
            <a:noFill/>
          </a:ln>
        </p:spPr>
      </p:pic>
      <p:sp>
        <p:nvSpPr>
          <p:cNvPr id="67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346AAB2-B534-4271-BA37-E8698A4F2963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61786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Diagrama en bloques vivado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1371600" y="685800"/>
            <a:ext cx="6828120" cy="425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65;p 2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2520" y="0"/>
            <a:ext cx="9137520" cy="5137200"/>
          </a:xfrm>
          <a:prstGeom prst="rect">
            <a:avLst/>
          </a:prstGeom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9E41777-D8B4-4A93-9091-A5E0DBDB0079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61786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Generador de habilitación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604440" y="556560"/>
            <a:ext cx="7867080" cy="437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65;p 3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2520" y="0"/>
            <a:ext cx="9137520" cy="5137200"/>
          </a:xfrm>
          <a:prstGeom prst="rect">
            <a:avLst/>
          </a:prstGeom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3D45BEA-4C5E-45AF-9233-C9E8EC54F1E7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61786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bcd_up_down_counter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30680" y="886320"/>
            <a:ext cx="8784000" cy="322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2024-10-03T14:35:40Z</dcterms:modified>
  <cp:revision>93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