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dney.org/node/25520" TargetMode="External"/><Relationship Id="rId2" Type="http://schemas.openxmlformats.org/officeDocument/2006/relationships/hyperlink" Target="https://www.anmm.org.mx/publicaciones/ultimas_publicaciones/ENF-RENA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ml/datasets/Chronic_Kidney_Disease" TargetMode="External"/><Relationship Id="rId4" Type="http://schemas.openxmlformats.org/officeDocument/2006/relationships/hyperlink" Target="https://www.consalud.es/saludigital/82/el-machine-learning-predecira-la-compatibilidad-de-un-trasplante_42601_102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5D64-5B58-AB4E-9261-3C2FAC3F5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Enfermedad renal crónica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AFE789-1DEE-1748-97C4-888E87D6C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MX" sz="4500" b="1" dirty="0"/>
              <a:t>Ninja hacks</a:t>
            </a:r>
          </a:p>
          <a:p>
            <a:r>
              <a:rPr lang="es-MX" dirty="0"/>
              <a:t>Raul francisco orozco buenfil</a:t>
            </a:r>
          </a:p>
          <a:p>
            <a:r>
              <a:rPr lang="es-MX" dirty="0"/>
              <a:t>Jose angel carrillo rodriguez</a:t>
            </a:r>
          </a:p>
          <a:p>
            <a:r>
              <a:rPr lang="es-MX" dirty="0"/>
              <a:t>Salvador vargas aguirre</a:t>
            </a:r>
          </a:p>
          <a:p>
            <a:r>
              <a:rPr lang="es-MX" dirty="0"/>
              <a:t>Archibaldo flores ruiz</a:t>
            </a:r>
          </a:p>
          <a:p>
            <a:r>
              <a:rPr lang="es-MX" dirty="0"/>
              <a:t>Eliezer zilli tomita</a:t>
            </a:r>
          </a:p>
        </p:txBody>
      </p:sp>
    </p:spTree>
    <p:extLst>
      <p:ext uri="{BB962C8B-B14F-4D97-AF65-F5344CB8AC3E}">
        <p14:creationId xmlns:p14="http://schemas.microsoft.com/office/powerpoint/2010/main" val="324063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66A5C-0B98-154D-8F7E-A957EB92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CE237-EA6A-1E44-8875-3EE874E3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11942"/>
            <a:ext cx="9905999" cy="3541714"/>
          </a:xfrm>
        </p:spPr>
        <p:txBody>
          <a:bodyPr/>
          <a:lstStyle/>
          <a:p>
            <a:r>
              <a:rPr lang="es-MX" dirty="0"/>
              <a:t>Los diagnósticos de Enfermedad Renal Crónica se pueden detectar con una precisión de más del 90%, aplicando un </a:t>
            </a:r>
            <a:r>
              <a:rPr lang="es-MX" i="1" dirty="0"/>
              <a:t>modelo de regresión logística </a:t>
            </a:r>
            <a:r>
              <a:rPr lang="es-MX" dirty="0"/>
              <a:t>a los resultados de un check-up de propósito general de laboratorio.</a:t>
            </a:r>
          </a:p>
        </p:txBody>
      </p:sp>
    </p:spTree>
    <p:extLst>
      <p:ext uri="{BB962C8B-B14F-4D97-AF65-F5344CB8AC3E}">
        <p14:creationId xmlns:p14="http://schemas.microsoft.com/office/powerpoint/2010/main" val="264172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57628-F3F2-4D49-9A9D-37B8093C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23B45-3583-F441-B353-887DE2B4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2064"/>
            <a:ext cx="9905999" cy="4274047"/>
          </a:xfrm>
        </p:spPr>
        <p:txBody>
          <a:bodyPr>
            <a:normAutofit fontScale="85000" lnSpcReduction="10000"/>
          </a:bodyPr>
          <a:lstStyle/>
          <a:p>
            <a:r>
              <a:rPr lang="es-MX" b="1" dirty="0"/>
              <a:t>Alcance inicial: </a:t>
            </a:r>
            <a:r>
              <a:rPr lang="es-MX" dirty="0"/>
              <a:t>Incremento en la tasa de éxito en trasplantes de riñon a nivel estatal (Jalisco, México)</a:t>
            </a:r>
          </a:p>
          <a:p>
            <a:pPr marL="0" indent="0">
              <a:buNone/>
            </a:pPr>
            <a:endParaRPr lang="es-MX" sz="100" dirty="0"/>
          </a:p>
          <a:p>
            <a:r>
              <a:rPr lang="es-MX" b="1" dirty="0"/>
              <a:t>Problemas: </a:t>
            </a:r>
            <a:r>
              <a:rPr lang="es-MX" dirty="0"/>
              <a:t>Debido a la sensibilidad de la información, las instituciones públicas y privadas no proporcionan este tipo de información de seguimiento en los trasplantes; la información públicamente abierta tiene variables que no son relevantes para este tipo de proyecto, por lo que se decidió hacer un cambio en el alcance y enfocarnos a la detección oportuna de una </a:t>
            </a:r>
            <a:r>
              <a:rPr lang="es-MX" b="1" dirty="0"/>
              <a:t>Enfermedad Renal Crónica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sz="100" dirty="0"/>
          </a:p>
          <a:p>
            <a:r>
              <a:rPr lang="es-MX" b="1" dirty="0"/>
              <a:t>Beneficios: </a:t>
            </a:r>
            <a:r>
              <a:rPr lang="es-MX" dirty="0"/>
              <a:t>Con este proyecto se busca detectar de manera oportuna si una persona padece o está en riesgo de padecer una Enfermedad Renal Crónica, mediante el análisis de datos clínicos generales, lo cual podría ayudar a hacer ahorros en el gasto público.</a:t>
            </a:r>
          </a:p>
        </p:txBody>
      </p:sp>
    </p:spTree>
    <p:extLst>
      <p:ext uri="{BB962C8B-B14F-4D97-AF65-F5344CB8AC3E}">
        <p14:creationId xmlns:p14="http://schemas.microsoft.com/office/powerpoint/2010/main" val="191575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16134-41AD-F042-805E-AD8C033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Información Relacionada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639A2A0-45C9-1F43-8E3A-690600FD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7" y="1962912"/>
            <a:ext cx="4794147" cy="33680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5043DE3-76F0-4B44-840E-4793C9C2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664" y="1962912"/>
            <a:ext cx="6066995" cy="249936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07E50F5-CB38-724D-B40A-1151E8162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29144"/>
              </p:ext>
            </p:extLst>
          </p:nvPr>
        </p:nvGraphicFramePr>
        <p:xfrm>
          <a:off x="6609951" y="4859464"/>
          <a:ext cx="3135122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340">
                  <a:extLst>
                    <a:ext uri="{9D8B030D-6E8A-4147-A177-3AD203B41FA5}">
                      <a16:colId xmlns:a16="http://schemas.microsoft.com/office/drawing/2014/main" val="819401739"/>
                    </a:ext>
                  </a:extLst>
                </a:gridCol>
                <a:gridCol w="2403782">
                  <a:extLst>
                    <a:ext uri="{9D8B030D-6E8A-4147-A177-3AD203B41FA5}">
                      <a16:colId xmlns:a16="http://schemas.microsoft.com/office/drawing/2014/main" val="393610084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es-MX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$    412,548,890.00 </a:t>
                      </a:r>
                      <a:endParaRPr lang="es-MX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322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</a:t>
                      </a:r>
                      <a:endParaRPr lang="es-MX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$ 1,266,368,031.00 </a:t>
                      </a:r>
                      <a:endParaRPr lang="es-MX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592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s-MX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MX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$ 1,678,916,921.00 </a:t>
                      </a:r>
                      <a:endParaRPr lang="es-MX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82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3A952-C67C-6748-8439-5F68D4EC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21B43-B2BB-4F4C-9E35-DB44D319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61720" cy="3541714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Presión Sanguínea</a:t>
            </a:r>
          </a:p>
          <a:p>
            <a:r>
              <a:rPr lang="es-MX" dirty="0"/>
              <a:t>Gravedad Específica</a:t>
            </a:r>
          </a:p>
          <a:p>
            <a:r>
              <a:rPr lang="es-MX" dirty="0"/>
              <a:t>Albumina</a:t>
            </a:r>
          </a:p>
          <a:p>
            <a:r>
              <a:rPr lang="es-MX" dirty="0"/>
              <a:t>Azúcar</a:t>
            </a:r>
          </a:p>
          <a:p>
            <a:r>
              <a:rPr lang="es-MX" dirty="0"/>
              <a:t>Glucosa en la sangre</a:t>
            </a:r>
          </a:p>
          <a:p>
            <a:r>
              <a:rPr lang="es-MX" dirty="0"/>
              <a:t>Urea</a:t>
            </a:r>
          </a:p>
          <a:p>
            <a:r>
              <a:rPr lang="es-MX" dirty="0"/>
              <a:t>Creatina</a:t>
            </a:r>
          </a:p>
          <a:p>
            <a:r>
              <a:rPr lang="es-MX" dirty="0"/>
              <a:t>Sodio</a:t>
            </a:r>
          </a:p>
          <a:p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1E01D08-4B96-8448-9689-DA4D84AC5B13}"/>
              </a:ext>
            </a:extLst>
          </p:cNvPr>
          <p:cNvSpPr txBox="1">
            <a:spLocks/>
          </p:cNvSpPr>
          <p:nvPr/>
        </p:nvSpPr>
        <p:spPr>
          <a:xfrm>
            <a:off x="5768536" y="2249487"/>
            <a:ext cx="4461720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Potasio</a:t>
            </a:r>
          </a:p>
          <a:p>
            <a:r>
              <a:rPr lang="es-MX" dirty="0"/>
              <a:t>Hemoglobina</a:t>
            </a:r>
          </a:p>
          <a:p>
            <a:r>
              <a:rPr lang="es-MX" dirty="0"/>
              <a:t>Volumen de Plaqueta</a:t>
            </a:r>
          </a:p>
          <a:p>
            <a:r>
              <a:rPr lang="es-MX" dirty="0"/>
              <a:t>Conteo de glóbulos rojos</a:t>
            </a:r>
          </a:p>
          <a:p>
            <a:r>
              <a:rPr lang="es-MX" dirty="0"/>
              <a:t>Hipertensión si/no</a:t>
            </a:r>
          </a:p>
          <a:p>
            <a:r>
              <a:rPr lang="es-MX" dirty="0"/>
              <a:t>Diabetes Mellitus si/no</a:t>
            </a:r>
          </a:p>
          <a:p>
            <a:r>
              <a:rPr lang="es-MX" dirty="0"/>
              <a:t>Enfermedad Arterial Coronaria si/no</a:t>
            </a:r>
          </a:p>
          <a:p>
            <a:r>
              <a:rPr lang="es-MX" dirty="0"/>
              <a:t>Hipertensión si/no</a:t>
            </a:r>
          </a:p>
          <a:p>
            <a:r>
              <a:rPr lang="es-MX" dirty="0"/>
              <a:t>Anemia si/no</a:t>
            </a:r>
          </a:p>
          <a:p>
            <a:r>
              <a:rPr lang="es-MX" dirty="0"/>
              <a:t>Diagnóstico</a:t>
            </a:r>
          </a:p>
        </p:txBody>
      </p:sp>
    </p:spTree>
    <p:extLst>
      <p:ext uri="{BB962C8B-B14F-4D97-AF65-F5344CB8AC3E}">
        <p14:creationId xmlns:p14="http://schemas.microsoft.com/office/powerpoint/2010/main" val="174727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51C96-20D3-7142-9137-7921FAE4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A5C86-78B0-DA46-ACD1-40A384065A7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s-MX" dirty="0">
                <a:hlinkClick r:id="rId2"/>
              </a:rPr>
              <a:t>https://www.anmm.org.mx/publicaciones/ultimas_publicaciones/ENF-RENAL.pdf</a:t>
            </a:r>
            <a:endParaRPr lang="es-MX" dirty="0"/>
          </a:p>
          <a:p>
            <a:r>
              <a:rPr lang="es-MX" dirty="0">
                <a:hlinkClick r:id="rId3"/>
              </a:rPr>
              <a:t>https://www.kidney.org/node/25520</a:t>
            </a:r>
            <a:endParaRPr lang="es-MX" dirty="0"/>
          </a:p>
          <a:p>
            <a:r>
              <a:rPr lang="es-MX" dirty="0">
                <a:hlinkClick r:id="rId4"/>
              </a:rPr>
              <a:t>https://www.consalud.es/saludigital/82/el-machine-learning-predecira-la-compatibilidad-de-un-trasplante_42601_102.html</a:t>
            </a:r>
            <a:endParaRPr lang="es-MX" dirty="0"/>
          </a:p>
          <a:p>
            <a:r>
              <a:rPr lang="es-MX" dirty="0">
                <a:hlinkClick r:id="rId5"/>
              </a:rPr>
              <a:t>https://archive.ics.uci.edu/ml/datasets/Chronic_Kidney_Disease</a:t>
            </a:r>
            <a:endParaRPr lang="es-MX" dirty="0"/>
          </a:p>
          <a:p>
            <a:r>
              <a:rPr lang="es-MX" dirty="0">
                <a:hlinkClick r:id="rId5"/>
              </a:rPr>
              <a:t>https://www.gob.mx/cms/uploads/attachment/file/484466/BEI-CENATRA_Vol._III_No._2_ENE-DIC_2018_WEB.pdf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384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AD011-754F-A84F-9F07-6B1F590E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Dataset (Kidney Disease)</a:t>
            </a: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06020EAC-A504-F44B-BFE3-177B4D604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8576"/>
              </p:ext>
            </p:extLst>
          </p:nvPr>
        </p:nvGraphicFramePr>
        <p:xfrm>
          <a:off x="5613400" y="312261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Hoja de cálculo" showAsIcon="1" r:id="rId3" imgW="965200" imgH="609600" progId="Excel.Sheet.12">
                  <p:embed/>
                </p:oleObj>
              </mc:Choice>
              <mc:Fallback>
                <p:oleObj name="Hoja de cálculo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3400" y="312261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371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2004</TotalTime>
  <Words>362</Words>
  <Application>Microsoft Macintosh PowerPoint</Application>
  <PresentationFormat>Panorámica</PresentationFormat>
  <Paragraphs>48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Circuito</vt:lpstr>
      <vt:lpstr>Hoja de cálculo</vt:lpstr>
      <vt:lpstr>Enfermedad renal crónica</vt:lpstr>
      <vt:lpstr>hipótesis</vt:lpstr>
      <vt:lpstr>Antecedentes del proyecto</vt:lpstr>
      <vt:lpstr>Información Relacionada</vt:lpstr>
      <vt:lpstr>Variables</vt:lpstr>
      <vt:lpstr>Fuentes</vt:lpstr>
      <vt:lpstr>Dataset (Kidney Disease)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Enfermedad renal cronica</dc:title>
  <dc:creator>Microsoft Office User</dc:creator>
  <cp:lastModifiedBy>Salvador Vargas</cp:lastModifiedBy>
  <cp:revision>20</cp:revision>
  <dcterms:created xsi:type="dcterms:W3CDTF">2019-08-17T04:57:17Z</dcterms:created>
  <dcterms:modified xsi:type="dcterms:W3CDTF">2019-08-24T00:23:46Z</dcterms:modified>
</cp:coreProperties>
</file>